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8" r:id="rId2"/>
    <p:sldId id="372" r:id="rId3"/>
    <p:sldId id="378" r:id="rId4"/>
    <p:sldId id="377" r:id="rId5"/>
    <p:sldId id="380" r:id="rId6"/>
    <p:sldId id="379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95" r:id="rId16"/>
    <p:sldId id="389" r:id="rId17"/>
    <p:sldId id="375" r:id="rId18"/>
    <p:sldId id="390" r:id="rId19"/>
    <p:sldId id="391" r:id="rId20"/>
    <p:sldId id="394" r:id="rId21"/>
    <p:sldId id="373" r:id="rId22"/>
    <p:sldId id="374" r:id="rId23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701"/>
    <a:srgbClr val="FF6600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1156" autoAdjust="0"/>
  </p:normalViewPr>
  <p:slideViewPr>
    <p:cSldViewPr>
      <p:cViewPr varScale="1">
        <p:scale>
          <a:sx n="74" d="100"/>
          <a:sy n="74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31A64414-F298-4535-B3C0-6455B9B8389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4105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13107EE9-27CD-498C-9565-A3AA9924F8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4278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06CFEC-C898-485B-94B9-6D216E0ABF2E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CFC4-7E05-4B4F-BC34-80AB01B3A1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564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0D19-FA3E-459F-8FD4-0E9D936FE7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30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3D06-55A3-4BC0-971B-73863B2448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330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450" y="130175"/>
            <a:ext cx="7499350" cy="34607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12EC-589C-41E7-B3CA-40AF5C96C6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96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79EA-369C-4BC4-97F4-B4B390F617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111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D7BE-570D-4E25-B097-8B45D95150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123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5B99-0F44-49F3-965D-17FF256DBA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928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D92A-F003-4426-8ACA-DB80D4C98C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795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7F57D-885C-4867-8DE2-D67B7858BA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71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EC05-4E25-42ED-9449-F0ABCE9770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809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6FB89-FE5D-491F-B2DC-F37CA2CEEC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858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3DE6-F412-43D5-9E6E-65A2CAFB0B5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176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r-Latn-CS" altLang="de-DE" smtClean="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r-Latn-CS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B5C665-A90D-4F9F-9ABE-61D683F415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sr-Latn-CS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F4984D-0B31-4225-947E-0F47A27CEC1F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 dirty="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ASICs - Status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z="1600" dirty="0" smtClean="0"/>
              <a:t>Ivan </a:t>
            </a:r>
            <a:r>
              <a:rPr lang="en-US" altLang="de-DE" sz="1600" dirty="0" err="1" smtClean="0"/>
              <a:t>Perić</a:t>
            </a:r>
            <a:r>
              <a:rPr lang="en-US" altLang="de-DE" sz="16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de-DE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1600" smtClean="0"/>
              <a:t>University of Heidelberg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1600" smtClean="0"/>
              <a:t>Germany</a:t>
            </a:r>
          </a:p>
          <a:p>
            <a:pPr eaLnBrk="1" hangingPunct="1">
              <a:lnSpc>
                <a:spcPct val="90000"/>
              </a:lnSpc>
            </a:pPr>
            <a:endParaRPr lang="de-DE" altLang="de-DE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hteck 178"/>
          <p:cNvSpPr/>
          <p:nvPr/>
        </p:nvSpPr>
        <p:spPr bwMode="auto">
          <a:xfrm>
            <a:off x="3491880" y="3573016"/>
            <a:ext cx="3312368" cy="2808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179512" y="3573016"/>
            <a:ext cx="3312368" cy="2808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ADC unit-cell schematics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3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In this figure, the transistor scheme of </a:t>
            </a:r>
            <a:r>
              <a:rPr lang="en-US" altLang="de-DE" sz="1400" kern="0" dirty="0" err="1" smtClean="0"/>
              <a:t>TooHi</a:t>
            </a:r>
            <a:r>
              <a:rPr lang="en-US" altLang="de-DE" sz="1400" kern="0" dirty="0" smtClean="0"/>
              <a:t> comparator is shown together with  the bias currents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 flipV="1">
            <a:off x="6876256" y="4941168"/>
            <a:ext cx="144016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3099" name="Gerade Verbindung mit Pfeil 3098"/>
          <p:cNvCxnSpPr/>
          <p:nvPr/>
        </p:nvCxnSpPr>
        <p:spPr bwMode="auto">
          <a:xfrm>
            <a:off x="755576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6444208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32352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12u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932040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157746" y="4653136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Sc1(6)</a:t>
            </a:r>
            <a:endParaRPr lang="de-DE" dirty="0"/>
          </a:p>
        </p:txBody>
      </p:sp>
      <p:sp>
        <p:nvSpPr>
          <p:cNvPr id="244" name="Textfeld 243"/>
          <p:cNvSpPr txBox="1"/>
          <p:nvPr/>
        </p:nvSpPr>
        <p:spPr>
          <a:xfrm>
            <a:off x="6474665" y="4437112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Sc1(5)</a:t>
            </a:r>
            <a:endParaRPr lang="de-DE" dirty="0"/>
          </a:p>
        </p:txBody>
      </p:sp>
      <p:sp>
        <p:nvSpPr>
          <p:cNvPr id="245" name="Textfeld 244"/>
          <p:cNvSpPr txBox="1"/>
          <p:nvPr/>
        </p:nvSpPr>
        <p:spPr>
          <a:xfrm>
            <a:off x="6385571" y="4653136"/>
            <a:ext cx="70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Ith</a:t>
            </a:r>
            <a:r>
              <a:rPr lang="de-DE" dirty="0" smtClean="0">
                <a:solidFill>
                  <a:srgbClr val="FF0000"/>
                </a:solidFill>
              </a:rPr>
              <a:t>=10u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sp>
        <p:nvSpPr>
          <p:cNvPr id="178" name="Textfeld 177"/>
          <p:cNvSpPr txBox="1"/>
          <p:nvPr/>
        </p:nvSpPr>
        <p:spPr>
          <a:xfrm>
            <a:off x="2691651" y="6381328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</a:t>
            </a:r>
            <a:endParaRPr lang="de-DE" dirty="0"/>
          </a:p>
        </p:txBody>
      </p:sp>
      <p:sp>
        <p:nvSpPr>
          <p:cNvPr id="180" name="Textfeld 179"/>
          <p:cNvSpPr txBox="1"/>
          <p:nvPr/>
        </p:nvSpPr>
        <p:spPr>
          <a:xfrm>
            <a:off x="6169127" y="6381328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Copy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8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/>
              <a:t>Let us now assume that we have </a:t>
            </a:r>
            <a:r>
              <a:rPr lang="en-US" altLang="de-DE" sz="1400" kern="0" dirty="0" smtClean="0"/>
              <a:t>by 2 </a:t>
            </a:r>
            <a:r>
              <a:rPr lang="el-GR" altLang="de-DE" sz="1400" kern="0" dirty="0" smtClean="0"/>
              <a:t>μ</a:t>
            </a:r>
            <a:r>
              <a:rPr lang="en-US" altLang="de-DE" sz="1400" kern="0" dirty="0" smtClean="0"/>
              <a:t>A higher current </a:t>
            </a:r>
            <a:r>
              <a:rPr lang="en-US" altLang="de-DE" sz="1400" kern="0" dirty="0"/>
              <a:t>in the NMOS inside the copy U-I </a:t>
            </a:r>
            <a:r>
              <a:rPr lang="en-US" altLang="de-DE" sz="1400" kern="0" dirty="0" smtClean="0"/>
              <a:t>converter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relative current </a:t>
            </a:r>
            <a:r>
              <a:rPr lang="en-US" altLang="de-DE" sz="1400" kern="0" dirty="0"/>
              <a:t>error is </a:t>
            </a:r>
            <a:r>
              <a:rPr lang="en-US" altLang="de-DE" sz="1400" kern="0" dirty="0" smtClean="0"/>
              <a:t>~8.3%</a:t>
            </a:r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 flipV="1">
            <a:off x="6876256" y="4941168"/>
            <a:ext cx="144016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3099" name="Gerade Verbindung mit Pfeil 3098"/>
          <p:cNvCxnSpPr/>
          <p:nvPr/>
        </p:nvCxnSpPr>
        <p:spPr bwMode="auto">
          <a:xfrm>
            <a:off x="755576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6444208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32352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12u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157746" y="4653136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Sc1(6)</a:t>
            </a:r>
            <a:endParaRPr lang="de-DE" dirty="0"/>
          </a:p>
        </p:txBody>
      </p:sp>
      <p:sp>
        <p:nvSpPr>
          <p:cNvPr id="244" name="Textfeld 243"/>
          <p:cNvSpPr txBox="1"/>
          <p:nvPr/>
        </p:nvSpPr>
        <p:spPr>
          <a:xfrm>
            <a:off x="6474665" y="4437112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Sc1(5)</a:t>
            </a:r>
            <a:endParaRPr lang="de-DE" dirty="0"/>
          </a:p>
        </p:txBody>
      </p:sp>
      <p:sp>
        <p:nvSpPr>
          <p:cNvPr id="245" name="Textfeld 244"/>
          <p:cNvSpPr txBox="1"/>
          <p:nvPr/>
        </p:nvSpPr>
        <p:spPr>
          <a:xfrm>
            <a:off x="6385571" y="4653136"/>
            <a:ext cx="70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Ith</a:t>
            </a:r>
            <a:r>
              <a:rPr lang="de-DE" dirty="0" smtClean="0">
                <a:solidFill>
                  <a:srgbClr val="FF0000"/>
                </a:solidFill>
              </a:rPr>
              <a:t>=10u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4067944" y="980728"/>
            <a:ext cx="936104" cy="4248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75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characteristics with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</a:t>
            </a:r>
            <a:r>
              <a:rPr lang="en-US" altLang="de-DE" sz="1400" kern="0" dirty="0" err="1" smtClean="0"/>
              <a:t>TooHigh</a:t>
            </a:r>
            <a:r>
              <a:rPr lang="en-US" altLang="de-DE" sz="1400" kern="0" dirty="0" smtClean="0"/>
              <a:t>-threshold </a:t>
            </a:r>
            <a:r>
              <a:rPr lang="en-US" altLang="de-DE" sz="1400" kern="0" dirty="0"/>
              <a:t>is </a:t>
            </a:r>
            <a:r>
              <a:rPr lang="en-US" altLang="de-DE" sz="1400" kern="0" dirty="0" smtClean="0"/>
              <a:t>shifted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3573016"/>
            <a:ext cx="1152128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41" name="Gerade Verbindung 40"/>
          <p:cNvCxnSpPr/>
          <p:nvPr/>
        </p:nvCxnSpPr>
        <p:spPr bwMode="auto">
          <a:xfrm flipH="1">
            <a:off x="4932040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508104" y="357301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5508104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51" name="Ellipse 5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Bad characteristics causes missing codes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This causes missing codes around 64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There are three other mismatch combinations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CHI NMOS too weak (0)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CLO NMOS too strong (0)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CLO NMOS too weak (-64)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They produce missing codes around indicated values</a:t>
            </a:r>
            <a:endParaRPr lang="en-US" altLang="de-DE" sz="1400" kern="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3573016"/>
            <a:ext cx="1152128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41" name="Gerade Verbindung 40"/>
          <p:cNvCxnSpPr/>
          <p:nvPr/>
        </p:nvCxnSpPr>
        <p:spPr bwMode="auto">
          <a:xfrm flipH="1">
            <a:off x="4932040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508104" y="357301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5508104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51" name="Ellipse 5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672408" cy="24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2" name="Ellipse 51"/>
          <p:cNvSpPr/>
          <p:nvPr/>
        </p:nvSpPr>
        <p:spPr bwMode="auto">
          <a:xfrm>
            <a:off x="7164288" y="1340768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5724128" y="1700808"/>
            <a:ext cx="1440160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7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Why does the current offset happen?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Possibility 1: transistor mismatch – fix in the next chip: make the layout in a better way e.g. the transistors bigger</a:t>
            </a:r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586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Possibility 2: poor current source output characteristics (low ROUT)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Notice: two output nodes are not on perfectly same potential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Original UI converter connected to amplifier input, copy UI converter to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endParaRPr lang="en-US" altLang="de-DE" sz="14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de-DE" sz="1400" kern="0" dirty="0" smtClean="0"/>
              <a:t>Fix in next chip: resize the current source to have better ROUT</a:t>
            </a:r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627784" y="1196752"/>
            <a:ext cx="4176464" cy="3888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467544" y="1196752"/>
            <a:ext cx="2160240" cy="3888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098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Possible adjustments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Adjustments in this chip 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1. Adjust the </a:t>
            </a:r>
            <a:r>
              <a:rPr lang="en-US" altLang="de-DE" sz="1400" kern="0" dirty="0" err="1" smtClean="0"/>
              <a:t>RefIn</a:t>
            </a:r>
            <a:r>
              <a:rPr lang="en-US" altLang="de-DE" sz="1400" kern="0" dirty="0" smtClean="0"/>
              <a:t> carefully to match with the amplifier input potential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2. Reduce the Sc2 (NMOS current source-) setting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3. Increase Sc1 (threshold-) setting</a:t>
            </a:r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Gerade Verbindung mit Pfeil 4"/>
          <p:cNvCxnSpPr/>
          <p:nvPr/>
        </p:nvCxnSpPr>
        <p:spPr bwMode="auto">
          <a:xfrm flipV="1">
            <a:off x="7380312" y="4509120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3" name="Gerade Verbindung mit Pfeil 172"/>
          <p:cNvCxnSpPr/>
          <p:nvPr/>
        </p:nvCxnSpPr>
        <p:spPr bwMode="auto">
          <a:xfrm rot="10800000" flipV="1">
            <a:off x="7380312" y="5157192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9" name="Gerade Verbindung mit Pfeil 178"/>
          <p:cNvCxnSpPr/>
          <p:nvPr/>
        </p:nvCxnSpPr>
        <p:spPr bwMode="auto">
          <a:xfrm rot="10800000" flipV="1">
            <a:off x="5076056" y="530120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Gerade Verbindung mit Pfeil 179"/>
          <p:cNvCxnSpPr/>
          <p:nvPr/>
        </p:nvCxnSpPr>
        <p:spPr bwMode="auto">
          <a:xfrm>
            <a:off x="755576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Textfeld 181"/>
          <p:cNvSpPr txBox="1"/>
          <p:nvPr/>
        </p:nvSpPr>
        <p:spPr>
          <a:xfrm>
            <a:off x="32352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12u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157746" y="4653136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Sc1(6)</a:t>
            </a:r>
            <a:endParaRPr lang="de-DE" dirty="0"/>
          </a:p>
        </p:txBody>
      </p:sp>
      <p:sp>
        <p:nvSpPr>
          <p:cNvPr id="240" name="Textfeld 239"/>
          <p:cNvSpPr txBox="1"/>
          <p:nvPr/>
        </p:nvSpPr>
        <p:spPr>
          <a:xfrm>
            <a:off x="6474665" y="4437112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Sc1(5)</a:t>
            </a:r>
            <a:endParaRPr lang="de-DE" dirty="0"/>
          </a:p>
        </p:txBody>
      </p:sp>
      <p:sp>
        <p:nvSpPr>
          <p:cNvPr id="242" name="Textfeld 241"/>
          <p:cNvSpPr txBox="1"/>
          <p:nvPr/>
        </p:nvSpPr>
        <p:spPr>
          <a:xfrm>
            <a:off x="6385571" y="4653136"/>
            <a:ext cx="70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Ith</a:t>
            </a:r>
            <a:r>
              <a:rPr lang="de-DE" dirty="0" smtClean="0">
                <a:solidFill>
                  <a:srgbClr val="FF0000"/>
                </a:solidFill>
              </a:rPr>
              <a:t>=10u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43" name="Gerade Verbindung mit Pfeil 242"/>
          <p:cNvCxnSpPr/>
          <p:nvPr/>
        </p:nvCxnSpPr>
        <p:spPr bwMode="auto">
          <a:xfrm>
            <a:off x="6444208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 flipV="1">
            <a:off x="6156176" y="4221088"/>
            <a:ext cx="93610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7092280" y="551723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44" name="Textfeld 243"/>
          <p:cNvSpPr txBox="1"/>
          <p:nvPr/>
        </p:nvSpPr>
        <p:spPr>
          <a:xfrm>
            <a:off x="4788024" y="56612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45" name="Textfeld 244"/>
          <p:cNvSpPr txBox="1"/>
          <p:nvPr/>
        </p:nvSpPr>
        <p:spPr>
          <a:xfrm>
            <a:off x="6660232" y="40770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6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SWITCHER Status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SWITCHER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Irradiation of latest SWITCHER has been done at KIT (dose 30 </a:t>
            </a:r>
            <a:r>
              <a:rPr lang="en-US" altLang="de-DE" sz="1400" kern="0" dirty="0" err="1" smtClean="0"/>
              <a:t>MRad</a:t>
            </a:r>
            <a:r>
              <a:rPr lang="en-US" altLang="de-DE" sz="1400" kern="0" dirty="0" smtClean="0"/>
              <a:t>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chip works after the irradiation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Bumping issue:</a:t>
            </a:r>
            <a:r>
              <a:rPr lang="en-US" altLang="de-DE" sz="1400" kern="0" dirty="0" smtClean="0"/>
              <a:t> bumping so far done in HD-lab, this works well for prototyping but is slow for production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Bumping with the required pitch (150 </a:t>
            </a:r>
            <a:r>
              <a:rPr lang="en-US" altLang="de-DE" sz="1400" kern="0" dirty="0" err="1" smtClean="0"/>
              <a:t>μm</a:t>
            </a:r>
            <a:r>
              <a:rPr lang="en-US" altLang="de-DE" sz="1400" kern="0" dirty="0" smtClean="0"/>
              <a:t>) is not offered by the vendor (AMS/IBM)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Solution: Company </a:t>
            </a:r>
            <a:r>
              <a:rPr lang="en-US" altLang="de-DE" sz="1400" kern="0" dirty="0" err="1" smtClean="0"/>
              <a:t>Pactec</a:t>
            </a:r>
            <a:r>
              <a:rPr lang="en-US" altLang="de-DE" sz="1400" kern="0" dirty="0" smtClean="0"/>
              <a:t> can place </a:t>
            </a:r>
            <a:r>
              <a:rPr lang="en-US" altLang="de-DE" sz="1400" kern="0" dirty="0" err="1" smtClean="0"/>
              <a:t>underbump</a:t>
            </a:r>
            <a:r>
              <a:rPr lang="en-US" altLang="de-DE" sz="1400" kern="0" dirty="0" smtClean="0"/>
              <a:t> metallization (ENIG) and solder bumps on single dies (price &lt; 66 </a:t>
            </a:r>
            <a:r>
              <a:rPr lang="en-US" altLang="de-DE" sz="1400" kern="0" dirty="0" err="1" smtClean="0"/>
              <a:t>Eur</a:t>
            </a:r>
            <a:r>
              <a:rPr lang="en-US" altLang="de-DE" sz="1400" kern="0" dirty="0" smtClean="0"/>
              <a:t>/chip + 7.3 </a:t>
            </a:r>
            <a:r>
              <a:rPr lang="en-US" altLang="de-DE" sz="1400" kern="0" dirty="0" err="1" smtClean="0"/>
              <a:t>kEUR</a:t>
            </a:r>
            <a:r>
              <a:rPr lang="en-US" altLang="de-DE" sz="1400" kern="0" dirty="0" smtClean="0"/>
              <a:t> ~ 16k EUR)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Backup solution: ordering of wafers from AMS MPW runs and bumping at IZM (probably possible in 2015 – still to be confirmed)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SWITCHER submission planned in 2015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Improvements: faster clear driver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Separated control of the termination resistance for serial input (should be always on) and for the other fast inputs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UBM EING technology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6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err="1" smtClean="0"/>
              <a:t>Pactec</a:t>
            </a:r>
            <a:r>
              <a:rPr lang="en-US" altLang="de-DE" sz="1400" kern="0" dirty="0" smtClean="0"/>
              <a:t> technology (from L. </a:t>
            </a:r>
            <a:r>
              <a:rPr lang="en-US" altLang="de-DE" sz="1400" kern="0" dirty="0" err="1" smtClean="0"/>
              <a:t>Andricek</a:t>
            </a:r>
            <a:r>
              <a:rPr lang="en-US" altLang="de-DE" sz="1400" kern="0" dirty="0" smtClean="0"/>
              <a:t> talk on DEPFET Workshop in </a:t>
            </a:r>
            <a:r>
              <a:rPr lang="en-US" altLang="de-DE" sz="1400" kern="0" dirty="0" err="1" smtClean="0"/>
              <a:t>Seeon</a:t>
            </a:r>
            <a:r>
              <a:rPr lang="en-US" altLang="de-DE" sz="1400" kern="0" dirty="0" smtClean="0"/>
              <a:t> 2014)</a:t>
            </a:r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27745"/>
            <a:ext cx="76581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Single chip bumping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6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err="1" smtClean="0"/>
              <a:t>Pactec</a:t>
            </a:r>
            <a:r>
              <a:rPr lang="en-US" altLang="de-DE" sz="1400" kern="0" dirty="0" smtClean="0"/>
              <a:t> technology (from L. </a:t>
            </a:r>
            <a:r>
              <a:rPr lang="en-US" altLang="de-DE" sz="1400" kern="0" dirty="0" err="1" smtClean="0"/>
              <a:t>Andricek</a:t>
            </a:r>
            <a:r>
              <a:rPr lang="en-US" altLang="de-DE" sz="1400" kern="0" dirty="0" smtClean="0"/>
              <a:t> talk on DEPFET Workshop in </a:t>
            </a:r>
            <a:r>
              <a:rPr lang="en-US" altLang="de-DE" sz="1400" kern="0" dirty="0" err="1" smtClean="0"/>
              <a:t>Seeon</a:t>
            </a:r>
            <a:r>
              <a:rPr lang="en-US" altLang="de-DE" sz="1400" kern="0" dirty="0" smtClean="0"/>
              <a:t> 2014)</a:t>
            </a:r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18220"/>
            <a:ext cx="7658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55B728-E903-421C-9AD9-D793F74F0B7F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DCD Status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568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DCDB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DCDBv4 pipeline and standard versions submitted in 2013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Single chip </a:t>
            </a:r>
            <a:r>
              <a:rPr lang="en-US" altLang="de-DE" sz="1400" kern="0" dirty="0" smtClean="0"/>
              <a:t>and the tests </a:t>
            </a:r>
            <a:r>
              <a:rPr lang="en-US" altLang="de-DE" sz="1400" kern="0" dirty="0" smtClean="0"/>
              <a:t>on </a:t>
            </a:r>
            <a:r>
              <a:rPr lang="en-US" altLang="de-DE" sz="1400" kern="0" dirty="0" smtClean="0"/>
              <a:t>EMCM </a:t>
            </a:r>
            <a:r>
              <a:rPr lang="en-US" altLang="de-DE" sz="1400" kern="0" dirty="0" smtClean="0"/>
              <a:t>are ongoing (see talk E. </a:t>
            </a:r>
            <a:r>
              <a:rPr lang="en-US" altLang="de-DE" sz="1400" kern="0" dirty="0" err="1" smtClean="0"/>
              <a:t>Prinker</a:t>
            </a:r>
            <a:r>
              <a:rPr lang="en-US" altLang="de-DE" sz="1400" kern="0" dirty="0" smtClean="0"/>
              <a:t>)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/>
              <a:t>The </a:t>
            </a:r>
            <a:r>
              <a:rPr lang="en-US" altLang="de-DE" sz="1400" kern="0" dirty="0" smtClean="0"/>
              <a:t>first </a:t>
            </a:r>
            <a:r>
              <a:rPr lang="en-US" altLang="de-DE" sz="1400" kern="0" dirty="0" smtClean="0"/>
              <a:t>results are </a:t>
            </a:r>
            <a:r>
              <a:rPr lang="en-US" altLang="de-DE" sz="1400" kern="0" dirty="0" smtClean="0"/>
              <a:t>good</a:t>
            </a:r>
            <a:r>
              <a:rPr lang="en-US" altLang="de-DE" sz="1400" kern="0" dirty="0"/>
              <a:t> </a:t>
            </a:r>
            <a:r>
              <a:rPr lang="en-US" altLang="de-DE" sz="1400" kern="0" dirty="0" smtClean="0"/>
              <a:t>– all circuits tested and work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1">
                    <a:lumMod val="50000"/>
                  </a:schemeClr>
                </a:solidFill>
              </a:rPr>
              <a:t>Similarly as in previous chips, we have several sensitive ADCs pro chip which are distinguished by small missing code regions and higher noise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1">
                    <a:lumMod val="50000"/>
                  </a:schemeClr>
                </a:solidFill>
              </a:rPr>
              <a:t>The problem can be related to </a:t>
            </a:r>
            <a:r>
              <a:rPr lang="en-US" altLang="de-DE" sz="1400" kern="0" dirty="0">
                <a:solidFill>
                  <a:schemeClr val="bg1">
                    <a:lumMod val="50000"/>
                  </a:schemeClr>
                </a:solidFill>
              </a:rPr>
              <a:t>transistor mismatch </a:t>
            </a:r>
            <a:r>
              <a:rPr lang="en-US" altLang="de-DE" sz="1400" kern="0" dirty="0" smtClean="0">
                <a:solidFill>
                  <a:schemeClr val="bg1">
                    <a:lumMod val="50000"/>
                  </a:schemeClr>
                </a:solidFill>
              </a:rPr>
              <a:t>and a poor ROUT of current sources – can be fixed on the next chip  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Irradiation </a:t>
            </a:r>
            <a:r>
              <a:rPr lang="en-US" altLang="de-DE" sz="1400" kern="0" dirty="0" smtClean="0"/>
              <a:t>of DCDBv4 (pipeline) is planned </a:t>
            </a:r>
            <a:r>
              <a:rPr lang="en-US" altLang="de-DE" sz="1400" kern="0" dirty="0" smtClean="0"/>
              <a:t>at </a:t>
            </a:r>
            <a:r>
              <a:rPr lang="en-US" altLang="de-DE" sz="1400" kern="0" dirty="0" smtClean="0"/>
              <a:t>KIT-Karlsruhe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A few things in DCD can be improved – we are planning a new DCD submission </a:t>
            </a:r>
            <a:r>
              <a:rPr lang="en-US" altLang="de-DE" sz="1400" kern="0" dirty="0" smtClean="0"/>
              <a:t>for November 2014 or February 2015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/>
              <a:t>Improvements: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Fix JTAG DIN sampling moment to rising CLK edge (to be conform with the standard)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Enlarge several transistors in ADC (comparator) for better matching, improve the ROUT of the current sources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Further changes will be determined from measurement results</a:t>
            </a:r>
            <a:endParaRPr lang="en-US" altLang="de-DE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9091ED-7541-48F0-8B68-1C0D6EB4C4C3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 smtClean="0"/>
          </a:p>
        </p:txBody>
      </p:sp>
      <p:sp>
        <p:nvSpPr>
          <p:cNvPr id="512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600" kern="0" dirty="0" smtClean="0"/>
              <a:t>Backup slides</a:t>
            </a:r>
          </a:p>
          <a:p>
            <a:pPr eaLnBrk="1" hangingPunct="1">
              <a:defRPr/>
            </a:pPr>
            <a:endParaRPr lang="en-US" altLang="de-DE" sz="1400" kern="0" dirty="0"/>
          </a:p>
        </p:txBody>
      </p:sp>
    </p:spTree>
    <p:extLst>
      <p:ext uri="{BB962C8B-B14F-4D97-AF65-F5344CB8AC3E}">
        <p14:creationId xmlns:p14="http://schemas.microsoft.com/office/powerpoint/2010/main" val="22719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DCDBPip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836613"/>
            <a:ext cx="36814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cxnSp>
        <p:nvCxnSpPr>
          <p:cNvPr id="6155" name="Gerade Verbindung mit Pfeil 10"/>
          <p:cNvCxnSpPr>
            <a:cxnSpLocks noChangeShapeType="1"/>
          </p:cNvCxnSpPr>
          <p:nvPr/>
        </p:nvCxnSpPr>
        <p:spPr bwMode="auto">
          <a:xfrm flipV="1">
            <a:off x="5219700" y="836613"/>
            <a:ext cx="0" cy="547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565650" y="5805488"/>
            <a:ext cx="56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5 </a:t>
            </a:r>
            <a:r>
              <a:rPr lang="en-US" altLang="zh-CN" kern="0" dirty="0">
                <a:ea typeface="SimSun" pitchFamily="2" charset="-122"/>
              </a:rPr>
              <a:t>m</a:t>
            </a:r>
            <a:r>
              <a:rPr lang="de-DE" dirty="0"/>
              <a:t>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9615654-F025-44F5-B82E-B81A3F5B970A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Pipelined vs. Cyclic ADC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211638" y="2638425"/>
            <a:ext cx="358775" cy="8636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2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716463" y="2638425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716463" y="3070225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3746500" y="2349500"/>
            <a:ext cx="7524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MSB cell</a:t>
            </a:r>
          </a:p>
        </p:txBody>
      </p:sp>
      <p:sp>
        <p:nvSpPr>
          <p:cNvPr id="7176" name="Line 37"/>
          <p:cNvSpPr>
            <a:spLocks noChangeShapeType="1"/>
          </p:cNvSpPr>
          <p:nvPr/>
        </p:nvSpPr>
        <p:spPr bwMode="auto">
          <a:xfrm>
            <a:off x="5076825" y="32861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7" name="Line 38"/>
          <p:cNvSpPr>
            <a:spLocks noChangeShapeType="1"/>
          </p:cNvSpPr>
          <p:nvPr/>
        </p:nvSpPr>
        <p:spPr bwMode="auto">
          <a:xfrm>
            <a:off x="5076825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8" name="Line 39"/>
          <p:cNvSpPr>
            <a:spLocks noChangeShapeType="1"/>
          </p:cNvSpPr>
          <p:nvPr/>
        </p:nvSpPr>
        <p:spPr bwMode="auto">
          <a:xfrm flipV="1">
            <a:off x="5076825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9" name="Line 40"/>
          <p:cNvSpPr>
            <a:spLocks noChangeShapeType="1"/>
          </p:cNvSpPr>
          <p:nvPr/>
        </p:nvSpPr>
        <p:spPr bwMode="auto">
          <a:xfrm>
            <a:off x="5076825" y="28543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0" name="Rectangle 41"/>
          <p:cNvSpPr>
            <a:spLocks noChangeArrowheads="1"/>
          </p:cNvSpPr>
          <p:nvPr/>
        </p:nvSpPr>
        <p:spPr bwMode="auto">
          <a:xfrm>
            <a:off x="5221288" y="2638425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81" name="Rectangle 42"/>
          <p:cNvSpPr>
            <a:spLocks noChangeArrowheads="1"/>
          </p:cNvSpPr>
          <p:nvPr/>
        </p:nvSpPr>
        <p:spPr bwMode="auto">
          <a:xfrm>
            <a:off x="5221288" y="3070225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82" name="Line 43"/>
          <p:cNvSpPr>
            <a:spLocks noChangeShapeType="1"/>
          </p:cNvSpPr>
          <p:nvPr/>
        </p:nvSpPr>
        <p:spPr bwMode="auto">
          <a:xfrm>
            <a:off x="5581650" y="32861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3" name="Line 44"/>
          <p:cNvSpPr>
            <a:spLocks noChangeShapeType="1"/>
          </p:cNvSpPr>
          <p:nvPr/>
        </p:nvSpPr>
        <p:spPr bwMode="auto">
          <a:xfrm>
            <a:off x="5581650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4" name="Line 45"/>
          <p:cNvSpPr>
            <a:spLocks noChangeShapeType="1"/>
          </p:cNvSpPr>
          <p:nvPr/>
        </p:nvSpPr>
        <p:spPr bwMode="auto">
          <a:xfrm flipV="1">
            <a:off x="5581650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5" name="Line 46"/>
          <p:cNvSpPr>
            <a:spLocks noChangeShapeType="1"/>
          </p:cNvSpPr>
          <p:nvPr/>
        </p:nvSpPr>
        <p:spPr bwMode="auto">
          <a:xfrm>
            <a:off x="5581650" y="28543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6" name="Rectangle 47"/>
          <p:cNvSpPr>
            <a:spLocks noChangeArrowheads="1"/>
          </p:cNvSpPr>
          <p:nvPr/>
        </p:nvSpPr>
        <p:spPr bwMode="auto">
          <a:xfrm>
            <a:off x="5724525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87" name="Rectangle 48"/>
          <p:cNvSpPr>
            <a:spLocks noChangeArrowheads="1"/>
          </p:cNvSpPr>
          <p:nvPr/>
        </p:nvSpPr>
        <p:spPr bwMode="auto">
          <a:xfrm>
            <a:off x="5724525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88" name="Line 49"/>
          <p:cNvSpPr>
            <a:spLocks noChangeShapeType="1"/>
          </p:cNvSpPr>
          <p:nvPr/>
        </p:nvSpPr>
        <p:spPr bwMode="auto">
          <a:xfrm>
            <a:off x="6084888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9" name="Line 50"/>
          <p:cNvSpPr>
            <a:spLocks noChangeShapeType="1"/>
          </p:cNvSpPr>
          <p:nvPr/>
        </p:nvSpPr>
        <p:spPr bwMode="auto">
          <a:xfrm>
            <a:off x="60848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0" name="Line 51"/>
          <p:cNvSpPr>
            <a:spLocks noChangeShapeType="1"/>
          </p:cNvSpPr>
          <p:nvPr/>
        </p:nvSpPr>
        <p:spPr bwMode="auto">
          <a:xfrm flipV="1">
            <a:off x="60848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1" name="Line 52"/>
          <p:cNvSpPr>
            <a:spLocks noChangeShapeType="1"/>
          </p:cNvSpPr>
          <p:nvPr/>
        </p:nvSpPr>
        <p:spPr bwMode="auto">
          <a:xfrm>
            <a:off x="6084888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2" name="Rectangle 53"/>
          <p:cNvSpPr>
            <a:spLocks noChangeArrowheads="1"/>
          </p:cNvSpPr>
          <p:nvPr/>
        </p:nvSpPr>
        <p:spPr bwMode="auto">
          <a:xfrm>
            <a:off x="6229350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93" name="Rectangle 54"/>
          <p:cNvSpPr>
            <a:spLocks noChangeArrowheads="1"/>
          </p:cNvSpPr>
          <p:nvPr/>
        </p:nvSpPr>
        <p:spPr bwMode="auto">
          <a:xfrm>
            <a:off x="6229350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94" name="Line 55"/>
          <p:cNvSpPr>
            <a:spLocks noChangeShapeType="1"/>
          </p:cNvSpPr>
          <p:nvPr/>
        </p:nvSpPr>
        <p:spPr bwMode="auto">
          <a:xfrm>
            <a:off x="6589713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5" name="Line 56"/>
          <p:cNvSpPr>
            <a:spLocks noChangeShapeType="1"/>
          </p:cNvSpPr>
          <p:nvPr/>
        </p:nvSpPr>
        <p:spPr bwMode="auto">
          <a:xfrm>
            <a:off x="6589713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6" name="Line 57"/>
          <p:cNvSpPr>
            <a:spLocks noChangeShapeType="1"/>
          </p:cNvSpPr>
          <p:nvPr/>
        </p:nvSpPr>
        <p:spPr bwMode="auto">
          <a:xfrm flipV="1">
            <a:off x="6589713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7" name="Line 58"/>
          <p:cNvSpPr>
            <a:spLocks noChangeShapeType="1"/>
          </p:cNvSpPr>
          <p:nvPr/>
        </p:nvSpPr>
        <p:spPr bwMode="auto">
          <a:xfrm>
            <a:off x="6589713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8" name="Rectangle 59"/>
          <p:cNvSpPr>
            <a:spLocks noChangeArrowheads="1"/>
          </p:cNvSpPr>
          <p:nvPr/>
        </p:nvSpPr>
        <p:spPr bwMode="auto">
          <a:xfrm>
            <a:off x="6734175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99" name="Rectangle 60"/>
          <p:cNvSpPr>
            <a:spLocks noChangeArrowheads="1"/>
          </p:cNvSpPr>
          <p:nvPr/>
        </p:nvSpPr>
        <p:spPr bwMode="auto">
          <a:xfrm>
            <a:off x="6734175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00" name="Line 61"/>
          <p:cNvSpPr>
            <a:spLocks noChangeShapeType="1"/>
          </p:cNvSpPr>
          <p:nvPr/>
        </p:nvSpPr>
        <p:spPr bwMode="auto">
          <a:xfrm>
            <a:off x="4572000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1" name="Line 62"/>
          <p:cNvSpPr>
            <a:spLocks noChangeShapeType="1"/>
          </p:cNvSpPr>
          <p:nvPr/>
        </p:nvSpPr>
        <p:spPr bwMode="auto">
          <a:xfrm>
            <a:off x="4572000" y="28543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2" name="Line 49"/>
          <p:cNvSpPr>
            <a:spLocks noChangeShapeType="1"/>
          </p:cNvSpPr>
          <p:nvPr/>
        </p:nvSpPr>
        <p:spPr bwMode="auto">
          <a:xfrm>
            <a:off x="7091363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3" name="Line 50"/>
          <p:cNvSpPr>
            <a:spLocks noChangeShapeType="1"/>
          </p:cNvSpPr>
          <p:nvPr/>
        </p:nvSpPr>
        <p:spPr bwMode="auto">
          <a:xfrm>
            <a:off x="7091363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4" name="Line 51"/>
          <p:cNvSpPr>
            <a:spLocks noChangeShapeType="1"/>
          </p:cNvSpPr>
          <p:nvPr/>
        </p:nvSpPr>
        <p:spPr bwMode="auto">
          <a:xfrm flipV="1">
            <a:off x="7091363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5" name="Line 52"/>
          <p:cNvSpPr>
            <a:spLocks noChangeShapeType="1"/>
          </p:cNvSpPr>
          <p:nvPr/>
        </p:nvSpPr>
        <p:spPr bwMode="auto">
          <a:xfrm>
            <a:off x="7091363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6" name="Rectangle 53"/>
          <p:cNvSpPr>
            <a:spLocks noChangeArrowheads="1"/>
          </p:cNvSpPr>
          <p:nvPr/>
        </p:nvSpPr>
        <p:spPr bwMode="auto">
          <a:xfrm>
            <a:off x="7235825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07" name="Rectangle 54"/>
          <p:cNvSpPr>
            <a:spLocks noChangeArrowheads="1"/>
          </p:cNvSpPr>
          <p:nvPr/>
        </p:nvSpPr>
        <p:spPr bwMode="auto">
          <a:xfrm>
            <a:off x="7235825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08" name="Line 55"/>
          <p:cNvSpPr>
            <a:spLocks noChangeShapeType="1"/>
          </p:cNvSpPr>
          <p:nvPr/>
        </p:nvSpPr>
        <p:spPr bwMode="auto">
          <a:xfrm>
            <a:off x="7596188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9" name="Line 56"/>
          <p:cNvSpPr>
            <a:spLocks noChangeShapeType="1"/>
          </p:cNvSpPr>
          <p:nvPr/>
        </p:nvSpPr>
        <p:spPr bwMode="auto">
          <a:xfrm>
            <a:off x="75961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0" name="Line 57"/>
          <p:cNvSpPr>
            <a:spLocks noChangeShapeType="1"/>
          </p:cNvSpPr>
          <p:nvPr/>
        </p:nvSpPr>
        <p:spPr bwMode="auto">
          <a:xfrm flipV="1">
            <a:off x="75961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1" name="Line 58"/>
          <p:cNvSpPr>
            <a:spLocks noChangeShapeType="1"/>
          </p:cNvSpPr>
          <p:nvPr/>
        </p:nvSpPr>
        <p:spPr bwMode="auto">
          <a:xfrm>
            <a:off x="7596188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2" name="Rectangle 59"/>
          <p:cNvSpPr>
            <a:spLocks noChangeArrowheads="1"/>
          </p:cNvSpPr>
          <p:nvPr/>
        </p:nvSpPr>
        <p:spPr bwMode="auto">
          <a:xfrm>
            <a:off x="7740650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13" name="Rectangle 60"/>
          <p:cNvSpPr>
            <a:spLocks noChangeArrowheads="1"/>
          </p:cNvSpPr>
          <p:nvPr/>
        </p:nvSpPr>
        <p:spPr bwMode="auto">
          <a:xfrm>
            <a:off x="7740650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14" name="Rectangle 53"/>
          <p:cNvSpPr>
            <a:spLocks noChangeArrowheads="1"/>
          </p:cNvSpPr>
          <p:nvPr/>
        </p:nvSpPr>
        <p:spPr bwMode="auto">
          <a:xfrm>
            <a:off x="898525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15" name="Rectangle 54"/>
          <p:cNvSpPr>
            <a:spLocks noChangeArrowheads="1"/>
          </p:cNvSpPr>
          <p:nvPr/>
        </p:nvSpPr>
        <p:spPr bwMode="auto">
          <a:xfrm>
            <a:off x="898525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16" name="Line 55"/>
          <p:cNvSpPr>
            <a:spLocks noChangeShapeType="1"/>
          </p:cNvSpPr>
          <p:nvPr/>
        </p:nvSpPr>
        <p:spPr bwMode="auto">
          <a:xfrm>
            <a:off x="1258888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7" name="Line 56"/>
          <p:cNvSpPr>
            <a:spLocks noChangeShapeType="1"/>
          </p:cNvSpPr>
          <p:nvPr/>
        </p:nvSpPr>
        <p:spPr bwMode="auto">
          <a:xfrm>
            <a:off x="12588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8" name="Line 57"/>
          <p:cNvSpPr>
            <a:spLocks noChangeShapeType="1"/>
          </p:cNvSpPr>
          <p:nvPr/>
        </p:nvSpPr>
        <p:spPr bwMode="auto">
          <a:xfrm flipV="1">
            <a:off x="12588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9" name="Line 58"/>
          <p:cNvSpPr>
            <a:spLocks noChangeShapeType="1"/>
          </p:cNvSpPr>
          <p:nvPr/>
        </p:nvSpPr>
        <p:spPr bwMode="auto">
          <a:xfrm>
            <a:off x="1258888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20" name="Rectangle 59"/>
          <p:cNvSpPr>
            <a:spLocks noChangeArrowheads="1"/>
          </p:cNvSpPr>
          <p:nvPr/>
        </p:nvSpPr>
        <p:spPr bwMode="auto">
          <a:xfrm>
            <a:off x="1403350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21" name="Rectangle 60"/>
          <p:cNvSpPr>
            <a:spLocks noChangeArrowheads="1"/>
          </p:cNvSpPr>
          <p:nvPr/>
        </p:nvSpPr>
        <p:spPr bwMode="auto">
          <a:xfrm>
            <a:off x="1403350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cxnSp>
        <p:nvCxnSpPr>
          <p:cNvPr id="7222" name="Gerade Verbindung 325"/>
          <p:cNvCxnSpPr>
            <a:cxnSpLocks noChangeShapeType="1"/>
          </p:cNvCxnSpPr>
          <p:nvPr/>
        </p:nvCxnSpPr>
        <p:spPr bwMode="auto">
          <a:xfrm>
            <a:off x="4284663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3" name="Gerade Verbindung 326"/>
          <p:cNvCxnSpPr>
            <a:cxnSpLocks noChangeShapeType="1"/>
          </p:cNvCxnSpPr>
          <p:nvPr/>
        </p:nvCxnSpPr>
        <p:spPr bwMode="auto">
          <a:xfrm>
            <a:off x="4500563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4" name="Gerade Verbindung 327"/>
          <p:cNvCxnSpPr>
            <a:cxnSpLocks noChangeShapeType="1"/>
          </p:cNvCxnSpPr>
          <p:nvPr/>
        </p:nvCxnSpPr>
        <p:spPr bwMode="auto">
          <a:xfrm>
            <a:off x="5292725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5" name="Gerade Verbindung 328"/>
          <p:cNvCxnSpPr>
            <a:cxnSpLocks noChangeShapeType="1"/>
          </p:cNvCxnSpPr>
          <p:nvPr/>
        </p:nvCxnSpPr>
        <p:spPr bwMode="auto">
          <a:xfrm>
            <a:off x="5508625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6" name="Gerade Verbindung 329"/>
          <p:cNvCxnSpPr>
            <a:cxnSpLocks noChangeShapeType="1"/>
          </p:cNvCxnSpPr>
          <p:nvPr/>
        </p:nvCxnSpPr>
        <p:spPr bwMode="auto">
          <a:xfrm>
            <a:off x="6300788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7" name="Gerade Verbindung 330"/>
          <p:cNvCxnSpPr>
            <a:cxnSpLocks noChangeShapeType="1"/>
          </p:cNvCxnSpPr>
          <p:nvPr/>
        </p:nvCxnSpPr>
        <p:spPr bwMode="auto">
          <a:xfrm>
            <a:off x="6516688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8" name="Gerade Verbindung 331"/>
          <p:cNvCxnSpPr>
            <a:cxnSpLocks noChangeShapeType="1"/>
          </p:cNvCxnSpPr>
          <p:nvPr/>
        </p:nvCxnSpPr>
        <p:spPr bwMode="auto">
          <a:xfrm>
            <a:off x="7308850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9" name="Gerade Verbindung 332"/>
          <p:cNvCxnSpPr>
            <a:cxnSpLocks noChangeShapeType="1"/>
          </p:cNvCxnSpPr>
          <p:nvPr/>
        </p:nvCxnSpPr>
        <p:spPr bwMode="auto">
          <a:xfrm>
            <a:off x="7524750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30" name="Rechteck 17"/>
          <p:cNvSpPr>
            <a:spLocks noChangeArrowheads="1"/>
          </p:cNvSpPr>
          <p:nvPr/>
        </p:nvSpPr>
        <p:spPr bwMode="auto">
          <a:xfrm>
            <a:off x="4211638" y="3862388"/>
            <a:ext cx="1368425" cy="287337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7231" name="Gerade Verbindung 334"/>
          <p:cNvCxnSpPr>
            <a:cxnSpLocks noChangeShapeType="1"/>
          </p:cNvCxnSpPr>
          <p:nvPr/>
        </p:nvCxnSpPr>
        <p:spPr bwMode="auto">
          <a:xfrm>
            <a:off x="4787900" y="42211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32" name="Gerade Verbindung 335"/>
          <p:cNvCxnSpPr>
            <a:cxnSpLocks noChangeShapeType="1"/>
          </p:cNvCxnSpPr>
          <p:nvPr/>
        </p:nvCxnSpPr>
        <p:spPr bwMode="auto">
          <a:xfrm>
            <a:off x="5003800" y="42211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33" name="Rechteck 336"/>
          <p:cNvSpPr>
            <a:spLocks noChangeArrowheads="1"/>
          </p:cNvSpPr>
          <p:nvPr/>
        </p:nvSpPr>
        <p:spPr bwMode="auto">
          <a:xfrm>
            <a:off x="6227763" y="3862388"/>
            <a:ext cx="1368425" cy="287337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7234" name="Gerade Verbindung 337"/>
          <p:cNvCxnSpPr>
            <a:cxnSpLocks noChangeShapeType="1"/>
          </p:cNvCxnSpPr>
          <p:nvPr/>
        </p:nvCxnSpPr>
        <p:spPr bwMode="auto">
          <a:xfrm>
            <a:off x="6804025" y="42211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35" name="Gerade Verbindung 338"/>
          <p:cNvCxnSpPr>
            <a:cxnSpLocks noChangeShapeType="1"/>
          </p:cNvCxnSpPr>
          <p:nvPr/>
        </p:nvCxnSpPr>
        <p:spPr bwMode="auto">
          <a:xfrm>
            <a:off x="7019925" y="42211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36" name="Gerade Verbindung 339"/>
          <p:cNvCxnSpPr>
            <a:cxnSpLocks noChangeShapeType="1"/>
          </p:cNvCxnSpPr>
          <p:nvPr/>
        </p:nvCxnSpPr>
        <p:spPr bwMode="auto">
          <a:xfrm>
            <a:off x="971550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37" name="Gerade Verbindung 340"/>
          <p:cNvCxnSpPr>
            <a:cxnSpLocks noChangeShapeType="1"/>
          </p:cNvCxnSpPr>
          <p:nvPr/>
        </p:nvCxnSpPr>
        <p:spPr bwMode="auto">
          <a:xfrm>
            <a:off x="1187450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38" name="Gruppieren 81"/>
          <p:cNvGrpSpPr>
            <a:grpSpLocks/>
          </p:cNvGrpSpPr>
          <p:nvPr/>
        </p:nvGrpSpPr>
        <p:grpSpPr bwMode="auto">
          <a:xfrm>
            <a:off x="1906588" y="2638425"/>
            <a:ext cx="865187" cy="863600"/>
            <a:chOff x="1906935" y="2925192"/>
            <a:chExt cx="865188" cy="863600"/>
          </a:xfrm>
        </p:grpSpPr>
        <p:sp>
          <p:nvSpPr>
            <p:cNvPr id="7259" name="Rectangle 53"/>
            <p:cNvSpPr>
              <a:spLocks noChangeArrowheads="1"/>
            </p:cNvSpPr>
            <p:nvPr/>
          </p:nvSpPr>
          <p:spPr bwMode="auto">
            <a:xfrm>
              <a:off x="1906935" y="2925192"/>
              <a:ext cx="360363" cy="431800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/>
                <a:t>1</a:t>
              </a:r>
            </a:p>
          </p:txBody>
        </p:sp>
        <p:sp>
          <p:nvSpPr>
            <p:cNvPr id="7260" name="Rectangle 54"/>
            <p:cNvSpPr>
              <a:spLocks noChangeArrowheads="1"/>
            </p:cNvSpPr>
            <p:nvPr/>
          </p:nvSpPr>
          <p:spPr bwMode="auto">
            <a:xfrm>
              <a:off x="1906935" y="3356992"/>
              <a:ext cx="360363" cy="431800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/>
                <a:t>1</a:t>
              </a:r>
            </a:p>
          </p:txBody>
        </p:sp>
        <p:sp>
          <p:nvSpPr>
            <p:cNvPr id="7261" name="Line 55"/>
            <p:cNvSpPr>
              <a:spLocks noChangeShapeType="1"/>
            </p:cNvSpPr>
            <p:nvPr/>
          </p:nvSpPr>
          <p:spPr bwMode="auto">
            <a:xfrm>
              <a:off x="2267298" y="3572892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62" name="Line 56"/>
            <p:cNvSpPr>
              <a:spLocks noChangeShapeType="1"/>
            </p:cNvSpPr>
            <p:nvPr/>
          </p:nvSpPr>
          <p:spPr bwMode="auto">
            <a:xfrm>
              <a:off x="2267298" y="3141092"/>
              <a:ext cx="144462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63" name="Line 57"/>
            <p:cNvSpPr>
              <a:spLocks noChangeShapeType="1"/>
            </p:cNvSpPr>
            <p:nvPr/>
          </p:nvSpPr>
          <p:spPr bwMode="auto">
            <a:xfrm flipV="1">
              <a:off x="2267298" y="3141092"/>
              <a:ext cx="144462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64" name="Line 58"/>
            <p:cNvSpPr>
              <a:spLocks noChangeShapeType="1"/>
            </p:cNvSpPr>
            <p:nvPr/>
          </p:nvSpPr>
          <p:spPr bwMode="auto">
            <a:xfrm>
              <a:off x="2267298" y="3141092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65" name="Rectangle 59"/>
            <p:cNvSpPr>
              <a:spLocks noChangeArrowheads="1"/>
            </p:cNvSpPr>
            <p:nvPr/>
          </p:nvSpPr>
          <p:spPr bwMode="auto">
            <a:xfrm>
              <a:off x="2411760" y="2925192"/>
              <a:ext cx="360363" cy="431800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/>
                <a:t>1</a:t>
              </a:r>
            </a:p>
          </p:txBody>
        </p:sp>
        <p:sp>
          <p:nvSpPr>
            <p:cNvPr id="7266" name="Rectangle 60"/>
            <p:cNvSpPr>
              <a:spLocks noChangeArrowheads="1"/>
            </p:cNvSpPr>
            <p:nvPr/>
          </p:nvSpPr>
          <p:spPr bwMode="auto">
            <a:xfrm>
              <a:off x="2411760" y="3356992"/>
              <a:ext cx="360363" cy="431800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/>
                <a:t>1</a:t>
              </a:r>
            </a:p>
          </p:txBody>
        </p:sp>
      </p:grpSp>
      <p:cxnSp>
        <p:nvCxnSpPr>
          <p:cNvPr id="7239" name="Gerade Verbindung 352"/>
          <p:cNvCxnSpPr>
            <a:cxnSpLocks noChangeShapeType="1"/>
          </p:cNvCxnSpPr>
          <p:nvPr/>
        </p:nvCxnSpPr>
        <p:spPr bwMode="auto">
          <a:xfrm>
            <a:off x="1979613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0" name="Gerade Verbindung 353"/>
          <p:cNvCxnSpPr>
            <a:cxnSpLocks noChangeShapeType="1"/>
          </p:cNvCxnSpPr>
          <p:nvPr/>
        </p:nvCxnSpPr>
        <p:spPr bwMode="auto">
          <a:xfrm>
            <a:off x="2195513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1" name="Gerade Verbindung 20"/>
          <p:cNvCxnSpPr>
            <a:cxnSpLocks noChangeShapeType="1"/>
          </p:cNvCxnSpPr>
          <p:nvPr/>
        </p:nvCxnSpPr>
        <p:spPr bwMode="auto">
          <a:xfrm>
            <a:off x="1331913" y="2133600"/>
            <a:ext cx="0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2" name="Gerade Verbindung 354"/>
          <p:cNvCxnSpPr>
            <a:cxnSpLocks noChangeShapeType="1"/>
          </p:cNvCxnSpPr>
          <p:nvPr/>
        </p:nvCxnSpPr>
        <p:spPr bwMode="auto">
          <a:xfrm>
            <a:off x="2339975" y="2133600"/>
            <a:ext cx="0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3" name="Gerade Verbindung 63"/>
          <p:cNvCxnSpPr>
            <a:cxnSpLocks noChangeShapeType="1"/>
          </p:cNvCxnSpPr>
          <p:nvPr/>
        </p:nvCxnSpPr>
        <p:spPr bwMode="auto">
          <a:xfrm>
            <a:off x="1331913" y="2133600"/>
            <a:ext cx="3603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4" name="Gerade Verbindung 355"/>
          <p:cNvCxnSpPr>
            <a:cxnSpLocks noChangeShapeType="1"/>
          </p:cNvCxnSpPr>
          <p:nvPr/>
        </p:nvCxnSpPr>
        <p:spPr bwMode="auto">
          <a:xfrm>
            <a:off x="1979613" y="2133600"/>
            <a:ext cx="3603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5" name="Gerade Verbindung 67"/>
          <p:cNvCxnSpPr>
            <a:cxnSpLocks noChangeShapeType="1"/>
          </p:cNvCxnSpPr>
          <p:nvPr/>
        </p:nvCxnSpPr>
        <p:spPr bwMode="auto">
          <a:xfrm flipH="1">
            <a:off x="1692275" y="1989138"/>
            <a:ext cx="142875" cy="144462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6" name="Gerade Verbindung mit Pfeil 77"/>
          <p:cNvCxnSpPr>
            <a:cxnSpLocks noChangeShapeType="1"/>
          </p:cNvCxnSpPr>
          <p:nvPr/>
        </p:nvCxnSpPr>
        <p:spPr bwMode="auto">
          <a:xfrm>
            <a:off x="1835150" y="1484313"/>
            <a:ext cx="0" cy="4318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7" name="Gerade Verbindung mit Pfeil 80"/>
          <p:cNvCxnSpPr>
            <a:cxnSpLocks noChangeShapeType="1"/>
          </p:cNvCxnSpPr>
          <p:nvPr/>
        </p:nvCxnSpPr>
        <p:spPr bwMode="auto">
          <a:xfrm>
            <a:off x="3492500" y="3070225"/>
            <a:ext cx="6477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48" name="Text Box 33"/>
          <p:cNvSpPr txBox="1">
            <a:spLocks noChangeArrowheads="1"/>
          </p:cNvSpPr>
          <p:nvPr/>
        </p:nvSpPr>
        <p:spPr bwMode="auto">
          <a:xfrm>
            <a:off x="4814888" y="2349500"/>
            <a:ext cx="7778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LSB cells</a:t>
            </a:r>
          </a:p>
        </p:txBody>
      </p:sp>
      <p:sp>
        <p:nvSpPr>
          <p:cNvPr id="12369" name="Text Box 33"/>
          <p:cNvSpPr txBox="1">
            <a:spLocks noChangeArrowheads="1"/>
          </p:cNvSpPr>
          <p:nvPr/>
        </p:nvSpPr>
        <p:spPr bwMode="auto">
          <a:xfrm>
            <a:off x="755650" y="4149725"/>
            <a:ext cx="255587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eaLnBrk="1" hangingPunct="1">
              <a:buFontTx/>
              <a:buChar char="-"/>
              <a:defRPr/>
            </a:pPr>
            <a:r>
              <a:rPr lang="en-US" dirty="0" smtClean="0">
                <a:latin typeface="Tahoma" pitchFamily="34" charset="0"/>
              </a:rPr>
              <a:t>Cyclic ADC approach</a:t>
            </a:r>
          </a:p>
          <a:p>
            <a:pPr algn="l" eaLnBrk="1" hangingPunct="1">
              <a:defRPr/>
            </a:pPr>
            <a:r>
              <a:rPr lang="en-US" dirty="0" smtClean="0">
                <a:latin typeface="Tahoma" pitchFamily="34" charset="0"/>
              </a:rPr>
              <a:t>- Algorithm performed cyclically (ping pong wise)</a:t>
            </a:r>
          </a:p>
          <a:p>
            <a:pPr algn="l" eaLnBrk="1" hangingPunct="1">
              <a:defRPr/>
            </a:pPr>
            <a:r>
              <a:rPr lang="en-US" dirty="0" smtClean="0">
                <a:latin typeface="Tahoma" pitchFamily="34" charset="0"/>
              </a:rPr>
              <a:t>by two memory cell pairs</a:t>
            </a:r>
          </a:p>
          <a:p>
            <a:pPr algn="l" eaLnBrk="1" hangingPunct="1">
              <a:defRPr/>
            </a:pPr>
            <a:r>
              <a:rPr lang="en-US" dirty="0" smtClean="0">
                <a:latin typeface="Tahoma" pitchFamily="34" charset="0"/>
              </a:rPr>
              <a:t>- Two ADCs per channel</a:t>
            </a:r>
          </a:p>
          <a:p>
            <a:pPr algn="l" eaLnBrk="1" hangingPunct="1">
              <a:defRPr/>
            </a:pPr>
            <a:r>
              <a:rPr lang="en-US" dirty="0" smtClean="0">
                <a:latin typeface="Tahoma" pitchFamily="34" charset="0"/>
              </a:rPr>
              <a:t>- 200ns sampling rate/ADC</a:t>
            </a:r>
          </a:p>
          <a:p>
            <a:pPr algn="l" eaLnBrk="1" hangingPunct="1">
              <a:defRPr/>
            </a:pPr>
            <a:r>
              <a:rPr lang="en-US" dirty="0" smtClean="0">
                <a:latin typeface="Tahoma" pitchFamily="34" charset="0"/>
              </a:rPr>
              <a:t>- ADC clocked with 100MHz</a:t>
            </a:r>
          </a:p>
        </p:txBody>
      </p:sp>
      <p:sp>
        <p:nvSpPr>
          <p:cNvPr id="7250" name="Text Box 33"/>
          <p:cNvSpPr txBox="1">
            <a:spLocks noChangeArrowheads="1"/>
          </p:cNvSpPr>
          <p:nvPr/>
        </p:nvSpPr>
        <p:spPr bwMode="auto">
          <a:xfrm>
            <a:off x="4114800" y="1700213"/>
            <a:ext cx="10477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Pipeline ADC</a:t>
            </a:r>
          </a:p>
        </p:txBody>
      </p:sp>
      <p:sp>
        <p:nvSpPr>
          <p:cNvPr id="7251" name="Text Box 33"/>
          <p:cNvSpPr txBox="1">
            <a:spLocks noChangeArrowheads="1"/>
          </p:cNvSpPr>
          <p:nvPr/>
        </p:nvSpPr>
        <p:spPr bwMode="auto">
          <a:xfrm>
            <a:off x="4140200" y="4724400"/>
            <a:ext cx="47164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itchFamily="34" charset="0"/>
              </a:rPr>
              <a:t>- Pipeline ADC approach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itchFamily="34" charset="0"/>
              </a:rPr>
              <a:t>- Algorithm performed as in production line by 8 memory cell pairs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itchFamily="34" charset="0"/>
              </a:rPr>
              <a:t>- One ADC per channel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itchFamily="34" charset="0"/>
              </a:rPr>
              <a:t>- 100ns sampling rate when clocked with 50MHz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ahoma" pitchFamily="34" charset="0"/>
              </a:rPr>
              <a:t>- Designed for 50 ns sampling rate</a:t>
            </a:r>
          </a:p>
        </p:txBody>
      </p:sp>
      <p:sp>
        <p:nvSpPr>
          <p:cNvPr id="7252" name="Text Box 33"/>
          <p:cNvSpPr txBox="1">
            <a:spLocks noChangeArrowheads="1"/>
          </p:cNvSpPr>
          <p:nvPr/>
        </p:nvSpPr>
        <p:spPr bwMode="auto">
          <a:xfrm>
            <a:off x="565150" y="2349500"/>
            <a:ext cx="557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ADC1</a:t>
            </a:r>
          </a:p>
        </p:txBody>
      </p:sp>
      <p:sp>
        <p:nvSpPr>
          <p:cNvPr id="7253" name="Text Box 33"/>
          <p:cNvSpPr txBox="1">
            <a:spLocks noChangeArrowheads="1"/>
          </p:cNvSpPr>
          <p:nvPr/>
        </p:nvSpPr>
        <p:spPr bwMode="auto">
          <a:xfrm>
            <a:off x="1763713" y="2349500"/>
            <a:ext cx="558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ADC2</a:t>
            </a:r>
          </a:p>
        </p:txBody>
      </p:sp>
      <p:sp>
        <p:nvSpPr>
          <p:cNvPr id="7254" name="Text Box 33"/>
          <p:cNvSpPr txBox="1">
            <a:spLocks noChangeArrowheads="1"/>
          </p:cNvSpPr>
          <p:nvPr/>
        </p:nvSpPr>
        <p:spPr bwMode="auto">
          <a:xfrm>
            <a:off x="647700" y="3500438"/>
            <a:ext cx="323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Hi</a:t>
            </a:r>
          </a:p>
        </p:txBody>
      </p:sp>
      <p:sp>
        <p:nvSpPr>
          <p:cNvPr id="7255" name="Text Box 33"/>
          <p:cNvSpPr txBox="1">
            <a:spLocks noChangeArrowheads="1"/>
          </p:cNvSpPr>
          <p:nvPr/>
        </p:nvSpPr>
        <p:spPr bwMode="auto">
          <a:xfrm>
            <a:off x="1177925" y="3500438"/>
            <a:ext cx="3444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Lo</a:t>
            </a:r>
          </a:p>
        </p:txBody>
      </p:sp>
      <p:sp>
        <p:nvSpPr>
          <p:cNvPr id="7256" name="Text Box 33"/>
          <p:cNvSpPr txBox="1">
            <a:spLocks noChangeArrowheads="1"/>
          </p:cNvSpPr>
          <p:nvPr/>
        </p:nvSpPr>
        <p:spPr bwMode="auto">
          <a:xfrm>
            <a:off x="2478088" y="1989138"/>
            <a:ext cx="1001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Memory cell</a:t>
            </a:r>
          </a:p>
        </p:txBody>
      </p:sp>
      <p:cxnSp>
        <p:nvCxnSpPr>
          <p:cNvPr id="7257" name="Gerade Verbindung mit Pfeil 2"/>
          <p:cNvCxnSpPr>
            <a:cxnSpLocks noChangeShapeType="1"/>
          </p:cNvCxnSpPr>
          <p:nvPr/>
        </p:nvCxnSpPr>
        <p:spPr bwMode="auto">
          <a:xfrm flipH="1">
            <a:off x="2771775" y="2349500"/>
            <a:ext cx="144463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58" name="Text Box 33"/>
          <p:cNvSpPr txBox="1">
            <a:spLocks noChangeArrowheads="1"/>
          </p:cNvSpPr>
          <p:nvPr/>
        </p:nvSpPr>
        <p:spPr bwMode="auto">
          <a:xfrm>
            <a:off x="6227763" y="765175"/>
            <a:ext cx="255746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Tahoma" pitchFamily="34" charset="0"/>
              </a:rPr>
              <a:t>Algorithm: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Tahoma" pitchFamily="34" charset="0"/>
              </a:rPr>
              <a:t>Copy here copy there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Tahoma" pitchFamily="34" charset="0"/>
              </a:rPr>
              <a:t>Compare with threshold add reference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 smtClean="0">
                <a:latin typeface="Tahoma" pitchFamily="34" charset="0"/>
              </a:rPr>
              <a:t>Add </a:t>
            </a:r>
            <a:r>
              <a:rPr lang="en-US" altLang="de-DE" sz="1200" dirty="0">
                <a:latin typeface="Tahoma" pitchFamily="34" charset="0"/>
              </a:rPr>
              <a:t>two outputs (duplicate)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ivan\Desktop\Grafik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46"/>
            <a:ext cx="6248789" cy="60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77212D-B339-4040-9AE9-49AE395381E6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smtClean="0"/>
          </a:p>
        </p:txBody>
      </p:sp>
      <p:sp>
        <p:nvSpPr>
          <p:cNvPr id="1024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6506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schweifte Klammer links 2"/>
          <p:cNvSpPr/>
          <p:nvPr/>
        </p:nvSpPr>
        <p:spPr bwMode="auto">
          <a:xfrm>
            <a:off x="1043608" y="2996952"/>
            <a:ext cx="360040" cy="345638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747" name="Picture 3" descr="C:\Users\ivan\Desktop\Grafik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46"/>
            <a:ext cx="6248789" cy="60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77212D-B339-4040-9AE9-49AE395381E6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smtClean="0"/>
          </a:p>
        </p:txBody>
      </p:sp>
      <p:sp>
        <p:nvSpPr>
          <p:cNvPr id="1024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755576" y="692696"/>
            <a:ext cx="15327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ADC characteristics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55776" y="692696"/>
            <a:ext cx="2616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Noise</a:t>
            </a:r>
            <a:r>
              <a:rPr lang="en-US" dirty="0" smtClean="0"/>
              <a:t> of the first ADC</a:t>
            </a:r>
          </a:p>
          <a:p>
            <a:pPr algn="l"/>
            <a:r>
              <a:rPr lang="en-US" dirty="0" smtClean="0"/>
              <a:t>Deviation from mean for every input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491880" y="1887215"/>
            <a:ext cx="27703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NL</a:t>
            </a:r>
            <a:r>
              <a:rPr lang="en-US" dirty="0" smtClean="0"/>
              <a:t> of the first ADC</a:t>
            </a:r>
          </a:p>
          <a:p>
            <a:pPr algn="l"/>
            <a:r>
              <a:rPr lang="en-US" dirty="0" smtClean="0"/>
              <a:t>Deviation from linear fit for every input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436096" y="764704"/>
            <a:ext cx="34664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DNL</a:t>
            </a:r>
            <a:r>
              <a:rPr lang="en-US" dirty="0" smtClean="0"/>
              <a:t>: code difference for two consecutive inputs</a:t>
            </a:r>
          </a:p>
          <a:p>
            <a:pPr algn="l"/>
            <a:r>
              <a:rPr lang="en-US" dirty="0" smtClean="0"/>
              <a:t>(first ADC)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23528" y="4437112"/>
            <a:ext cx="83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ADCs: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691680" y="2996952"/>
            <a:ext cx="11753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Gain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/LSB)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131840" y="2924944"/>
            <a:ext cx="15973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Average noise (LSB)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4283968" y="2636912"/>
            <a:ext cx="23125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INL (peak to peak for all inputs)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6228184" y="3284984"/>
            <a:ext cx="23798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DNL (peak to peak for all inputs)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5373216"/>
            <a:ext cx="16782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Gain vs. ADC position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2915816" y="4653136"/>
            <a:ext cx="17455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Noise vs. ADC position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716016" y="4653136"/>
            <a:ext cx="15875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INL vs. ADC position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300192" y="4653136"/>
            <a:ext cx="16548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DNL vs. ADC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Grafik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" y="2647291"/>
            <a:ext cx="9059787" cy="2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Several bad ADCs (out of 128 tested)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sp>
        <p:nvSpPr>
          <p:cNvPr id="2" name="Ellipse 1"/>
          <p:cNvSpPr/>
          <p:nvPr/>
        </p:nvSpPr>
        <p:spPr bwMode="auto">
          <a:xfrm>
            <a:off x="4860032" y="386104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2555776" y="314096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915816" y="3717032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3851920" y="386104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2411760" y="3717032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3059832" y="3068960"/>
            <a:ext cx="892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Bad ADCs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2213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Grafik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" y="2647291"/>
            <a:ext cx="9059787" cy="2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11270" name="Gerade Verbindung mit Pfeil 2"/>
          <p:cNvCxnSpPr>
            <a:cxnSpLocks noChangeShapeType="1"/>
          </p:cNvCxnSpPr>
          <p:nvPr/>
        </p:nvCxnSpPr>
        <p:spPr bwMode="auto">
          <a:xfrm>
            <a:off x="1258888" y="2420938"/>
            <a:ext cx="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feld 4"/>
          <p:cNvSpPr txBox="1">
            <a:spLocks noChangeArrowheads="1"/>
          </p:cNvSpPr>
          <p:nvPr/>
        </p:nvSpPr>
        <p:spPr bwMode="auto">
          <a:xfrm>
            <a:off x="179388" y="2060575"/>
            <a:ext cx="3163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ADC </a:t>
            </a:r>
            <a:r>
              <a:rPr lang="de-DE" altLang="de-DE" sz="1200" dirty="0" err="1"/>
              <a:t>gain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73nA/LSB </a:t>
            </a:r>
            <a:r>
              <a:rPr lang="de-DE" altLang="de-DE" sz="1200" dirty="0"/>
              <a:t>(~</a:t>
            </a:r>
            <a:r>
              <a:rPr lang="de-DE" altLang="de-DE" sz="1200" dirty="0" smtClean="0"/>
              <a:t>112e </a:t>
            </a:r>
            <a:r>
              <a:rPr lang="de-DE" altLang="de-DE" sz="1200" dirty="0"/>
              <a:t>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650pA/e)</a:t>
            </a:r>
          </a:p>
        </p:txBody>
      </p:sp>
      <p:cxnSp>
        <p:nvCxnSpPr>
          <p:cNvPr id="11272" name="Gerade Verbindung mit Pfeil 10"/>
          <p:cNvCxnSpPr>
            <a:cxnSpLocks noChangeShapeType="1"/>
          </p:cNvCxnSpPr>
          <p:nvPr/>
        </p:nvCxnSpPr>
        <p:spPr bwMode="auto">
          <a:xfrm>
            <a:off x="3635375" y="27813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019986" y="2420938"/>
            <a:ext cx="3108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Noise </a:t>
            </a:r>
            <a:r>
              <a:rPr lang="de-DE" altLang="de-DE" sz="1200" dirty="0" err="1" smtClean="0"/>
              <a:t>floor</a:t>
            </a:r>
            <a:r>
              <a:rPr lang="de-DE" altLang="de-DE" sz="1200" dirty="0" smtClean="0"/>
              <a:t>: </a:t>
            </a:r>
            <a:r>
              <a:rPr lang="de-DE" altLang="de-DE" sz="1200" dirty="0"/>
              <a:t>~</a:t>
            </a:r>
            <a:r>
              <a:rPr lang="de-DE" altLang="de-DE" sz="1200" dirty="0" smtClean="0"/>
              <a:t>0.58LSB </a:t>
            </a:r>
            <a:r>
              <a:rPr lang="de-DE" altLang="de-DE" sz="1200" dirty="0"/>
              <a:t>(</a:t>
            </a:r>
            <a:r>
              <a:rPr lang="de-DE" altLang="de-DE" sz="1200" b="1" dirty="0" smtClean="0"/>
              <a:t>64e</a:t>
            </a:r>
            <a:r>
              <a:rPr lang="de-DE" altLang="de-DE" sz="1200" dirty="0" smtClean="0"/>
              <a:t> </a:t>
            </a:r>
            <a:r>
              <a:rPr lang="de-DE" altLang="de-DE" sz="1200" dirty="0"/>
              <a:t>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650pA/e)</a:t>
            </a:r>
          </a:p>
        </p:txBody>
      </p:sp>
      <p:cxnSp>
        <p:nvCxnSpPr>
          <p:cNvPr id="11274" name="Gerade Verbindung 7"/>
          <p:cNvCxnSpPr>
            <a:cxnSpLocks noChangeShapeType="1"/>
          </p:cNvCxnSpPr>
          <p:nvPr/>
        </p:nvCxnSpPr>
        <p:spPr bwMode="auto">
          <a:xfrm>
            <a:off x="4932040" y="4509120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feld 15"/>
          <p:cNvSpPr txBox="1">
            <a:spLocks noChangeArrowheads="1"/>
          </p:cNvSpPr>
          <p:nvPr/>
        </p:nvSpPr>
        <p:spPr bwMode="auto">
          <a:xfrm>
            <a:off x="5508583" y="4221088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336e</a:t>
            </a:r>
            <a:endParaRPr lang="de-DE" altLang="de-DE" sz="1200" dirty="0"/>
          </a:p>
        </p:txBody>
      </p:sp>
      <p:cxnSp>
        <p:nvCxnSpPr>
          <p:cNvPr id="11276" name="Gerade Verbindung mit Pfeil 16"/>
          <p:cNvCxnSpPr>
            <a:cxnSpLocks noChangeShapeType="1"/>
          </p:cNvCxnSpPr>
          <p:nvPr/>
        </p:nvCxnSpPr>
        <p:spPr bwMode="auto">
          <a:xfrm>
            <a:off x="8244408" y="3429000"/>
            <a:ext cx="0" cy="935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Textfeld 18"/>
          <p:cNvSpPr txBox="1">
            <a:spLocks noChangeArrowheads="1"/>
          </p:cNvSpPr>
          <p:nvPr/>
        </p:nvSpPr>
        <p:spPr bwMode="auto">
          <a:xfrm>
            <a:off x="7611999" y="3716338"/>
            <a:ext cx="63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3LSBs</a:t>
            </a:r>
            <a:endParaRPr lang="de-DE" altLang="de-DE" sz="1200" dirty="0"/>
          </a:p>
        </p:txBody>
      </p:sp>
      <p:cxnSp>
        <p:nvCxnSpPr>
          <p:cNvPr id="15" name="Gerade Verbindung mit Pfeil 10"/>
          <p:cNvCxnSpPr>
            <a:cxnSpLocks noChangeShapeType="1"/>
          </p:cNvCxnSpPr>
          <p:nvPr/>
        </p:nvCxnSpPr>
        <p:spPr bwMode="auto">
          <a:xfrm>
            <a:off x="2771800" y="16288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feld 11"/>
          <p:cNvSpPr txBox="1">
            <a:spLocks noChangeArrowheads="1"/>
          </p:cNvSpPr>
          <p:nvPr/>
        </p:nvSpPr>
        <p:spPr bwMode="auto">
          <a:xfrm>
            <a:off x="2339752" y="1340768"/>
            <a:ext cx="37236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Noise </a:t>
            </a:r>
            <a:r>
              <a:rPr lang="de-DE" altLang="de-DE" sz="1200" dirty="0" err="1" smtClean="0"/>
              <a:t>of</a:t>
            </a:r>
            <a:r>
              <a:rPr lang="de-DE" altLang="de-DE" sz="1200" dirty="0" smtClean="0"/>
              <a:t> a </a:t>
            </a:r>
            <a:r>
              <a:rPr lang="de-DE" altLang="de-DE" sz="1200" dirty="0" err="1" smtClean="0"/>
              <a:t>bad</a:t>
            </a:r>
            <a:r>
              <a:rPr lang="de-DE" altLang="de-DE" sz="1200" dirty="0" smtClean="0"/>
              <a:t> ADC: ~1.3LSB (</a:t>
            </a:r>
            <a:r>
              <a:rPr lang="de-DE" altLang="de-DE" sz="1200" b="1" dirty="0" smtClean="0"/>
              <a:t>145e</a:t>
            </a:r>
            <a:r>
              <a:rPr lang="de-DE" altLang="de-DE" sz="1200" dirty="0" smtClean="0"/>
              <a:t> </a:t>
            </a:r>
            <a:r>
              <a:rPr lang="de-DE" altLang="de-DE" sz="1200" dirty="0"/>
              <a:t>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650pA/e)</a:t>
            </a:r>
          </a:p>
        </p:txBody>
      </p:sp>
      <p:cxnSp>
        <p:nvCxnSpPr>
          <p:cNvPr id="17" name="Gerade Verbindung mit Pfeil 10"/>
          <p:cNvCxnSpPr>
            <a:cxnSpLocks noChangeShapeType="1"/>
          </p:cNvCxnSpPr>
          <p:nvPr/>
        </p:nvCxnSpPr>
        <p:spPr bwMode="auto">
          <a:xfrm>
            <a:off x="5076056" y="234888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4716016" y="2060848"/>
            <a:ext cx="2054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INL </a:t>
            </a:r>
            <a:r>
              <a:rPr lang="de-DE" altLang="de-DE" sz="1200" dirty="0" err="1" smtClean="0"/>
              <a:t>of</a:t>
            </a:r>
            <a:r>
              <a:rPr lang="de-DE" altLang="de-DE" sz="1200" dirty="0" smtClean="0"/>
              <a:t> a </a:t>
            </a:r>
            <a:r>
              <a:rPr lang="de-DE" altLang="de-DE" sz="1200" dirty="0" err="1" smtClean="0"/>
              <a:t>bad</a:t>
            </a:r>
            <a:r>
              <a:rPr lang="de-DE" altLang="de-DE" sz="1200" dirty="0" smtClean="0"/>
              <a:t> ADC: ~5.3LSB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9974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#2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Another chip: no bad ADCs – probably due to more careful optimization of bias parameters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Question, why are some ADCs hard to optimize?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11269" name="Picture 3" descr="C:\Users\ivan\Desktop\Grafik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76525"/>
            <a:ext cx="89646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Gerade Verbindung mit Pfeil 2"/>
          <p:cNvCxnSpPr>
            <a:cxnSpLocks noChangeShapeType="1"/>
          </p:cNvCxnSpPr>
          <p:nvPr/>
        </p:nvCxnSpPr>
        <p:spPr bwMode="auto">
          <a:xfrm>
            <a:off x="1258888" y="2420938"/>
            <a:ext cx="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feld 4"/>
          <p:cNvSpPr txBox="1">
            <a:spLocks noChangeArrowheads="1"/>
          </p:cNvSpPr>
          <p:nvPr/>
        </p:nvSpPr>
        <p:spPr bwMode="auto">
          <a:xfrm>
            <a:off x="179388" y="2060575"/>
            <a:ext cx="3163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 gain 72nA/LSB (~110e @ gq 650pA/e)</a:t>
            </a:r>
          </a:p>
        </p:txBody>
      </p:sp>
      <p:cxnSp>
        <p:nvCxnSpPr>
          <p:cNvPr id="11272" name="Gerade Verbindung mit Pfeil 10"/>
          <p:cNvCxnSpPr>
            <a:cxnSpLocks noChangeShapeType="1"/>
          </p:cNvCxnSpPr>
          <p:nvPr/>
        </p:nvCxnSpPr>
        <p:spPr bwMode="auto">
          <a:xfrm>
            <a:off x="3635375" y="27813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190750" y="2420938"/>
            <a:ext cx="2767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Noise: ~0.55LSB (</a:t>
            </a:r>
            <a:r>
              <a:rPr lang="de-DE" altLang="de-DE" sz="1200" b="1"/>
              <a:t>60e</a:t>
            </a:r>
            <a:r>
              <a:rPr lang="de-DE" altLang="de-DE" sz="1200"/>
              <a:t> @ gq 650pA/e)</a:t>
            </a:r>
          </a:p>
        </p:txBody>
      </p:sp>
      <p:cxnSp>
        <p:nvCxnSpPr>
          <p:cNvPr id="11274" name="Gerade Verbindung 7"/>
          <p:cNvCxnSpPr>
            <a:cxnSpLocks noChangeShapeType="1"/>
          </p:cNvCxnSpPr>
          <p:nvPr/>
        </p:nvCxnSpPr>
        <p:spPr bwMode="auto">
          <a:xfrm>
            <a:off x="4932363" y="4076700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feld 15"/>
          <p:cNvSpPr txBox="1">
            <a:spLocks noChangeArrowheads="1"/>
          </p:cNvSpPr>
          <p:nvPr/>
        </p:nvSpPr>
        <p:spPr bwMode="auto">
          <a:xfrm>
            <a:off x="5435600" y="3789363"/>
            <a:ext cx="52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275e</a:t>
            </a:r>
          </a:p>
        </p:txBody>
      </p:sp>
      <p:cxnSp>
        <p:nvCxnSpPr>
          <p:cNvPr id="11276" name="Gerade Verbindung mit Pfeil 16"/>
          <p:cNvCxnSpPr>
            <a:cxnSpLocks noChangeShapeType="1"/>
          </p:cNvCxnSpPr>
          <p:nvPr/>
        </p:nvCxnSpPr>
        <p:spPr bwMode="auto">
          <a:xfrm>
            <a:off x="8172450" y="3789363"/>
            <a:ext cx="0" cy="935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Textfeld 18"/>
          <p:cNvSpPr txBox="1">
            <a:spLocks noChangeArrowheads="1"/>
          </p:cNvSpPr>
          <p:nvPr/>
        </p:nvSpPr>
        <p:spPr bwMode="auto">
          <a:xfrm>
            <a:off x="7667625" y="3716338"/>
            <a:ext cx="525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220e</a:t>
            </a:r>
          </a:p>
        </p:txBody>
      </p:sp>
    </p:spTree>
    <p:extLst>
      <p:ext uri="{BB962C8B-B14F-4D97-AF65-F5344CB8AC3E}">
        <p14:creationId xmlns:p14="http://schemas.microsoft.com/office/powerpoint/2010/main" val="31542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ADC  unit-cell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8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ADC-unit has two current-memory cells based on two U-I converters A and B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Depending on the input current amplitude (too low or too high), a reference current (4 </a:t>
            </a:r>
            <a:r>
              <a:rPr lang="el-GR" altLang="de-DE" sz="1400" kern="0" dirty="0" smtClean="0"/>
              <a:t>μ</a:t>
            </a:r>
            <a:r>
              <a:rPr lang="en-US" altLang="de-DE" sz="1400" kern="0" dirty="0" smtClean="0"/>
              <a:t>A per cell) will be added or subtracted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comparison is done in the following way: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Two copies of the current stored in A </a:t>
            </a:r>
            <a:r>
              <a:rPr lang="en-US" altLang="de-DE" sz="1400" kern="0" dirty="0">
                <a:solidFill>
                  <a:srgbClr val="FF0000"/>
                </a:solidFill>
              </a:rPr>
              <a:t>are made</a:t>
            </a:r>
            <a:r>
              <a:rPr lang="en-US" altLang="de-DE" sz="1400" kern="0" dirty="0"/>
              <a:t> – </a:t>
            </a:r>
            <a:r>
              <a:rPr lang="en-US" altLang="de-DE" sz="1400" kern="0" dirty="0" smtClean="0"/>
              <a:t>this is done with the two, layout-identical, UI converters CL and CH that are connected to the same voltage as A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</a:t>
            </a:r>
            <a:r>
              <a:rPr lang="en-US" altLang="de-DE" sz="1400" kern="0" dirty="0"/>
              <a:t>threshold currents </a:t>
            </a:r>
            <a:r>
              <a:rPr lang="en-US" altLang="de-DE" sz="1400" kern="0" dirty="0" smtClean="0"/>
              <a:t>are added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555776" y="479715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2987824" y="4221088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2987824" y="4221088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>
            <a:endCxn id="52" idx="3"/>
          </p:cNvCxnSpPr>
          <p:nvPr/>
        </p:nvCxnSpPr>
        <p:spPr bwMode="auto">
          <a:xfrm>
            <a:off x="3779912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>
            <a:endCxn id="57" idx="3"/>
          </p:cNvCxnSpPr>
          <p:nvPr/>
        </p:nvCxnSpPr>
        <p:spPr bwMode="auto">
          <a:xfrm>
            <a:off x="3779912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995936" y="3645024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3563888" y="36450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14u</a:t>
            </a:r>
            <a:endParaRPr lang="de-DE" dirty="0"/>
          </a:p>
        </p:txBody>
      </p:sp>
      <p:sp>
        <p:nvSpPr>
          <p:cNvPr id="19" name="Trapezoid 18"/>
          <p:cNvSpPr/>
          <p:nvPr/>
        </p:nvSpPr>
        <p:spPr bwMode="auto">
          <a:xfrm rot="16200000">
            <a:off x="2123728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4" name="Trapezoid 23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rapezoid 25"/>
          <p:cNvSpPr/>
          <p:nvPr/>
        </p:nvSpPr>
        <p:spPr bwMode="auto">
          <a:xfrm rot="5400000" flipH="1">
            <a:off x="3347864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</a:t>
            </a:r>
          </a:p>
        </p:txBody>
      </p:sp>
      <p:sp>
        <p:nvSpPr>
          <p:cNvPr id="20" name="Gleichschenkliges Dreieck 19"/>
          <p:cNvSpPr/>
          <p:nvPr/>
        </p:nvSpPr>
        <p:spPr bwMode="auto">
          <a:xfrm rot="5400000">
            <a:off x="2123728" y="4149080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1691680" y="4221088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>
            <a:off x="827584" y="4797152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1907704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2" name="Gerade Verbindung 3071"/>
          <p:cNvCxnSpPr>
            <a:endCxn id="20" idx="3"/>
          </p:cNvCxnSpPr>
          <p:nvPr/>
        </p:nvCxnSpPr>
        <p:spPr bwMode="auto">
          <a:xfrm>
            <a:off x="1907704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/>
          <p:nvPr/>
        </p:nvCxnSpPr>
        <p:spPr bwMode="auto">
          <a:xfrm>
            <a:off x="2555776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2771800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rapezoid 38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Gleichschenkliges Dreieck 39"/>
          <p:cNvSpPr/>
          <p:nvPr/>
        </p:nvSpPr>
        <p:spPr bwMode="auto">
          <a:xfrm rot="5400000">
            <a:off x="2123728" y="530120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 flipV="1">
            <a:off x="1907704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>
            <a:endCxn id="40" idx="3"/>
          </p:cNvCxnSpPr>
          <p:nvPr/>
        </p:nvCxnSpPr>
        <p:spPr bwMode="auto">
          <a:xfrm>
            <a:off x="1907704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2555776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 flipV="1">
            <a:off x="2771800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>
            <a:off x="2555776" y="5949280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>
            <a:off x="827584" y="594928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969881" y="429309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1691680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Gleichschenkliges Dreieck 51"/>
          <p:cNvSpPr/>
          <p:nvPr/>
        </p:nvSpPr>
        <p:spPr bwMode="auto">
          <a:xfrm rot="5400000">
            <a:off x="4211960" y="4005064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644008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0" name="Textfeld 3079"/>
          <p:cNvSpPr txBox="1"/>
          <p:nvPr/>
        </p:nvSpPr>
        <p:spPr>
          <a:xfrm>
            <a:off x="4644008" y="393305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3081" name="Ellipse 3080"/>
          <p:cNvSpPr/>
          <p:nvPr/>
        </p:nvSpPr>
        <p:spPr bwMode="auto">
          <a:xfrm>
            <a:off x="4644008" y="414908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Gleichschenkliges Dreieck 56"/>
          <p:cNvSpPr/>
          <p:nvPr/>
        </p:nvSpPr>
        <p:spPr bwMode="auto">
          <a:xfrm rot="5400000">
            <a:off x="4211960" y="458112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8" name="Gerade Verbindung 57"/>
          <p:cNvCxnSpPr/>
          <p:nvPr/>
        </p:nvCxnSpPr>
        <p:spPr bwMode="auto">
          <a:xfrm>
            <a:off x="4644008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712136" y="4509120"/>
            <a:ext cx="576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</a:t>
            </a:r>
            <a:endParaRPr lang="de-DE" dirty="0"/>
          </a:p>
        </p:txBody>
      </p:sp>
      <p:cxnSp>
        <p:nvCxnSpPr>
          <p:cNvPr id="61" name="Gerade Verbindung mit Pfeil 60"/>
          <p:cNvCxnSpPr/>
          <p:nvPr/>
        </p:nvCxnSpPr>
        <p:spPr bwMode="auto">
          <a:xfrm>
            <a:off x="3995936" y="4437112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feld 62"/>
          <p:cNvSpPr txBox="1"/>
          <p:nvPr/>
        </p:nvSpPr>
        <p:spPr>
          <a:xfrm>
            <a:off x="356388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10u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969881" y="5445224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3087" name="Gerade Verbindung 3086"/>
          <p:cNvCxnSpPr/>
          <p:nvPr/>
        </p:nvCxnSpPr>
        <p:spPr bwMode="auto">
          <a:xfrm>
            <a:off x="827584" y="4797152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0" name="Gerade Verbindung mit Pfeil 3089"/>
          <p:cNvCxnSpPr/>
          <p:nvPr/>
        </p:nvCxnSpPr>
        <p:spPr bwMode="auto">
          <a:xfrm rot="10800000">
            <a:off x="251520" y="4797152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2" name="Gerade Verbindung 3091"/>
          <p:cNvCxnSpPr/>
          <p:nvPr/>
        </p:nvCxnSpPr>
        <p:spPr bwMode="auto">
          <a:xfrm>
            <a:off x="827584" y="594928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mit Pfeil 73"/>
          <p:cNvCxnSpPr/>
          <p:nvPr/>
        </p:nvCxnSpPr>
        <p:spPr bwMode="auto">
          <a:xfrm>
            <a:off x="827584" y="6453336"/>
            <a:ext cx="46085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5" name="Gerade Verbindung 3094"/>
          <p:cNvCxnSpPr/>
          <p:nvPr/>
        </p:nvCxnSpPr>
        <p:spPr bwMode="auto">
          <a:xfrm flipV="1">
            <a:off x="5076056" y="3501008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8" name="Gerade Verbindung mit Pfeil 3097"/>
          <p:cNvCxnSpPr/>
          <p:nvPr/>
        </p:nvCxnSpPr>
        <p:spPr bwMode="auto">
          <a:xfrm flipH="1">
            <a:off x="1691680" y="3501008"/>
            <a:ext cx="33843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rapezoid 81"/>
          <p:cNvSpPr/>
          <p:nvPr/>
        </p:nvSpPr>
        <p:spPr bwMode="auto">
          <a:xfrm rot="5400000" flipH="1">
            <a:off x="3347864" y="4005064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</a:t>
            </a:r>
          </a:p>
        </p:txBody>
      </p:sp>
      <p:sp>
        <p:nvSpPr>
          <p:cNvPr id="83" name="Trapezoid 82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322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</a:t>
            </a: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haracteristics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The purpose of the comparators is to assure</a:t>
            </a:r>
            <a:r>
              <a:rPr lang="en-US" altLang="de-DE" sz="1400" kern="0" dirty="0" smtClean="0"/>
              <a:t> that the reference currents are subtracted/added in the way so </a:t>
            </a:r>
            <a:r>
              <a:rPr lang="en-US" altLang="de-DE" sz="1400" kern="0" dirty="0" smtClean="0">
                <a:solidFill>
                  <a:srgbClr val="FF0000"/>
                </a:solidFill>
              </a:rPr>
              <a:t>that the result current occupies two times smaller range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Only so, we can multiply the output current by two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932040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932040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4932040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6084168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2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Bildschirmpräsentation (4:3)</PresentationFormat>
  <Paragraphs>326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Standarddesign</vt:lpstr>
      <vt:lpstr>ASICs - Status</vt:lpstr>
      <vt:lpstr>DCD Status</vt:lpstr>
      <vt:lpstr>Chip #1 Test all ADCs</vt:lpstr>
      <vt:lpstr>Chip #1 Test all ADCs</vt:lpstr>
      <vt:lpstr>Chip #1 Test all ADCs</vt:lpstr>
      <vt:lpstr>Chip #1 Test all ADCs</vt:lpstr>
      <vt:lpstr>Chip #2 Test all ADCs</vt:lpstr>
      <vt:lpstr>ADC  unit-cell</vt:lpstr>
      <vt:lpstr>Unit-cell characteristics</vt:lpstr>
      <vt:lpstr>ADC unit-cell schematics</vt:lpstr>
      <vt:lpstr>Offset</vt:lpstr>
      <vt:lpstr>Unit-cell characteristics with offset</vt:lpstr>
      <vt:lpstr>Bad characteristics causes missing codes</vt:lpstr>
      <vt:lpstr>Origin of offset</vt:lpstr>
      <vt:lpstr>Origin of offset</vt:lpstr>
      <vt:lpstr>Possible adjustments</vt:lpstr>
      <vt:lpstr>SWITCHER Status</vt:lpstr>
      <vt:lpstr>UBM EING technology</vt:lpstr>
      <vt:lpstr>Single chip bumping</vt:lpstr>
      <vt:lpstr>PowerPoint-Präsentation</vt:lpstr>
      <vt:lpstr>DCDBPip</vt:lpstr>
      <vt:lpstr>Pipelined vs. Cyclic ADC</vt:lpstr>
    </vt:vector>
  </TitlesOfParts>
  <Company>LS Schaltungstechnik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</dc:creator>
  <cp:lastModifiedBy>ivan</cp:lastModifiedBy>
  <cp:revision>974</cp:revision>
  <dcterms:created xsi:type="dcterms:W3CDTF">2009-05-17T20:36:06Z</dcterms:created>
  <dcterms:modified xsi:type="dcterms:W3CDTF">2014-10-01T19:12:00Z</dcterms:modified>
</cp:coreProperties>
</file>