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567" r:id="rId2"/>
    <p:sldId id="569" r:id="rId3"/>
    <p:sldId id="574" r:id="rId4"/>
    <p:sldId id="575" r:id="rId5"/>
    <p:sldId id="576" r:id="rId6"/>
    <p:sldId id="571" r:id="rId7"/>
    <p:sldId id="577" r:id="rId8"/>
    <p:sldId id="570" r:id="rId9"/>
    <p:sldId id="573" r:id="rId10"/>
  </p:sldIdLst>
  <p:sldSz cx="9144000" cy="6858000" type="screen4x3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99"/>
    <a:srgbClr val="FF3300"/>
    <a:srgbClr val="3366CC"/>
    <a:srgbClr val="66CCFF"/>
    <a:srgbClr val="FF6600"/>
    <a:srgbClr val="3399FF"/>
    <a:srgbClr val="FF5050"/>
    <a:srgbClr val="FFFF71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5" autoAdjust="0"/>
    <p:restoredTop sz="99492" autoAdjust="0"/>
  </p:normalViewPr>
  <p:slideViewPr>
    <p:cSldViewPr>
      <p:cViewPr varScale="1">
        <p:scale>
          <a:sx n="73" d="100"/>
          <a:sy n="73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992" y="4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2695"/>
            <a:ext cx="5449570" cy="447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800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992" y="9443800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C64FE3-6EEA-43CE-BADA-756C43F34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2008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FF78-044D-41DA-9A54-A86A756EFE1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29F-412A-4CCD-969A-6823A2E3362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				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97650"/>
            <a:ext cx="539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5FD4E496-7071-41B1-8C53-D6F54F3297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101013" y="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 descr="depfet_logo_v5_hex_layout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0" y="908050"/>
            <a:ext cx="9144000" cy="0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0" y="6577607"/>
            <a:ext cx="4429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H.-G. Moser, 6</a:t>
            </a:r>
            <a:r>
              <a:rPr lang="en-US" sz="1400" baseline="30000" dirty="0" smtClean="0"/>
              <a:t>th</a:t>
            </a:r>
            <a:r>
              <a:rPr lang="en-US" sz="1400" baseline="0" dirty="0" smtClean="0"/>
              <a:t> PXD/SVD workshop, Pisa, Oct. 2014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ASIC Discussion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8" name="Textfeld 7"/>
          <p:cNvSpPr txBox="1"/>
          <p:nvPr/>
        </p:nvSpPr>
        <p:spPr>
          <a:xfrm>
            <a:off x="35496" y="6546830"/>
            <a:ext cx="3462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H-.G. Moser, 18</a:t>
            </a:r>
            <a:r>
              <a:rPr lang="en-GB" baseline="30000" dirty="0" smtClean="0">
                <a:solidFill>
                  <a:schemeClr val="bg1"/>
                </a:solidFill>
              </a:rPr>
              <a:t>th</a:t>
            </a:r>
            <a:r>
              <a:rPr lang="en-GB" dirty="0" smtClean="0">
                <a:solidFill>
                  <a:schemeClr val="bg1"/>
                </a:solidFill>
              </a:rPr>
              <a:t> B2GM, June 2014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115616" y="1700808"/>
            <a:ext cx="46121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DCD status and plans (information from Ivan)</a:t>
            </a:r>
          </a:p>
          <a:p>
            <a:endParaRPr lang="en-GB" b="1" dirty="0"/>
          </a:p>
          <a:p>
            <a:r>
              <a:rPr lang="en-GB" b="1" dirty="0" smtClean="0"/>
              <a:t>DCD summary</a:t>
            </a:r>
          </a:p>
          <a:p>
            <a:endParaRPr lang="en-GB" b="1" dirty="0"/>
          </a:p>
          <a:p>
            <a:r>
              <a:rPr lang="en-GB" b="1" dirty="0" smtClean="0"/>
              <a:t>Switcher status and plans</a:t>
            </a:r>
          </a:p>
          <a:p>
            <a:endParaRPr lang="en-GB" b="1" dirty="0"/>
          </a:p>
          <a:p>
            <a:r>
              <a:rPr lang="en-GB" b="1" dirty="0" smtClean="0"/>
              <a:t>Schedule</a:t>
            </a:r>
          </a:p>
          <a:p>
            <a:endParaRPr lang="en-GB" b="1" dirty="0"/>
          </a:p>
          <a:p>
            <a:r>
              <a:rPr lang="en-GB" b="1" dirty="0" smtClean="0"/>
              <a:t>ASIC review </a:t>
            </a:r>
          </a:p>
        </p:txBody>
      </p:sp>
    </p:spTree>
    <p:extLst>
      <p:ext uri="{BB962C8B-B14F-4D97-AF65-F5344CB8AC3E}">
        <p14:creationId xmlns:p14="http://schemas.microsoft.com/office/powerpoint/2010/main" val="15767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DCD status </a:t>
            </a:r>
            <a:br>
              <a:rPr lang="en-GB" dirty="0" smtClean="0"/>
            </a:br>
            <a:r>
              <a:rPr lang="en-GB" dirty="0" smtClean="0"/>
              <a:t>(measurements by Edi Prinker)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9" y="1052736"/>
            <a:ext cx="305273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18131"/>
            <a:ext cx="2957124" cy="255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418" y="1018131"/>
            <a:ext cx="2802552" cy="255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/>
          <p:cNvCxnSpPr/>
          <p:nvPr/>
        </p:nvCxnSpPr>
        <p:spPr>
          <a:xfrm>
            <a:off x="3347864" y="2996952"/>
            <a:ext cx="22322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3347864" y="1916832"/>
            <a:ext cx="22322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75" y="4424882"/>
            <a:ext cx="64960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395536" y="1988840"/>
            <a:ext cx="1296144" cy="306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feld 6"/>
          <p:cNvSpPr txBox="1"/>
          <p:nvPr/>
        </p:nvSpPr>
        <p:spPr>
          <a:xfrm>
            <a:off x="395536" y="1988840"/>
            <a:ext cx="1136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ymbol" panose="05050102010706020507" pitchFamily="18" charset="2"/>
              </a:rPr>
              <a:t>D</a:t>
            </a:r>
            <a:r>
              <a:rPr lang="en-GB" sz="1400" dirty="0" smtClean="0"/>
              <a:t> ~ 50 ADU</a:t>
            </a:r>
            <a:endParaRPr lang="en-GB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2907319" y="3573016"/>
            <a:ext cx="2893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Actually quite ok, </a:t>
            </a:r>
            <a:r>
              <a:rPr lang="en-GB" dirty="0" smtClean="0">
                <a:latin typeface="Symbol" panose="05050102010706020507" pitchFamily="18" charset="2"/>
              </a:rPr>
              <a:t>s</a:t>
            </a:r>
            <a:r>
              <a:rPr lang="en-GB" dirty="0" smtClean="0"/>
              <a:t> ~ 0.6 ADU</a:t>
            </a:r>
          </a:p>
          <a:p>
            <a:r>
              <a:rPr lang="en-GB" dirty="0" smtClean="0"/>
              <a:t>Few with noise &gt; 2 </a:t>
            </a:r>
            <a:r>
              <a:rPr lang="en-GB" dirty="0" smtClean="0">
                <a:latin typeface="Symbol" panose="05050102010706020507" pitchFamily="18" charset="2"/>
              </a:rPr>
              <a:t>s</a:t>
            </a:r>
            <a:endParaRPr lang="en-GB" dirty="0">
              <a:latin typeface="Symbol" panose="05050102010706020507" pitchFamily="18" charset="2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940152" y="3592560"/>
            <a:ext cx="2680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O(10%) channels with large non-linearity due to missing codes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25354" y="359256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 bad, spread could be smaller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1907704" y="6309320"/>
            <a:ext cx="5460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Ivan: understood, due to transistor mismatch, can be fixed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38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C:\Users\ivan\Desktop\Grafik1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33"/>
          <a:stretch/>
        </p:blipFill>
        <p:spPr bwMode="auto">
          <a:xfrm>
            <a:off x="1521972" y="2446782"/>
            <a:ext cx="6248789" cy="403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C77212D-B339-4040-9AE9-49AE395381E6}" type="slidenum">
              <a:rPr lang="de-DE" altLang="de-DE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 smtClean="0"/>
          </a:p>
        </p:txBody>
      </p:sp>
      <p:sp>
        <p:nvSpPr>
          <p:cNvPr id="10243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Chip #1 Test all ADCs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(</a:t>
            </a:r>
            <a:r>
              <a:rPr lang="en-US" altLang="zh-CN" sz="2000" dirty="0" smtClean="0">
                <a:ea typeface="SimSun" pitchFamily="2" charset="-122"/>
              </a:rPr>
              <a:t>measurements </a:t>
            </a:r>
            <a:r>
              <a:rPr lang="en-US" altLang="zh-CN" sz="2000" dirty="0" smtClean="0">
                <a:ea typeface="SimSun" pitchFamily="2" charset="-122"/>
              </a:rPr>
              <a:t>by Ivan </a:t>
            </a:r>
            <a:r>
              <a:rPr lang="en-US" altLang="zh-CN" sz="2000" dirty="0" err="1" smtClean="0">
                <a:ea typeface="SimSun" pitchFamily="2" charset="-122"/>
              </a:rPr>
              <a:t>Peric</a:t>
            </a:r>
            <a:r>
              <a:rPr lang="en-US" altLang="zh-CN" sz="2000" dirty="0" smtClean="0">
                <a:ea typeface="SimSun" pitchFamily="2" charset="-122"/>
              </a:rPr>
              <a:t>)</a:t>
            </a:r>
            <a:endParaRPr lang="de-DE" altLang="de-DE" sz="20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1308612" y="2210380"/>
            <a:ext cx="153279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ADC characteristics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666082" y="4810256"/>
            <a:ext cx="117532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Gain</a:t>
            </a:r>
            <a:r>
              <a:rPr lang="en-US" sz="1200" dirty="0" smtClean="0"/>
              <a:t> (</a:t>
            </a:r>
            <a:r>
              <a:rPr lang="en-US" sz="1200" dirty="0" err="1" smtClean="0"/>
              <a:t>nA</a:t>
            </a:r>
            <a:r>
              <a:rPr lang="en-US" sz="1200" dirty="0" smtClean="0"/>
              <a:t>/LSB)</a:t>
            </a:r>
            <a:endParaRPr lang="en-US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3279674" y="4837276"/>
            <a:ext cx="120462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Average noise</a:t>
            </a:r>
            <a:endParaRPr lang="en-US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5224339" y="5124658"/>
            <a:ext cx="42351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INL</a:t>
            </a:r>
            <a:endParaRPr lang="en-US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6745456" y="5143928"/>
            <a:ext cx="49084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DNL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58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ivan\Desktop\Grafik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7" y="2647291"/>
            <a:ext cx="9059787" cy="27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9BB39AC-FE9F-491B-9416-1088536926BB}" type="slidenum">
              <a:rPr lang="de-DE" altLang="de-DE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 smtClean="0"/>
          </a:p>
        </p:txBody>
      </p:sp>
      <p:sp>
        <p:nvSpPr>
          <p:cNvPr id="11267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Chip #1 Test all ADCs</a:t>
            </a:r>
            <a:endParaRPr lang="de-DE" altLang="de-DE" sz="2000" dirty="0" smtClean="0"/>
          </a:p>
        </p:txBody>
      </p:sp>
      <p:sp>
        <p:nvSpPr>
          <p:cNvPr id="4" name="Rectangle 43"/>
          <p:cNvSpPr txBox="1">
            <a:spLocks noChangeArrowheads="1"/>
          </p:cNvSpPr>
          <p:nvPr/>
        </p:nvSpPr>
        <p:spPr bwMode="auto">
          <a:xfrm>
            <a:off x="457200" y="692150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de-DE" sz="1400" kern="0" dirty="0" smtClean="0"/>
              <a:t>…</a:t>
            </a:r>
            <a:endParaRPr lang="en-US" altLang="de-DE" sz="1400" kern="0" dirty="0"/>
          </a:p>
          <a:p>
            <a:pPr eaLnBrk="1" hangingPunct="1">
              <a:defRPr/>
            </a:pPr>
            <a:endParaRPr lang="en-US" altLang="de-DE" sz="1400" kern="0" dirty="0"/>
          </a:p>
          <a:p>
            <a:pPr eaLnBrk="1" hangingPunct="1">
              <a:defRPr/>
            </a:pPr>
            <a:endParaRPr lang="en-US" altLang="de-DE" sz="1400" kern="0" dirty="0" smtClean="0"/>
          </a:p>
          <a:p>
            <a:pPr eaLnBrk="1" hangingPunct="1">
              <a:defRPr/>
            </a:pPr>
            <a:endParaRPr lang="en-US" altLang="de-DE" sz="1400" kern="0" dirty="0" smtClean="0"/>
          </a:p>
          <a:p>
            <a:pPr eaLnBrk="1" hangingPunct="1">
              <a:defRPr/>
            </a:pPr>
            <a:endParaRPr lang="en-US" altLang="de-DE" sz="1400" kern="0" dirty="0" smtClean="0"/>
          </a:p>
        </p:txBody>
      </p:sp>
      <p:cxnSp>
        <p:nvCxnSpPr>
          <p:cNvPr id="11270" name="Gerade Verbindung mit Pfeil 2"/>
          <p:cNvCxnSpPr>
            <a:cxnSpLocks noChangeShapeType="1"/>
          </p:cNvCxnSpPr>
          <p:nvPr/>
        </p:nvCxnSpPr>
        <p:spPr bwMode="auto">
          <a:xfrm>
            <a:off x="1258888" y="2420938"/>
            <a:ext cx="0" cy="1008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Textfeld 4"/>
          <p:cNvSpPr txBox="1">
            <a:spLocks noChangeArrowheads="1"/>
          </p:cNvSpPr>
          <p:nvPr/>
        </p:nvSpPr>
        <p:spPr bwMode="auto">
          <a:xfrm>
            <a:off x="179388" y="2060575"/>
            <a:ext cx="31638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/>
              <a:t>ADC </a:t>
            </a:r>
            <a:r>
              <a:rPr lang="de-DE" altLang="de-DE" sz="1200" dirty="0" err="1"/>
              <a:t>gain</a:t>
            </a:r>
            <a:r>
              <a:rPr lang="de-DE" altLang="de-DE" sz="1200" dirty="0"/>
              <a:t> </a:t>
            </a:r>
            <a:r>
              <a:rPr lang="de-DE" altLang="de-DE" sz="1200" dirty="0" smtClean="0"/>
              <a:t>73nA/LSB </a:t>
            </a:r>
            <a:r>
              <a:rPr lang="de-DE" altLang="de-DE" sz="1200" dirty="0"/>
              <a:t>(~</a:t>
            </a:r>
            <a:r>
              <a:rPr lang="de-DE" altLang="de-DE" sz="1200" dirty="0" smtClean="0"/>
              <a:t>112e </a:t>
            </a:r>
            <a:r>
              <a:rPr lang="de-DE" altLang="de-DE" sz="1200" dirty="0"/>
              <a:t>@ </a:t>
            </a:r>
            <a:r>
              <a:rPr lang="de-DE" altLang="de-DE" sz="1200" dirty="0" err="1"/>
              <a:t>gq</a:t>
            </a:r>
            <a:r>
              <a:rPr lang="de-DE" altLang="de-DE" sz="1200" dirty="0"/>
              <a:t> 650pA/e)</a:t>
            </a:r>
          </a:p>
        </p:txBody>
      </p:sp>
      <p:cxnSp>
        <p:nvCxnSpPr>
          <p:cNvPr id="11272" name="Gerade Verbindung mit Pfeil 10"/>
          <p:cNvCxnSpPr>
            <a:cxnSpLocks noChangeShapeType="1"/>
          </p:cNvCxnSpPr>
          <p:nvPr/>
        </p:nvCxnSpPr>
        <p:spPr bwMode="auto">
          <a:xfrm>
            <a:off x="3635375" y="2781300"/>
            <a:ext cx="0" cy="1511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3" name="Textfeld 11"/>
          <p:cNvSpPr txBox="1">
            <a:spLocks noChangeArrowheads="1"/>
          </p:cNvSpPr>
          <p:nvPr/>
        </p:nvSpPr>
        <p:spPr bwMode="auto">
          <a:xfrm>
            <a:off x="2019986" y="2420938"/>
            <a:ext cx="31085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/>
              <a:t>Noise </a:t>
            </a:r>
            <a:r>
              <a:rPr lang="de-DE" altLang="de-DE" sz="1200" dirty="0" err="1" smtClean="0"/>
              <a:t>floor</a:t>
            </a:r>
            <a:r>
              <a:rPr lang="de-DE" altLang="de-DE" sz="1200" dirty="0" smtClean="0"/>
              <a:t>: </a:t>
            </a:r>
            <a:r>
              <a:rPr lang="de-DE" altLang="de-DE" sz="1200" dirty="0"/>
              <a:t>~</a:t>
            </a:r>
            <a:r>
              <a:rPr lang="de-DE" altLang="de-DE" sz="1200" dirty="0" smtClean="0"/>
              <a:t>0.58LSB </a:t>
            </a:r>
            <a:r>
              <a:rPr lang="de-DE" altLang="de-DE" sz="1200" dirty="0"/>
              <a:t>(</a:t>
            </a:r>
            <a:r>
              <a:rPr lang="de-DE" altLang="de-DE" sz="1200" b="1" dirty="0" smtClean="0"/>
              <a:t>64e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@ </a:t>
            </a:r>
            <a:r>
              <a:rPr lang="de-DE" altLang="de-DE" sz="1200" dirty="0" err="1"/>
              <a:t>gq</a:t>
            </a:r>
            <a:r>
              <a:rPr lang="de-DE" altLang="de-DE" sz="1200" dirty="0"/>
              <a:t> 650pA/e)</a:t>
            </a:r>
          </a:p>
        </p:txBody>
      </p:sp>
      <p:cxnSp>
        <p:nvCxnSpPr>
          <p:cNvPr id="11274" name="Gerade Verbindung 7"/>
          <p:cNvCxnSpPr>
            <a:cxnSpLocks noChangeShapeType="1"/>
          </p:cNvCxnSpPr>
          <p:nvPr/>
        </p:nvCxnSpPr>
        <p:spPr bwMode="auto">
          <a:xfrm>
            <a:off x="4932040" y="4509120"/>
            <a:ext cx="1511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5" name="Textfeld 15"/>
          <p:cNvSpPr txBox="1">
            <a:spLocks noChangeArrowheads="1"/>
          </p:cNvSpPr>
          <p:nvPr/>
        </p:nvSpPr>
        <p:spPr bwMode="auto">
          <a:xfrm>
            <a:off x="5508583" y="4221088"/>
            <a:ext cx="5245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/>
              <a:t>336e</a:t>
            </a:r>
            <a:endParaRPr lang="de-DE" altLang="de-DE" sz="1200" dirty="0"/>
          </a:p>
        </p:txBody>
      </p:sp>
      <p:cxnSp>
        <p:nvCxnSpPr>
          <p:cNvPr id="11276" name="Gerade Verbindung mit Pfeil 16"/>
          <p:cNvCxnSpPr>
            <a:cxnSpLocks noChangeShapeType="1"/>
          </p:cNvCxnSpPr>
          <p:nvPr/>
        </p:nvCxnSpPr>
        <p:spPr bwMode="auto">
          <a:xfrm>
            <a:off x="8244408" y="3429000"/>
            <a:ext cx="0" cy="9350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7" name="Textfeld 18"/>
          <p:cNvSpPr txBox="1">
            <a:spLocks noChangeArrowheads="1"/>
          </p:cNvSpPr>
          <p:nvPr/>
        </p:nvSpPr>
        <p:spPr bwMode="auto">
          <a:xfrm>
            <a:off x="7611999" y="3716338"/>
            <a:ext cx="636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/>
              <a:t>3LSBs</a:t>
            </a:r>
            <a:endParaRPr lang="de-DE" altLang="de-DE" sz="1200" dirty="0"/>
          </a:p>
        </p:txBody>
      </p:sp>
      <p:cxnSp>
        <p:nvCxnSpPr>
          <p:cNvPr id="15" name="Gerade Verbindung mit Pfeil 10"/>
          <p:cNvCxnSpPr>
            <a:cxnSpLocks noChangeShapeType="1"/>
          </p:cNvCxnSpPr>
          <p:nvPr/>
        </p:nvCxnSpPr>
        <p:spPr bwMode="auto">
          <a:xfrm>
            <a:off x="2771800" y="1628800"/>
            <a:ext cx="0" cy="1511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feld 11"/>
          <p:cNvSpPr txBox="1">
            <a:spLocks noChangeArrowheads="1"/>
          </p:cNvSpPr>
          <p:nvPr/>
        </p:nvSpPr>
        <p:spPr bwMode="auto">
          <a:xfrm>
            <a:off x="2339752" y="1340768"/>
            <a:ext cx="37236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/>
              <a:t>Noise </a:t>
            </a:r>
            <a:r>
              <a:rPr lang="de-DE" altLang="de-DE" sz="1200" dirty="0" err="1" smtClean="0"/>
              <a:t>of</a:t>
            </a:r>
            <a:r>
              <a:rPr lang="de-DE" altLang="de-DE" sz="1200" dirty="0" smtClean="0"/>
              <a:t> a </a:t>
            </a:r>
            <a:r>
              <a:rPr lang="de-DE" altLang="de-DE" sz="1200" dirty="0" err="1" smtClean="0"/>
              <a:t>bad</a:t>
            </a:r>
            <a:r>
              <a:rPr lang="de-DE" altLang="de-DE" sz="1200" dirty="0" smtClean="0"/>
              <a:t> ADC: ~1.3LSB (</a:t>
            </a:r>
            <a:r>
              <a:rPr lang="de-DE" altLang="de-DE" sz="1200" b="1" dirty="0" smtClean="0"/>
              <a:t>145e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@ </a:t>
            </a:r>
            <a:r>
              <a:rPr lang="de-DE" altLang="de-DE" sz="1200" dirty="0" err="1"/>
              <a:t>gq</a:t>
            </a:r>
            <a:r>
              <a:rPr lang="de-DE" altLang="de-DE" sz="1200" dirty="0"/>
              <a:t> 650pA/e)</a:t>
            </a:r>
          </a:p>
        </p:txBody>
      </p:sp>
      <p:cxnSp>
        <p:nvCxnSpPr>
          <p:cNvPr id="17" name="Gerade Verbindung mit Pfeil 10"/>
          <p:cNvCxnSpPr>
            <a:cxnSpLocks noChangeShapeType="1"/>
          </p:cNvCxnSpPr>
          <p:nvPr/>
        </p:nvCxnSpPr>
        <p:spPr bwMode="auto">
          <a:xfrm>
            <a:off x="5076056" y="2348880"/>
            <a:ext cx="0" cy="1511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feld 11"/>
          <p:cNvSpPr txBox="1">
            <a:spLocks noChangeArrowheads="1"/>
          </p:cNvSpPr>
          <p:nvPr/>
        </p:nvSpPr>
        <p:spPr bwMode="auto">
          <a:xfrm>
            <a:off x="4716016" y="2060848"/>
            <a:ext cx="20540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/>
              <a:t>INL </a:t>
            </a:r>
            <a:r>
              <a:rPr lang="de-DE" altLang="de-DE" sz="1200" dirty="0" err="1" smtClean="0"/>
              <a:t>of</a:t>
            </a:r>
            <a:r>
              <a:rPr lang="de-DE" altLang="de-DE" sz="1200" dirty="0" smtClean="0"/>
              <a:t> a </a:t>
            </a:r>
            <a:r>
              <a:rPr lang="de-DE" altLang="de-DE" sz="1200" dirty="0" err="1" smtClean="0"/>
              <a:t>bad</a:t>
            </a:r>
            <a:r>
              <a:rPr lang="de-DE" altLang="de-DE" sz="1200" dirty="0" smtClean="0"/>
              <a:t> ADC: ~5.3LSB</a:t>
            </a: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30416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155B728-E903-421C-9AD9-D793F74F0B7F}" type="slidenum">
              <a:rPr lang="de-DE" altLang="de-DE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 smtClean="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DCD Status </a:t>
            </a:r>
            <a:r>
              <a:rPr lang="en-US" altLang="zh-CN" sz="2000" smtClean="0">
                <a:ea typeface="SimSun" pitchFamily="2" charset="-122"/>
              </a:rPr>
              <a:t>&amp; Plans </a:t>
            </a:r>
            <a:r>
              <a:rPr lang="en-US" altLang="zh-CN" sz="2000" dirty="0" smtClean="0">
                <a:ea typeface="SimSun" pitchFamily="2" charset="-122"/>
              </a:rPr>
              <a:t>(Ivan </a:t>
            </a:r>
            <a:r>
              <a:rPr lang="en-US" altLang="zh-CN" sz="2000" dirty="0" err="1" smtClean="0">
                <a:ea typeface="SimSun" pitchFamily="2" charset="-122"/>
              </a:rPr>
              <a:t>Peric</a:t>
            </a:r>
            <a:r>
              <a:rPr lang="en-US" altLang="zh-CN" sz="2000" dirty="0" smtClean="0">
                <a:ea typeface="SimSun" pitchFamily="2" charset="-122"/>
              </a:rPr>
              <a:t>)</a:t>
            </a:r>
            <a:endParaRPr lang="de-DE" altLang="de-DE" sz="2000" dirty="0" smtClean="0"/>
          </a:p>
        </p:txBody>
      </p:sp>
      <p:sp>
        <p:nvSpPr>
          <p:cNvPr id="4" name="Rectangle 43"/>
          <p:cNvSpPr txBox="1">
            <a:spLocks noChangeArrowheads="1"/>
          </p:cNvSpPr>
          <p:nvPr/>
        </p:nvSpPr>
        <p:spPr bwMode="auto">
          <a:xfrm>
            <a:off x="457200" y="1052736"/>
            <a:ext cx="8229600" cy="5689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de-DE" sz="1600" kern="0" dirty="0" smtClean="0"/>
              <a:t>Status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DCDBv4 pipeline and standard versions submitted in 2013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Single chip and the tests on EMCM are ongoing (see talk E. </a:t>
            </a:r>
            <a:r>
              <a:rPr lang="en-US" altLang="de-DE" sz="1600" kern="0" dirty="0" err="1" smtClean="0"/>
              <a:t>Prinker</a:t>
            </a:r>
            <a:r>
              <a:rPr lang="en-US" altLang="de-DE" sz="1600" kern="0" dirty="0" smtClean="0"/>
              <a:t>)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The first results are good</a:t>
            </a:r>
            <a:r>
              <a:rPr lang="en-US" altLang="de-DE" sz="1600" kern="0" dirty="0"/>
              <a:t> </a:t>
            </a:r>
            <a:r>
              <a:rPr lang="en-US" altLang="de-DE" sz="1600" kern="0" dirty="0" smtClean="0"/>
              <a:t>– all circuits tested and work</a:t>
            </a:r>
          </a:p>
          <a:p>
            <a:pPr eaLnBrk="1" hangingPunct="1">
              <a:defRPr/>
            </a:pPr>
            <a:r>
              <a:rPr lang="en-US" altLang="de-DE" sz="1600" b="1" kern="0" dirty="0" smtClean="0">
                <a:solidFill>
                  <a:srgbClr val="FF0000"/>
                </a:solidFill>
              </a:rPr>
              <a:t>Similarly as in previous chips, we have several sensitive ADCs pro chip which are distinguished by small missing code regions and higher noise</a:t>
            </a:r>
          </a:p>
          <a:p>
            <a:pPr eaLnBrk="1" hangingPunct="1">
              <a:defRPr/>
            </a:pPr>
            <a:r>
              <a:rPr lang="en-US" altLang="de-DE" sz="1600" b="1" kern="0" dirty="0" smtClean="0">
                <a:solidFill>
                  <a:srgbClr val="FF0000"/>
                </a:solidFill>
              </a:rPr>
              <a:t>The problem can be related to </a:t>
            </a:r>
            <a:r>
              <a:rPr lang="en-US" altLang="de-DE" sz="1600" b="1" kern="0" dirty="0">
                <a:solidFill>
                  <a:srgbClr val="FF0000"/>
                </a:solidFill>
              </a:rPr>
              <a:t>transistor mismatch </a:t>
            </a:r>
            <a:r>
              <a:rPr lang="en-US" altLang="de-DE" sz="1600" b="1" kern="0" dirty="0" smtClean="0">
                <a:solidFill>
                  <a:srgbClr val="FF0000"/>
                </a:solidFill>
              </a:rPr>
              <a:t>and a poor ROUT of current sources – can be fixed on the next chip  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Irradiation of DCDBv4 (pipeline) is planned at KIT-Karlsruhe</a:t>
            </a:r>
          </a:p>
          <a:p>
            <a:pPr marL="0" indent="0" eaLnBrk="1" hangingPunct="1">
              <a:buNone/>
              <a:defRPr/>
            </a:pPr>
            <a:r>
              <a:rPr lang="en-US" altLang="de-DE" sz="1600" kern="0" dirty="0" smtClean="0"/>
              <a:t>Plans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A few things in DCD can be improved – we are planning a new DCD submission for November 2014 or February 2015</a:t>
            </a:r>
          </a:p>
          <a:p>
            <a:pPr marL="0" indent="0" eaLnBrk="1" hangingPunct="1">
              <a:buNone/>
              <a:defRPr/>
            </a:pPr>
            <a:r>
              <a:rPr lang="en-US" altLang="de-DE" sz="1600" kern="0" dirty="0" smtClean="0"/>
              <a:t>Improvements:</a:t>
            </a:r>
          </a:p>
          <a:p>
            <a:pPr eaLnBrk="1" hangingPunct="1">
              <a:defRPr/>
            </a:pPr>
            <a:r>
              <a:rPr lang="en-US" altLang="de-DE" sz="1600" b="1" kern="0" dirty="0" smtClean="0">
                <a:solidFill>
                  <a:srgbClr val="FF0000"/>
                </a:solidFill>
              </a:rPr>
              <a:t>Fix JTAG DIN sampling moment to rising CLK edge (to be conform with the standard)</a:t>
            </a:r>
          </a:p>
          <a:p>
            <a:pPr eaLnBrk="1" hangingPunct="1">
              <a:defRPr/>
            </a:pPr>
            <a:r>
              <a:rPr lang="en-US" altLang="de-DE" sz="1600" b="1" kern="0" dirty="0" smtClean="0">
                <a:solidFill>
                  <a:srgbClr val="FF0000"/>
                </a:solidFill>
              </a:rPr>
              <a:t>Enlarge several transistors in ADC (comparator) for better matching, improve the ROUT of the current sources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Further changes will be determined from measurement results</a:t>
            </a:r>
            <a:endParaRPr lang="en-US" altLang="de-DE" sz="1600" kern="0" dirty="0"/>
          </a:p>
        </p:txBody>
      </p:sp>
    </p:spTree>
    <p:extLst>
      <p:ext uri="{BB962C8B-B14F-4D97-AF65-F5344CB8AC3E}">
        <p14:creationId xmlns:p14="http://schemas.microsoft.com/office/powerpoint/2010/main" val="17260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98124" y="617775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400" b="1" dirty="0"/>
          </a:p>
          <a:p>
            <a:pPr lvl="0"/>
            <a:r>
              <a:rPr lang="en-GB" sz="1400" dirty="0" smtClean="0"/>
              <a:t>Documentation:</a:t>
            </a:r>
            <a:r>
              <a:rPr lang="de-DE" sz="1400" dirty="0" smtClean="0"/>
              <a:t>	</a:t>
            </a:r>
            <a:r>
              <a:rPr lang="en-GB" sz="1400" dirty="0" smtClean="0"/>
              <a:t>Description </a:t>
            </a:r>
            <a:r>
              <a:rPr lang="en-GB" sz="1400" dirty="0"/>
              <a:t>of new registers</a:t>
            </a:r>
            <a:endParaRPr lang="de-DE" sz="1400" dirty="0"/>
          </a:p>
          <a:p>
            <a:pPr lvl="0"/>
            <a:r>
              <a:rPr lang="en-GB" sz="1400" dirty="0" smtClean="0"/>
              <a:t>		Schematics </a:t>
            </a:r>
            <a:r>
              <a:rPr lang="en-GB" sz="1400" dirty="0"/>
              <a:t>(updated of DCD manual)</a:t>
            </a:r>
            <a:endParaRPr lang="de-DE" sz="1400" dirty="0"/>
          </a:p>
          <a:p>
            <a:pPr lvl="0"/>
            <a:r>
              <a:rPr lang="en-GB" sz="1400" dirty="0" smtClean="0"/>
              <a:t>		List </a:t>
            </a:r>
            <a:r>
              <a:rPr lang="en-GB" sz="1400" dirty="0"/>
              <a:t>of known good settings </a:t>
            </a:r>
            <a:endParaRPr lang="de-DE" sz="1400" dirty="0"/>
          </a:p>
          <a:p>
            <a:pPr lvl="0"/>
            <a:r>
              <a:rPr lang="en-GB" sz="1400" dirty="0" smtClean="0"/>
              <a:t>		</a:t>
            </a:r>
            <a:r>
              <a:rPr lang="en-GB" sz="1400" b="1" dirty="0" smtClean="0">
                <a:solidFill>
                  <a:srgbClr val="FF0000"/>
                </a:solidFill>
              </a:rPr>
              <a:t>BSDL </a:t>
            </a:r>
            <a:r>
              <a:rPr lang="en-GB" sz="1400" b="1" dirty="0">
                <a:solidFill>
                  <a:srgbClr val="FF0000"/>
                </a:solidFill>
              </a:rPr>
              <a:t>file for boundary scan test</a:t>
            </a:r>
            <a:endParaRPr lang="de-DE" sz="1400" b="1" dirty="0">
              <a:solidFill>
                <a:srgbClr val="FF0000"/>
              </a:solidFill>
            </a:endParaRPr>
          </a:p>
          <a:p>
            <a:pPr lvl="0"/>
            <a:r>
              <a:rPr lang="en-GB" sz="1400" dirty="0" smtClean="0"/>
              <a:t>		Description </a:t>
            </a:r>
            <a:r>
              <a:rPr lang="en-GB" sz="1400" dirty="0"/>
              <a:t>of digital test pattern</a:t>
            </a:r>
            <a:endParaRPr lang="de-DE" sz="1400" dirty="0"/>
          </a:p>
          <a:p>
            <a:r>
              <a:rPr lang="en-GB" sz="1400" dirty="0"/>
              <a:t>Proposed Tests:</a:t>
            </a:r>
            <a:endParaRPr lang="de-DE" sz="1400" dirty="0"/>
          </a:p>
          <a:p>
            <a:pPr lvl="0"/>
            <a:r>
              <a:rPr lang="en-GB" sz="1400" dirty="0" smtClean="0"/>
              <a:t>		Digital </a:t>
            </a:r>
            <a:r>
              <a:rPr lang="en-GB" sz="1400" dirty="0"/>
              <a:t>test: write in all registers and read back</a:t>
            </a:r>
            <a:endParaRPr lang="de-DE" sz="1400" dirty="0"/>
          </a:p>
          <a:p>
            <a:pPr lvl="0"/>
            <a:r>
              <a:rPr lang="en-GB" sz="1400" dirty="0" smtClean="0"/>
              <a:t>		Power </a:t>
            </a:r>
            <a:r>
              <a:rPr lang="en-GB" sz="1400" dirty="0"/>
              <a:t>test: all currents as expected (@ 305 MHz)</a:t>
            </a:r>
            <a:endParaRPr lang="de-DE" sz="1400" dirty="0"/>
          </a:p>
          <a:p>
            <a:pPr lvl="0"/>
            <a:r>
              <a:rPr lang="en-GB" sz="1400" dirty="0" smtClean="0"/>
              <a:t>		JTAG </a:t>
            </a:r>
            <a:r>
              <a:rPr lang="en-GB" sz="1400" dirty="0"/>
              <a:t>boundary scan ok?</a:t>
            </a:r>
            <a:endParaRPr lang="de-DE" sz="1400" dirty="0"/>
          </a:p>
          <a:p>
            <a:pPr lvl="0"/>
            <a:r>
              <a:rPr lang="en-GB" sz="1400" dirty="0" smtClean="0"/>
              <a:t>	                   Pedestal </a:t>
            </a:r>
            <a:r>
              <a:rPr lang="en-GB" sz="1400" dirty="0"/>
              <a:t>control (</a:t>
            </a:r>
            <a:r>
              <a:rPr lang="en-GB" sz="1400" dirty="0" err="1"/>
              <a:t>VNSubIn</a:t>
            </a:r>
            <a:r>
              <a:rPr lang="en-GB" sz="1400" dirty="0"/>
              <a:t>, </a:t>
            </a:r>
            <a:r>
              <a:rPr lang="en-GB" sz="1400" dirty="0" err="1"/>
              <a:t>VNSubOut</a:t>
            </a:r>
            <a:r>
              <a:rPr lang="en-GB" sz="1400" dirty="0" smtClean="0"/>
              <a:t>,)</a:t>
            </a:r>
            <a:endParaRPr lang="de-DE" sz="1400" dirty="0"/>
          </a:p>
          <a:p>
            <a:pPr lvl="0"/>
            <a:r>
              <a:rPr lang="en-GB" sz="1400" dirty="0" smtClean="0"/>
              <a:t>		Functionality </a:t>
            </a:r>
            <a:r>
              <a:rPr lang="en-GB" sz="1400" dirty="0"/>
              <a:t>of calibration circuit (internal &amp; external)</a:t>
            </a:r>
            <a:endParaRPr lang="de-DE" sz="1400" dirty="0"/>
          </a:p>
          <a:p>
            <a:r>
              <a:rPr lang="en-GB" sz="1400" dirty="0"/>
              <a:t> </a:t>
            </a:r>
            <a:endParaRPr lang="de-DE" sz="1400" dirty="0"/>
          </a:p>
          <a:p>
            <a:pPr lvl="1"/>
            <a:r>
              <a:rPr lang="en-GB" sz="1400" dirty="0" smtClean="0"/>
              <a:t>	Tuning </a:t>
            </a:r>
            <a:r>
              <a:rPr lang="en-GB" sz="1400" dirty="0"/>
              <a:t>of optimal settings……</a:t>
            </a:r>
            <a:endParaRPr lang="de-DE" sz="1400" dirty="0"/>
          </a:p>
          <a:p>
            <a:r>
              <a:rPr lang="en-GB" sz="1400" dirty="0"/>
              <a:t> </a:t>
            </a:r>
            <a:endParaRPr lang="de-DE" sz="1400" dirty="0"/>
          </a:p>
          <a:p>
            <a:pPr lvl="0"/>
            <a:r>
              <a:rPr lang="en-GB" sz="1400" dirty="0" smtClean="0"/>
              <a:t>		Pedestal </a:t>
            </a:r>
            <a:r>
              <a:rPr lang="en-GB" sz="1400" dirty="0"/>
              <a:t>spread (</a:t>
            </a:r>
            <a:r>
              <a:rPr lang="en-GB" sz="1400" dirty="0" err="1"/>
              <a:t>rms</a:t>
            </a:r>
            <a:r>
              <a:rPr lang="en-GB" sz="1400" dirty="0"/>
              <a:t>, peak-to-peak), without sensor</a:t>
            </a:r>
            <a:endParaRPr lang="de-DE" sz="1400" dirty="0"/>
          </a:p>
          <a:p>
            <a:pPr lvl="0"/>
            <a:r>
              <a:rPr lang="en-GB" sz="1400" dirty="0" smtClean="0"/>
              <a:t>		Gain </a:t>
            </a:r>
            <a:r>
              <a:rPr lang="en-GB" sz="1400" dirty="0"/>
              <a:t>and linearity (with internal or external current source?)</a:t>
            </a:r>
            <a:endParaRPr lang="de-DE" sz="1400" dirty="0"/>
          </a:p>
          <a:p>
            <a:pPr lvl="0"/>
            <a:r>
              <a:rPr lang="en-GB" sz="1400" dirty="0" smtClean="0"/>
              <a:t>		Dynamic </a:t>
            </a:r>
            <a:r>
              <a:rPr lang="en-GB" sz="1400" dirty="0"/>
              <a:t>range</a:t>
            </a:r>
            <a:endParaRPr lang="de-DE" sz="1400" dirty="0"/>
          </a:p>
          <a:p>
            <a:pPr lvl="0"/>
            <a:r>
              <a:rPr lang="en-GB" sz="1400" dirty="0" smtClean="0"/>
              <a:t>		RMS </a:t>
            </a:r>
            <a:r>
              <a:rPr lang="en-GB" sz="1400" dirty="0"/>
              <a:t>noise without sensor: @ 305 MHz </a:t>
            </a:r>
            <a:r>
              <a:rPr lang="en-GB" sz="1400" dirty="0" smtClean="0"/>
              <a:t> </a:t>
            </a:r>
            <a:r>
              <a:rPr lang="en-GB" sz="1400" dirty="0"/>
              <a:t>dependence on </a:t>
            </a:r>
            <a:r>
              <a:rPr lang="en-GB" sz="1400" dirty="0" smtClean="0"/>
              <a:t>			</a:t>
            </a:r>
            <a:endParaRPr lang="de-DE" sz="1400" dirty="0"/>
          </a:p>
          <a:p>
            <a:pPr lvl="0"/>
            <a:r>
              <a:rPr lang="en-GB" sz="1400" dirty="0" smtClean="0"/>
              <a:t>		Number </a:t>
            </a:r>
            <a:r>
              <a:rPr lang="en-GB" sz="1400" dirty="0"/>
              <a:t>of defect channels: </a:t>
            </a:r>
            <a:endParaRPr lang="de-DE" sz="1400" dirty="0"/>
          </a:p>
          <a:p>
            <a:pPr lvl="2"/>
            <a:r>
              <a:rPr lang="en-GB" sz="1400" dirty="0" smtClean="0"/>
              <a:t>		Large </a:t>
            </a:r>
            <a:r>
              <a:rPr lang="en-GB" sz="1400" dirty="0"/>
              <a:t>pedestal offset (criteria)</a:t>
            </a:r>
            <a:endParaRPr lang="de-DE" sz="1400" dirty="0"/>
          </a:p>
          <a:p>
            <a:pPr lvl="2"/>
            <a:r>
              <a:rPr lang="en-GB" sz="1400" dirty="0" smtClean="0"/>
              <a:t>	           (       )	Excessive </a:t>
            </a:r>
            <a:r>
              <a:rPr lang="en-GB" sz="1400" dirty="0"/>
              <a:t>noise (&gt; 2 x </a:t>
            </a:r>
            <a:r>
              <a:rPr lang="en-GB" sz="1400" dirty="0" err="1"/>
              <a:t>rms</a:t>
            </a:r>
            <a:r>
              <a:rPr lang="en-GB" sz="1400" dirty="0" smtClean="0"/>
              <a:t>?)</a:t>
            </a:r>
            <a:endParaRPr lang="de-DE" sz="1400" dirty="0"/>
          </a:p>
          <a:p>
            <a:pPr lvl="2"/>
            <a:r>
              <a:rPr lang="en-GB" sz="1400" dirty="0" smtClean="0"/>
              <a:t>		Missing </a:t>
            </a:r>
            <a:r>
              <a:rPr lang="en-GB" sz="1400" dirty="0"/>
              <a:t>codes / excessive non-</a:t>
            </a:r>
            <a:r>
              <a:rPr lang="en-GB" sz="1400" dirty="0" err="1"/>
              <a:t>linearities</a:t>
            </a:r>
            <a:endParaRPr lang="de-DE" sz="1400" dirty="0"/>
          </a:p>
          <a:p>
            <a:pPr lvl="0"/>
            <a:r>
              <a:rPr lang="en-GB" sz="1400" dirty="0" smtClean="0"/>
              <a:t>		Link </a:t>
            </a:r>
            <a:r>
              <a:rPr lang="en-GB" sz="1400" dirty="0"/>
              <a:t>DCD-DHP: stability @ 305 MHz </a:t>
            </a:r>
            <a:endParaRPr lang="de-DE" sz="1400" dirty="0"/>
          </a:p>
          <a:p>
            <a:pPr lvl="0"/>
            <a:r>
              <a:rPr lang="en-GB" sz="1400" dirty="0" smtClean="0"/>
              <a:t>		</a:t>
            </a:r>
            <a:r>
              <a:rPr lang="en-GB" sz="1400" b="1" dirty="0" smtClean="0">
                <a:solidFill>
                  <a:srgbClr val="FF0000"/>
                </a:solidFill>
              </a:rPr>
              <a:t>Analogue </a:t>
            </a:r>
            <a:r>
              <a:rPr lang="en-GB" sz="1400" b="1" dirty="0">
                <a:solidFill>
                  <a:srgbClr val="FF0000"/>
                </a:solidFill>
              </a:rPr>
              <a:t>common mode subtraction (with internal current source)</a:t>
            </a:r>
            <a:endParaRPr lang="de-DE" sz="1400" b="1" dirty="0">
              <a:solidFill>
                <a:srgbClr val="FF0000"/>
              </a:solidFill>
            </a:endParaRPr>
          </a:p>
          <a:p>
            <a:pPr lvl="0"/>
            <a:r>
              <a:rPr lang="en-GB" sz="1400" dirty="0" smtClean="0"/>
              <a:t>		</a:t>
            </a:r>
            <a:r>
              <a:rPr lang="en-GB" sz="1400" b="1" dirty="0" smtClean="0">
                <a:solidFill>
                  <a:srgbClr val="FF0000"/>
                </a:solidFill>
              </a:rPr>
              <a:t>DACs </a:t>
            </a:r>
            <a:r>
              <a:rPr lang="en-GB" sz="1400" b="1" dirty="0">
                <a:solidFill>
                  <a:srgbClr val="FF0000"/>
                </a:solidFill>
              </a:rPr>
              <a:t>for pedestal </a:t>
            </a:r>
            <a:r>
              <a:rPr lang="en-GB" sz="1400" b="1" dirty="0" smtClean="0">
                <a:solidFill>
                  <a:srgbClr val="FF0000"/>
                </a:solidFill>
              </a:rPr>
              <a:t>correction</a:t>
            </a:r>
          </a:p>
          <a:p>
            <a:r>
              <a:rPr lang="en-GB" sz="1400" dirty="0" smtClean="0"/>
              <a:t>Tests </a:t>
            </a:r>
            <a:r>
              <a:rPr lang="en-GB" sz="1400" dirty="0"/>
              <a:t>should be performed on hybrid 4/5 </a:t>
            </a:r>
            <a:r>
              <a:rPr lang="en-GB" sz="1400" dirty="0" smtClean="0"/>
              <a:t>and </a:t>
            </a:r>
            <a:r>
              <a:rPr lang="en-GB" sz="1400" dirty="0"/>
              <a:t>on</a:t>
            </a:r>
            <a:r>
              <a:rPr lang="en-GB" sz="1400" b="1" dirty="0">
                <a:solidFill>
                  <a:srgbClr val="FF0000"/>
                </a:solidFill>
              </a:rPr>
              <a:t> EMCM</a:t>
            </a:r>
            <a:r>
              <a:rPr lang="en-GB" sz="1400" dirty="0"/>
              <a:t>. </a:t>
            </a:r>
            <a:endParaRPr lang="de-DE" sz="1400" dirty="0"/>
          </a:p>
          <a:p>
            <a:r>
              <a:rPr lang="en-GB" sz="1400" dirty="0"/>
              <a:t>Test with </a:t>
            </a:r>
            <a:r>
              <a:rPr lang="en-GB" sz="1400" b="1" dirty="0">
                <a:solidFill>
                  <a:srgbClr val="FF0000"/>
                </a:solidFill>
              </a:rPr>
              <a:t>matrix</a:t>
            </a:r>
            <a:r>
              <a:rPr lang="en-GB" sz="1400" dirty="0"/>
              <a:t>: average noise (increase with respect to measurements without </a:t>
            </a:r>
            <a:r>
              <a:rPr lang="en-GB" sz="1400" dirty="0" smtClean="0"/>
              <a:t>matrix).</a:t>
            </a:r>
            <a:endParaRPr lang="de-DE" sz="1400" dirty="0"/>
          </a:p>
        </p:txBody>
      </p:sp>
      <p:pic>
        <p:nvPicPr>
          <p:cNvPr id="2050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836712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1052736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1700808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1268760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2348880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2564904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2780928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2996952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4077072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4293096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4509120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5589240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eschweifte Klammer rechts 4"/>
          <p:cNvSpPr/>
          <p:nvPr/>
        </p:nvSpPr>
        <p:spPr>
          <a:xfrm>
            <a:off x="6300192" y="4782852"/>
            <a:ext cx="155448" cy="806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32" y="1340768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feld 20"/>
          <p:cNvSpPr txBox="1"/>
          <p:nvPr/>
        </p:nvSpPr>
        <p:spPr>
          <a:xfrm>
            <a:off x="6531965" y="5008530"/>
            <a:ext cx="1780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LOW STATISTICS!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4" name="Picture 2" descr="http://img3.wikia.nocookie.net/__cb20101211181201/prowrestling/images/a/a1/Big_T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157192"/>
            <a:ext cx="222196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r>
              <a:rPr lang="en-GB" dirty="0" smtClean="0"/>
              <a:t>DCD 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0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AAE0665-30D4-4049-909A-4CB5518E8C65}" type="slidenum">
              <a:rPr lang="de-DE" altLang="de-DE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400" smtClean="0"/>
          </a:p>
        </p:txBody>
      </p:sp>
      <p:sp>
        <p:nvSpPr>
          <p:cNvPr id="4099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SWITCHER Status &amp; Plans (Ivan </a:t>
            </a:r>
            <a:r>
              <a:rPr lang="en-US" altLang="zh-CN" sz="2000" dirty="0" err="1" smtClean="0">
                <a:ea typeface="SimSun" pitchFamily="2" charset="-122"/>
              </a:rPr>
              <a:t>Peric</a:t>
            </a:r>
            <a:r>
              <a:rPr lang="en-US" altLang="zh-CN" sz="2000" dirty="0" smtClean="0">
                <a:ea typeface="SimSun" pitchFamily="2" charset="-122"/>
              </a:rPr>
              <a:t>)</a:t>
            </a:r>
            <a:endParaRPr lang="de-DE" altLang="de-DE" sz="2000" dirty="0" smtClean="0"/>
          </a:p>
        </p:txBody>
      </p:sp>
      <p:sp>
        <p:nvSpPr>
          <p:cNvPr id="4" name="Rectangle 43"/>
          <p:cNvSpPr txBox="1">
            <a:spLocks noChangeArrowheads="1"/>
          </p:cNvSpPr>
          <p:nvPr/>
        </p:nvSpPr>
        <p:spPr bwMode="auto">
          <a:xfrm>
            <a:off x="457200" y="1556792"/>
            <a:ext cx="8229600" cy="35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endParaRPr lang="en-US" altLang="de-DE" sz="1600" kern="0" dirty="0" smtClean="0"/>
          </a:p>
          <a:p>
            <a:pPr eaLnBrk="1" hangingPunct="1">
              <a:defRPr/>
            </a:pPr>
            <a:r>
              <a:rPr lang="en-US" altLang="de-DE" sz="1600" kern="0" dirty="0" smtClean="0"/>
              <a:t>Irradiation of latest SWITCHER has been done at KIT (dose 30 </a:t>
            </a:r>
            <a:r>
              <a:rPr lang="en-US" altLang="de-DE" sz="1600" kern="0" dirty="0" err="1" smtClean="0"/>
              <a:t>MRad</a:t>
            </a:r>
            <a:r>
              <a:rPr lang="en-US" altLang="de-DE" sz="1600" kern="0" dirty="0" smtClean="0"/>
              <a:t>)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The chip works after the irradiation</a:t>
            </a:r>
          </a:p>
          <a:p>
            <a:pPr eaLnBrk="1" hangingPunct="1">
              <a:defRPr/>
            </a:pPr>
            <a:r>
              <a:rPr lang="en-US" altLang="de-DE" sz="1600" kern="0" dirty="0" smtClean="0">
                <a:solidFill>
                  <a:srgbClr val="FF0000"/>
                </a:solidFill>
              </a:rPr>
              <a:t>Bumping issue:</a:t>
            </a:r>
            <a:r>
              <a:rPr lang="en-US" altLang="de-DE" sz="1600" kern="0" dirty="0" smtClean="0"/>
              <a:t> bumping so far done in HD-lab, this works well for prototyping but is slow for production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Bumping with the required pitch (150 </a:t>
            </a:r>
            <a:r>
              <a:rPr lang="en-US" altLang="de-DE" sz="1600" kern="0" dirty="0" err="1" smtClean="0"/>
              <a:t>μm</a:t>
            </a:r>
            <a:r>
              <a:rPr lang="en-US" altLang="de-DE" sz="1600" kern="0" dirty="0" smtClean="0"/>
              <a:t>) is not offered by the vendor (AMS/IBM)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Solution: Company </a:t>
            </a:r>
            <a:r>
              <a:rPr lang="en-US" altLang="de-DE" sz="1600" kern="0" dirty="0" err="1" smtClean="0"/>
              <a:t>Pactec</a:t>
            </a:r>
            <a:r>
              <a:rPr lang="en-US" altLang="de-DE" sz="1600" kern="0" dirty="0" smtClean="0"/>
              <a:t> can place </a:t>
            </a:r>
            <a:r>
              <a:rPr lang="en-US" altLang="de-DE" sz="1600" kern="0" dirty="0" err="1" smtClean="0"/>
              <a:t>underbump</a:t>
            </a:r>
            <a:r>
              <a:rPr lang="en-US" altLang="de-DE" sz="1600" kern="0" dirty="0" smtClean="0"/>
              <a:t> metallization (ENIG) and solder bumps on single dies (price &lt; 66 </a:t>
            </a:r>
            <a:r>
              <a:rPr lang="en-US" altLang="de-DE" sz="1600" kern="0" dirty="0" err="1" smtClean="0"/>
              <a:t>Eur</a:t>
            </a:r>
            <a:r>
              <a:rPr lang="en-US" altLang="de-DE" sz="1600" kern="0" dirty="0" smtClean="0"/>
              <a:t>/chip + 7.3 </a:t>
            </a:r>
            <a:r>
              <a:rPr lang="en-US" altLang="de-DE" sz="1600" kern="0" dirty="0" err="1" smtClean="0"/>
              <a:t>kEUR</a:t>
            </a:r>
            <a:r>
              <a:rPr lang="en-US" altLang="de-DE" sz="1600" kern="0" dirty="0" smtClean="0"/>
              <a:t> ~ 16k EUR)</a:t>
            </a:r>
          </a:p>
          <a:p>
            <a:pPr marL="0" indent="0" eaLnBrk="1" hangingPunct="1">
              <a:buNone/>
              <a:defRPr/>
            </a:pPr>
            <a:r>
              <a:rPr lang="en-US" altLang="de-DE" sz="1600" kern="0" dirty="0"/>
              <a:t> </a:t>
            </a:r>
            <a:r>
              <a:rPr lang="en-US" altLang="de-DE" sz="1600" kern="0" dirty="0" smtClean="0"/>
              <a:t>     </a:t>
            </a:r>
            <a:r>
              <a:rPr lang="en-US" altLang="de-DE" sz="1600" b="1" kern="0" dirty="0" smtClean="0">
                <a:solidFill>
                  <a:srgbClr val="FF0000"/>
                </a:solidFill>
              </a:rPr>
              <a:t>=&gt; see Laci’s talk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Backup solution: ordering of wafers from AMS MPW runs and bumping at IZM (probably possible in 2015 – still to be confirmed)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SWITCHER submission planned in 2015 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Improvements: faster clear driver</a:t>
            </a:r>
          </a:p>
          <a:p>
            <a:pPr eaLnBrk="1" hangingPunct="1">
              <a:defRPr/>
            </a:pPr>
            <a:r>
              <a:rPr lang="en-US" altLang="de-DE" sz="1600" kern="0" dirty="0" smtClean="0"/>
              <a:t>Separated control of the termination resistance for serial input (should be always on) and for the other fast inputs</a:t>
            </a:r>
          </a:p>
          <a:p>
            <a:pPr eaLnBrk="1" hangingPunct="1">
              <a:defRPr/>
            </a:pPr>
            <a:endParaRPr lang="en-US" altLang="de-DE" sz="1400" kern="0" dirty="0" smtClean="0"/>
          </a:p>
          <a:p>
            <a:pPr eaLnBrk="1" hangingPunct="1">
              <a:defRPr/>
            </a:pPr>
            <a:endParaRPr lang="en-US" altLang="de-DE" sz="1400" kern="0" dirty="0"/>
          </a:p>
        </p:txBody>
      </p:sp>
    </p:spTree>
    <p:extLst>
      <p:ext uri="{BB962C8B-B14F-4D97-AF65-F5344CB8AC3E}">
        <p14:creationId xmlns:p14="http://schemas.microsoft.com/office/powerpoint/2010/main" val="21790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052736"/>
            <a:ext cx="75628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228184" y="2082334"/>
            <a:ext cx="2277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DHPT roadmap by Leo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3094221"/>
            <a:ext cx="49901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New DHPTs available end of April 2015</a:t>
            </a:r>
          </a:p>
          <a:p>
            <a:endParaRPr lang="en-GB" dirty="0"/>
          </a:p>
          <a:p>
            <a:r>
              <a:rPr lang="en-GB" dirty="0" smtClean="0"/>
              <a:t>Test modules from pilot run ready end of March 2015</a:t>
            </a:r>
          </a:p>
          <a:p>
            <a:endParaRPr lang="en-GB" dirty="0"/>
          </a:p>
          <a:p>
            <a:r>
              <a:rPr lang="en-GB" dirty="0" smtClean="0"/>
              <a:t>More or less in time </a:t>
            </a:r>
          </a:p>
          <a:p>
            <a:endParaRPr lang="en-GB" dirty="0"/>
          </a:p>
          <a:p>
            <a:r>
              <a:rPr lang="en-GB" dirty="0" smtClean="0"/>
              <a:t>What about DCD and switcher (with bumping)?</a:t>
            </a:r>
          </a:p>
          <a:p>
            <a:r>
              <a:rPr lang="en-GB" dirty="0"/>
              <a:t> </a:t>
            </a:r>
            <a:r>
              <a:rPr lang="en-GB" dirty="0" smtClean="0"/>
              <a:t>need them at the same time</a:t>
            </a:r>
          </a:p>
          <a:p>
            <a:r>
              <a:rPr lang="en-GB" dirty="0" smtClean="0"/>
              <a:t>=&gt; Submission as early as possible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839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ASIC Review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Textfeld 3"/>
          <p:cNvSpPr txBox="1"/>
          <p:nvPr/>
        </p:nvSpPr>
        <p:spPr>
          <a:xfrm>
            <a:off x="683568" y="1340768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Design Review of all ASICs to give green light for next iteration</a:t>
            </a:r>
          </a:p>
          <a:p>
            <a:endParaRPr lang="en-GB" dirty="0"/>
          </a:p>
          <a:p>
            <a:r>
              <a:rPr lang="en-GB" dirty="0" smtClean="0"/>
              <a:t>Results of the EMCN tests need to be evaluated as well</a:t>
            </a:r>
          </a:p>
          <a:p>
            <a:endParaRPr lang="en-GB" dirty="0"/>
          </a:p>
          <a:p>
            <a:r>
              <a:rPr lang="en-GB" dirty="0" smtClean="0"/>
              <a:t>Scheduled: October 27/28 at MPP</a:t>
            </a:r>
          </a:p>
          <a:p>
            <a:endParaRPr lang="en-GB" dirty="0"/>
          </a:p>
          <a:p>
            <a:r>
              <a:rPr lang="en-GB" dirty="0" smtClean="0"/>
              <a:t>External reviewer: Gary Warner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It might well be the case that the information we have till then is incomplete and we decide that more tests are needed.</a:t>
            </a:r>
          </a:p>
          <a:p>
            <a:endParaRPr lang="en-GB" dirty="0"/>
          </a:p>
          <a:p>
            <a:r>
              <a:rPr lang="en-GB" dirty="0" smtClean="0"/>
              <a:t>Then the review should result in</a:t>
            </a:r>
          </a:p>
          <a:p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a list of missing measurements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a plan of actions (milestones)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criteria for acceptance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/>
              <a:t>an evaluation of </a:t>
            </a:r>
            <a:r>
              <a:rPr lang="en-GB" dirty="0" smtClean="0"/>
              <a:t>the impact </a:t>
            </a:r>
            <a:r>
              <a:rPr lang="en-GB" smtClean="0"/>
              <a:t>on </a:t>
            </a:r>
            <a:r>
              <a:rPr lang="en-GB" smtClean="0"/>
              <a:t>the schedule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123144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627</Words>
  <Application>Microsoft Office PowerPoint</Application>
  <PresentationFormat>Bildschirmpräsentation (4:3)</PresentationFormat>
  <Paragraphs>127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2_Standarddesign</vt:lpstr>
      <vt:lpstr>ASIC Discussion</vt:lpstr>
      <vt:lpstr>DCD status  (measurements by Edi Prinker)</vt:lpstr>
      <vt:lpstr>Chip #1 Test all ADCs (measurements by Ivan Peric)</vt:lpstr>
      <vt:lpstr>Chip #1 Test all ADCs</vt:lpstr>
      <vt:lpstr>DCD Status &amp; Plans (Ivan Peric)</vt:lpstr>
      <vt:lpstr>DCD Summary</vt:lpstr>
      <vt:lpstr>SWITCHER Status &amp; Plans (Ivan Peric)</vt:lpstr>
      <vt:lpstr>Schedule</vt:lpstr>
      <vt:lpstr>ASIC Review</vt:lpstr>
    </vt:vector>
  </TitlesOfParts>
  <Company>hll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moser</dc:creator>
  <cp:lastModifiedBy>Hans-Günther Moser</cp:lastModifiedBy>
  <cp:revision>871</cp:revision>
  <cp:lastPrinted>2014-09-25T14:54:13Z</cp:lastPrinted>
  <dcterms:created xsi:type="dcterms:W3CDTF">2006-06-22T07:15:02Z</dcterms:created>
  <dcterms:modified xsi:type="dcterms:W3CDTF">2014-10-02T06:10:01Z</dcterms:modified>
</cp:coreProperties>
</file>