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9" r:id="rId3"/>
    <p:sldId id="258" r:id="rId4"/>
    <p:sldId id="259" r:id="rId5"/>
    <p:sldId id="260" r:id="rId6"/>
    <p:sldId id="262" r:id="rId7"/>
    <p:sldId id="263" r:id="rId8"/>
    <p:sldId id="261" r:id="rId9"/>
    <p:sldId id="266" r:id="rId10"/>
    <p:sldId id="264" r:id="rId11"/>
    <p:sldId id="265" r:id="rId12"/>
    <p:sldId id="268" r:id="rId13"/>
    <p:sldId id="267" r:id="rId14"/>
    <p:sldId id="270" r:id="rId15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CD1"/>
    <a:srgbClr val="0000FF"/>
    <a:srgbClr val="000099"/>
    <a:srgbClr val="996633"/>
    <a:srgbClr val="FFCC66"/>
    <a:srgbClr val="CCFFFF"/>
    <a:srgbClr val="FFFF00"/>
    <a:srgbClr val="5F5F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250" autoAdjust="0"/>
    <p:restoredTop sz="78210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804" y="-96"/>
      </p:cViewPr>
      <p:guideLst>
        <p:guide orient="horz" pos="2496"/>
        <p:guide pos="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0" d="100"/>
        <a:sy n="60" d="100"/>
      </p:scale>
      <p:origin x="0" y="36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268" y="-78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7" cy="496332"/>
          </a:xfrm>
          <a:prstGeom prst="rect">
            <a:avLst/>
          </a:prstGeom>
        </p:spPr>
        <p:txBody>
          <a:bodyPr vert="horz" lIns="91383" tIns="45691" rIns="91383" bIns="4569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8" y="0"/>
            <a:ext cx="2889937" cy="496332"/>
          </a:xfrm>
          <a:prstGeom prst="rect">
            <a:avLst/>
          </a:prstGeom>
        </p:spPr>
        <p:txBody>
          <a:bodyPr vert="horz" lIns="91383" tIns="45691" rIns="91383" bIns="45691" rtlCol="0"/>
          <a:lstStyle>
            <a:lvl1pPr algn="r">
              <a:defRPr sz="1200"/>
            </a:lvl1pPr>
          </a:lstStyle>
          <a:p>
            <a:fld id="{898CA90A-E70F-4208-AC84-1B6225F84B80}" type="datetimeFigureOut">
              <a:rPr lang="de-DE" smtClean="0"/>
              <a:pPr/>
              <a:t>11.09.2008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889937" cy="496332"/>
          </a:xfrm>
          <a:prstGeom prst="rect">
            <a:avLst/>
          </a:prstGeom>
        </p:spPr>
        <p:txBody>
          <a:bodyPr vert="horz" lIns="91383" tIns="45691" rIns="91383" bIns="4569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8" y="9428583"/>
            <a:ext cx="2889937" cy="496332"/>
          </a:xfrm>
          <a:prstGeom prst="rect">
            <a:avLst/>
          </a:prstGeom>
        </p:spPr>
        <p:txBody>
          <a:bodyPr vert="horz" lIns="91383" tIns="45691" rIns="91383" bIns="45691" rtlCol="0" anchor="b"/>
          <a:lstStyle>
            <a:lvl1pPr algn="r">
              <a:defRPr sz="1200"/>
            </a:lvl1pPr>
          </a:lstStyle>
          <a:p>
            <a:fld id="{5DE251A0-2ABE-43CB-A458-CBA8F83B5B0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7" cy="496332"/>
          </a:xfrm>
          <a:prstGeom prst="rect">
            <a:avLst/>
          </a:prstGeom>
        </p:spPr>
        <p:txBody>
          <a:bodyPr vert="horz" lIns="91383" tIns="45691" rIns="91383" bIns="4569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7" cy="496332"/>
          </a:xfrm>
          <a:prstGeom prst="rect">
            <a:avLst/>
          </a:prstGeom>
        </p:spPr>
        <p:txBody>
          <a:bodyPr vert="horz" lIns="91383" tIns="45691" rIns="91383" bIns="45691" rtlCol="0"/>
          <a:lstStyle>
            <a:lvl1pPr algn="r">
              <a:defRPr sz="1200"/>
            </a:lvl1pPr>
          </a:lstStyle>
          <a:p>
            <a:fld id="{689204F3-893F-416A-9125-E93422E25F11}" type="datetimeFigureOut">
              <a:rPr lang="de-DE" smtClean="0"/>
              <a:pPr/>
              <a:t>11.09.2008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3" tIns="45691" rIns="91383" bIns="4569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383" tIns="45691" rIns="91383" bIns="4569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889937" cy="496332"/>
          </a:xfrm>
          <a:prstGeom prst="rect">
            <a:avLst/>
          </a:prstGeom>
        </p:spPr>
        <p:txBody>
          <a:bodyPr vert="horz" lIns="91383" tIns="45691" rIns="91383" bIns="4569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8" y="9428583"/>
            <a:ext cx="2889937" cy="496332"/>
          </a:xfrm>
          <a:prstGeom prst="rect">
            <a:avLst/>
          </a:prstGeom>
        </p:spPr>
        <p:txBody>
          <a:bodyPr vert="horz" lIns="91383" tIns="45691" rIns="91383" bIns="45691" rtlCol="0" anchor="b"/>
          <a:lstStyle>
            <a:lvl1pPr algn="r">
              <a:defRPr sz="1200"/>
            </a:lvl1pPr>
          </a:lstStyle>
          <a:p>
            <a:fld id="{EAAFD358-E53F-4955-B85F-28226B79DF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pic>
        <p:nvPicPr>
          <p:cNvPr id="7" name="Grafik 11" descr="unibonn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29325" y="928676"/>
            <a:ext cx="24288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 descr="depfetlogo_small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28688" y="642938"/>
            <a:ext cx="1136650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4"/>
          <p:cNvSpPr txBox="1">
            <a:spLocks noChangeArrowheads="1"/>
          </p:cNvSpPr>
          <p:nvPr userDrawn="1"/>
        </p:nvSpPr>
        <p:spPr>
          <a:xfrm>
            <a:off x="2251075" y="5949950"/>
            <a:ext cx="4641850" cy="5143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ctr" eaLnBrk="0" hangingPunct="0">
              <a:defRPr sz="14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Robert Kohrs –Universität Bonn</a:t>
            </a:r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672263" y="4889314"/>
            <a:ext cx="1785937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Universität Bonn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Universität Bonn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Universität Bonn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Universität Bonn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Universität Bonn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Universität Bonn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Universität Bonn 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8329642" cy="535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0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72208" y="6572272"/>
            <a:ext cx="297179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Robert Kohrs –  Bonn  University   </a:t>
            </a:r>
            <a:fld id="{B2E3240C-5D78-4A43-9FDF-9F8BD6309AF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tangle 23"/>
          <p:cNvSpPr>
            <a:spLocks noChangeArrowheads="1"/>
          </p:cNvSpPr>
          <p:nvPr userDrawn="1"/>
        </p:nvSpPr>
        <p:spPr bwMode="auto">
          <a:xfrm>
            <a:off x="0" y="6588125"/>
            <a:ext cx="9144000" cy="252413"/>
          </a:xfrm>
          <a:prstGeom prst="rect">
            <a:avLst/>
          </a:prstGeom>
          <a:solidFill>
            <a:srgbClr val="E4E8F4">
              <a:alpha val="4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/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-9526" y="785794"/>
            <a:ext cx="9153525" cy="5786478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40000"/>
                  <a:satMod val="350000"/>
                </a:schemeClr>
              </a:gs>
              <a:gs pos="90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lumMod val="95000"/>
                </a:schemeClr>
              </a:gs>
            </a:gsLst>
            <a:path path="rect">
              <a:fillToRect l="50000" t="50000" r="50000" b="50000"/>
            </a:path>
            <a:tileRect/>
          </a:gra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Rechteck 8"/>
          <p:cNvSpPr/>
          <p:nvPr userDrawn="1"/>
        </p:nvSpPr>
        <p:spPr bwMode="auto">
          <a:xfrm>
            <a:off x="0" y="0"/>
            <a:ext cx="9144000" cy="785794"/>
          </a:xfrm>
          <a:prstGeom prst="rect">
            <a:avLst/>
          </a:prstGeom>
          <a:gradFill flip="none" rotWithShape="1">
            <a:gsLst>
              <a:gs pos="6600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rect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0" name="Grafik 11" descr="unibonnlogo.gif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715272" y="214290"/>
            <a:ext cx="121444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effectLst>
            <a:outerShdw blurRad="127000" dist="63500" dir="2400000" algn="ctr" rotWithShape="0">
              <a:schemeClr val="tx1">
                <a:alpha val="45000"/>
              </a:scheme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i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416177"/>
            <a:ext cx="7772400" cy="2084393"/>
          </a:xfrm>
        </p:spPr>
        <p:txBody>
          <a:bodyPr>
            <a:normAutofit/>
          </a:bodyPr>
          <a:lstStyle/>
          <a:p>
            <a:pPr algn="ctr"/>
            <a:r>
              <a:rPr lang="en-US" smtClean="0"/>
              <a:t>Laser studies on PXD-5</a:t>
            </a:r>
            <a:br>
              <a:rPr lang="en-US" smtClean="0"/>
            </a:br>
            <a:r>
              <a:rPr lang="en-US" sz="3200" smtClean="0"/>
              <a:t>(Kristof Schmieden)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Homogeneity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4749" y="1140179"/>
            <a:ext cx="3946306" cy="350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1056" y="1140179"/>
            <a:ext cx="4238694" cy="3589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018896"/>
            <a:ext cx="3910293" cy="269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Inaccurate Common Mode Correction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1585207"/>
            <a:ext cx="5638800" cy="389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Gerade Verbindung mit Pfeil 7"/>
          <p:cNvCxnSpPr/>
          <p:nvPr/>
        </p:nvCxnSpPr>
        <p:spPr>
          <a:xfrm rot="5400000" flipH="1" flipV="1">
            <a:off x="1765253" y="2250143"/>
            <a:ext cx="484094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0851" y="3871948"/>
            <a:ext cx="3800493" cy="258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1068E-6 L 0.12205 -0.159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-8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7171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Clear performance</a:t>
            </a:r>
          </a:p>
          <a:p>
            <a:pPr lvl="1"/>
            <a:r>
              <a:rPr lang="de-DE" smtClean="0"/>
              <a:t>Still </a:t>
            </a:r>
            <a:r>
              <a:rPr lang="el-GR" smtClean="0"/>
              <a:t>Δ</a:t>
            </a:r>
            <a:r>
              <a:rPr lang="de-DE" smtClean="0"/>
              <a:t>U</a:t>
            </a:r>
            <a:r>
              <a:rPr lang="de-DE" baseline="-25000" smtClean="0"/>
              <a:t>clear</a:t>
            </a:r>
            <a:r>
              <a:rPr lang="de-DE" smtClean="0"/>
              <a:t> = 10.4V needed for optimal S/N</a:t>
            </a:r>
          </a:p>
          <a:p>
            <a:pPr lvl="1"/>
            <a:r>
              <a:rPr lang="de-DE" smtClean="0"/>
              <a:t>Clear duration with existing setup (Switcher 2, 64 x 128 pixels matrix) around 20 ns. </a:t>
            </a:r>
          </a:p>
          <a:p>
            <a:r>
              <a:rPr lang="de-DE" smtClean="0"/>
              <a:t>Internal amplification</a:t>
            </a:r>
          </a:p>
          <a:p>
            <a:pPr lvl="1"/>
            <a:r>
              <a:rPr lang="de-DE" smtClean="0"/>
              <a:t>Up to 20% higher than with Rec Tesla Small design.</a:t>
            </a:r>
          </a:p>
          <a:p>
            <a:pPr lvl="1"/>
            <a:r>
              <a:rPr lang="de-DE" smtClean="0"/>
              <a:t>Large differences in gQ observed for matrices with identical design</a:t>
            </a:r>
          </a:p>
          <a:p>
            <a:r>
              <a:rPr lang="de-DE" smtClean="0"/>
              <a:t>Capacity of internal gate</a:t>
            </a:r>
          </a:p>
          <a:p>
            <a:pPr lvl="1"/>
            <a:r>
              <a:rPr lang="de-DE" smtClean="0"/>
              <a:t>58000 e- should be more than sufficient.</a:t>
            </a:r>
          </a:p>
          <a:p>
            <a:r>
              <a:rPr lang="de-DE" smtClean="0"/>
              <a:t>Homogeneity </a:t>
            </a:r>
          </a:p>
          <a:p>
            <a:pPr lvl="1"/>
            <a:r>
              <a:rPr lang="de-DE" smtClean="0"/>
              <a:t>No systematic structures (in-pixel, large area) observed.</a:t>
            </a:r>
          </a:p>
          <a:p>
            <a:pPr lvl="1"/>
            <a:r>
              <a:rPr lang="de-DE" smtClean="0"/>
              <a:t>Method is susceptible to intensity changes (temperature, detector surface , …) </a:t>
            </a:r>
            <a:r>
              <a:rPr lang="de-DE" smtClean="0">
                <a:sym typeface="Wingdings" pitchFamily="2" charset="2"/>
              </a:rPr>
              <a:t> x-check with testbeam data!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Summary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Temperature correction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52525"/>
            <a:ext cx="8055980" cy="238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5" name="Picture 4" descr="D:\Users\Robert\Vorträge\Kolloq\Abbildungen\Strahlteiler_F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6248400" cy="4686300"/>
          </a:xfrm>
          <a:prstGeom prst="rect">
            <a:avLst/>
          </a:prstGeom>
          <a:noFill/>
        </p:spPr>
      </p:pic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System setup &amp; DUTs</a:t>
            </a:r>
          </a:p>
          <a:p>
            <a:r>
              <a:rPr lang="de-DE" smtClean="0"/>
              <a:t>Parameter scans</a:t>
            </a:r>
          </a:p>
          <a:p>
            <a:r>
              <a:rPr lang="de-DE" smtClean="0"/>
              <a:t>Clear performance</a:t>
            </a:r>
          </a:p>
          <a:p>
            <a:r>
              <a:rPr lang="de-DE" smtClean="0"/>
              <a:t>Internal amplification (</a:t>
            </a:r>
            <a:r>
              <a:rPr lang="de-DE" baseline="30000" smtClean="0"/>
              <a:t>241</a:t>
            </a:r>
            <a:r>
              <a:rPr lang="de-DE" smtClean="0"/>
              <a:t> Am </a:t>
            </a:r>
            <a:r>
              <a:rPr lang="el-GR" smtClean="0"/>
              <a:t>γ</a:t>
            </a:r>
            <a:r>
              <a:rPr lang="de-DE" smtClean="0"/>
              <a:t>-source)</a:t>
            </a:r>
          </a:p>
          <a:p>
            <a:r>
              <a:rPr lang="de-DE" smtClean="0"/>
              <a:t>Capacity of the internal gate</a:t>
            </a:r>
          </a:p>
          <a:p>
            <a:r>
              <a:rPr lang="de-DE" smtClean="0"/>
              <a:t>Charge collection homogeneity </a:t>
            </a:r>
          </a:p>
          <a:p>
            <a:r>
              <a:rPr lang="de-DE" smtClean="0"/>
              <a:t>Summary</a:t>
            </a:r>
            <a:endParaRPr lang="de-DE" smtClean="0"/>
          </a:p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Outline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Laser:</a:t>
            </a:r>
          </a:p>
          <a:p>
            <a:pPr lvl="1"/>
            <a:r>
              <a:rPr lang="el-GR" smtClean="0"/>
              <a:t>λ</a:t>
            </a:r>
            <a:r>
              <a:rPr lang="de-DE" smtClean="0"/>
              <a:t> = 680 nm </a:t>
            </a:r>
          </a:p>
          <a:p>
            <a:pPr lvl="1"/>
            <a:r>
              <a:rPr lang="de-DE" smtClean="0"/>
              <a:t>Spot diameter Ø = 2.6 µm (FWHM)</a:t>
            </a:r>
          </a:p>
          <a:p>
            <a:pPr lvl="1"/>
            <a:r>
              <a:rPr lang="de-DE" smtClean="0"/>
              <a:t>Backside illumination</a:t>
            </a:r>
          </a:p>
          <a:p>
            <a:pPr lvl="1"/>
            <a:r>
              <a:rPr lang="de-DE" smtClean="0"/>
              <a:t>Correction of temperature effects by reference detector</a:t>
            </a:r>
          </a:p>
          <a:p>
            <a:r>
              <a:rPr lang="de-DE" smtClean="0"/>
              <a:t>DUTs:</a:t>
            </a:r>
          </a:p>
          <a:p>
            <a:pPr lvl="1"/>
            <a:r>
              <a:rPr lang="de-DE" smtClean="0"/>
              <a:t>Rec Tesla Small (old layout, but ME, 33 x 23.75 µm²)</a:t>
            </a:r>
            <a:endParaRPr lang="de-DE"/>
          </a:p>
          <a:p>
            <a:pPr lvl="1"/>
            <a:r>
              <a:rPr lang="de-DE" smtClean="0"/>
              <a:t>CoCG L B (32 x 24 µm²)</a:t>
            </a:r>
          </a:p>
          <a:p>
            <a:endParaRPr lang="de-DE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Specs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194" y="3173506"/>
            <a:ext cx="7218300" cy="311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liennummernplatzhalter 3"/>
          <p:cNvSpPr txBox="1">
            <a:spLocks/>
          </p:cNvSpPr>
          <p:nvPr/>
        </p:nvSpPr>
        <p:spPr>
          <a:xfrm>
            <a:off x="6172208" y="6572272"/>
            <a:ext cx="297179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Robert Kohrs – Bonn University    </a:t>
            </a:r>
            <a:fld id="{B2E3240C-5D78-4A43-9FDF-9F8BD6309AF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024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09293E-6 L 0.23698 0.06056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3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Rec Tesla Small (PXD-5)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9166"/>
            <a:ext cx="8090704" cy="293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hteck 6"/>
          <p:cNvSpPr/>
          <p:nvPr/>
        </p:nvSpPr>
        <p:spPr>
          <a:xfrm>
            <a:off x="1613652" y="4594352"/>
            <a:ext cx="5665694" cy="157335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smtClean="0">
                <a:solidFill>
                  <a:schemeClr val="tx1"/>
                </a:solidFill>
              </a:rPr>
              <a:t>Best  Signal / Noise :	Cl low = 9.7 V</a:t>
            </a:r>
          </a:p>
          <a:p>
            <a:r>
              <a:rPr lang="de-DE" sz="2000" smtClean="0">
                <a:solidFill>
                  <a:schemeClr val="tx1"/>
                </a:solidFill>
              </a:rPr>
              <a:t>			CCG = 10.2 V</a:t>
            </a:r>
          </a:p>
          <a:p>
            <a:endParaRPr lang="de-DE" sz="2000" smtClean="0">
              <a:solidFill>
                <a:schemeClr val="tx1"/>
              </a:solidFill>
            </a:endParaRPr>
          </a:p>
          <a:p>
            <a:r>
              <a:rPr lang="de-DE" sz="2000" smtClean="0">
                <a:solidFill>
                  <a:schemeClr val="tx1"/>
                </a:solidFill>
              </a:rPr>
              <a:t>(V Source = 7V, Cl hi = 21.8 V)</a:t>
            </a:r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CoCG L B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084263"/>
            <a:ext cx="8258175" cy="290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hteck 5"/>
          <p:cNvSpPr/>
          <p:nvPr/>
        </p:nvSpPr>
        <p:spPr>
          <a:xfrm>
            <a:off x="1613652" y="4594352"/>
            <a:ext cx="5665694" cy="157335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smtClean="0">
                <a:solidFill>
                  <a:schemeClr val="tx1"/>
                </a:solidFill>
              </a:rPr>
              <a:t>Best  Signal / Noise :	Cl low = 10.8 V</a:t>
            </a:r>
          </a:p>
          <a:p>
            <a:r>
              <a:rPr lang="de-DE" sz="2000" smtClean="0">
                <a:solidFill>
                  <a:schemeClr val="tx1"/>
                </a:solidFill>
              </a:rPr>
              <a:t>			CCG = 7.2 V</a:t>
            </a:r>
          </a:p>
          <a:p>
            <a:endParaRPr lang="de-DE" sz="2000" smtClean="0">
              <a:solidFill>
                <a:schemeClr val="tx1"/>
              </a:solidFill>
            </a:endParaRPr>
          </a:p>
          <a:p>
            <a:r>
              <a:rPr lang="de-DE" sz="2000" smtClean="0">
                <a:solidFill>
                  <a:schemeClr val="tx1"/>
                </a:solidFill>
              </a:rPr>
              <a:t>(V Source = 7V, Cl hi = 21.8 V)</a:t>
            </a:r>
            <a:endParaRPr lang="de-DE" sz="2000">
              <a:solidFill>
                <a:schemeClr val="tx1"/>
              </a:solidFill>
            </a:endParaRPr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Clear performance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84263"/>
            <a:ext cx="7034701" cy="5063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hteck 5"/>
          <p:cNvSpPr/>
          <p:nvPr/>
        </p:nvSpPr>
        <p:spPr>
          <a:xfrm>
            <a:off x="3186944" y="1559859"/>
            <a:ext cx="1761574" cy="55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smtClean="0"/>
              <a:t>Δ</a:t>
            </a:r>
            <a:r>
              <a:rPr lang="de-DE" sz="2000" smtClean="0"/>
              <a:t>V</a:t>
            </a:r>
            <a:r>
              <a:rPr lang="de-DE" sz="2000" baseline="-25000" smtClean="0"/>
              <a:t>min</a:t>
            </a:r>
            <a:r>
              <a:rPr lang="de-DE" sz="2000" smtClean="0"/>
              <a:t> = 9.9 V</a:t>
            </a:r>
            <a:endParaRPr lang="de-DE" sz="2000"/>
          </a:p>
        </p:txBody>
      </p:sp>
      <p:sp>
        <p:nvSpPr>
          <p:cNvPr id="7" name="Rechteck 6"/>
          <p:cNvSpPr/>
          <p:nvPr/>
        </p:nvSpPr>
        <p:spPr>
          <a:xfrm>
            <a:off x="6172208" y="3469341"/>
            <a:ext cx="1761574" cy="5558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smtClean="0"/>
              <a:t>Δ</a:t>
            </a:r>
            <a:r>
              <a:rPr lang="de-DE" sz="2000" smtClean="0"/>
              <a:t>V</a:t>
            </a:r>
            <a:r>
              <a:rPr lang="de-DE" sz="2000" baseline="-25000" smtClean="0"/>
              <a:t>min</a:t>
            </a:r>
            <a:r>
              <a:rPr lang="de-DE" sz="2000" smtClean="0"/>
              <a:t> = 10.4 V</a:t>
            </a:r>
            <a:endParaRPr lang="de-DE" sz="200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Clear timing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" y="1275116"/>
            <a:ext cx="3762375" cy="3225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9937" y="1298486"/>
            <a:ext cx="4400550" cy="323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feld 8"/>
          <p:cNvSpPr txBox="1"/>
          <p:nvPr/>
        </p:nvSpPr>
        <p:spPr>
          <a:xfrm>
            <a:off x="2169464" y="4410646"/>
            <a:ext cx="1926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Clear duration [ns]</a:t>
            </a:r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6803806" y="4478189"/>
            <a:ext cx="1926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Clear duration [ns]</a:t>
            </a:r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842682" y="5368080"/>
            <a:ext cx="5335563" cy="400110"/>
          </a:xfrm>
          <a:prstGeom prst="rect">
            <a:avLst/>
          </a:prstGeom>
          <a:solidFill>
            <a:srgbClr val="FFFCD1"/>
          </a:solidFill>
        </p:spPr>
        <p:txBody>
          <a:bodyPr wrap="none" rtlCol="0">
            <a:spAutoFit/>
          </a:bodyPr>
          <a:lstStyle/>
          <a:p>
            <a:r>
              <a:rPr lang="de-DE" sz="2000" smtClean="0"/>
              <a:t>Minimal </a:t>
            </a:r>
            <a:r>
              <a:rPr lang="de-DE" sz="2000" smtClean="0"/>
              <a:t>regular step </a:t>
            </a:r>
            <a:r>
              <a:rPr lang="de-DE" sz="2000" smtClean="0"/>
              <a:t>size of current system  20 ns</a:t>
            </a:r>
            <a:endParaRPr lang="de-DE" sz="2000"/>
          </a:p>
        </p:txBody>
      </p:sp>
      <p:sp>
        <p:nvSpPr>
          <p:cNvPr id="12" name="Textfeld 11"/>
          <p:cNvSpPr txBox="1"/>
          <p:nvPr/>
        </p:nvSpPr>
        <p:spPr>
          <a:xfrm>
            <a:off x="6172208" y="2468887"/>
            <a:ext cx="2796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Required for complete clear</a:t>
            </a:r>
            <a:endParaRPr lang="de-DE"/>
          </a:p>
        </p:txBody>
      </p:sp>
      <p:cxnSp>
        <p:nvCxnSpPr>
          <p:cNvPr id="14" name="Gerade Verbindung mit Pfeil 13"/>
          <p:cNvCxnSpPr>
            <a:stCxn id="12" idx="1"/>
          </p:cNvCxnSpPr>
          <p:nvPr/>
        </p:nvCxnSpPr>
        <p:spPr>
          <a:xfrm rot="10800000" flipV="1">
            <a:off x="5892366" y="2653553"/>
            <a:ext cx="279842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Internal amplification PXD5 CoCG L B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084263"/>
            <a:ext cx="5201210" cy="349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feld 5"/>
          <p:cNvSpPr txBox="1"/>
          <p:nvPr/>
        </p:nvSpPr>
        <p:spPr>
          <a:xfrm>
            <a:off x="4647624" y="5204178"/>
            <a:ext cx="3049168" cy="523220"/>
          </a:xfrm>
          <a:prstGeom prst="rect">
            <a:avLst/>
          </a:prstGeom>
          <a:solidFill>
            <a:srgbClr val="66FF66"/>
          </a:solidFill>
        </p:spPr>
        <p:txBody>
          <a:bodyPr wrap="none" rtlCol="0">
            <a:spAutoFit/>
          </a:bodyPr>
          <a:lstStyle/>
          <a:p>
            <a:r>
              <a:rPr lang="de-DE" sz="2800" smtClean="0"/>
              <a:t>g</a:t>
            </a:r>
            <a:r>
              <a:rPr lang="de-DE" sz="2800" baseline="-25000" smtClean="0"/>
              <a:t>Q</a:t>
            </a:r>
            <a:r>
              <a:rPr lang="de-DE" sz="2800" smtClean="0"/>
              <a:t> = (361 ± 7) pA/e-</a:t>
            </a:r>
            <a:endParaRPr lang="de-DE" sz="280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Capacity of the internal gate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5F5F5F"/>
                </a:solidFill>
              </a:rPr>
              <a:t>DEPFET Workshop  – September 11, 2008</a:t>
            </a:r>
            <a:endParaRPr lang="de-DE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673" y="1330138"/>
            <a:ext cx="5635471" cy="4550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feld 6"/>
          <p:cNvSpPr txBox="1"/>
          <p:nvPr/>
        </p:nvSpPr>
        <p:spPr>
          <a:xfrm>
            <a:off x="4016183" y="5880847"/>
            <a:ext cx="2448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Integration interval [ms]</a:t>
            </a:r>
            <a:endParaRPr lang="de-DE"/>
          </a:p>
        </p:txBody>
      </p:sp>
      <p:sp>
        <p:nvSpPr>
          <p:cNvPr id="8" name="Textfeld 7"/>
          <p:cNvSpPr txBox="1"/>
          <p:nvPr/>
        </p:nvSpPr>
        <p:spPr>
          <a:xfrm rot="16200000">
            <a:off x="-641988" y="2522454"/>
            <a:ext cx="2510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Accumulated Charge [fC]</a:t>
            </a:r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2251338" y="3703090"/>
            <a:ext cx="195284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smtClean="0"/>
              <a:t>Leakage current:</a:t>
            </a:r>
            <a:endParaRPr lang="de-DE" sz="2000" b="1"/>
          </a:p>
        </p:txBody>
      </p:sp>
      <p:sp>
        <p:nvSpPr>
          <p:cNvPr id="10" name="Rechteck 9"/>
          <p:cNvSpPr/>
          <p:nvPr/>
        </p:nvSpPr>
        <p:spPr>
          <a:xfrm>
            <a:off x="5859621" y="2463282"/>
            <a:ext cx="2710497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smtClean="0">
                <a:solidFill>
                  <a:schemeClr val="tx1"/>
                </a:solidFill>
              </a:rPr>
              <a:t>PXD5 CoCG L B</a:t>
            </a:r>
            <a:endParaRPr lang="de-DE" sz="2400" b="1">
              <a:solidFill>
                <a:schemeClr val="tx1"/>
              </a:solidFill>
            </a:endParaRPr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6172208" y="6572272"/>
            <a:ext cx="2971792" cy="285728"/>
          </a:xfrm>
        </p:spPr>
        <p:txBody>
          <a:bodyPr/>
          <a:lstStyle/>
          <a:p>
            <a:r>
              <a:rPr lang="de-DE" smtClean="0"/>
              <a:t>Robert Kohrs – Bonn University    </a:t>
            </a:r>
            <a:fld id="{B2E3240C-5D78-4A43-9FDF-9F8BD6309AF1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Bildschirmpräsentation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Larissa-Design</vt:lpstr>
      <vt:lpstr>Laser studies on PXD-5 (Kristof Schmieden)</vt:lpstr>
      <vt:lpstr>Outline</vt:lpstr>
      <vt:lpstr>Specs</vt:lpstr>
      <vt:lpstr>Rec Tesla Small (PXD-5)</vt:lpstr>
      <vt:lpstr>CoCG L B</vt:lpstr>
      <vt:lpstr>Clear performance</vt:lpstr>
      <vt:lpstr>Clear timing</vt:lpstr>
      <vt:lpstr>Internal amplification PXD5 CoCG L B</vt:lpstr>
      <vt:lpstr>Capacity of the internal gate</vt:lpstr>
      <vt:lpstr>Homogeneity</vt:lpstr>
      <vt:lpstr>Inaccurate Common Mode Correction</vt:lpstr>
      <vt:lpstr>Summary</vt:lpstr>
      <vt:lpstr>Temperature correction</vt:lpstr>
      <vt:lpstr>Folie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Entwicklung eines DEPFET Vertexdetektor Prototypsystems für den  International Linear Collider (ILC)</dc:title>
  <dc:creator>Robert</dc:creator>
  <cp:lastModifiedBy>Robert</cp:lastModifiedBy>
  <cp:revision>45</cp:revision>
  <dcterms:created xsi:type="dcterms:W3CDTF">2008-08-23T12:55:11Z</dcterms:created>
  <dcterms:modified xsi:type="dcterms:W3CDTF">2008-09-11T12:47:12Z</dcterms:modified>
</cp:coreProperties>
</file>