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6203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2411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68618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4823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1031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37234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193433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49644" algn="l" defTabSz="912411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00FF00"/>
    <a:srgbClr val="FF0000"/>
    <a:srgbClr val="C2BAEC"/>
    <a:srgbClr val="B7ADE9"/>
    <a:srgbClr val="FF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3" autoAdjust="0"/>
    <p:restoredTop sz="94671" autoAdjust="0"/>
  </p:normalViewPr>
  <p:slideViewPr>
    <p:cSldViewPr snapToObjects="1" showGuides="1">
      <p:cViewPr varScale="1">
        <p:scale>
          <a:sx n="107" d="100"/>
          <a:sy n="107" d="100"/>
        </p:scale>
        <p:origin x="-18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2484" y="-84"/>
      </p:cViewPr>
      <p:guideLst>
        <p:guide orient="horz" pos="3119"/>
        <p:guide pos="21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1958A26B-ED87-4956-A520-E3D955EFE688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 altLang="en-US"/>
              <a:t>Ladislav Andricek, MPI Munich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E972FCF8-00BB-4F7E-A4D1-FE1EE0990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15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215B84E-B8A3-46D2-AD05-D7BBDFDB9578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847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l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r>
              <a:rPr lang="en-US" altLang="en-US"/>
              <a:t>Ladislav Andricek, MPI Munich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02" tIns="46353" rIns="92702" bIns="46353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F827CE9A-CA15-48DA-9922-958EA8F9B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8462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2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4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6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48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1031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234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433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644" algn="l" defTabSz="9124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203" indent="0" algn="ctr">
              <a:buNone/>
              <a:defRPr/>
            </a:lvl2pPr>
            <a:lvl3pPr marL="912411" indent="0" algn="ctr">
              <a:buNone/>
              <a:defRPr/>
            </a:lvl3pPr>
            <a:lvl4pPr marL="1368618" indent="0" algn="ctr">
              <a:buNone/>
              <a:defRPr/>
            </a:lvl4pPr>
            <a:lvl5pPr marL="1824823" indent="0" algn="ctr">
              <a:buNone/>
              <a:defRPr/>
            </a:lvl5pPr>
            <a:lvl6pPr marL="2281031" indent="0" algn="ctr">
              <a:buNone/>
              <a:defRPr/>
            </a:lvl6pPr>
            <a:lvl7pPr marL="2737234" indent="0" algn="ctr">
              <a:buNone/>
              <a:defRPr/>
            </a:lvl7pPr>
            <a:lvl8pPr marL="3193433" indent="0" algn="ctr">
              <a:buNone/>
              <a:defRPr/>
            </a:lvl8pPr>
            <a:lvl9pPr marL="36496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983A-3610-4D98-B963-B65C335C63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43608" y="296672"/>
            <a:ext cx="612068" cy="37154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2" tIns="45619" rIns="91232" bIns="45619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2411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533400" y="296672"/>
            <a:ext cx="381000" cy="37154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8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46" y="189864"/>
            <a:ext cx="73310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767AE-C9BE-4E13-B139-6134C2DA7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6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ChangeArrowheads="1"/>
          </p:cNvSpPr>
          <p:nvPr/>
        </p:nvSpPr>
        <p:spPr bwMode="auto">
          <a:xfrm>
            <a:off x="119065" y="2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0" y="6669088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5261" y="152636"/>
            <a:ext cx="733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685" tIns="45619" rIns="91232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Title</a:t>
            </a:r>
          </a:p>
        </p:txBody>
      </p:sp>
      <p:sp>
        <p:nvSpPr>
          <p:cNvPr id="1283078" name="Rectangle 6"/>
          <p:cNvSpPr>
            <a:spLocks noChangeArrowheads="1"/>
          </p:cNvSpPr>
          <p:nvPr/>
        </p:nvSpPr>
        <p:spPr bwMode="auto">
          <a:xfrm>
            <a:off x="21" y="2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79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80" name="Line 8"/>
          <p:cNvSpPr>
            <a:spLocks noChangeShapeType="1"/>
          </p:cNvSpPr>
          <p:nvPr/>
        </p:nvSpPr>
        <p:spPr bwMode="auto">
          <a:xfrm>
            <a:off x="296865" y="908050"/>
            <a:ext cx="7124700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32" tIns="45619" rIns="91232" bIns="45619" anchor="ctr"/>
          <a:lstStyle/>
          <a:p>
            <a:endParaRPr lang="en-US"/>
          </a:p>
        </p:txBody>
      </p:sp>
      <p:sp>
        <p:nvSpPr>
          <p:cNvPr id="128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6239" y="6669088"/>
            <a:ext cx="331152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128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6463" y="6677046"/>
            <a:ext cx="40354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128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143000"/>
            <a:ext cx="8229600" cy="487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2" tIns="45619" rIns="91232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e-DE" altLang="en-US" dirty="0" smtClean="0"/>
          </a:p>
        </p:txBody>
      </p:sp>
      <p:sp>
        <p:nvSpPr>
          <p:cNvPr id="1283085" name="Oval 13"/>
          <p:cNvSpPr>
            <a:spLocks noChangeArrowheads="1"/>
          </p:cNvSpPr>
          <p:nvPr/>
        </p:nvSpPr>
        <p:spPr bwMode="auto">
          <a:xfrm>
            <a:off x="611560" y="401804"/>
            <a:ext cx="179388" cy="182880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32" tIns="45619" rIns="91232" bIns="45619" anchor="ctr">
            <a:spAutoFit/>
          </a:bodyPr>
          <a:lstStyle/>
          <a:p>
            <a:endParaRPr lang="en-US"/>
          </a:p>
        </p:txBody>
      </p:sp>
      <p:sp>
        <p:nvSpPr>
          <p:cNvPr id="128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638928"/>
            <a:ext cx="9144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2" tIns="45619" rIns="91232" bIns="456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chemeClr val="bg1"/>
                </a:solidFill>
              </a:defRPr>
            </a:lvl1pPr>
          </a:lstStyle>
          <a:p>
            <a:fld id="{A790E38F-62DB-4B3F-A4BC-75FFC224CB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2400" y="127540"/>
            <a:ext cx="1234763" cy="817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6203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2411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68618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4823" algn="l" rtl="0" eaLnBrk="1" fontAlgn="base" hangingPunct="1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1032" indent="-811032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165860" indent="-70965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</a:defRPr>
      </a:lvl2pPr>
      <a:lvl3pPr marL="1520687" indent="-6082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3pPr>
      <a:lvl4pPr marL="1875507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4pPr>
      <a:lvl5pPr marL="2331717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5pPr>
      <a:lvl6pPr marL="2787923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44129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0333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56541" indent="-50689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03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11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618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823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031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234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433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644" algn="l" defTabSz="912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556" y="1592796"/>
            <a:ext cx="7772400" cy="1470025"/>
          </a:xfrm>
        </p:spPr>
        <p:txBody>
          <a:bodyPr/>
          <a:lstStyle/>
          <a:p>
            <a:pPr algn="ctr"/>
            <a:r>
              <a:rPr lang="en-US" sz="2400" dirty="0" err="1" smtClean="0"/>
              <a:t>SiMPl</a:t>
            </a:r>
            <a:r>
              <a:rPr lang="en-US" sz="2400" dirty="0" smtClean="0"/>
              <a:t> for particle detection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483" y="3603972"/>
            <a:ext cx="6400800" cy="1752600"/>
          </a:xfrm>
        </p:spPr>
        <p:txBody>
          <a:bodyPr/>
          <a:lstStyle/>
          <a:p>
            <a:r>
              <a:rPr lang="en-US" dirty="0" smtClean="0"/>
              <a:t>Jelena Ninkovic for the MPG HLL team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8956" y="4958526"/>
            <a:ext cx="8229600" cy="1602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2" tIns="45619" rIns="91232" bIns="45619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203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400">
                <a:solidFill>
                  <a:schemeClr val="tx1"/>
                </a:solidFill>
                <a:latin typeface="+mn-lt"/>
              </a:defRPr>
            </a:lvl2pPr>
            <a:lvl3pPr marL="912411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3pPr>
            <a:lvl4pPr marL="1368618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824823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2281031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737234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3193433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3649644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/>
            <a:r>
              <a:rPr lang="en-US" kern="0" dirty="0" smtClean="0"/>
              <a:t>Outline:</a:t>
            </a:r>
          </a:p>
          <a:p>
            <a:pPr marL="799103" lvl="1" indent="-342900" algn="l" eaLnBrk="1" hangingPunct="1">
              <a:buFont typeface="+mj-lt"/>
              <a:buAutoNum type="arabicPeriod"/>
            </a:pPr>
            <a:r>
              <a:rPr lang="en-US" kern="0" dirty="0" smtClean="0"/>
              <a:t>Material status </a:t>
            </a:r>
          </a:p>
          <a:p>
            <a:pPr marL="799103" lvl="1" indent="-342900" algn="l" eaLnBrk="1" hangingPunct="1">
              <a:buFont typeface="+mj-lt"/>
              <a:buAutoNum type="arabicPeriod"/>
            </a:pPr>
            <a:r>
              <a:rPr lang="en-US" kern="0" dirty="0" smtClean="0"/>
              <a:t>Sensor production plan </a:t>
            </a:r>
          </a:p>
          <a:p>
            <a:pPr marL="799103" lvl="1" indent="-342900" algn="l" eaLnBrk="1" hangingPunct="1">
              <a:buFont typeface="+mj-lt"/>
              <a:buAutoNum type="arabicPeriod"/>
            </a:pPr>
            <a:r>
              <a:rPr lang="en-US" kern="0" dirty="0" smtClean="0"/>
              <a:t>Contacting &amp; Testing 	</a:t>
            </a:r>
            <a:endParaRPr lang="en-US" kern="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7200" y="296652"/>
            <a:ext cx="55040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material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288" y="3657600"/>
            <a:ext cx="8229600" cy="2819400"/>
          </a:xfrm>
        </p:spPr>
        <p:txBody>
          <a:bodyPr/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dirty="0" smtClean="0"/>
              <a:t>We found out that the old material could not be used so we had to get new SOI </a:t>
            </a:r>
            <a:br>
              <a:rPr lang="en-US" dirty="0" smtClean="0"/>
            </a:br>
            <a:r>
              <a:rPr lang="en-US" dirty="0" smtClean="0"/>
              <a:t>(edge chipping)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dirty="0" smtClean="0"/>
              <a:t>Initial difficulties to get raw wafer material of specified resistance - solved end 2013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dirty="0" smtClean="0"/>
              <a:t>Thinning down with re-polishing test </a:t>
            </a:r>
          </a:p>
          <a:p>
            <a:pPr marL="638991" lvl="1" indent="-284163">
              <a:buFont typeface="Arial" panose="020B0604020202020204" pitchFamily="34" charset="0"/>
              <a:buChar char="•"/>
            </a:pPr>
            <a:r>
              <a:rPr lang="en-US" dirty="0" smtClean="0"/>
              <a:t>to estimate homogeneity of the top wafer thickness when additional thinning procedure is applied to adjust the Quench resistor value 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dirty="0" smtClean="0"/>
              <a:t>SOI material production done (30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 thickness)</a:t>
            </a: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dirty="0" smtClean="0"/>
              <a:t>Final thickness </a:t>
            </a:r>
          </a:p>
          <a:p>
            <a:pPr marL="638991" lvl="1" indent="-284163">
              <a:buFont typeface="Arial" panose="020B0604020202020204" pitchFamily="34" charset="0"/>
              <a:buChar char="•"/>
            </a:pPr>
            <a:r>
              <a:rPr lang="en-US" dirty="0" smtClean="0"/>
              <a:t>Measurement of the implantation diffusion </a:t>
            </a:r>
          </a:p>
          <a:p>
            <a:pPr marL="638991" lvl="1" indent="-284163">
              <a:buFont typeface="Arial" panose="020B0604020202020204" pitchFamily="34" charset="0"/>
              <a:buChar char="•"/>
            </a:pPr>
            <a:r>
              <a:rPr lang="en-US" dirty="0" smtClean="0"/>
              <a:t>Decision on the final resistivity  of resistor – today</a:t>
            </a:r>
          </a:p>
          <a:p>
            <a:pPr marL="638991" lvl="1" indent="-284163">
              <a:buFont typeface="Arial" panose="020B0604020202020204" pitchFamily="34" charset="0"/>
              <a:buChar char="•"/>
            </a:pPr>
            <a:r>
              <a:rPr lang="en-US" dirty="0" smtClean="0"/>
              <a:t>Re-polishing can be done in the coming 2-3 weeks</a:t>
            </a:r>
          </a:p>
          <a:p>
            <a:pPr marL="638991" lvl="1" indent="-284163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67AE-C9BE-4E13-B139-6134C2DA75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44879" y="996246"/>
            <a:ext cx="1389063" cy="527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41742" y="1175634"/>
            <a:ext cx="4016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sensor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89417" y="1175634"/>
            <a:ext cx="3444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wafer</a:t>
            </a:r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78229" y="1459796"/>
            <a:ext cx="1122363" cy="650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297467" y="1524884"/>
            <a:ext cx="1387475" cy="5286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587979" y="1704271"/>
            <a:ext cx="800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handle wafer</a:t>
            </a:r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30604" y="2163059"/>
            <a:ext cx="1193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1. implant backside</a:t>
            </a:r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903642" y="2331334"/>
            <a:ext cx="9890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on sensor wafer</a:t>
            </a:r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381604" y="2163059"/>
            <a:ext cx="130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2. bond sensor wafer</a:t>
            </a:r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554642" y="2331334"/>
            <a:ext cx="966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to handle wafer</a:t>
            </a:r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297467" y="997834"/>
            <a:ext cx="1387475" cy="527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429229" y="1461384"/>
            <a:ext cx="1122363" cy="65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948467" y="1394709"/>
            <a:ext cx="1387475" cy="658812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034192" y="2163059"/>
            <a:ext cx="11318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3. thin sensor side</a:t>
            </a:r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207229" y="2331334"/>
            <a:ext cx="122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to desired thickness</a:t>
            </a:r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948467" y="1328034"/>
            <a:ext cx="1387475" cy="1968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080229" y="1461384"/>
            <a:ext cx="1123950" cy="65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599467" y="1394709"/>
            <a:ext cx="1389062" cy="660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575043" y="2163059"/>
            <a:ext cx="14394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Tahoma" charset="0"/>
              </a:rPr>
              <a:t>4. process </a:t>
            </a:r>
            <a:r>
              <a:rPr lang="en-US" sz="1100" dirty="0" err="1" smtClean="0">
                <a:solidFill>
                  <a:srgbClr val="000000"/>
                </a:solidFill>
                <a:latin typeface="Tahoma" charset="0"/>
              </a:rPr>
              <a:t>SiMPl</a:t>
            </a:r>
            <a:r>
              <a:rPr lang="en-US" sz="1100" dirty="0" smtClean="0">
                <a:solidFill>
                  <a:srgbClr val="000000"/>
                </a:solidFill>
                <a:latin typeface="Tahoma" charset="0"/>
              </a:rPr>
              <a:t> arrays</a:t>
            </a:r>
            <a:endParaRPr lang="en-US" dirty="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858229" y="2331334"/>
            <a:ext cx="6873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on top side</a:t>
            </a:r>
            <a:endParaRPr lang="en-US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599467" y="1328034"/>
            <a:ext cx="1389062" cy="1968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5732817" y="1461384"/>
            <a:ext cx="1122362" cy="65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862992" y="1328034"/>
            <a:ext cx="198437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6194779" y="1328034"/>
            <a:ext cx="196850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6523392" y="1328034"/>
            <a:ext cx="198437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56"/>
          <p:cNvSpPr>
            <a:spLocks noChangeArrowheads="1"/>
          </p:cNvSpPr>
          <p:nvPr/>
        </p:nvSpPr>
        <p:spPr bwMode="auto">
          <a:xfrm>
            <a:off x="644879" y="996246"/>
            <a:ext cx="1389063" cy="527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57"/>
          <p:cNvSpPr>
            <a:spLocks noChangeArrowheads="1"/>
          </p:cNvSpPr>
          <p:nvPr/>
        </p:nvSpPr>
        <p:spPr bwMode="auto">
          <a:xfrm>
            <a:off x="941742" y="1175634"/>
            <a:ext cx="4016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sensor</a:t>
            </a:r>
            <a:endParaRPr lang="en-US"/>
          </a:p>
        </p:txBody>
      </p:sp>
      <p:sp>
        <p:nvSpPr>
          <p:cNvPr id="34" name="Rectangle 58"/>
          <p:cNvSpPr>
            <a:spLocks noChangeArrowheads="1"/>
          </p:cNvSpPr>
          <p:nvPr/>
        </p:nvSpPr>
        <p:spPr bwMode="auto">
          <a:xfrm>
            <a:off x="1389417" y="1175634"/>
            <a:ext cx="3444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wafer</a:t>
            </a:r>
            <a:endParaRPr lang="en-US"/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 flipV="1">
            <a:off x="646791" y="1461384"/>
            <a:ext cx="1389063" cy="6508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60"/>
          <p:cNvSpPr>
            <a:spLocks noChangeArrowheads="1"/>
          </p:cNvSpPr>
          <p:nvPr/>
        </p:nvSpPr>
        <p:spPr bwMode="auto">
          <a:xfrm>
            <a:off x="2297467" y="1524884"/>
            <a:ext cx="1387475" cy="528637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2587979" y="1704271"/>
            <a:ext cx="800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handle wafer</a:t>
            </a:r>
            <a:endParaRPr lang="en-US"/>
          </a:p>
        </p:txBody>
      </p:sp>
      <p:sp>
        <p:nvSpPr>
          <p:cNvPr id="38" name="Rectangle 62"/>
          <p:cNvSpPr>
            <a:spLocks noChangeArrowheads="1"/>
          </p:cNvSpPr>
          <p:nvPr/>
        </p:nvSpPr>
        <p:spPr bwMode="auto">
          <a:xfrm>
            <a:off x="730604" y="2163059"/>
            <a:ext cx="1193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1. implant backside</a:t>
            </a:r>
            <a:endParaRPr lang="en-US"/>
          </a:p>
        </p:txBody>
      </p:sp>
      <p:sp>
        <p:nvSpPr>
          <p:cNvPr id="39" name="Rectangle 63"/>
          <p:cNvSpPr>
            <a:spLocks noChangeArrowheads="1"/>
          </p:cNvSpPr>
          <p:nvPr/>
        </p:nvSpPr>
        <p:spPr bwMode="auto">
          <a:xfrm>
            <a:off x="903642" y="2331334"/>
            <a:ext cx="9890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on sensor wafer</a:t>
            </a:r>
            <a:endParaRPr lang="en-US"/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381604" y="2163059"/>
            <a:ext cx="1308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2. bond sensor wafer</a:t>
            </a:r>
            <a:endParaRPr lang="en-US"/>
          </a:p>
        </p:txBody>
      </p:sp>
      <p:sp>
        <p:nvSpPr>
          <p:cNvPr id="41" name="Rectangle 65"/>
          <p:cNvSpPr>
            <a:spLocks noChangeArrowheads="1"/>
          </p:cNvSpPr>
          <p:nvPr/>
        </p:nvSpPr>
        <p:spPr bwMode="auto">
          <a:xfrm>
            <a:off x="2554642" y="2331334"/>
            <a:ext cx="966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to handle wafer</a:t>
            </a:r>
            <a:endParaRPr lang="en-US"/>
          </a:p>
        </p:txBody>
      </p:sp>
      <p:sp>
        <p:nvSpPr>
          <p:cNvPr id="42" name="Rectangle 66"/>
          <p:cNvSpPr>
            <a:spLocks noChangeArrowheads="1"/>
          </p:cNvSpPr>
          <p:nvPr/>
        </p:nvSpPr>
        <p:spPr bwMode="auto">
          <a:xfrm>
            <a:off x="2297467" y="997834"/>
            <a:ext cx="1387475" cy="527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67"/>
          <p:cNvSpPr>
            <a:spLocks noChangeArrowheads="1"/>
          </p:cNvSpPr>
          <p:nvPr/>
        </p:nvSpPr>
        <p:spPr bwMode="auto">
          <a:xfrm>
            <a:off x="2297467" y="1461385"/>
            <a:ext cx="1387475" cy="650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68"/>
          <p:cNvSpPr>
            <a:spLocks noChangeArrowheads="1"/>
          </p:cNvSpPr>
          <p:nvPr/>
        </p:nvSpPr>
        <p:spPr bwMode="auto">
          <a:xfrm>
            <a:off x="3948467" y="1394709"/>
            <a:ext cx="1387475" cy="658812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69"/>
          <p:cNvSpPr>
            <a:spLocks noChangeArrowheads="1"/>
          </p:cNvSpPr>
          <p:nvPr/>
        </p:nvSpPr>
        <p:spPr bwMode="auto">
          <a:xfrm>
            <a:off x="4034192" y="2163059"/>
            <a:ext cx="11318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3. thin sensor side</a:t>
            </a:r>
            <a:endParaRPr lang="en-US"/>
          </a:p>
        </p:txBody>
      </p:sp>
      <p:sp>
        <p:nvSpPr>
          <p:cNvPr id="46" name="Rectangle 70"/>
          <p:cNvSpPr>
            <a:spLocks noChangeArrowheads="1"/>
          </p:cNvSpPr>
          <p:nvPr/>
        </p:nvSpPr>
        <p:spPr bwMode="auto">
          <a:xfrm>
            <a:off x="4207229" y="2331334"/>
            <a:ext cx="122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to desired thickness</a:t>
            </a:r>
            <a:endParaRPr lang="en-US"/>
          </a:p>
        </p:txBody>
      </p:sp>
      <p:sp>
        <p:nvSpPr>
          <p:cNvPr id="47" name="Rectangle 71"/>
          <p:cNvSpPr>
            <a:spLocks noChangeArrowheads="1"/>
          </p:cNvSpPr>
          <p:nvPr/>
        </p:nvSpPr>
        <p:spPr bwMode="auto">
          <a:xfrm>
            <a:off x="3948467" y="1328034"/>
            <a:ext cx="1387475" cy="1968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72"/>
          <p:cNvSpPr>
            <a:spLocks noChangeArrowheads="1"/>
          </p:cNvSpPr>
          <p:nvPr/>
        </p:nvSpPr>
        <p:spPr bwMode="auto">
          <a:xfrm>
            <a:off x="3950847" y="1461384"/>
            <a:ext cx="1387475" cy="65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73"/>
          <p:cNvSpPr>
            <a:spLocks noChangeArrowheads="1"/>
          </p:cNvSpPr>
          <p:nvPr/>
        </p:nvSpPr>
        <p:spPr bwMode="auto">
          <a:xfrm>
            <a:off x="5599467" y="1394709"/>
            <a:ext cx="1389062" cy="6604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75"/>
          <p:cNvSpPr>
            <a:spLocks noChangeArrowheads="1"/>
          </p:cNvSpPr>
          <p:nvPr/>
        </p:nvSpPr>
        <p:spPr bwMode="auto">
          <a:xfrm>
            <a:off x="5858229" y="2331334"/>
            <a:ext cx="6873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Tahoma" charset="0"/>
              </a:rPr>
              <a:t>on top side</a:t>
            </a:r>
            <a:endParaRPr lang="en-US"/>
          </a:p>
        </p:txBody>
      </p:sp>
      <p:sp>
        <p:nvSpPr>
          <p:cNvPr id="51" name="Rectangle 76"/>
          <p:cNvSpPr>
            <a:spLocks noChangeArrowheads="1"/>
          </p:cNvSpPr>
          <p:nvPr/>
        </p:nvSpPr>
        <p:spPr bwMode="auto">
          <a:xfrm>
            <a:off x="5599467" y="1328034"/>
            <a:ext cx="1389062" cy="1968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Rectangle 77"/>
          <p:cNvSpPr>
            <a:spLocks noChangeArrowheads="1"/>
          </p:cNvSpPr>
          <p:nvPr/>
        </p:nvSpPr>
        <p:spPr bwMode="auto">
          <a:xfrm>
            <a:off x="5599467" y="1461384"/>
            <a:ext cx="1389061" cy="65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Rectangle 78"/>
          <p:cNvSpPr>
            <a:spLocks noChangeArrowheads="1"/>
          </p:cNvSpPr>
          <p:nvPr/>
        </p:nvSpPr>
        <p:spPr bwMode="auto">
          <a:xfrm>
            <a:off x="5862992" y="1328034"/>
            <a:ext cx="198437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79"/>
          <p:cNvSpPr>
            <a:spLocks noChangeArrowheads="1"/>
          </p:cNvSpPr>
          <p:nvPr/>
        </p:nvSpPr>
        <p:spPr bwMode="auto">
          <a:xfrm>
            <a:off x="6194779" y="1328034"/>
            <a:ext cx="196850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80"/>
          <p:cNvSpPr>
            <a:spLocks noChangeArrowheads="1"/>
          </p:cNvSpPr>
          <p:nvPr/>
        </p:nvSpPr>
        <p:spPr bwMode="auto">
          <a:xfrm>
            <a:off x="6523392" y="1328034"/>
            <a:ext cx="198437" cy="666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6" name="Group 112"/>
          <p:cNvGrpSpPr>
            <a:grpSpLocks/>
          </p:cNvGrpSpPr>
          <p:nvPr/>
        </p:nvGrpSpPr>
        <p:grpSpPr bwMode="auto">
          <a:xfrm>
            <a:off x="648054" y="2715509"/>
            <a:ext cx="4754563" cy="593725"/>
            <a:chOff x="330" y="1611"/>
            <a:chExt cx="2995" cy="374"/>
          </a:xfrm>
        </p:grpSpPr>
        <p:sp>
          <p:nvSpPr>
            <p:cNvPr id="57" name="Freeform 93"/>
            <p:cNvSpPr>
              <a:spLocks/>
            </p:cNvSpPr>
            <p:nvPr/>
          </p:nvSpPr>
          <p:spPr bwMode="auto">
            <a:xfrm>
              <a:off x="330" y="1611"/>
              <a:ext cx="2995" cy="374"/>
            </a:xfrm>
            <a:custGeom>
              <a:avLst/>
              <a:gdLst/>
              <a:ahLst/>
              <a:cxnLst>
                <a:cxn ang="0">
                  <a:pos x="1809" y="0"/>
                </a:cxn>
                <a:cxn ang="0">
                  <a:pos x="1809" y="97"/>
                </a:cxn>
                <a:cxn ang="0">
                  <a:pos x="0" y="97"/>
                </a:cxn>
                <a:cxn ang="0">
                  <a:pos x="0" y="277"/>
                </a:cxn>
                <a:cxn ang="0">
                  <a:pos x="1809" y="277"/>
                </a:cxn>
                <a:cxn ang="0">
                  <a:pos x="1809" y="374"/>
                </a:cxn>
                <a:cxn ang="0">
                  <a:pos x="1956" y="187"/>
                </a:cxn>
                <a:cxn ang="0">
                  <a:pos x="1809" y="0"/>
                </a:cxn>
              </a:cxnLst>
              <a:rect l="0" t="0" r="r" b="b"/>
              <a:pathLst>
                <a:path w="1956" h="374">
                  <a:moveTo>
                    <a:pt x="1809" y="0"/>
                  </a:moveTo>
                  <a:lnTo>
                    <a:pt x="1809" y="97"/>
                  </a:lnTo>
                  <a:lnTo>
                    <a:pt x="0" y="97"/>
                  </a:lnTo>
                  <a:lnTo>
                    <a:pt x="0" y="277"/>
                  </a:lnTo>
                  <a:lnTo>
                    <a:pt x="1809" y="277"/>
                  </a:lnTo>
                  <a:lnTo>
                    <a:pt x="1809" y="374"/>
                  </a:lnTo>
                  <a:lnTo>
                    <a:pt x="1956" y="187"/>
                  </a:lnTo>
                  <a:lnTo>
                    <a:pt x="1809" y="0"/>
                  </a:lnTo>
                  <a:close/>
                </a:path>
              </a:pathLst>
            </a:custGeom>
            <a:solidFill>
              <a:srgbClr val="C9DB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2719" y="1736"/>
              <a:ext cx="3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 smtClean="0">
                  <a:solidFill>
                    <a:srgbClr val="000000"/>
                  </a:solidFill>
                  <a:latin typeface="Tahoma" charset="0"/>
                </a:rPr>
                <a:t> </a:t>
              </a:r>
              <a:endParaRPr lang="en-US" dirty="0"/>
            </a:p>
          </p:txBody>
        </p:sp>
        <p:sp>
          <p:nvSpPr>
            <p:cNvPr id="59" name="Rectangle 94"/>
            <p:cNvSpPr>
              <a:spLocks noChangeArrowheads="1"/>
            </p:cNvSpPr>
            <p:nvPr/>
          </p:nvSpPr>
          <p:spPr bwMode="auto">
            <a:xfrm>
              <a:off x="1034" y="1736"/>
              <a:ext cx="88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 smtClean="0">
                  <a:solidFill>
                    <a:srgbClr val="000000"/>
                  </a:solidFill>
                  <a:latin typeface="Tahoma" charset="0"/>
                </a:rPr>
                <a:t>Industrial partners </a:t>
              </a:r>
              <a:endParaRPr lang="en-US" dirty="0"/>
            </a:p>
          </p:txBody>
        </p:sp>
      </p:grpSp>
      <p:grpSp>
        <p:nvGrpSpPr>
          <p:cNvPr id="60" name="Group 113"/>
          <p:cNvGrpSpPr>
            <a:grpSpLocks/>
          </p:cNvGrpSpPr>
          <p:nvPr/>
        </p:nvGrpSpPr>
        <p:grpSpPr bwMode="auto">
          <a:xfrm>
            <a:off x="5632804" y="2704396"/>
            <a:ext cx="1389063" cy="593725"/>
            <a:chOff x="3449" y="1611"/>
            <a:chExt cx="875" cy="374"/>
          </a:xfrm>
        </p:grpSpPr>
        <p:sp>
          <p:nvSpPr>
            <p:cNvPr id="61" name="Freeform 100"/>
            <p:cNvSpPr>
              <a:spLocks/>
            </p:cNvSpPr>
            <p:nvPr/>
          </p:nvSpPr>
          <p:spPr bwMode="auto">
            <a:xfrm>
              <a:off x="3449" y="1611"/>
              <a:ext cx="875" cy="374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750" y="97"/>
                </a:cxn>
                <a:cxn ang="0">
                  <a:pos x="0" y="97"/>
                </a:cxn>
                <a:cxn ang="0">
                  <a:pos x="0" y="277"/>
                </a:cxn>
                <a:cxn ang="0">
                  <a:pos x="750" y="277"/>
                </a:cxn>
                <a:cxn ang="0">
                  <a:pos x="750" y="374"/>
                </a:cxn>
                <a:cxn ang="0">
                  <a:pos x="875" y="187"/>
                </a:cxn>
                <a:cxn ang="0">
                  <a:pos x="750" y="0"/>
                </a:cxn>
              </a:cxnLst>
              <a:rect l="0" t="0" r="r" b="b"/>
              <a:pathLst>
                <a:path w="875" h="374">
                  <a:moveTo>
                    <a:pt x="750" y="0"/>
                  </a:moveTo>
                  <a:lnTo>
                    <a:pt x="750" y="97"/>
                  </a:lnTo>
                  <a:lnTo>
                    <a:pt x="0" y="97"/>
                  </a:lnTo>
                  <a:lnTo>
                    <a:pt x="0" y="277"/>
                  </a:lnTo>
                  <a:lnTo>
                    <a:pt x="750" y="277"/>
                  </a:lnTo>
                  <a:lnTo>
                    <a:pt x="750" y="374"/>
                  </a:lnTo>
                  <a:lnTo>
                    <a:pt x="875" y="187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C9DB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01"/>
            <p:cNvSpPr>
              <a:spLocks noChangeArrowheads="1"/>
            </p:cNvSpPr>
            <p:nvPr/>
          </p:nvSpPr>
          <p:spPr bwMode="auto">
            <a:xfrm>
              <a:off x="3558" y="1736"/>
              <a:ext cx="64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 smtClean="0">
                  <a:solidFill>
                    <a:srgbClr val="000000"/>
                  </a:solidFill>
                  <a:latin typeface="Tahoma" charset="0"/>
                </a:rPr>
                <a:t>MPI Sem. Lab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70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optimization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project to optimize the dark rate of </a:t>
            </a:r>
            <a:r>
              <a:rPr lang="en-US" dirty="0" err="1" smtClean="0"/>
              <a:t>SiMPl</a:t>
            </a:r>
            <a:r>
              <a:rPr lang="en-US" dirty="0" smtClean="0"/>
              <a:t> processing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 annealing scenarios tested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best results have been used for further simulations (Wafer 4 and Wafer 11)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67AE-C9BE-4E13-B139-6134C2DA75A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production 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buFontTx/>
              <a:buChar char="-"/>
            </a:pPr>
            <a:r>
              <a:rPr lang="en-US" dirty="0" smtClean="0"/>
              <a:t>Start production in ~4 weeks from now</a:t>
            </a:r>
          </a:p>
          <a:p>
            <a:pPr marL="284163" indent="-284163">
              <a:buFontTx/>
              <a:buChar char="-"/>
            </a:pPr>
            <a:r>
              <a:rPr lang="en-US" dirty="0" smtClean="0"/>
              <a:t>Takes about 3(4) months (August - holidays) </a:t>
            </a:r>
            <a:r>
              <a:rPr lang="en-US" dirty="0" smtClean="0">
                <a:sym typeface="Wingdings" panose="05000000000000000000" pitchFamily="2" charset="2"/>
              </a:rPr>
              <a:t> finished by end 2014</a:t>
            </a:r>
          </a:p>
          <a:p>
            <a:pPr marL="638991" lvl="1" indent="-284163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No removal of the handle wafer is planned in this iteration </a:t>
            </a:r>
            <a:endParaRPr lang="en-US" dirty="0" smtClean="0"/>
          </a:p>
          <a:p>
            <a:pPr marL="284163" indent="-284163">
              <a:buFontTx/>
              <a:buChar char="-"/>
            </a:pPr>
            <a:r>
              <a:rPr lang="en-US" dirty="0" smtClean="0"/>
              <a:t>Layout status: </a:t>
            </a:r>
          </a:p>
          <a:p>
            <a:pPr marL="638991" lvl="1" indent="-284163">
              <a:buFontTx/>
              <a:buChar char="-"/>
            </a:pPr>
            <a:r>
              <a:rPr lang="en-US" dirty="0" smtClean="0"/>
              <a:t>Basic cell done  (50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 pitch, 16x16 array to match ASICs) - some questions left open </a:t>
            </a:r>
          </a:p>
          <a:p>
            <a:pPr marL="638991" lvl="1" indent="-284163">
              <a:buFontTx/>
              <a:buChar char="-"/>
            </a:pPr>
            <a:r>
              <a:rPr lang="en-US" dirty="0" smtClean="0"/>
              <a:t>Variations in gaps with fixed pitch </a:t>
            </a:r>
            <a:r>
              <a:rPr lang="en-US" dirty="0"/>
              <a:t>-</a:t>
            </a:r>
            <a:r>
              <a:rPr lang="en-US" dirty="0" smtClean="0"/>
              <a:t> partially done (depends on the thickness)</a:t>
            </a:r>
          </a:p>
          <a:p>
            <a:pPr marL="638991" lvl="1" indent="-284163">
              <a:buFontTx/>
              <a:buChar char="-"/>
            </a:pPr>
            <a:r>
              <a:rPr lang="en-US" dirty="0" smtClean="0"/>
              <a:t>Some additional test structures of conventional </a:t>
            </a:r>
            <a:r>
              <a:rPr lang="en-US" dirty="0" err="1" smtClean="0"/>
              <a:t>SiMPl</a:t>
            </a:r>
            <a:r>
              <a:rPr lang="en-US" dirty="0" smtClean="0"/>
              <a:t> - done </a:t>
            </a:r>
          </a:p>
          <a:p>
            <a:pPr marL="638991" lvl="1" indent="-284163">
              <a:buFontTx/>
              <a:buChar char="-"/>
            </a:pPr>
            <a:r>
              <a:rPr lang="en-US" dirty="0" smtClean="0"/>
              <a:t>Quality test structures – done </a:t>
            </a:r>
          </a:p>
          <a:p>
            <a:pPr marL="638991" lvl="1" indent="-284163">
              <a:buFontTx/>
              <a:buChar char="-"/>
            </a:pPr>
            <a:r>
              <a:rPr lang="en-US" dirty="0" smtClean="0"/>
              <a:t>Question for today: do we want to use surrounding substrate for rerouting and interconnection?</a:t>
            </a:r>
          </a:p>
          <a:p>
            <a:pPr marL="0" indent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67AE-C9BE-4E13-B139-6134C2DA75A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7" name="Picture 6" descr="KLayout 0.21.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12165" r="33398" b="17536"/>
          <a:stretch/>
        </p:blipFill>
        <p:spPr>
          <a:xfrm rot="5400000">
            <a:off x="5683582" y="3536620"/>
            <a:ext cx="2732445" cy="2974410"/>
          </a:xfrm>
          <a:prstGeom prst="rect">
            <a:avLst/>
          </a:prstGeom>
        </p:spPr>
      </p:pic>
      <p:pic>
        <p:nvPicPr>
          <p:cNvPr id="8" name="Picture 7" descr="DSiMPl_cross_section.pdf - Adobe Reader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 t="21832" r="4288" b="14090"/>
          <a:stretch/>
        </p:blipFill>
        <p:spPr>
          <a:xfrm>
            <a:off x="376239" y="4191000"/>
            <a:ext cx="490534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6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on sensor wafer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testing: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Processing test structures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Quality test structures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Bulk homogeneity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Diodes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Arrays without ASICs are just single APDs  - do we want to measure all cells before FC?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SSIMPL, HLL July 2014</a:t>
            </a:r>
            <a:endParaRPr lang="de-DE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 smtClean="0"/>
              <a:t>Jelena Ninkovic</a:t>
            </a:r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67AE-C9BE-4E13-B139-6134C2DA75A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272387"/>
      </p:ext>
    </p:extLst>
  </p:cSld>
  <p:clrMapOvr>
    <a:masterClrMapping/>
  </p:clrMapOvr>
</p:sld>
</file>

<file path=ppt/theme/theme1.xml><?xml version="1.0" encoding="utf-8"?>
<a:theme xmlns:a="http://schemas.openxmlformats.org/drawingml/2006/main" name="Ninkovic_template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Ninkovic_template</Template>
  <TotalTime>0</TotalTime>
  <Words>315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Ninkovic_template</vt:lpstr>
      <vt:lpstr>SiMPl for particle detection</vt:lpstr>
      <vt:lpstr>SOI material status</vt:lpstr>
      <vt:lpstr>Processing optimization </vt:lpstr>
      <vt:lpstr>Sensor production status </vt:lpstr>
      <vt:lpstr>Testing on sensor wafer  </vt:lpstr>
    </vt:vector>
  </TitlesOfParts>
  <Company>MPI 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 for particle detection</dc:title>
  <dc:creator>Jelena Ninkovic</dc:creator>
  <cp:lastModifiedBy>Jelena Ninkovic</cp:lastModifiedBy>
  <cp:revision>9</cp:revision>
  <cp:lastPrinted>2001-12-17T12:31:23Z</cp:lastPrinted>
  <dcterms:created xsi:type="dcterms:W3CDTF">2014-06-27T18:19:02Z</dcterms:created>
  <dcterms:modified xsi:type="dcterms:W3CDTF">2014-07-01T02:02:13Z</dcterms:modified>
</cp:coreProperties>
</file>