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1902" y="3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18F5-6203-45D5-85C1-A6475BA02E8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7A92-59F1-497F-A52C-DA51609C27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07504" y="6635121"/>
            <a:ext cx="1656184" cy="222879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internal, July 2014</a:t>
            </a:r>
            <a:endParaRPr lang="de-DE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32402"/>
            <a:ext cx="2767064" cy="225598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dirty="0" smtClean="0"/>
              <a:t>Ladislav Andricek, MPG Semiconductor Lab</a:t>
            </a:r>
            <a:endParaRPr lang="de-DE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413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938" y="157628"/>
            <a:ext cx="1126298" cy="6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9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19063" y="6664107"/>
            <a:ext cx="1403648" cy="206004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internal, July 2014</a:t>
            </a:r>
            <a:endParaRPr lang="de-DE" dirty="0"/>
          </a:p>
        </p:txBody>
      </p:sp>
      <p:sp>
        <p:nvSpPr>
          <p:cNvPr id="1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53597"/>
            <a:ext cx="2767064" cy="180974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4139952" y="6669360"/>
            <a:ext cx="384631" cy="1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22C74C0C-8C4F-4B0C-A0DA-A4D8859FA67C}" type="slidenum">
              <a:rPr lang="de-DE" sz="1000" smtClean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ctr">
                <a:defRPr/>
              </a:pPr>
              <a:t>‹Nr.›</a:t>
            </a:fld>
            <a:endParaRPr lang="de-DE" sz="10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Segoe UI Symbol" panose="020B0502040204020203" pitchFamily="34" charset="0"/>
          <a:ea typeface="Segoe UI Symbol" panose="020B0502040204020203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metal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internal, July 2014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4608512" cy="437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580112" y="2161844"/>
            <a:ext cx="3024336" cy="33553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:- 1 µm </a:t>
            </a:r>
            <a:r>
              <a:rPr lang="en-US" dirty="0" err="1" smtClean="0"/>
              <a:t>Alu</a:t>
            </a:r>
            <a:r>
              <a:rPr lang="en-US" dirty="0" smtClean="0"/>
              <a:t> ~30 </a:t>
            </a:r>
            <a:r>
              <a:rPr lang="en-US" dirty="0" err="1" smtClean="0"/>
              <a:t>mOhm</a:t>
            </a:r>
            <a:r>
              <a:rPr lang="en-US" dirty="0" smtClean="0"/>
              <a:t>/</a:t>
            </a:r>
            <a:r>
              <a:rPr lang="en-US" dirty="0" err="1" smtClean="0"/>
              <a:t>sq</a:t>
            </a:r>
            <a:endParaRPr lang="en-US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:- 4 µm Cu  ~4.5 </a:t>
            </a:r>
            <a:r>
              <a:rPr lang="en-US" dirty="0" err="1" smtClean="0"/>
              <a:t>mOhm</a:t>
            </a:r>
            <a:r>
              <a:rPr lang="en-US" dirty="0" smtClean="0"/>
              <a:t>/</a:t>
            </a:r>
            <a:r>
              <a:rPr lang="en-US" dirty="0" err="1" smtClean="0"/>
              <a:t>sq</a:t>
            </a:r>
            <a:endParaRPr lang="en-US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</a:t>
            </a:r>
            <a:r>
              <a:rPr lang="en-US" dirty="0" err="1" smtClean="0"/>
              <a:t>Alu</a:t>
            </a:r>
            <a:r>
              <a:rPr lang="en-US" dirty="0" smtClean="0"/>
              <a:t> wire bond pad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Cu as UBM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Cu also as RDL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all diodes via bumps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one wire bond at edge </a:t>
            </a:r>
          </a:p>
        </p:txBody>
      </p:sp>
    </p:spTree>
    <p:extLst>
      <p:ext uri="{BB962C8B-B14F-4D97-AF65-F5344CB8AC3E}">
        <p14:creationId xmlns:p14="http://schemas.microsoft.com/office/powerpoint/2010/main" val="2153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understanding of ASIC foot print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5472608" cy="505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300192" y="1556791"/>
            <a:ext cx="2664296" cy="273630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~1.8x2 mm²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ENIPIG UBM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/>
              <a:t>:- SAC bumps in center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wire bond pads at edge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Questions: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are there redundant bumps?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do we need access to the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/>
              <a:t> </a:t>
            </a:r>
            <a:r>
              <a:rPr lang="en-US" sz="1400" dirty="0" smtClean="0"/>
              <a:t>   wire bond pads for operation?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534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from our point of view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596336" cy="282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feld 49"/>
          <p:cNvSpPr txBox="1"/>
          <p:nvPr/>
        </p:nvSpPr>
        <p:spPr>
          <a:xfrm>
            <a:off x="899592" y="4437112"/>
            <a:ext cx="6264696" cy="122413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use sensor as substrate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attach sensor/ASIC arrangement to support PCB/ceramic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one wire bond pad for sensor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operation of ASIC via bumps</a:t>
            </a:r>
          </a:p>
        </p:txBody>
      </p:sp>
    </p:spTree>
    <p:extLst>
      <p:ext uri="{BB962C8B-B14F-4D97-AF65-F5344CB8AC3E}">
        <p14:creationId xmlns:p14="http://schemas.microsoft.com/office/powerpoint/2010/main" val="102798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not ..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9"/>
          <a:stretch/>
        </p:blipFill>
        <p:spPr bwMode="auto">
          <a:xfrm>
            <a:off x="827584" y="1086338"/>
            <a:ext cx="7416824" cy="199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67544" y="3645024"/>
            <a:ext cx="3600400" cy="122413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wire bonding from both sides </a:t>
            </a:r>
            <a:r>
              <a:rPr lang="en-US" sz="1400" dirty="0" smtClean="0">
                <a:sym typeface="Wingdings" panose="05000000000000000000" pitchFamily="2" charset="2"/>
              </a:rPr>
              <a:t>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assembly gets really small .. </a:t>
            </a:r>
            <a:r>
              <a:rPr lang="en-US" sz="1400" dirty="0" smtClean="0">
                <a:sym typeface="Wingdings" panose="05000000000000000000" pitchFamily="2" charset="2"/>
              </a:rPr>
              <a:t>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073357"/>
            <a:ext cx="3777239" cy="333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/>
        </p:nvSpPr>
        <p:spPr bwMode="auto">
          <a:xfrm>
            <a:off x="5148064" y="3335334"/>
            <a:ext cx="2592288" cy="275796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Flip-chip and assembly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1052736"/>
            <a:ext cx="6059807" cy="316835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Flip-chip: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sensor as substrate on hot plate, flat …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chips face-down in tray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pick-up and align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no alignment marks necessary, alignment by bump-to-land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basically standard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Challenges: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very small chips </a:t>
            </a:r>
            <a:r>
              <a:rPr lang="en-US" sz="1400" dirty="0" smtClean="0">
                <a:sym typeface="Wingdings" panose="05000000000000000000" pitchFamily="2" charset="2"/>
              </a:rPr>
              <a:t> new tool, smaller vacuum channel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>
                <a:sym typeface="Wingdings" panose="05000000000000000000" pitchFamily="2" charset="2"/>
              </a:rPr>
              <a:t>:- maybe even new substrate holder, depends on size of sensor chip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>
                <a:sym typeface="Wingdings" panose="05000000000000000000" pitchFamily="2" charset="2"/>
              </a:rPr>
              <a:t>:- small pitch needs testing … </a:t>
            </a:r>
            <a:r>
              <a:rPr lang="en-US" sz="1400" dirty="0" smtClean="0"/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355976" y="4581128"/>
            <a:ext cx="4342751" cy="1872208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Assembly to support PCB/ceramic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design of ceramic, who??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>
                <a:sym typeface="Wingdings" panose="05000000000000000000" pitchFamily="2" charset="2"/>
              </a:rPr>
              <a:t>:- off-module interconnection?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>
                <a:sym typeface="Wingdings" panose="05000000000000000000" pitchFamily="2" charset="2"/>
              </a:rPr>
              <a:t>:- wire bond on </a:t>
            </a:r>
            <a:r>
              <a:rPr lang="en-US" sz="1400" dirty="0" err="1" smtClean="0">
                <a:sym typeface="Wingdings" panose="05000000000000000000" pitchFamily="2" charset="2"/>
              </a:rPr>
              <a:t>Alu</a:t>
            </a:r>
            <a:r>
              <a:rPr lang="en-US" sz="1400" dirty="0" smtClean="0">
                <a:sym typeface="Wingdings" panose="05000000000000000000" pitchFamily="2" charset="2"/>
              </a:rPr>
              <a:t> (or, if ASIC as base, to ENIPIG)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>
                <a:sym typeface="Wingdings" panose="05000000000000000000" pitchFamily="2" charset="2"/>
              </a:rPr>
              <a:t>:- need cooling???</a:t>
            </a:r>
          </a:p>
        </p:txBody>
      </p:sp>
    </p:spTree>
    <p:extLst>
      <p:ext uri="{BB962C8B-B14F-4D97-AF65-F5344CB8AC3E}">
        <p14:creationId xmlns:p14="http://schemas.microsoft.com/office/powerpoint/2010/main" val="238541645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Bildschirmpräsentation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1_Default Design</vt:lpstr>
      <vt:lpstr>Sensor metal system</vt:lpstr>
      <vt:lpstr>Current understanding of ASIC foot print</vt:lpstr>
      <vt:lpstr>Ideal from our point of view</vt:lpstr>
      <vt:lpstr>If not ..</vt:lpstr>
      <vt:lpstr>Flip-chip and assembly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Laci</dc:creator>
  <cp:lastModifiedBy>Laci</cp:lastModifiedBy>
  <cp:revision>10</cp:revision>
  <dcterms:created xsi:type="dcterms:W3CDTF">2014-03-18T20:20:31Z</dcterms:created>
  <dcterms:modified xsi:type="dcterms:W3CDTF">2014-07-01T05:02:10Z</dcterms:modified>
</cp:coreProperties>
</file>