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4" r:id="rId2"/>
    <p:sldId id="276" r:id="rId3"/>
    <p:sldId id="286" r:id="rId4"/>
    <p:sldId id="312" r:id="rId5"/>
    <p:sldId id="315" r:id="rId6"/>
    <p:sldId id="285" r:id="rId7"/>
    <p:sldId id="311" r:id="rId8"/>
    <p:sldId id="299" r:id="rId9"/>
    <p:sldId id="298" r:id="rId10"/>
    <p:sldId id="297" r:id="rId11"/>
    <p:sldId id="295" r:id="rId12"/>
    <p:sldId id="301" r:id="rId13"/>
    <p:sldId id="309" r:id="rId14"/>
    <p:sldId id="308" r:id="rId15"/>
    <p:sldId id="310" r:id="rId16"/>
    <p:sldId id="305" r:id="rId17"/>
    <p:sldId id="289" r:id="rId18"/>
    <p:sldId id="303" r:id="rId19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0A54C"/>
    <a:srgbClr val="00A577"/>
    <a:srgbClr val="FFE9C9"/>
    <a:srgbClr val="FFCC66"/>
    <a:srgbClr val="CCFF66"/>
    <a:srgbClr val="99CC00"/>
    <a:srgbClr val="00CCFF"/>
    <a:srgbClr val="FF66FF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439" autoAdjust="0"/>
  </p:normalViewPr>
  <p:slideViewPr>
    <p:cSldViewPr>
      <p:cViewPr>
        <p:scale>
          <a:sx n="77" d="100"/>
          <a:sy n="77" d="100"/>
        </p:scale>
        <p:origin x="-2592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usslin\Desktop\Ergebnis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2089027145132"/>
          <c:y val="4.076581367776215E-2"/>
          <c:w val="0.63802170129244895"/>
          <c:h val="0.795386255355072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'hole chip extracted'!$AG$73</c:f>
              <c:strCache>
                <c:ptCount val="1"/>
                <c:pt idx="0">
                  <c:v>td_Rows</c:v>
                </c:pt>
              </c:strCache>
            </c:strRef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'hole chip extracted'!$AM$73:$AM$77</c:f>
                <c:numCache>
                  <c:formatCode>General</c:formatCode>
                  <c:ptCount val="5"/>
                  <c:pt idx="0">
                    <c:v>6.7125199999999996E-3</c:v>
                  </c:pt>
                  <c:pt idx="1">
                    <c:v>8.5879588235295845E-3</c:v>
                  </c:pt>
                  <c:pt idx="2">
                    <c:v>3.1234304166666726E-2</c:v>
                  </c:pt>
                  <c:pt idx="3">
                    <c:v>4.7047905128205336E-2</c:v>
                  </c:pt>
                  <c:pt idx="4">
                    <c:v>3.4110835416666818E-2</c:v>
                  </c:pt>
                </c:numCache>
              </c:numRef>
            </c:plus>
            <c:minus>
              <c:numRef>
                <c:f>'hole chip extracted'!$AL$73:$AL$77</c:f>
                <c:numCache>
                  <c:formatCode>General</c:formatCode>
                  <c:ptCount val="5"/>
                  <c:pt idx="0">
                    <c:v>5.0134800000001256E-3</c:v>
                  </c:pt>
                  <c:pt idx="1">
                    <c:v>3.6774641176470446E-2</c:v>
                  </c:pt>
                  <c:pt idx="2">
                    <c:v>4.3860595833333349E-2</c:v>
                  </c:pt>
                  <c:pt idx="3">
                    <c:v>3.8241794871794799E-2</c:v>
                  </c:pt>
                  <c:pt idx="4">
                    <c:v>5.6446364583333297E-2</c:v>
                  </c:pt>
                </c:numCache>
              </c:numRef>
            </c:minus>
            <c:spPr>
              <a:ln>
                <a:solidFill>
                  <a:schemeClr val="accent1"/>
                </a:solidFill>
              </a:ln>
            </c:spPr>
          </c:errBars>
          <c:xVal>
            <c:numRef>
              <c:f>'hole chip extracted'!$AH$73:$AH$77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'hole chip extracted'!$AI$73:$AI$77</c:f>
              <c:numCache>
                <c:formatCode>0.000</c:formatCode>
                <c:ptCount val="5"/>
                <c:pt idx="0">
                  <c:v>1.4696025800000001</c:v>
                </c:pt>
                <c:pt idx="1">
                  <c:v>1.4708312411764703</c:v>
                </c:pt>
                <c:pt idx="2">
                  <c:v>1.4553008958333333</c:v>
                </c:pt>
                <c:pt idx="3">
                  <c:v>1.4472522948717947</c:v>
                </c:pt>
                <c:pt idx="4">
                  <c:v>1.4597409645833332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'hole chip extracted'!$AG$78</c:f>
              <c:strCache>
                <c:ptCount val="1"/>
                <c:pt idx="0">
                  <c:v>td_final</c:v>
                </c:pt>
              </c:strCache>
            </c:strRef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'hole chip extracted'!$AM$78:$AM$82</c:f>
                <c:numCache>
                  <c:formatCode>General</c:formatCode>
                  <c:ptCount val="5"/>
                  <c:pt idx="0">
                    <c:v>6.6967899999996749E-3</c:v>
                  </c:pt>
                  <c:pt idx="1">
                    <c:v>6.9812700000000394E-3</c:v>
                  </c:pt>
                  <c:pt idx="2">
                    <c:v>1.5677889999999861E-2</c:v>
                  </c:pt>
                  <c:pt idx="3">
                    <c:v>1.674919000000008E-2</c:v>
                  </c:pt>
                  <c:pt idx="4">
                    <c:v>2.533991999999996E-2</c:v>
                  </c:pt>
                </c:numCache>
              </c:numRef>
            </c:plus>
            <c:minus>
              <c:numRef>
                <c:f>'hole chip extracted'!$AL$78:$AL$82</c:f>
                <c:numCache>
                  <c:formatCode>General</c:formatCode>
                  <c:ptCount val="5"/>
                  <c:pt idx="0">
                    <c:v>4.9217100000003011E-3</c:v>
                  </c:pt>
                  <c:pt idx="1">
                    <c:v>1.7525730000000017E-2</c:v>
                  </c:pt>
                  <c:pt idx="2">
                    <c:v>1.1659710000000212E-2</c:v>
                  </c:pt>
                  <c:pt idx="3">
                    <c:v>8.8781099999999391E-3</c:v>
                  </c:pt>
                  <c:pt idx="4">
                    <c:v>1.4436079999999851E-2</c:v>
                  </c:pt>
                </c:numCache>
              </c:numRef>
            </c:minus>
            <c:spPr>
              <a:ln>
                <a:solidFill>
                  <a:schemeClr val="accent2"/>
                </a:solidFill>
              </a:ln>
            </c:spPr>
          </c:errBars>
          <c:xVal>
            <c:numRef>
              <c:f>'hole chip extracted'!$AH$78:$AH$82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'hole chip extracted'!$AI$78:$AI$82</c:f>
              <c:numCache>
                <c:formatCode>0.000</c:formatCode>
                <c:ptCount val="5"/>
                <c:pt idx="0">
                  <c:v>1.5419316100000002</c:v>
                </c:pt>
                <c:pt idx="1">
                  <c:v>1.5208880300000001</c:v>
                </c:pt>
                <c:pt idx="2">
                  <c:v>1.4939890100000002</c:v>
                </c:pt>
                <c:pt idx="3">
                  <c:v>1.47383131</c:v>
                </c:pt>
                <c:pt idx="4">
                  <c:v>1.46725778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57152"/>
        <c:axId val="81879808"/>
      </c:scatterChart>
      <c:valAx>
        <c:axId val="8185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Number of Pixels active inside</a:t>
                </a:r>
                <a:r>
                  <a:rPr lang="de-DE" baseline="0"/>
                  <a:t> 16x16 Matrix</a:t>
                </a:r>
                <a:endParaRPr lang="de-DE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79808"/>
        <c:crosses val="autoZero"/>
        <c:crossBetween val="midCat"/>
      </c:valAx>
      <c:valAx>
        <c:axId val="81879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Delay</a:t>
                </a:r>
                <a:r>
                  <a:rPr lang="de-DE" baseline="0"/>
                  <a:t> Time (ns)</a:t>
                </a:r>
                <a:endParaRPr lang="de-DE"/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818571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Tabelle1!$G$1:$G$21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Tabelle1!$H$1:$H$21</c:f>
              <c:numCache>
                <c:formatCode>General</c:formatCode>
                <c:ptCount val="21"/>
                <c:pt idx="0">
                  <c:v>2.3262907903552504E-4</c:v>
                </c:pt>
                <c:pt idx="1">
                  <c:v>1.3498980316300933E-3</c:v>
                </c:pt>
                <c:pt idx="2">
                  <c:v>6.2096653257761331E-3</c:v>
                </c:pt>
                <c:pt idx="3">
                  <c:v>2.2750131948179191E-2</c:v>
                </c:pt>
                <c:pt idx="4">
                  <c:v>6.6807201268858057E-2</c:v>
                </c:pt>
                <c:pt idx="5">
                  <c:v>0.15865525393145699</c:v>
                </c:pt>
                <c:pt idx="6">
                  <c:v>0.30853753872598688</c:v>
                </c:pt>
                <c:pt idx="7">
                  <c:v>0.5</c:v>
                </c:pt>
                <c:pt idx="8">
                  <c:v>0.69146246127401312</c:v>
                </c:pt>
                <c:pt idx="9">
                  <c:v>0.84134474606854304</c:v>
                </c:pt>
                <c:pt idx="10">
                  <c:v>0.93319279873114191</c:v>
                </c:pt>
                <c:pt idx="11">
                  <c:v>0.97724986805182079</c:v>
                </c:pt>
                <c:pt idx="12">
                  <c:v>0.99379033467422384</c:v>
                </c:pt>
                <c:pt idx="13">
                  <c:v>0.9986501019683699</c:v>
                </c:pt>
                <c:pt idx="14">
                  <c:v>0.99976737092096446</c:v>
                </c:pt>
                <c:pt idx="15">
                  <c:v>0.99996832875816688</c:v>
                </c:pt>
                <c:pt idx="16">
                  <c:v>0.99999660232687526</c:v>
                </c:pt>
                <c:pt idx="17">
                  <c:v>0.99999971334842808</c:v>
                </c:pt>
                <c:pt idx="18">
                  <c:v>0.99999998101043752</c:v>
                </c:pt>
                <c:pt idx="19">
                  <c:v>0.9999999990134123</c:v>
                </c:pt>
                <c:pt idx="20">
                  <c:v>0.99999999995984001</c:v>
                </c:pt>
              </c:numCache>
            </c:numRef>
          </c:yVal>
          <c:smooth val="1"/>
        </c:ser>
        <c:ser>
          <c:idx val="1"/>
          <c:order val="1"/>
          <c:marker>
            <c:symbol val="circle"/>
            <c:size val="7"/>
          </c:marker>
          <c:xVal>
            <c:numRef>
              <c:f>Tabelle1!$G$1:$G$21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Tabelle1!$I$1:$I$21</c:f>
              <c:numCache>
                <c:formatCode>General</c:formatCode>
                <c:ptCount val="21"/>
                <c:pt idx="0">
                  <c:v>9.8658764503769437E-10</c:v>
                </c:pt>
                <c:pt idx="1">
                  <c:v>1.8989562465887691E-8</c:v>
                </c:pt>
                <c:pt idx="2">
                  <c:v>2.8665157187919333E-7</c:v>
                </c:pt>
                <c:pt idx="3">
                  <c:v>3.3976731247300535E-6</c:v>
                </c:pt>
                <c:pt idx="4">
                  <c:v>3.1671241833119857E-5</c:v>
                </c:pt>
                <c:pt idx="5">
                  <c:v>2.3262907903552504E-4</c:v>
                </c:pt>
                <c:pt idx="6">
                  <c:v>1.3498980316300933E-3</c:v>
                </c:pt>
                <c:pt idx="7">
                  <c:v>6.2096653257761331E-3</c:v>
                </c:pt>
                <c:pt idx="8">
                  <c:v>2.2750131948179191E-2</c:v>
                </c:pt>
                <c:pt idx="9">
                  <c:v>6.6807201268858057E-2</c:v>
                </c:pt>
                <c:pt idx="10">
                  <c:v>0.15865525393145699</c:v>
                </c:pt>
                <c:pt idx="11">
                  <c:v>0.30853753872598688</c:v>
                </c:pt>
                <c:pt idx="12">
                  <c:v>0.5</c:v>
                </c:pt>
                <c:pt idx="13">
                  <c:v>0.69146246127401312</c:v>
                </c:pt>
                <c:pt idx="14">
                  <c:v>0.84134474606854304</c:v>
                </c:pt>
                <c:pt idx="15">
                  <c:v>0.93319279873114191</c:v>
                </c:pt>
                <c:pt idx="16">
                  <c:v>0.97724986805182079</c:v>
                </c:pt>
                <c:pt idx="17">
                  <c:v>0.99379033467422384</c:v>
                </c:pt>
                <c:pt idx="18">
                  <c:v>0.9986501019683699</c:v>
                </c:pt>
                <c:pt idx="19">
                  <c:v>0.99976737092096446</c:v>
                </c:pt>
                <c:pt idx="20">
                  <c:v>0.99996832875816688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418752"/>
        <c:axId val="87420288"/>
      </c:scatterChart>
      <c:valAx>
        <c:axId val="87418752"/>
        <c:scaling>
          <c:orientation val="minMax"/>
          <c:max val="20"/>
        </c:scaling>
        <c:delete val="0"/>
        <c:axPos val="b"/>
        <c:numFmt formatCode="General" sourceLinked="1"/>
        <c:majorTickMark val="in"/>
        <c:minorTickMark val="none"/>
        <c:tickLblPos val="none"/>
        <c:crossAx val="87420288"/>
        <c:crosses val="autoZero"/>
        <c:crossBetween val="midCat"/>
      </c:valAx>
      <c:valAx>
        <c:axId val="87420288"/>
        <c:scaling>
          <c:orientation val="minMax"/>
          <c:max val="1"/>
          <c:min val="0"/>
        </c:scaling>
        <c:delete val="0"/>
        <c:axPos val="l"/>
        <c:majorGridlines/>
        <c:numFmt formatCode="General" sourceLinked="1"/>
        <c:majorTickMark val="in"/>
        <c:minorTickMark val="none"/>
        <c:tickLblPos val="none"/>
        <c:crossAx val="87418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1EB7-BB25-49B1-A053-B5C7D892778B}" type="datetimeFigureOut">
              <a:rPr lang="de-DE" smtClean="0"/>
              <a:t>02.07.2014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EE0D-A5C7-4ED6-9910-623FEB89C8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68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DESY</a:t>
            </a:r>
            <a:r>
              <a:rPr lang="en-GB" sz="900" b="1" baseline="0" dirty="0" smtClean="0">
                <a:solidFill>
                  <a:schemeClr val="bg2"/>
                </a:solidFill>
              </a:rPr>
              <a:t> FEC </a:t>
            </a:r>
            <a:r>
              <a:rPr lang="en-GB" sz="900" dirty="0" smtClean="0">
                <a:solidFill>
                  <a:schemeClr val="bg2"/>
                </a:solidFill>
              </a:rPr>
              <a:t>| Project Meeting at MPI/HLL | 1.07.2014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292100" y="1363663"/>
            <a:ext cx="8520113" cy="2137345"/>
          </a:xfrm>
        </p:spPr>
        <p:txBody>
          <a:bodyPr/>
          <a:lstStyle/>
          <a:p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ASIC</a:t>
            </a:r>
          </a:p>
          <a:p>
            <a:r>
              <a:rPr lang="de-DE" dirty="0" smtClean="0"/>
              <a:t>Timing Test </a:t>
            </a:r>
            <a:r>
              <a:rPr lang="de-DE" dirty="0" err="1" smtClean="0"/>
              <a:t>Concept</a:t>
            </a:r>
            <a:endParaRPr lang="de-DE" dirty="0" smtClean="0"/>
          </a:p>
          <a:p>
            <a:r>
              <a:rPr lang="de-DE" dirty="0"/>
              <a:t>T</a:t>
            </a:r>
            <a:r>
              <a:rPr lang="de-DE" dirty="0" smtClean="0"/>
              <a:t>est Set-</a:t>
            </a:r>
            <a:r>
              <a:rPr lang="de-DE" dirty="0" err="1" smtClean="0"/>
              <a:t>up</a:t>
            </a:r>
            <a:endParaRPr lang="de-DE" dirty="0" smtClean="0"/>
          </a:p>
          <a:p>
            <a:r>
              <a:rPr lang="de-DE" dirty="0" smtClean="0"/>
              <a:t>Next </a:t>
            </a:r>
            <a:r>
              <a:rPr lang="de-DE" dirty="0" err="1" smtClean="0"/>
              <a:t>Steps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/>
              <a:t>Project Meeting at MPI/HLL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Pixel Electronics – </a:t>
            </a:r>
            <a:r>
              <a:rPr lang="de-DE" dirty="0" err="1" smtClean="0"/>
              <a:t>with</a:t>
            </a:r>
            <a:r>
              <a:rPr lang="de-DE" dirty="0" smtClean="0"/>
              <a:t> Test Input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603"/>
            <a:ext cx="9144000" cy="46087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603"/>
            <a:ext cx="9144000" cy="460879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 bwMode="auto">
          <a:xfrm>
            <a:off x="107504" y="1988840"/>
            <a:ext cx="1224136" cy="11521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3608" y="1124603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Timing Test </a:t>
            </a:r>
            <a:r>
              <a:rPr lang="de-DE" sz="1600" dirty="0" err="1" smtClean="0">
                <a:solidFill>
                  <a:srgbClr val="FF0000"/>
                </a:solidFill>
              </a:rPr>
              <a:t>of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every</a:t>
            </a:r>
            <a:r>
              <a:rPr lang="de-DE" sz="1600" dirty="0" smtClean="0">
                <a:solidFill>
                  <a:srgbClr val="FF0000"/>
                </a:solidFill>
              </a:rPr>
              <a:t> Pixel </a:t>
            </a:r>
            <a:r>
              <a:rPr lang="de-DE" sz="1600" dirty="0" err="1" smtClean="0">
                <a:solidFill>
                  <a:srgbClr val="FF0000"/>
                </a:solidFill>
              </a:rPr>
              <a:t>possible</a:t>
            </a:r>
            <a:r>
              <a:rPr lang="de-DE" sz="1600" dirty="0" smtClean="0">
                <a:solidFill>
                  <a:srgbClr val="FF0000"/>
                </a:solidFill>
              </a:rPr>
              <a:t> due </a:t>
            </a:r>
            <a:r>
              <a:rPr lang="de-DE" sz="1600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Masking</a:t>
            </a:r>
            <a:endParaRPr lang="de-DE" sz="1600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/>
          <p:cNvCxnSpPr>
            <a:stCxn id="6" idx="2"/>
          </p:cNvCxnSpPr>
          <p:nvPr/>
        </p:nvCxnSpPr>
        <p:spPr bwMode="auto">
          <a:xfrm>
            <a:off x="2447764" y="1709378"/>
            <a:ext cx="396044" cy="5674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159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hteck 169"/>
          <p:cNvSpPr/>
          <p:nvPr/>
        </p:nvSpPr>
        <p:spPr bwMode="auto">
          <a:xfrm>
            <a:off x="611560" y="3284984"/>
            <a:ext cx="7632848" cy="174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Timing Test</a:t>
            </a:r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4188182" y="816967"/>
            <a:ext cx="74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Trigger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215334" y="132540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Latch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191065" y="182177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Reset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844334" y="115548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FF Out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836650" y="2351533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1"/>
                </a:solidFill>
              </a:rPr>
              <a:t>FF Out Dummy</a:t>
            </a:r>
            <a:endParaRPr lang="de-DE" sz="1200" dirty="0" smtClean="0">
              <a:solidFill>
                <a:schemeClr val="accent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2175900" y="957929"/>
            <a:ext cx="661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TestIn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grpSp>
        <p:nvGrpSpPr>
          <p:cNvPr id="149" name="Gruppieren 148"/>
          <p:cNvGrpSpPr/>
          <p:nvPr/>
        </p:nvGrpSpPr>
        <p:grpSpPr>
          <a:xfrm>
            <a:off x="2851188" y="836712"/>
            <a:ext cx="4025068" cy="2068129"/>
            <a:chOff x="1403648" y="867437"/>
            <a:chExt cx="5433002" cy="2823787"/>
          </a:xfrm>
        </p:grpSpPr>
        <p:sp>
          <p:nvSpPr>
            <p:cNvPr id="3" name="Rechteck 2"/>
            <p:cNvSpPr/>
            <p:nvPr/>
          </p:nvSpPr>
          <p:spPr bwMode="auto">
            <a:xfrm>
              <a:off x="4892434" y="1026928"/>
              <a:ext cx="1152128" cy="936104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" name="Gerade Verbindung 4"/>
            <p:cNvCxnSpPr/>
            <p:nvPr/>
          </p:nvCxnSpPr>
          <p:spPr bwMode="auto">
            <a:xfrm>
              <a:off x="4892434" y="1675000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/>
          </p:nvCxnSpPr>
          <p:spPr bwMode="auto">
            <a:xfrm flipV="1">
              <a:off x="4892434" y="1747009"/>
              <a:ext cx="144016" cy="6243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/>
          </p:nvCxnSpPr>
          <p:spPr bwMode="auto">
            <a:xfrm flipH="1">
              <a:off x="1403648" y="1747008"/>
              <a:ext cx="348878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>
              <a:endCxn id="51" idx="3"/>
            </p:cNvCxnSpPr>
            <p:nvPr/>
          </p:nvCxnSpPr>
          <p:spPr bwMode="auto">
            <a:xfrm flipH="1" flipV="1">
              <a:off x="3131840" y="1239861"/>
              <a:ext cx="1760594" cy="30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/>
          </p:nvCxnSpPr>
          <p:spPr bwMode="auto">
            <a:xfrm flipH="1">
              <a:off x="6044562" y="1503580"/>
              <a:ext cx="79208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echteck 15"/>
            <p:cNvSpPr/>
            <p:nvPr/>
          </p:nvSpPr>
          <p:spPr bwMode="auto">
            <a:xfrm>
              <a:off x="4892434" y="2683112"/>
              <a:ext cx="1152128" cy="936104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Gerade Verbindung 16"/>
            <p:cNvCxnSpPr/>
            <p:nvPr/>
          </p:nvCxnSpPr>
          <p:spPr bwMode="auto">
            <a:xfrm>
              <a:off x="4892434" y="3331184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/>
          </p:nvCxnSpPr>
          <p:spPr bwMode="auto">
            <a:xfrm flipV="1">
              <a:off x="4892434" y="3403193"/>
              <a:ext cx="144016" cy="6243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/>
          </p:nvCxnSpPr>
          <p:spPr bwMode="auto">
            <a:xfrm flipH="1">
              <a:off x="6044562" y="3143306"/>
              <a:ext cx="79208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feld 21"/>
            <p:cNvSpPr txBox="1"/>
            <p:nvPr/>
          </p:nvSpPr>
          <p:spPr>
            <a:xfrm>
              <a:off x="5145720" y="1242953"/>
              <a:ext cx="586800" cy="462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FF</a:t>
              </a:r>
              <a:endParaRPr lang="de-DE" sz="16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962548" y="2780928"/>
              <a:ext cx="1203462" cy="798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FF-</a:t>
              </a:r>
            </a:p>
            <a:p>
              <a:r>
                <a:rPr lang="de-DE" sz="1600" dirty="0" smtClean="0"/>
                <a:t>Dummy</a:t>
              </a:r>
              <a:endParaRPr lang="de-DE" sz="1600" dirty="0"/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5424048" y="1963032"/>
              <a:ext cx="72008" cy="72008"/>
            </a:xfrm>
            <a:prstGeom prst="ellips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5424048" y="3619216"/>
              <a:ext cx="72008" cy="72008"/>
            </a:xfrm>
            <a:prstGeom prst="ellips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7" name="Gewinkelte Verbindung 26"/>
            <p:cNvCxnSpPr>
              <a:stCxn id="24" idx="4"/>
            </p:cNvCxnSpPr>
            <p:nvPr/>
          </p:nvCxnSpPr>
          <p:spPr bwMode="auto">
            <a:xfrm rot="5400000">
              <a:off x="3244749" y="193939"/>
              <a:ext cx="374203" cy="4056404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winkelte Verbindung 28"/>
            <p:cNvCxnSpPr>
              <a:stCxn id="25" idx="4"/>
              <a:endCxn id="48" idx="4"/>
            </p:cNvCxnSpPr>
            <p:nvPr/>
          </p:nvCxnSpPr>
          <p:spPr bwMode="auto">
            <a:xfrm rot="5400000" flipH="1">
              <a:off x="3839654" y="2070826"/>
              <a:ext cx="1248370" cy="1992426"/>
            </a:xfrm>
            <a:prstGeom prst="bentConnector3">
              <a:avLst>
                <a:gd name="adj1" fmla="val -18312"/>
              </a:avLst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winkelte Verbindung 36"/>
            <p:cNvCxnSpPr/>
            <p:nvPr/>
          </p:nvCxnSpPr>
          <p:spPr bwMode="auto">
            <a:xfrm rot="16200000" flipV="1">
              <a:off x="3624194" y="2134952"/>
              <a:ext cx="1656185" cy="880298"/>
            </a:xfrm>
            <a:prstGeom prst="bentConnector3">
              <a:avLst>
                <a:gd name="adj1" fmla="val 214"/>
              </a:avLst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Ellipse 46"/>
            <p:cNvSpPr/>
            <p:nvPr/>
          </p:nvSpPr>
          <p:spPr bwMode="auto">
            <a:xfrm>
              <a:off x="3979723" y="1713398"/>
              <a:ext cx="64828" cy="6722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 w="19050">
                  <a:solidFill>
                    <a:schemeClr val="accent1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3435212" y="2375632"/>
              <a:ext cx="64828" cy="6722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 w="19050">
                  <a:solidFill>
                    <a:schemeClr val="accent1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hteck 50"/>
            <p:cNvSpPr/>
            <p:nvPr/>
          </p:nvSpPr>
          <p:spPr bwMode="auto">
            <a:xfrm>
              <a:off x="2195736" y="867437"/>
              <a:ext cx="936104" cy="744847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2268449" y="997230"/>
              <a:ext cx="816155" cy="462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DUT</a:t>
              </a:r>
              <a:endParaRPr lang="de-DE" sz="1600" dirty="0"/>
            </a:p>
          </p:txBody>
        </p:sp>
        <p:cxnSp>
          <p:nvCxnSpPr>
            <p:cNvPr id="54" name="Gerade Verbindung 53"/>
            <p:cNvCxnSpPr/>
            <p:nvPr/>
          </p:nvCxnSpPr>
          <p:spPr bwMode="auto">
            <a:xfrm flipH="1">
              <a:off x="1403648" y="1241406"/>
              <a:ext cx="79208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winkelte Verbindung 55"/>
            <p:cNvCxnSpPr/>
            <p:nvPr/>
          </p:nvCxnSpPr>
          <p:spPr bwMode="auto">
            <a:xfrm rot="10800000">
              <a:off x="1771063" y="1242953"/>
              <a:ext cx="3121374" cy="1730337"/>
            </a:xfrm>
            <a:prstGeom prst="bentConnector3">
              <a:avLst>
                <a:gd name="adj1" fmla="val 100045"/>
              </a:avLst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Ellipse 58"/>
            <p:cNvSpPr/>
            <p:nvPr/>
          </p:nvSpPr>
          <p:spPr bwMode="auto">
            <a:xfrm>
              <a:off x="1735113" y="1206277"/>
              <a:ext cx="64828" cy="6722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 w="19050">
                  <a:solidFill>
                    <a:schemeClr val="accent1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71" name="Gewinkelte Verbindung 70"/>
          <p:cNvCxnSpPr/>
          <p:nvPr/>
        </p:nvCxnSpPr>
        <p:spPr bwMode="auto">
          <a:xfrm>
            <a:off x="1756497" y="3453137"/>
            <a:ext cx="4968552" cy="194320"/>
          </a:xfrm>
          <a:prstGeom prst="bentConnector3">
            <a:avLst>
              <a:gd name="adj1" fmla="val 261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winkelte Verbindung 73"/>
          <p:cNvCxnSpPr/>
          <p:nvPr/>
        </p:nvCxnSpPr>
        <p:spPr bwMode="auto">
          <a:xfrm flipH="1">
            <a:off x="1468832" y="3453137"/>
            <a:ext cx="284609" cy="1943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winkelte Verbindung 76"/>
          <p:cNvCxnSpPr/>
          <p:nvPr/>
        </p:nvCxnSpPr>
        <p:spPr bwMode="auto">
          <a:xfrm flipH="1">
            <a:off x="6723945" y="3453137"/>
            <a:ext cx="284609" cy="1943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Gewinkelte Verbindung 77"/>
          <p:cNvCxnSpPr/>
          <p:nvPr/>
        </p:nvCxnSpPr>
        <p:spPr bwMode="auto">
          <a:xfrm>
            <a:off x="7011977" y="3453137"/>
            <a:ext cx="284609" cy="1943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Gewinkelte Verbindung 78"/>
          <p:cNvCxnSpPr/>
          <p:nvPr/>
        </p:nvCxnSpPr>
        <p:spPr bwMode="auto">
          <a:xfrm rot="10800000" flipV="1">
            <a:off x="1468832" y="3762868"/>
            <a:ext cx="2527106" cy="194324"/>
          </a:xfrm>
          <a:prstGeom prst="bentConnector3">
            <a:avLst>
              <a:gd name="adj1" fmla="val 905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Gewinkelte Verbindung 81"/>
          <p:cNvCxnSpPr/>
          <p:nvPr/>
        </p:nvCxnSpPr>
        <p:spPr bwMode="auto">
          <a:xfrm rot="10800000">
            <a:off x="3995938" y="3762870"/>
            <a:ext cx="2732534" cy="194321"/>
          </a:xfrm>
          <a:prstGeom prst="bentConnector3">
            <a:avLst>
              <a:gd name="adj1" fmla="val 9320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winkelte Verbindung 84"/>
          <p:cNvCxnSpPr/>
          <p:nvPr/>
        </p:nvCxnSpPr>
        <p:spPr bwMode="auto">
          <a:xfrm rot="10800000" flipV="1">
            <a:off x="6727716" y="3762867"/>
            <a:ext cx="568871" cy="194320"/>
          </a:xfrm>
          <a:prstGeom prst="bentConnector3">
            <a:avLst>
              <a:gd name="adj1" fmla="val 547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Gewinkelte Verbindung 92"/>
          <p:cNvCxnSpPr/>
          <p:nvPr/>
        </p:nvCxnSpPr>
        <p:spPr bwMode="auto">
          <a:xfrm rot="10800000" flipV="1">
            <a:off x="1560467" y="376286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winkelte Verbindung 95"/>
          <p:cNvCxnSpPr/>
          <p:nvPr/>
        </p:nvCxnSpPr>
        <p:spPr bwMode="auto">
          <a:xfrm rot="10800000" flipV="1">
            <a:off x="1638454" y="376286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Gewinkelte Verbindung 96"/>
          <p:cNvCxnSpPr/>
          <p:nvPr/>
        </p:nvCxnSpPr>
        <p:spPr bwMode="auto">
          <a:xfrm rot="10800000" flipV="1">
            <a:off x="1716441" y="376285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winkelte Verbindung 97"/>
          <p:cNvCxnSpPr/>
          <p:nvPr/>
        </p:nvCxnSpPr>
        <p:spPr bwMode="auto">
          <a:xfrm rot="10800000" flipV="1">
            <a:off x="1679591" y="376285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Gewinkelte Verbindung 98"/>
          <p:cNvCxnSpPr/>
          <p:nvPr/>
        </p:nvCxnSpPr>
        <p:spPr bwMode="auto">
          <a:xfrm rot="10800000" flipV="1">
            <a:off x="1528751" y="3762848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Gewinkelte Verbindung 99"/>
          <p:cNvCxnSpPr/>
          <p:nvPr/>
        </p:nvCxnSpPr>
        <p:spPr bwMode="auto">
          <a:xfrm rot="10800000" flipV="1">
            <a:off x="1496128" y="376284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Gewinkelte Verbindung 100"/>
          <p:cNvCxnSpPr/>
          <p:nvPr/>
        </p:nvCxnSpPr>
        <p:spPr bwMode="auto">
          <a:xfrm rot="10800000" flipV="1">
            <a:off x="6839169" y="376284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Gewinkelte Verbindung 101"/>
          <p:cNvCxnSpPr/>
          <p:nvPr/>
        </p:nvCxnSpPr>
        <p:spPr bwMode="auto">
          <a:xfrm rot="10800000" flipV="1">
            <a:off x="6918001" y="376283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Gewinkelte Verbindung 102"/>
          <p:cNvCxnSpPr/>
          <p:nvPr/>
        </p:nvCxnSpPr>
        <p:spPr bwMode="auto">
          <a:xfrm rot="10800000" flipV="1">
            <a:off x="6955889" y="376283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Gewinkelte Verbindung 103"/>
          <p:cNvCxnSpPr/>
          <p:nvPr/>
        </p:nvCxnSpPr>
        <p:spPr bwMode="auto">
          <a:xfrm rot="10800000" flipV="1">
            <a:off x="6993777" y="3762828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Gewinkelte Verbindung 104"/>
          <p:cNvCxnSpPr/>
          <p:nvPr/>
        </p:nvCxnSpPr>
        <p:spPr bwMode="auto">
          <a:xfrm rot="10800000" flipV="1">
            <a:off x="6801281" y="376282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Gewinkelte Verbindung 105"/>
          <p:cNvCxnSpPr/>
          <p:nvPr/>
        </p:nvCxnSpPr>
        <p:spPr bwMode="auto">
          <a:xfrm rot="10800000" flipV="1">
            <a:off x="6767161" y="376282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Gewinkelte Verbindung 125"/>
          <p:cNvCxnSpPr/>
          <p:nvPr/>
        </p:nvCxnSpPr>
        <p:spPr bwMode="auto">
          <a:xfrm>
            <a:off x="1979711" y="4461249"/>
            <a:ext cx="4968552" cy="194320"/>
          </a:xfrm>
          <a:prstGeom prst="bentConnector3">
            <a:avLst>
              <a:gd name="adj1" fmla="val 105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Gewinkelte Verbindung 126"/>
          <p:cNvCxnSpPr/>
          <p:nvPr/>
        </p:nvCxnSpPr>
        <p:spPr bwMode="auto">
          <a:xfrm flipH="1">
            <a:off x="1696573" y="4461249"/>
            <a:ext cx="284609" cy="1943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Gewinkelte Verbindung 127"/>
          <p:cNvCxnSpPr/>
          <p:nvPr/>
        </p:nvCxnSpPr>
        <p:spPr bwMode="auto">
          <a:xfrm flipH="1">
            <a:off x="6947159" y="4461249"/>
            <a:ext cx="284609" cy="1943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Gewinkelte Verbindung 128"/>
          <p:cNvCxnSpPr/>
          <p:nvPr/>
        </p:nvCxnSpPr>
        <p:spPr bwMode="auto">
          <a:xfrm>
            <a:off x="7230664" y="4461249"/>
            <a:ext cx="284609" cy="194320"/>
          </a:xfrm>
          <a:prstGeom prst="bentConnector3">
            <a:avLst>
              <a:gd name="adj1" fmla="val 9049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Gewinkelte Verbindung 129"/>
          <p:cNvCxnSpPr/>
          <p:nvPr/>
        </p:nvCxnSpPr>
        <p:spPr bwMode="auto">
          <a:xfrm rot="10800000" flipV="1">
            <a:off x="1692046" y="4770980"/>
            <a:ext cx="2527106" cy="194324"/>
          </a:xfrm>
          <a:prstGeom prst="bentConnector3">
            <a:avLst>
              <a:gd name="adj1" fmla="val 905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Gewinkelte Verbindung 130"/>
          <p:cNvCxnSpPr/>
          <p:nvPr/>
        </p:nvCxnSpPr>
        <p:spPr bwMode="auto">
          <a:xfrm rot="10800000">
            <a:off x="4219152" y="4770982"/>
            <a:ext cx="2732534" cy="194321"/>
          </a:xfrm>
          <a:prstGeom prst="bentConnector3">
            <a:avLst>
              <a:gd name="adj1" fmla="val 9320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Gewinkelte Verbindung 131"/>
          <p:cNvCxnSpPr/>
          <p:nvPr/>
        </p:nvCxnSpPr>
        <p:spPr bwMode="auto">
          <a:xfrm rot="10800000" flipV="1">
            <a:off x="6950930" y="4770979"/>
            <a:ext cx="568871" cy="194320"/>
          </a:xfrm>
          <a:prstGeom prst="bentConnector3">
            <a:avLst>
              <a:gd name="adj1" fmla="val 547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Gewinkelte Verbindung 132"/>
          <p:cNvCxnSpPr/>
          <p:nvPr/>
        </p:nvCxnSpPr>
        <p:spPr bwMode="auto">
          <a:xfrm rot="10800000" flipV="1">
            <a:off x="1783681" y="477097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Gewinkelte Verbindung 133"/>
          <p:cNvCxnSpPr/>
          <p:nvPr/>
        </p:nvCxnSpPr>
        <p:spPr bwMode="auto">
          <a:xfrm rot="10800000" flipV="1">
            <a:off x="1861668" y="477097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winkelte Verbindung 134"/>
          <p:cNvCxnSpPr/>
          <p:nvPr/>
        </p:nvCxnSpPr>
        <p:spPr bwMode="auto">
          <a:xfrm rot="10800000" flipV="1">
            <a:off x="1939655" y="4770968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Gewinkelte Verbindung 135"/>
          <p:cNvCxnSpPr/>
          <p:nvPr/>
        </p:nvCxnSpPr>
        <p:spPr bwMode="auto">
          <a:xfrm rot="10800000" flipV="1">
            <a:off x="1902805" y="477096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Gewinkelte Verbindung 136"/>
          <p:cNvCxnSpPr/>
          <p:nvPr/>
        </p:nvCxnSpPr>
        <p:spPr bwMode="auto">
          <a:xfrm rot="10800000" flipV="1">
            <a:off x="1751965" y="477096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Gewinkelte Verbindung 137"/>
          <p:cNvCxnSpPr/>
          <p:nvPr/>
        </p:nvCxnSpPr>
        <p:spPr bwMode="auto">
          <a:xfrm rot="10800000" flipV="1">
            <a:off x="1719342" y="477095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Gewinkelte Verbindung 138"/>
          <p:cNvCxnSpPr/>
          <p:nvPr/>
        </p:nvCxnSpPr>
        <p:spPr bwMode="auto">
          <a:xfrm rot="10800000" flipV="1">
            <a:off x="7062383" y="477095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winkelte Verbindung 139"/>
          <p:cNvCxnSpPr/>
          <p:nvPr/>
        </p:nvCxnSpPr>
        <p:spPr bwMode="auto">
          <a:xfrm rot="10800000" flipV="1">
            <a:off x="7141215" y="4770948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" name="Gewinkelte Verbindung 140"/>
          <p:cNvCxnSpPr/>
          <p:nvPr/>
        </p:nvCxnSpPr>
        <p:spPr bwMode="auto">
          <a:xfrm rot="10800000" flipV="1">
            <a:off x="7179103" y="477094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Gewinkelte Verbindung 141"/>
          <p:cNvCxnSpPr/>
          <p:nvPr/>
        </p:nvCxnSpPr>
        <p:spPr bwMode="auto">
          <a:xfrm rot="10800000" flipV="1">
            <a:off x="7216991" y="477094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Gewinkelte Verbindung 142"/>
          <p:cNvCxnSpPr/>
          <p:nvPr/>
        </p:nvCxnSpPr>
        <p:spPr bwMode="auto">
          <a:xfrm rot="10800000" flipV="1">
            <a:off x="7024495" y="477093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4" name="Gewinkelte Verbindung 143"/>
          <p:cNvCxnSpPr/>
          <p:nvPr/>
        </p:nvCxnSpPr>
        <p:spPr bwMode="auto">
          <a:xfrm rot="10800000" flipV="1">
            <a:off x="6990375" y="477093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5" name="Textfeld 144"/>
          <p:cNvSpPr txBox="1"/>
          <p:nvPr/>
        </p:nvSpPr>
        <p:spPr>
          <a:xfrm>
            <a:off x="801271" y="3396408"/>
            <a:ext cx="661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TestIn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146" name="Textfeld 145"/>
          <p:cNvSpPr txBox="1"/>
          <p:nvPr/>
        </p:nvSpPr>
        <p:spPr>
          <a:xfrm>
            <a:off x="846545" y="3721424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Latch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147" name="Textfeld 146"/>
          <p:cNvSpPr txBox="1"/>
          <p:nvPr/>
        </p:nvSpPr>
        <p:spPr>
          <a:xfrm>
            <a:off x="724974" y="4427856"/>
            <a:ext cx="74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Trigger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148" name="Textfeld 147"/>
          <p:cNvSpPr txBox="1"/>
          <p:nvPr/>
        </p:nvSpPr>
        <p:spPr>
          <a:xfrm>
            <a:off x="841232" y="4722712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2"/>
                </a:solidFill>
              </a:rPr>
              <a:t>Latch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cxnSp>
        <p:nvCxnSpPr>
          <p:cNvPr id="151" name="Gerade Verbindung 150"/>
          <p:cNvCxnSpPr/>
          <p:nvPr/>
        </p:nvCxnSpPr>
        <p:spPr bwMode="auto">
          <a:xfrm>
            <a:off x="1547664" y="4029201"/>
            <a:ext cx="0" cy="788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" name="Gerade Verbindung 153"/>
          <p:cNvCxnSpPr/>
          <p:nvPr/>
        </p:nvCxnSpPr>
        <p:spPr bwMode="auto">
          <a:xfrm>
            <a:off x="1828872" y="4029201"/>
            <a:ext cx="0" cy="788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6" name="Gerade Verbindung mit Pfeil 155"/>
          <p:cNvCxnSpPr/>
          <p:nvPr/>
        </p:nvCxnSpPr>
        <p:spPr bwMode="auto">
          <a:xfrm>
            <a:off x="1547664" y="4068616"/>
            <a:ext cx="28120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Gerade Verbindung 158"/>
          <p:cNvCxnSpPr/>
          <p:nvPr/>
        </p:nvCxnSpPr>
        <p:spPr bwMode="auto">
          <a:xfrm>
            <a:off x="1612641" y="3356992"/>
            <a:ext cx="0" cy="1104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Gerade Verbindung 160"/>
          <p:cNvCxnSpPr/>
          <p:nvPr/>
        </p:nvCxnSpPr>
        <p:spPr bwMode="auto">
          <a:xfrm>
            <a:off x="1835696" y="4245225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" name="Gerade Verbindung mit Pfeil 163"/>
          <p:cNvCxnSpPr/>
          <p:nvPr/>
        </p:nvCxnSpPr>
        <p:spPr bwMode="auto">
          <a:xfrm>
            <a:off x="1611113" y="4427856"/>
            <a:ext cx="2255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5" name="Textfeld 164"/>
          <p:cNvSpPr txBox="1"/>
          <p:nvPr/>
        </p:nvSpPr>
        <p:spPr>
          <a:xfrm>
            <a:off x="1816980" y="3930117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n∙∆t</a:t>
            </a:r>
            <a:endParaRPr lang="de-DE" sz="1200" dirty="0"/>
          </a:p>
        </p:txBody>
      </p:sp>
      <p:sp>
        <p:nvSpPr>
          <p:cNvPr id="166" name="Textfeld 165"/>
          <p:cNvSpPr txBox="1"/>
          <p:nvPr/>
        </p:nvSpPr>
        <p:spPr>
          <a:xfrm>
            <a:off x="1581041" y="4150857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</a:t>
            </a:r>
            <a:r>
              <a:rPr lang="de-DE" sz="1200" baseline="-25000" dirty="0" err="1" smtClean="0"/>
              <a:t>d</a:t>
            </a:r>
            <a:endParaRPr lang="de-DE" sz="1200" baseline="-25000" dirty="0"/>
          </a:p>
        </p:txBody>
      </p:sp>
      <p:graphicFrame>
        <p:nvGraphicFramePr>
          <p:cNvPr id="169" name="Diagramm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205406"/>
              </p:ext>
            </p:extLst>
          </p:nvPr>
        </p:nvGraphicFramePr>
        <p:xfrm>
          <a:off x="1216199" y="5157192"/>
          <a:ext cx="3427809" cy="145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71" name="Gerade Verbindung mit Pfeil 170"/>
          <p:cNvCxnSpPr/>
          <p:nvPr/>
        </p:nvCxnSpPr>
        <p:spPr bwMode="auto">
          <a:xfrm>
            <a:off x="2420476" y="5876513"/>
            <a:ext cx="8640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2" name="Textfeld 171"/>
          <p:cNvSpPr txBox="1"/>
          <p:nvPr/>
        </p:nvSpPr>
        <p:spPr>
          <a:xfrm>
            <a:off x="2780516" y="5599514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</a:t>
            </a:r>
            <a:r>
              <a:rPr lang="de-DE" sz="1200" baseline="-25000" dirty="0" err="1" smtClean="0"/>
              <a:t>d</a:t>
            </a:r>
            <a:endParaRPr lang="de-DE" sz="1200" baseline="-25000" dirty="0"/>
          </a:p>
        </p:txBody>
      </p:sp>
      <p:cxnSp>
        <p:nvCxnSpPr>
          <p:cNvPr id="175" name="Gerade Verbindung 174"/>
          <p:cNvCxnSpPr/>
          <p:nvPr/>
        </p:nvCxnSpPr>
        <p:spPr bwMode="auto">
          <a:xfrm>
            <a:off x="2933383" y="6341912"/>
            <a:ext cx="0" cy="788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Gerade Verbindung 175"/>
          <p:cNvCxnSpPr/>
          <p:nvPr/>
        </p:nvCxnSpPr>
        <p:spPr bwMode="auto">
          <a:xfrm>
            <a:off x="3093295" y="6165304"/>
            <a:ext cx="0" cy="255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Gerade Verbindung mit Pfeil 176"/>
          <p:cNvCxnSpPr/>
          <p:nvPr/>
        </p:nvCxnSpPr>
        <p:spPr bwMode="auto">
          <a:xfrm>
            <a:off x="2933383" y="6381328"/>
            <a:ext cx="1599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0" name="Textfeld 179"/>
          <p:cNvSpPr txBox="1"/>
          <p:nvPr/>
        </p:nvSpPr>
        <p:spPr>
          <a:xfrm>
            <a:off x="3034056" y="6242828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∆t</a:t>
            </a:r>
            <a:endParaRPr lang="de-DE" sz="1200" dirty="0"/>
          </a:p>
        </p:txBody>
      </p:sp>
      <p:sp>
        <p:nvSpPr>
          <p:cNvPr id="92" name="Textfeld 91"/>
          <p:cNvSpPr txBox="1"/>
          <p:nvPr/>
        </p:nvSpPr>
        <p:spPr>
          <a:xfrm>
            <a:off x="4139952" y="6432007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N∙∆t</a:t>
            </a:r>
            <a:endParaRPr lang="de-DE" sz="1200" dirty="0"/>
          </a:p>
        </p:txBody>
      </p:sp>
      <p:sp>
        <p:nvSpPr>
          <p:cNvPr id="94" name="Textfeld 93"/>
          <p:cNvSpPr txBox="1"/>
          <p:nvPr/>
        </p:nvSpPr>
        <p:spPr>
          <a:xfrm>
            <a:off x="956232" y="573801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0.5</a:t>
            </a:r>
            <a:endParaRPr lang="de-DE" sz="1200" dirty="0"/>
          </a:p>
        </p:txBody>
      </p:sp>
      <p:sp>
        <p:nvSpPr>
          <p:cNvPr id="95" name="Textfeld 94"/>
          <p:cNvSpPr txBox="1"/>
          <p:nvPr/>
        </p:nvSpPr>
        <p:spPr>
          <a:xfrm>
            <a:off x="1085066" y="516487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</a:t>
            </a:r>
            <a:endParaRPr lang="de-DE" sz="1200" dirty="0"/>
          </a:p>
        </p:txBody>
      </p:sp>
      <p:sp>
        <p:nvSpPr>
          <p:cNvPr id="107" name="Textfeld 106"/>
          <p:cNvSpPr txBox="1"/>
          <p:nvPr/>
        </p:nvSpPr>
        <p:spPr>
          <a:xfrm>
            <a:off x="1084880" y="632803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0</a:t>
            </a:r>
            <a:endParaRPr lang="de-DE" sz="1200" dirty="0"/>
          </a:p>
        </p:txBody>
      </p:sp>
      <p:cxnSp>
        <p:nvCxnSpPr>
          <p:cNvPr id="109" name="Gewinkelte Verbindung 108"/>
          <p:cNvCxnSpPr/>
          <p:nvPr/>
        </p:nvCxnSpPr>
        <p:spPr bwMode="auto">
          <a:xfrm rot="10800000" flipV="1">
            <a:off x="1434384" y="3761783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Gewinkelte Verbindung 109"/>
          <p:cNvCxnSpPr/>
          <p:nvPr/>
        </p:nvCxnSpPr>
        <p:spPr bwMode="auto">
          <a:xfrm rot="10800000" flipV="1">
            <a:off x="1469532" y="376070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Gewinkelte Verbindung 110"/>
          <p:cNvCxnSpPr/>
          <p:nvPr/>
        </p:nvCxnSpPr>
        <p:spPr bwMode="auto">
          <a:xfrm rot="10800000" flipV="1">
            <a:off x="1749880" y="3762689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Gewinkelte Verbindung 111"/>
          <p:cNvCxnSpPr/>
          <p:nvPr/>
        </p:nvCxnSpPr>
        <p:spPr bwMode="auto">
          <a:xfrm rot="10800000" flipV="1">
            <a:off x="1789632" y="376315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feld 107"/>
          <p:cNvSpPr txBox="1"/>
          <p:nvPr/>
        </p:nvSpPr>
        <p:spPr>
          <a:xfrm>
            <a:off x="4807715" y="5441874"/>
            <a:ext cx="277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Frequency</a:t>
            </a:r>
            <a:r>
              <a:rPr lang="de-DE" sz="1400" dirty="0" smtClean="0"/>
              <a:t> </a:t>
            </a:r>
            <a:r>
              <a:rPr lang="de-DE" sz="1400" dirty="0" err="1" smtClean="0"/>
              <a:t>distribution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chemeClr val="accent2"/>
                </a:solidFill>
              </a:rPr>
              <a:t>FF Out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chemeClr val="accent1"/>
                </a:solidFill>
              </a:rPr>
              <a:t>FF Out Dummy</a:t>
            </a:r>
            <a:endParaRPr lang="de-DE" sz="1200" dirty="0" smtClean="0">
              <a:solidFill>
                <a:schemeClr val="accent1"/>
              </a:solidFill>
            </a:endParaRPr>
          </a:p>
        </p:txBody>
      </p:sp>
      <p:cxnSp>
        <p:nvCxnSpPr>
          <p:cNvPr id="113" name="Gewinkelte Verbindung 112"/>
          <p:cNvCxnSpPr/>
          <p:nvPr/>
        </p:nvCxnSpPr>
        <p:spPr bwMode="auto">
          <a:xfrm rot="10800000" flipV="1">
            <a:off x="1653635" y="4770621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Gewinkelte Verbindung 113"/>
          <p:cNvCxnSpPr/>
          <p:nvPr/>
        </p:nvCxnSpPr>
        <p:spPr bwMode="auto">
          <a:xfrm rot="10800000" flipV="1">
            <a:off x="1688783" y="4769540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Gewinkelte Verbindung 114"/>
          <p:cNvCxnSpPr/>
          <p:nvPr/>
        </p:nvCxnSpPr>
        <p:spPr bwMode="auto">
          <a:xfrm rot="10800000" flipV="1">
            <a:off x="1969131" y="4771527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Gewinkelte Verbindung 115"/>
          <p:cNvCxnSpPr/>
          <p:nvPr/>
        </p:nvCxnSpPr>
        <p:spPr bwMode="auto">
          <a:xfrm rot="10800000" flipV="1">
            <a:off x="2008883" y="477199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winkelte Verbindung 116"/>
          <p:cNvCxnSpPr/>
          <p:nvPr/>
        </p:nvCxnSpPr>
        <p:spPr bwMode="auto">
          <a:xfrm rot="10800000" flipV="1">
            <a:off x="6920868" y="4770015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Gewinkelte Verbindung 117"/>
          <p:cNvCxnSpPr/>
          <p:nvPr/>
        </p:nvCxnSpPr>
        <p:spPr bwMode="auto">
          <a:xfrm rot="10800000" flipV="1">
            <a:off x="6956016" y="4768934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Gewinkelte Verbindung 118"/>
          <p:cNvCxnSpPr/>
          <p:nvPr/>
        </p:nvCxnSpPr>
        <p:spPr bwMode="auto">
          <a:xfrm rot="10800000" flipV="1">
            <a:off x="7248569" y="4770921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Gewinkelte Verbindung 119"/>
          <p:cNvCxnSpPr/>
          <p:nvPr/>
        </p:nvCxnSpPr>
        <p:spPr bwMode="auto">
          <a:xfrm rot="10800000" flipV="1">
            <a:off x="7276116" y="4771388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Gewinkelte Verbindung 120"/>
          <p:cNvCxnSpPr/>
          <p:nvPr/>
        </p:nvCxnSpPr>
        <p:spPr bwMode="auto">
          <a:xfrm rot="10800000" flipV="1">
            <a:off x="6698493" y="3761903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Gewinkelte Verbindung 121"/>
          <p:cNvCxnSpPr/>
          <p:nvPr/>
        </p:nvCxnSpPr>
        <p:spPr bwMode="auto">
          <a:xfrm rot="10800000" flipV="1">
            <a:off x="6733641" y="3760822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Gewinkelte Verbindung 122"/>
          <p:cNvCxnSpPr/>
          <p:nvPr/>
        </p:nvCxnSpPr>
        <p:spPr bwMode="auto">
          <a:xfrm rot="10800000" flipV="1">
            <a:off x="7026194" y="3762809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Gewinkelte Verbindung 123"/>
          <p:cNvCxnSpPr/>
          <p:nvPr/>
        </p:nvCxnSpPr>
        <p:spPr bwMode="auto">
          <a:xfrm rot="10800000" flipV="1">
            <a:off x="7053741" y="3763276"/>
            <a:ext cx="214464" cy="1943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88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Set-</a:t>
            </a:r>
            <a:r>
              <a:rPr lang="de-DE" dirty="0" err="1" smtClean="0"/>
              <a:t>up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4020" r="16678" b="3347"/>
          <a:stretch/>
        </p:blipFill>
        <p:spPr>
          <a:xfrm>
            <a:off x="467544" y="980728"/>
            <a:ext cx="5105285" cy="5073575"/>
          </a:xfrm>
          <a:prstGeom prst="rect">
            <a:avLst/>
          </a:prstGeom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5724128" y="980728"/>
            <a:ext cx="3240360" cy="4789835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Usage of an existing </a:t>
            </a:r>
            <a:r>
              <a:rPr lang="en-US" sz="1800" kern="0" dirty="0" err="1" smtClean="0"/>
              <a:t>Testboard</a:t>
            </a:r>
            <a:endParaRPr lang="en-US" sz="1800" kern="0" dirty="0" smtClean="0"/>
          </a:p>
          <a:p>
            <a:r>
              <a:rPr lang="en-US" sz="1800" kern="0" dirty="0" smtClean="0"/>
              <a:t>Hybrid removable</a:t>
            </a:r>
          </a:p>
          <a:p>
            <a:r>
              <a:rPr lang="en-US" sz="1800" kern="0" dirty="0" smtClean="0"/>
              <a:t>1. Hybrid-Version only with Test ASIC</a:t>
            </a:r>
          </a:p>
          <a:p>
            <a:r>
              <a:rPr lang="en-US" sz="1800" kern="0" dirty="0" smtClean="0"/>
              <a:t>2. Hybrid-Version with Sensor and ASIC</a:t>
            </a:r>
          </a:p>
          <a:p>
            <a:r>
              <a:rPr lang="en-US" sz="1800" kern="0" dirty="0" smtClean="0"/>
              <a:t>Installation of Test Set-up will be done by the summer student </a:t>
            </a:r>
            <a:r>
              <a:rPr lang="en-US" sz="1800" kern="0" dirty="0" err="1" smtClean="0"/>
              <a:t>Alessio</a:t>
            </a:r>
            <a:r>
              <a:rPr lang="en-US" sz="1800" kern="0" dirty="0" smtClean="0"/>
              <a:t> </a:t>
            </a:r>
            <a:r>
              <a:rPr lang="en-US" sz="1800" kern="0" dirty="0" err="1" smtClean="0"/>
              <a:t>Borgheresi</a:t>
            </a:r>
            <a:r>
              <a:rPr lang="en-US" sz="1800" kern="0" dirty="0" smtClean="0"/>
              <a:t> (22.07.-11.09.)</a:t>
            </a:r>
          </a:p>
          <a:p>
            <a:r>
              <a:rPr lang="en-US" sz="1800" kern="0" dirty="0" smtClean="0"/>
              <a:t>Oscilloscope is ordered</a:t>
            </a:r>
          </a:p>
          <a:p>
            <a:r>
              <a:rPr lang="en-US" sz="1800" kern="0" dirty="0" smtClean="0"/>
              <a:t>DTG and Logic Analyzer exist</a:t>
            </a: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>
            <a:off x="4788024" y="1196752"/>
            <a:ext cx="936104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mit Pfeil 7"/>
          <p:cNvCxnSpPr/>
          <p:nvPr/>
        </p:nvCxnSpPr>
        <p:spPr bwMode="auto">
          <a:xfrm flipH="1">
            <a:off x="3203848" y="1938528"/>
            <a:ext cx="2538584" cy="13464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Abgerundetes Rechteck 4"/>
          <p:cNvSpPr/>
          <p:nvPr/>
        </p:nvSpPr>
        <p:spPr bwMode="auto">
          <a:xfrm>
            <a:off x="3707904" y="1412776"/>
            <a:ext cx="936104" cy="360040"/>
          </a:xfrm>
          <a:prstGeom prst="roundRect">
            <a:avLst/>
          </a:prstGeom>
          <a:solidFill>
            <a:srgbClr val="00A5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Hybrid-Version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PCB Layout </a:t>
            </a:r>
            <a:r>
              <a:rPr lang="de-DE" dirty="0" err="1" smtClean="0"/>
              <a:t>designed</a:t>
            </a:r>
            <a:endParaRPr lang="de-DE" dirty="0" smtClean="0"/>
          </a:p>
          <a:p>
            <a:pPr lvl="1"/>
            <a:r>
              <a:rPr lang="de-DE" dirty="0" err="1" smtClean="0"/>
              <a:t>Costs</a:t>
            </a:r>
            <a:r>
              <a:rPr lang="de-DE" dirty="0" smtClean="0"/>
              <a:t>: ≈800 €</a:t>
            </a:r>
            <a:endParaRPr lang="de-DE" dirty="0"/>
          </a:p>
          <a:p>
            <a:pPr lvl="1"/>
            <a:r>
              <a:rPr lang="de-DE" dirty="0" err="1" smtClean="0"/>
              <a:t>Delivery</a:t>
            </a:r>
            <a:r>
              <a:rPr lang="de-DE" dirty="0" smtClean="0"/>
              <a:t> Date: 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July</a:t>
            </a:r>
            <a:endParaRPr lang="de-DE" dirty="0" smtClean="0"/>
          </a:p>
          <a:p>
            <a:pPr lvl="1"/>
            <a:r>
              <a:rPr lang="de-DE" dirty="0" smtClean="0"/>
              <a:t>4-Layer Design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61" y="1196752"/>
            <a:ext cx="4555893" cy="46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1515018" y="4062973"/>
            <a:ext cx="5289230" cy="231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Interconnection </a:t>
            </a:r>
            <a:r>
              <a:rPr lang="de-DE" dirty="0" err="1" smtClean="0"/>
              <a:t>with</a:t>
            </a:r>
            <a:r>
              <a:rPr lang="de-DE" dirty="0" smtClean="0"/>
              <a:t> Sensor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20 ASICs will </a:t>
            </a:r>
            <a:r>
              <a:rPr lang="de-DE" dirty="0" err="1" smtClean="0"/>
              <a:t>be</a:t>
            </a:r>
            <a:r>
              <a:rPr lang="de-DE" dirty="0" smtClean="0"/>
              <a:t> send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PacTech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UBM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solder</a:t>
            </a:r>
            <a:r>
              <a:rPr lang="de-DE" dirty="0" smtClean="0"/>
              <a:t> </a:t>
            </a:r>
            <a:r>
              <a:rPr lang="de-DE" dirty="0" err="1" smtClean="0"/>
              <a:t>balling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30-µm </a:t>
            </a:r>
            <a:r>
              <a:rPr lang="de-DE" dirty="0" err="1" smtClean="0"/>
              <a:t>balls</a:t>
            </a:r>
            <a:endParaRPr lang="de-DE" dirty="0" smtClean="0"/>
          </a:p>
          <a:p>
            <a:pPr lvl="1"/>
            <a:r>
              <a:rPr lang="de-DE" dirty="0" err="1" smtClean="0"/>
              <a:t>PacTech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at least 10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chips</a:t>
            </a:r>
            <a:endParaRPr lang="de-DE" dirty="0" smtClean="0"/>
          </a:p>
          <a:p>
            <a:pPr lvl="1"/>
            <a:r>
              <a:rPr lang="de-DE" dirty="0" err="1" smtClean="0"/>
              <a:t>Costs</a:t>
            </a:r>
            <a:r>
              <a:rPr lang="de-DE" dirty="0" smtClean="0"/>
              <a:t>: ≈10k €</a:t>
            </a:r>
          </a:p>
          <a:p>
            <a:pPr lvl="2"/>
            <a:r>
              <a:rPr lang="de-DE" dirty="0" smtClean="0"/>
              <a:t>≈5300 €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electroless</a:t>
            </a:r>
            <a:r>
              <a:rPr lang="de-DE" dirty="0" smtClean="0"/>
              <a:t> </a:t>
            </a:r>
            <a:r>
              <a:rPr lang="de-DE" dirty="0" err="1" smtClean="0"/>
              <a:t>Ni</a:t>
            </a:r>
            <a:r>
              <a:rPr lang="de-DE" dirty="0" smtClean="0"/>
              <a:t>/</a:t>
            </a:r>
            <a:r>
              <a:rPr lang="de-DE" dirty="0" err="1" smtClean="0"/>
              <a:t>Pd</a:t>
            </a:r>
            <a:r>
              <a:rPr lang="de-DE" dirty="0" smtClean="0"/>
              <a:t>/Au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bump</a:t>
            </a:r>
            <a:r>
              <a:rPr lang="de-DE" dirty="0" smtClean="0"/>
              <a:t> </a:t>
            </a:r>
            <a:r>
              <a:rPr lang="de-DE" dirty="0" err="1" smtClean="0"/>
              <a:t>metallization</a:t>
            </a:r>
            <a:endParaRPr lang="de-DE" dirty="0" smtClean="0"/>
          </a:p>
          <a:p>
            <a:pPr lvl="2"/>
            <a:r>
              <a:rPr lang="de-DE" dirty="0" smtClean="0"/>
              <a:t>≈4500 </a:t>
            </a:r>
            <a:r>
              <a:rPr lang="de-DE" dirty="0"/>
              <a:t>€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chip</a:t>
            </a:r>
            <a:r>
              <a:rPr lang="de-DE" dirty="0" smtClean="0"/>
              <a:t> </a:t>
            </a:r>
            <a:r>
              <a:rPr lang="de-DE" dirty="0" err="1" smtClean="0"/>
              <a:t>solder</a:t>
            </a:r>
            <a:r>
              <a:rPr lang="de-DE" dirty="0" smtClean="0"/>
              <a:t> </a:t>
            </a:r>
            <a:r>
              <a:rPr lang="de-DE" dirty="0" err="1" smtClean="0"/>
              <a:t>balling</a:t>
            </a:r>
            <a:r>
              <a:rPr lang="de-DE" dirty="0" smtClean="0"/>
              <a:t> SB</a:t>
            </a:r>
            <a:r>
              <a:rPr lang="de-DE" baseline="30000" dirty="0" smtClean="0"/>
              <a:t>2</a:t>
            </a:r>
            <a:r>
              <a:rPr lang="de-DE" dirty="0" smtClean="0"/>
              <a:t> on </a:t>
            </a:r>
            <a:r>
              <a:rPr lang="de-DE" dirty="0" err="1" smtClean="0"/>
              <a:t>Ni</a:t>
            </a:r>
            <a:r>
              <a:rPr lang="de-DE" dirty="0" smtClean="0"/>
              <a:t>/</a:t>
            </a:r>
            <a:r>
              <a:rPr lang="de-DE" dirty="0" err="1" smtClean="0"/>
              <a:t>Pd</a:t>
            </a:r>
            <a:r>
              <a:rPr lang="de-DE" dirty="0" smtClean="0"/>
              <a:t>/Au UBM</a:t>
            </a:r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connecting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</a:t>
            </a:r>
            <a:r>
              <a:rPr lang="de-DE" dirty="0" err="1" smtClean="0"/>
              <a:t>Interposer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Sensor</a:t>
            </a:r>
          </a:p>
          <a:p>
            <a:r>
              <a:rPr lang="de-DE" dirty="0" smtClean="0"/>
              <a:t>max. 10 ASICs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solder</a:t>
            </a:r>
            <a:r>
              <a:rPr lang="de-DE" dirty="0" smtClean="0"/>
              <a:t> </a:t>
            </a:r>
            <a:r>
              <a:rPr lang="de-DE" dirty="0" err="1" smtClean="0"/>
              <a:t>balls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Flip-Chip </a:t>
            </a:r>
            <a:r>
              <a:rPr lang="de-DE" dirty="0" err="1" smtClean="0"/>
              <a:t>Bonding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Sensor </a:t>
            </a:r>
            <a:r>
              <a:rPr lang="de-DE" dirty="0" err="1" smtClean="0"/>
              <a:t>chips</a:t>
            </a:r>
            <a:r>
              <a:rPr lang="de-DE" dirty="0" smtClean="0"/>
              <a:t> at HLL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24" y="1052736"/>
            <a:ext cx="32670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Hybrid-Version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Layout Design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r>
              <a:rPr lang="de-DE" dirty="0" smtClean="0"/>
              <a:t> Sensor Information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6"/>
          <a:stretch/>
        </p:blipFill>
        <p:spPr>
          <a:xfrm>
            <a:off x="1323165" y="3645024"/>
            <a:ext cx="7209275" cy="204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6" b="36940"/>
          <a:stretch/>
        </p:blipFill>
        <p:spPr>
          <a:xfrm>
            <a:off x="539552" y="1628800"/>
            <a:ext cx="6838121" cy="158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0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282575" y="977900"/>
            <a:ext cx="8520113" cy="47926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Sensor Schedule</a:t>
            </a:r>
          </a:p>
          <a:p>
            <a:r>
              <a:rPr lang="en-US" kern="0" dirty="0" smtClean="0"/>
              <a:t>Detailed mechanical Structure of the Sensor</a:t>
            </a:r>
          </a:p>
          <a:p>
            <a:r>
              <a:rPr lang="en-US" kern="0" dirty="0" smtClean="0"/>
              <a:t>Sensor </a:t>
            </a:r>
            <a:r>
              <a:rPr lang="en-US" kern="0" dirty="0" err="1" smtClean="0"/>
              <a:t>Connnection</a:t>
            </a:r>
            <a:endParaRPr lang="en-US" kern="0" dirty="0" smtClean="0"/>
          </a:p>
          <a:p>
            <a:r>
              <a:rPr lang="en-US" kern="0" dirty="0" smtClean="0"/>
              <a:t>Sensor Tests</a:t>
            </a:r>
          </a:p>
          <a:p>
            <a:r>
              <a:rPr lang="en-US" sz="2000" kern="0" dirty="0" smtClean="0"/>
              <a:t>Status: Design of </a:t>
            </a:r>
            <a:r>
              <a:rPr lang="en-US" sz="2000" kern="0" dirty="0" err="1" smtClean="0"/>
              <a:t>Teststructures</a:t>
            </a:r>
            <a:r>
              <a:rPr lang="en-US" sz="2000" kern="0" dirty="0" smtClean="0"/>
              <a:t> (Dummies with Daisy-chain structure) for Pac Tech and Flip-Chip-Bonding (Assembly at HLL)</a:t>
            </a:r>
          </a:p>
          <a:p>
            <a:r>
              <a:rPr lang="en-US" kern="0" dirty="0" smtClean="0"/>
              <a:t>Future Plans for analog and digital </a:t>
            </a:r>
            <a:r>
              <a:rPr lang="en-US" kern="0" dirty="0" err="1" smtClean="0"/>
              <a:t>SiMPIs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9112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ASIC Test</a:t>
            </a:r>
          </a:p>
          <a:p>
            <a:r>
              <a:rPr lang="en-US" dirty="0" smtClean="0"/>
              <a:t>Design of 2. Hybrid</a:t>
            </a:r>
          </a:p>
          <a:p>
            <a:r>
              <a:rPr lang="en-US" dirty="0" smtClean="0"/>
              <a:t>ASIC + Sensor Test</a:t>
            </a:r>
          </a:p>
          <a:p>
            <a:r>
              <a:rPr lang="en-US" dirty="0" smtClean="0"/>
              <a:t>Hiring of </a:t>
            </a:r>
            <a:r>
              <a:rPr lang="en-US" dirty="0" err="1" smtClean="0"/>
              <a:t>PostDoc</a:t>
            </a:r>
            <a:endParaRPr lang="en-US" dirty="0" smtClean="0"/>
          </a:p>
          <a:p>
            <a:r>
              <a:rPr lang="en-US" dirty="0" smtClean="0"/>
              <a:t>Further Design Activities</a:t>
            </a:r>
          </a:p>
          <a:p>
            <a:pPr lvl="1"/>
            <a:r>
              <a:rPr lang="en-US" dirty="0" smtClean="0"/>
              <a:t>TDC</a:t>
            </a:r>
          </a:p>
          <a:p>
            <a:pPr lvl="1"/>
            <a:r>
              <a:rPr lang="en-US" dirty="0"/>
              <a:t>Validation Logic for </a:t>
            </a:r>
            <a:r>
              <a:rPr lang="en-US" dirty="0" smtClean="0"/>
              <a:t>total Matrix</a:t>
            </a:r>
          </a:p>
          <a:p>
            <a:pPr lvl="1"/>
            <a:r>
              <a:rPr lang="en-US" dirty="0" smtClean="0"/>
              <a:t>Multiplexing of Hit Matrix</a:t>
            </a:r>
          </a:p>
          <a:p>
            <a:pPr lvl="1"/>
            <a:r>
              <a:rPr lang="en-US" dirty="0" smtClean="0"/>
              <a:t>Sequencer</a:t>
            </a:r>
            <a:endParaRPr lang="en-US" dirty="0"/>
          </a:p>
          <a:p>
            <a:r>
              <a:rPr lang="en-US" dirty="0" smtClean="0"/>
              <a:t>2nd ASIC Submission in May 2015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97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smtClean="0"/>
              <a:t>Project Wiki-Page</a:t>
            </a:r>
            <a:r>
              <a:rPr lang="de-DE" dirty="0" smtClean="0"/>
              <a:t>: fec-sipm.desy.de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8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</a:t>
            </a:r>
            <a:r>
              <a:rPr lang="de-DE" dirty="0" err="1" smtClean="0"/>
              <a:t>Readout</a:t>
            </a:r>
            <a:r>
              <a:rPr lang="de-DE" dirty="0" smtClean="0"/>
              <a:t> ASIC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4034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Submission </a:t>
            </a:r>
            <a:r>
              <a:rPr lang="de-DE" dirty="0"/>
              <a:t>D</a:t>
            </a:r>
            <a:r>
              <a:rPr lang="de-DE" dirty="0" smtClean="0"/>
              <a:t>ate: 19. May 2014 at MOSIS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Preliminary</a:t>
            </a:r>
            <a:r>
              <a:rPr lang="de-DE" dirty="0" smtClean="0"/>
              <a:t> </a:t>
            </a:r>
            <a:r>
              <a:rPr lang="de-DE" dirty="0" err="1" smtClean="0"/>
              <a:t>delivery</a:t>
            </a:r>
            <a:r>
              <a:rPr lang="de-DE" dirty="0" smtClean="0"/>
              <a:t> Date: 18. </a:t>
            </a:r>
            <a:r>
              <a:rPr lang="de-DE" dirty="0" err="1" smtClean="0"/>
              <a:t>July</a:t>
            </a:r>
            <a:r>
              <a:rPr lang="de-DE" dirty="0" smtClean="0"/>
              <a:t> 2014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Components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16-by-16 Matrix </a:t>
            </a:r>
            <a:r>
              <a:rPr lang="de-DE" dirty="0" err="1" smtClean="0"/>
              <a:t>of</a:t>
            </a:r>
            <a:r>
              <a:rPr lang="de-DE" dirty="0" smtClean="0"/>
              <a:t> Pixel </a:t>
            </a:r>
            <a:r>
              <a:rPr lang="de-DE" dirty="0" err="1" smtClean="0"/>
              <a:t>Readout</a:t>
            </a:r>
            <a:r>
              <a:rPr lang="de-DE" dirty="0" smtClean="0"/>
              <a:t> Electronics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Quenching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Recharging</a:t>
            </a:r>
            <a:r>
              <a:rPr lang="de-DE" dirty="0" smtClean="0"/>
              <a:t> Circuit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 smtClean="0"/>
              <a:t>Hit-</a:t>
            </a:r>
            <a:r>
              <a:rPr lang="de-DE" dirty="0" err="1" smtClean="0"/>
              <a:t>Counting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-</a:t>
            </a:r>
            <a:r>
              <a:rPr lang="de-DE" dirty="0" err="1" smtClean="0"/>
              <a:t>Serializing</a:t>
            </a:r>
            <a:endParaRPr lang="de-DE" dirty="0"/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Fast Trigger </a:t>
            </a:r>
            <a:r>
              <a:rPr lang="de-DE" dirty="0" err="1" smtClean="0"/>
              <a:t>with</a:t>
            </a:r>
            <a:r>
              <a:rPr lang="de-DE" dirty="0" smtClean="0"/>
              <a:t> Wired-OR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row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subsequent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column</a:t>
            </a:r>
            <a:endParaRPr lang="de-DE" dirty="0"/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Slow Trigger </a:t>
            </a:r>
            <a:r>
              <a:rPr lang="de-DE" dirty="0" err="1" smtClean="0"/>
              <a:t>for</a:t>
            </a:r>
            <a:r>
              <a:rPr lang="de-DE" dirty="0" smtClean="0"/>
              <a:t> Validation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1 </a:t>
            </a:r>
            <a:r>
              <a:rPr lang="de-DE" dirty="0" err="1" smtClean="0"/>
              <a:t>row</a:t>
            </a:r>
            <a:r>
              <a:rPr lang="de-DE" dirty="0" smtClean="0"/>
              <a:t> (</a:t>
            </a:r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)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 smtClean="0"/>
              <a:t>4 </a:t>
            </a:r>
            <a:r>
              <a:rPr lang="de-DE" dirty="0" err="1" smtClean="0"/>
              <a:t>adjustable</a:t>
            </a:r>
            <a:r>
              <a:rPr lang="de-DE" dirty="0" smtClean="0"/>
              <a:t> Reference </a:t>
            </a:r>
            <a:r>
              <a:rPr lang="de-DE" dirty="0" err="1" smtClean="0"/>
              <a:t>Voltages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Condition</a:t>
            </a:r>
            <a:endParaRPr lang="de-DE" dirty="0"/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de-DE" dirty="0"/>
              <a:t>Control Register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Static</a:t>
            </a:r>
            <a:r>
              <a:rPr lang="de-DE" dirty="0"/>
              <a:t> </a:t>
            </a:r>
            <a:r>
              <a:rPr lang="de-DE" dirty="0" smtClean="0"/>
              <a:t>Signals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/>
              <a:t>Pixel </a:t>
            </a:r>
            <a:r>
              <a:rPr lang="de-DE" dirty="0" err="1"/>
              <a:t>Masking</a:t>
            </a:r>
            <a:endParaRPr lang="de-DE" dirty="0"/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 err="1"/>
              <a:t>Counting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(1 </a:t>
            </a:r>
            <a:r>
              <a:rPr lang="de-DE" dirty="0" err="1"/>
              <a:t>or</a:t>
            </a:r>
            <a:r>
              <a:rPr lang="de-DE" dirty="0"/>
              <a:t> 2 Bit)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/>
              <a:t>Reference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Slow Trigger</a:t>
            </a:r>
          </a:p>
          <a:p>
            <a:pPr marL="1579563" lvl="2" indent="-342900">
              <a:buFont typeface="Arial" panose="020B0604020202020204" pitchFamily="34" charset="0"/>
              <a:buChar char="•"/>
            </a:pPr>
            <a:r>
              <a:rPr lang="de-DE" dirty="0"/>
              <a:t>Switches </a:t>
            </a:r>
            <a:r>
              <a:rPr lang="de-DE" dirty="0" err="1"/>
              <a:t>of</a:t>
            </a:r>
            <a:r>
              <a:rPr lang="de-DE" dirty="0"/>
              <a:t> 2 Pixels </a:t>
            </a:r>
            <a:r>
              <a:rPr lang="de-DE" dirty="0" err="1"/>
              <a:t>to</a:t>
            </a:r>
            <a:r>
              <a:rPr lang="de-DE" dirty="0"/>
              <a:t> extra Test </a:t>
            </a:r>
            <a:r>
              <a:rPr lang="de-DE" dirty="0" smtClean="0"/>
              <a:t>Pad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de-DE" dirty="0"/>
              <a:t>Pad </a:t>
            </a:r>
            <a:r>
              <a:rPr lang="de-DE" dirty="0" smtClean="0"/>
              <a:t>Ring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343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Readout ASIC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0523"/>
            <a:ext cx="7017601" cy="5282773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6" name="Rechteck 5"/>
          <p:cNvSpPr/>
          <p:nvPr/>
        </p:nvSpPr>
        <p:spPr bwMode="auto">
          <a:xfrm>
            <a:off x="2555776" y="2361065"/>
            <a:ext cx="1998808" cy="2220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71600" y="1916832"/>
            <a:ext cx="211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16x16 Pixel Matrix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840870" y="1803517"/>
            <a:ext cx="582090" cy="320966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8024" y="1244935"/>
            <a:ext cx="1415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Bump-Pads to Sensor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9592" y="443711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Control Register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 static Signals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2699792" y="4581129"/>
            <a:ext cx="1656184" cy="34261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32241" y="1486525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E9C9"/>
                </a:solidFill>
              </a:rPr>
              <a:t>Wire-Bond</a:t>
            </a:r>
          </a:p>
          <a:p>
            <a:r>
              <a:rPr lang="en-US" dirty="0" smtClean="0">
                <a:solidFill>
                  <a:srgbClr val="FFE9C9"/>
                </a:solidFill>
              </a:rPr>
              <a:t>Pads</a:t>
            </a:r>
            <a:endParaRPr lang="en-US" dirty="0">
              <a:solidFill>
                <a:srgbClr val="FFE9C9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6084167" y="1514885"/>
            <a:ext cx="608717" cy="3920978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CC66"/>
              </a:solidFill>
              <a:effectLst/>
              <a:latin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699792" y="5270186"/>
            <a:ext cx="2043002" cy="59977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3491880" y="1052735"/>
            <a:ext cx="1348990" cy="57606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11580" y="734919"/>
            <a:ext cx="306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Wire-Bond Pads for Testing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4384469" y="2101498"/>
            <a:ext cx="270007" cy="26631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88325" y="1747925"/>
            <a:ext cx="155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Slow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Rechteck 21"/>
          <p:cNvSpPr/>
          <p:nvPr/>
        </p:nvSpPr>
        <p:spPr bwMode="auto">
          <a:xfrm flipH="1">
            <a:off x="4554584" y="2367813"/>
            <a:ext cx="188210" cy="2213316"/>
          </a:xfrm>
          <a:prstGeom prst="rect">
            <a:avLst/>
          </a:prstGeom>
          <a:noFill/>
          <a:ln w="2857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402039" y="4923741"/>
            <a:ext cx="14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CC00"/>
                </a:solidFill>
              </a:rPr>
              <a:t>Fast Trigger</a:t>
            </a:r>
            <a:endParaRPr lang="en-US" dirty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Pixel Electronics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8925"/>
            <a:ext cx="8856984" cy="4464131"/>
          </a:xfrm>
          <a:prstGeom prst="rect">
            <a:avLst/>
          </a:prstGeom>
        </p:spPr>
      </p:pic>
      <p:grpSp>
        <p:nvGrpSpPr>
          <p:cNvPr id="59" name="Gruppieren 58"/>
          <p:cNvGrpSpPr/>
          <p:nvPr/>
        </p:nvGrpSpPr>
        <p:grpSpPr>
          <a:xfrm>
            <a:off x="46597" y="980728"/>
            <a:ext cx="4672459" cy="2088232"/>
            <a:chOff x="46597" y="980728"/>
            <a:chExt cx="4672459" cy="2088232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H="1">
              <a:off x="1846798" y="1212843"/>
              <a:ext cx="420946" cy="20797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2267744" y="980728"/>
              <a:ext cx="245131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accent2"/>
                  </a:solidFill>
                </a:rPr>
                <a:t>SiMPI</a:t>
              </a:r>
              <a:r>
                <a:rPr lang="de-DE" sz="1600" dirty="0" smtClean="0">
                  <a:solidFill>
                    <a:schemeClr val="accent2"/>
                  </a:solidFill>
                </a:rPr>
                <a:t>-Modell (</a:t>
              </a:r>
              <a:r>
                <a:rPr lang="de-DE" sz="1600" dirty="0" err="1" smtClean="0">
                  <a:solidFill>
                    <a:schemeClr val="accent2"/>
                  </a:solidFill>
                </a:rPr>
                <a:t>simplified</a:t>
              </a:r>
              <a:r>
                <a:rPr lang="de-DE" sz="1600" dirty="0" smtClean="0">
                  <a:solidFill>
                    <a:schemeClr val="accent2"/>
                  </a:solidFill>
                </a:rPr>
                <a:t>)</a:t>
              </a:r>
            </a:p>
            <a:p>
              <a:r>
                <a:rPr lang="de-DE" sz="1200" dirty="0" err="1" smtClean="0"/>
                <a:t>C</a:t>
              </a:r>
              <a:r>
                <a:rPr lang="de-DE" sz="1200" baseline="-25000" dirty="0" err="1" smtClean="0"/>
                <a:t>g</a:t>
              </a:r>
              <a:r>
                <a:rPr lang="de-DE" sz="1200" dirty="0" smtClean="0"/>
                <a:t>=65f</a:t>
              </a:r>
            </a:p>
            <a:p>
              <a:r>
                <a:rPr lang="de-DE" sz="1200" dirty="0" err="1" smtClean="0"/>
                <a:t>C</a:t>
              </a:r>
              <a:r>
                <a:rPr lang="de-DE" sz="1200" baseline="-25000" dirty="0" err="1" smtClean="0"/>
                <a:t>q</a:t>
              </a:r>
              <a:r>
                <a:rPr lang="de-DE" sz="1200" dirty="0" smtClean="0"/>
                <a:t>=10f</a:t>
              </a:r>
            </a:p>
            <a:p>
              <a:r>
                <a:rPr lang="de-DE" sz="1200" dirty="0" err="1" smtClean="0"/>
                <a:t>R</a:t>
              </a:r>
              <a:r>
                <a:rPr lang="de-DE" sz="1200" baseline="-25000" dirty="0" err="1" smtClean="0"/>
                <a:t>q</a:t>
              </a:r>
              <a:r>
                <a:rPr lang="de-DE" sz="1200" dirty="0" smtClean="0"/>
                <a:t>=1.2k</a:t>
              </a:r>
            </a:p>
            <a:p>
              <a:r>
                <a:rPr lang="de-DE" sz="1200" dirty="0" err="1" smtClean="0"/>
                <a:t>V</a:t>
              </a:r>
              <a:r>
                <a:rPr lang="de-DE" sz="1200" baseline="-25000" dirty="0" err="1" smtClean="0"/>
                <a:t>bias</a:t>
              </a:r>
              <a:r>
                <a:rPr lang="de-DE" sz="1200" dirty="0" smtClean="0"/>
                <a:t>=V</a:t>
              </a:r>
              <a:r>
                <a:rPr lang="de-DE" sz="1200" baseline="-25000" dirty="0" smtClean="0"/>
                <a:t>BD</a:t>
              </a:r>
              <a:r>
                <a:rPr lang="de-DE" sz="1200" dirty="0" smtClean="0"/>
                <a:t>+V</a:t>
              </a:r>
              <a:r>
                <a:rPr lang="de-DE" sz="1200" baseline="-25000" dirty="0" smtClean="0"/>
                <a:t>OV</a:t>
              </a:r>
              <a:r>
                <a:rPr lang="de-DE" sz="1200" dirty="0" smtClean="0"/>
                <a:t>=36V+3.3V</a:t>
              </a:r>
              <a:endParaRPr lang="de-DE" sz="1200" dirty="0"/>
            </a:p>
          </p:txBody>
        </p:sp>
        <p:grpSp>
          <p:nvGrpSpPr>
            <p:cNvPr id="53" name="Gruppieren 52"/>
            <p:cNvGrpSpPr/>
            <p:nvPr/>
          </p:nvGrpSpPr>
          <p:grpSpPr>
            <a:xfrm>
              <a:off x="46597" y="1124744"/>
              <a:ext cx="1800200" cy="1944216"/>
              <a:chOff x="3634282" y="3533483"/>
              <a:chExt cx="2233862" cy="2631821"/>
            </a:xfrm>
          </p:grpSpPr>
          <p:sp>
            <p:nvSpPr>
              <p:cNvPr id="54" name="Rechteck 53"/>
              <p:cNvSpPr/>
              <p:nvPr/>
            </p:nvSpPr>
            <p:spPr bwMode="auto">
              <a:xfrm>
                <a:off x="3634282" y="3533483"/>
                <a:ext cx="2233862" cy="263182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5" name="Grafik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912" y="3652740"/>
                <a:ext cx="2006070" cy="2400569"/>
              </a:xfrm>
              <a:prstGeom prst="rect">
                <a:avLst/>
              </a:prstGeom>
            </p:spPr>
          </p:pic>
        </p:grpSp>
      </p:grpSp>
      <p:grpSp>
        <p:nvGrpSpPr>
          <p:cNvPr id="7" name="Gruppieren 6"/>
          <p:cNvGrpSpPr/>
          <p:nvPr/>
        </p:nvGrpSpPr>
        <p:grpSpPr>
          <a:xfrm>
            <a:off x="1153491" y="1316832"/>
            <a:ext cx="7951943" cy="4031703"/>
            <a:chOff x="1153491" y="1316832"/>
            <a:chExt cx="7951943" cy="4031703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211959" y="1316832"/>
              <a:ext cx="4893475" cy="3544483"/>
              <a:chOff x="3995936" y="836712"/>
              <a:chExt cx="5148064" cy="3888432"/>
            </a:xfrm>
          </p:grpSpPr>
          <p:sp>
            <p:nvSpPr>
              <p:cNvPr id="12" name="Rechteck 11"/>
              <p:cNvSpPr/>
              <p:nvPr/>
            </p:nvSpPr>
            <p:spPr bwMode="auto">
              <a:xfrm>
                <a:off x="3995936" y="836712"/>
                <a:ext cx="5148064" cy="38884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908720"/>
                <a:ext cx="4992555" cy="374441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" name="Textfeld 4"/>
            <p:cNvSpPr txBox="1"/>
            <p:nvPr/>
          </p:nvSpPr>
          <p:spPr>
            <a:xfrm>
              <a:off x="5940152" y="1556792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Anode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53491" y="3024414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Anode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363004" y="1484784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CCCC00"/>
                  </a:solidFill>
                </a:rPr>
                <a:t>Out</a:t>
              </a:r>
              <a:endParaRPr lang="de-DE" sz="1200" dirty="0">
                <a:solidFill>
                  <a:srgbClr val="CCCC00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850836" y="3155834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CCCC00"/>
                  </a:solidFill>
                </a:rPr>
                <a:t>Out</a:t>
              </a:r>
              <a:endParaRPr lang="de-DE" sz="1200" dirty="0">
                <a:solidFill>
                  <a:srgbClr val="CCCC00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164288" y="1490806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accent1"/>
                  </a:solidFill>
                </a:rPr>
                <a:t>Recharge</a:t>
              </a:r>
              <a:endParaRPr lang="de-DE" sz="12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356431" y="5071536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accent1"/>
                  </a:solidFill>
                </a:rPr>
                <a:t>Recharge</a:t>
              </a:r>
              <a:endParaRPr lang="de-DE" sz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Pixel Electronics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8925"/>
            <a:ext cx="8856984" cy="4464131"/>
          </a:xfrm>
          <a:prstGeom prst="rect">
            <a:avLst/>
          </a:prstGeom>
        </p:spPr>
      </p:pic>
      <p:grpSp>
        <p:nvGrpSpPr>
          <p:cNvPr id="59" name="Gruppieren 58"/>
          <p:cNvGrpSpPr/>
          <p:nvPr/>
        </p:nvGrpSpPr>
        <p:grpSpPr>
          <a:xfrm>
            <a:off x="46597" y="980728"/>
            <a:ext cx="4672459" cy="2088232"/>
            <a:chOff x="46597" y="980728"/>
            <a:chExt cx="4672459" cy="2088232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H="1">
              <a:off x="1846798" y="1212843"/>
              <a:ext cx="420946" cy="20797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2267744" y="980728"/>
              <a:ext cx="245131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accent2"/>
                  </a:solidFill>
                </a:rPr>
                <a:t>SiMPI</a:t>
              </a:r>
              <a:r>
                <a:rPr lang="de-DE" sz="1600" dirty="0" smtClean="0">
                  <a:solidFill>
                    <a:schemeClr val="accent2"/>
                  </a:solidFill>
                </a:rPr>
                <a:t>-Modell (</a:t>
              </a:r>
              <a:r>
                <a:rPr lang="de-DE" sz="1600" dirty="0" err="1" smtClean="0">
                  <a:solidFill>
                    <a:schemeClr val="accent2"/>
                  </a:solidFill>
                </a:rPr>
                <a:t>simplified</a:t>
              </a:r>
              <a:r>
                <a:rPr lang="de-DE" sz="1600" dirty="0" smtClean="0">
                  <a:solidFill>
                    <a:schemeClr val="accent2"/>
                  </a:solidFill>
                </a:rPr>
                <a:t>)</a:t>
              </a:r>
            </a:p>
            <a:p>
              <a:r>
                <a:rPr lang="de-DE" sz="1200" dirty="0" err="1" smtClean="0"/>
                <a:t>C</a:t>
              </a:r>
              <a:r>
                <a:rPr lang="de-DE" sz="1200" baseline="-25000" dirty="0" err="1" smtClean="0"/>
                <a:t>g</a:t>
              </a:r>
              <a:r>
                <a:rPr lang="de-DE" sz="1200" dirty="0" smtClean="0"/>
                <a:t>=65f</a:t>
              </a:r>
            </a:p>
            <a:p>
              <a:r>
                <a:rPr lang="de-DE" sz="1200" dirty="0" err="1" smtClean="0"/>
                <a:t>C</a:t>
              </a:r>
              <a:r>
                <a:rPr lang="de-DE" sz="1200" baseline="-25000" dirty="0" err="1" smtClean="0"/>
                <a:t>q</a:t>
              </a:r>
              <a:r>
                <a:rPr lang="de-DE" sz="1200" dirty="0" smtClean="0"/>
                <a:t>=10f</a:t>
              </a:r>
            </a:p>
            <a:p>
              <a:r>
                <a:rPr lang="de-DE" sz="1200" dirty="0" err="1" smtClean="0"/>
                <a:t>R</a:t>
              </a:r>
              <a:r>
                <a:rPr lang="de-DE" sz="1200" baseline="-25000" dirty="0" err="1" smtClean="0"/>
                <a:t>q</a:t>
              </a:r>
              <a:r>
                <a:rPr lang="de-DE" sz="1200" dirty="0" smtClean="0"/>
                <a:t>=1.2k</a:t>
              </a:r>
            </a:p>
            <a:p>
              <a:r>
                <a:rPr lang="de-DE" sz="1200" dirty="0" err="1" smtClean="0"/>
                <a:t>V</a:t>
              </a:r>
              <a:r>
                <a:rPr lang="de-DE" sz="1200" baseline="-25000" dirty="0" err="1" smtClean="0"/>
                <a:t>bias</a:t>
              </a:r>
              <a:r>
                <a:rPr lang="de-DE" sz="1200" dirty="0" smtClean="0"/>
                <a:t>=V</a:t>
              </a:r>
              <a:r>
                <a:rPr lang="de-DE" sz="1200" baseline="-25000" dirty="0" smtClean="0"/>
                <a:t>BD</a:t>
              </a:r>
              <a:r>
                <a:rPr lang="de-DE" sz="1200" dirty="0" smtClean="0"/>
                <a:t>+V</a:t>
              </a:r>
              <a:r>
                <a:rPr lang="de-DE" sz="1200" baseline="-25000" dirty="0" smtClean="0"/>
                <a:t>OV</a:t>
              </a:r>
              <a:r>
                <a:rPr lang="de-DE" sz="1200" dirty="0" smtClean="0"/>
                <a:t>=36V+3.3V</a:t>
              </a:r>
              <a:endParaRPr lang="de-DE" sz="1200" dirty="0"/>
            </a:p>
          </p:txBody>
        </p:sp>
        <p:grpSp>
          <p:nvGrpSpPr>
            <p:cNvPr id="53" name="Gruppieren 52"/>
            <p:cNvGrpSpPr/>
            <p:nvPr/>
          </p:nvGrpSpPr>
          <p:grpSpPr>
            <a:xfrm>
              <a:off x="46597" y="1124744"/>
              <a:ext cx="1800200" cy="1944216"/>
              <a:chOff x="3634282" y="3533483"/>
              <a:chExt cx="2233862" cy="2631821"/>
            </a:xfrm>
          </p:grpSpPr>
          <p:sp>
            <p:nvSpPr>
              <p:cNvPr id="54" name="Rechteck 53"/>
              <p:cNvSpPr/>
              <p:nvPr/>
            </p:nvSpPr>
            <p:spPr bwMode="auto">
              <a:xfrm>
                <a:off x="3634282" y="3533483"/>
                <a:ext cx="2233862" cy="263182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5" name="Grafik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912" y="3652740"/>
                <a:ext cx="2006070" cy="2400569"/>
              </a:xfrm>
              <a:prstGeom prst="rect">
                <a:avLst/>
              </a:prstGeom>
            </p:spPr>
          </p:pic>
        </p:grpSp>
      </p:grpSp>
      <p:sp>
        <p:nvSpPr>
          <p:cNvPr id="15" name="Textfeld 14"/>
          <p:cNvSpPr txBox="1"/>
          <p:nvPr/>
        </p:nvSpPr>
        <p:spPr>
          <a:xfrm>
            <a:off x="1153491" y="3024414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Anode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50836" y="3155834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CCCC00"/>
                </a:solidFill>
              </a:rPr>
              <a:t>Out</a:t>
            </a:r>
            <a:endParaRPr lang="de-DE" sz="1200" dirty="0">
              <a:solidFill>
                <a:srgbClr val="CCCC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356431" y="5071536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accent1"/>
                </a:solidFill>
              </a:rPr>
              <a:t>Recharge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Trigger Concept</a:t>
            </a:r>
            <a:endParaRPr lang="en-US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306785" cy="3744416"/>
          </a:xfrm>
          <a:prstGeom prst="rect">
            <a:avLst/>
          </a:prstGeom>
          <a:ln w="12700"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204336" y="903203"/>
            <a:ext cx="39821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Wired-OR Connection: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200" dirty="0" err="1" smtClean="0">
                <a:solidFill>
                  <a:schemeClr val="accent1"/>
                </a:solidFill>
              </a:rPr>
              <a:t>Step</a:t>
            </a:r>
            <a:r>
              <a:rPr lang="de-DE" sz="1200" dirty="0" smtClean="0">
                <a:solidFill>
                  <a:schemeClr val="accent1"/>
                </a:solidFill>
              </a:rPr>
              <a:t>: </a:t>
            </a:r>
            <a:r>
              <a:rPr lang="de-DE" sz="1200" dirty="0" err="1" smtClean="0">
                <a:solidFill>
                  <a:schemeClr val="accent1"/>
                </a:solidFill>
              </a:rPr>
              <a:t>of</a:t>
            </a:r>
            <a:r>
              <a:rPr lang="de-DE" sz="1200" dirty="0" smtClean="0">
                <a:solidFill>
                  <a:schemeClr val="accent1"/>
                </a:solidFill>
              </a:rPr>
              <a:t> </a:t>
            </a:r>
            <a:r>
              <a:rPr lang="de-DE" sz="1200" dirty="0" err="1" smtClean="0">
                <a:solidFill>
                  <a:schemeClr val="accent1"/>
                </a:solidFill>
              </a:rPr>
              <a:t>every</a:t>
            </a:r>
            <a:r>
              <a:rPr lang="de-DE" sz="1200" dirty="0" smtClean="0">
                <a:solidFill>
                  <a:schemeClr val="accent1"/>
                </a:solidFill>
              </a:rPr>
              <a:t> </a:t>
            </a:r>
            <a:r>
              <a:rPr lang="de-DE" sz="1200" dirty="0" err="1" smtClean="0">
                <a:solidFill>
                  <a:schemeClr val="accent1"/>
                </a:solidFill>
              </a:rPr>
              <a:t>Row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de-DE" sz="1200" dirty="0" err="1" smtClean="0">
                <a:solidFill>
                  <a:schemeClr val="accent2"/>
                </a:solidFill>
              </a:rPr>
              <a:t>Step</a:t>
            </a:r>
            <a:r>
              <a:rPr lang="de-DE" sz="1200" dirty="0" smtClean="0">
                <a:solidFill>
                  <a:schemeClr val="accent2"/>
                </a:solidFill>
              </a:rPr>
              <a:t>: </a:t>
            </a:r>
            <a:r>
              <a:rPr lang="de-DE" sz="1200" dirty="0" err="1" smtClean="0">
                <a:solidFill>
                  <a:schemeClr val="accent2"/>
                </a:solidFill>
              </a:rPr>
              <a:t>of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every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row-wise</a:t>
            </a:r>
            <a:r>
              <a:rPr lang="de-DE" sz="1200" dirty="0" smtClean="0">
                <a:solidFill>
                  <a:schemeClr val="accent2"/>
                </a:solidFill>
              </a:rPr>
              <a:t> Wired-OR Connection (final)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330392" y="3337247"/>
            <a:ext cx="74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Trigger</a:t>
            </a:r>
            <a:endParaRPr lang="de-DE" sz="1200" dirty="0" smtClean="0">
              <a:solidFill>
                <a:schemeClr val="accent2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395536" y="1844824"/>
            <a:ext cx="4824536" cy="72008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868144" y="2132856"/>
            <a:ext cx="2520280" cy="331236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184482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1.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011398" y="21693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/>
                </a:solidFill>
              </a:rPr>
              <a:t>2.</a:t>
            </a:r>
            <a:endParaRPr lang="de-D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Times – Fast Trigger</a:t>
            </a:r>
            <a:endParaRPr lang="en-US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04054"/>
              </p:ext>
            </p:extLst>
          </p:nvPr>
        </p:nvGraphicFramePr>
        <p:xfrm>
          <a:off x="621902" y="3284984"/>
          <a:ext cx="6007492" cy="306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feld 23"/>
          <p:cNvSpPr txBox="1"/>
          <p:nvPr/>
        </p:nvSpPr>
        <p:spPr>
          <a:xfrm>
            <a:off x="395536" y="996177"/>
            <a:ext cx="22641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</a:rPr>
              <a:t>Time Delay </a:t>
            </a:r>
            <a:r>
              <a:rPr lang="de-DE" sz="1600" dirty="0" err="1" smtClean="0">
                <a:solidFill>
                  <a:schemeClr val="accent2"/>
                </a:solidFill>
              </a:rPr>
              <a:t>from</a:t>
            </a:r>
            <a:r>
              <a:rPr lang="de-DE" sz="1600" dirty="0" smtClean="0">
                <a:solidFill>
                  <a:schemeClr val="accent2"/>
                </a:solidFill>
              </a:rPr>
              <a:t> Event</a:t>
            </a:r>
          </a:p>
          <a:p>
            <a:r>
              <a:rPr lang="de-DE" sz="1600" dirty="0" err="1" smtClean="0">
                <a:solidFill>
                  <a:schemeClr val="accent2"/>
                </a:solidFill>
              </a:rPr>
              <a:t>until</a:t>
            </a:r>
            <a:r>
              <a:rPr lang="de-DE" sz="1600" dirty="0" smtClean="0">
                <a:solidFill>
                  <a:schemeClr val="accent2"/>
                </a:solidFill>
              </a:rPr>
              <a:t> Output </a:t>
            </a:r>
            <a:r>
              <a:rPr lang="de-DE" sz="1600" dirty="0" err="1" smtClean="0">
                <a:solidFill>
                  <a:schemeClr val="accent2"/>
                </a:solidFill>
              </a:rPr>
              <a:t>triggers</a:t>
            </a:r>
            <a:endParaRPr lang="de-DE" sz="1600" dirty="0" smtClean="0">
              <a:solidFill>
                <a:schemeClr val="accent2"/>
              </a:solidFill>
            </a:endParaRPr>
          </a:p>
          <a:p>
            <a:endParaRPr lang="de-DE" sz="1400" dirty="0" smtClean="0">
              <a:solidFill>
                <a:schemeClr val="accent2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264559" y="903203"/>
            <a:ext cx="4968552" cy="2237765"/>
            <a:chOff x="3851920" y="903203"/>
            <a:chExt cx="4968552" cy="2237765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3995936" y="1052736"/>
              <a:ext cx="4752528" cy="2016223"/>
              <a:chOff x="4537189" y="1494473"/>
              <a:chExt cx="3960440" cy="1372289"/>
            </a:xfrm>
          </p:grpSpPr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7429" y="1933295"/>
                <a:ext cx="1548437" cy="933467"/>
              </a:xfrm>
              <a:prstGeom prst="rect">
                <a:avLst/>
              </a:prstGeom>
            </p:spPr>
          </p:pic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5261" y="1494473"/>
                <a:ext cx="1625356" cy="1337037"/>
              </a:xfrm>
              <a:prstGeom prst="rect">
                <a:avLst/>
              </a:prstGeom>
            </p:spPr>
          </p:pic>
          <p:cxnSp>
            <p:nvCxnSpPr>
              <p:cNvPr id="32" name="Gewinkelte Verbindung 31"/>
              <p:cNvCxnSpPr/>
              <p:nvPr/>
            </p:nvCxnSpPr>
            <p:spPr bwMode="auto">
              <a:xfrm rot="10800000" flipV="1">
                <a:off x="4681205" y="1730939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rade Verbindung mit Pfeil 33"/>
              <p:cNvCxnSpPr/>
              <p:nvPr/>
            </p:nvCxnSpPr>
            <p:spPr bwMode="auto">
              <a:xfrm>
                <a:off x="5095042" y="1800309"/>
                <a:ext cx="19823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Gewinkelte Verbindung 34"/>
              <p:cNvCxnSpPr/>
              <p:nvPr/>
            </p:nvCxnSpPr>
            <p:spPr bwMode="auto">
              <a:xfrm rot="10800000" flipV="1">
                <a:off x="7201485" y="1658930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rade Verbindung mit Pfeil 35"/>
              <p:cNvCxnSpPr/>
              <p:nvPr/>
            </p:nvCxnSpPr>
            <p:spPr bwMode="auto">
              <a:xfrm>
                <a:off x="7340012" y="1802947"/>
                <a:ext cx="69715" cy="22006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Gewinkelte Verbindung 36"/>
              <p:cNvCxnSpPr/>
              <p:nvPr/>
            </p:nvCxnSpPr>
            <p:spPr bwMode="auto">
              <a:xfrm rot="10800000" flipV="1">
                <a:off x="8281605" y="2244794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winkelte Verbindung 37"/>
              <p:cNvCxnSpPr/>
              <p:nvPr/>
            </p:nvCxnSpPr>
            <p:spPr bwMode="auto">
              <a:xfrm rot="10800000" flipH="1" flipV="1">
                <a:off x="4789217" y="1728302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Gewinkelte Verbindung 39"/>
              <p:cNvCxnSpPr/>
              <p:nvPr/>
            </p:nvCxnSpPr>
            <p:spPr bwMode="auto">
              <a:xfrm rot="10800000" flipV="1">
                <a:off x="4537189" y="1501248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Gewinkelte Verbindung 40"/>
              <p:cNvCxnSpPr/>
              <p:nvPr/>
            </p:nvCxnSpPr>
            <p:spPr bwMode="auto">
              <a:xfrm rot="10800000" flipH="1" flipV="1">
                <a:off x="4645201" y="1498611"/>
                <a:ext cx="216024" cy="14401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6" name="Rechteck 15"/>
            <p:cNvSpPr/>
            <p:nvPr/>
          </p:nvSpPr>
          <p:spPr bwMode="auto">
            <a:xfrm>
              <a:off x="3851920" y="903203"/>
              <a:ext cx="4968552" cy="2237765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6228184" y="3573016"/>
            <a:ext cx="23762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accent1"/>
                </a:solidFill>
              </a:rPr>
              <a:t>Decision</a:t>
            </a:r>
            <a:r>
              <a:rPr lang="de-DE" sz="1600" b="1" dirty="0" smtClean="0">
                <a:solidFill>
                  <a:schemeClr val="accent1"/>
                </a:solidFill>
              </a:rPr>
              <a:t>: </a:t>
            </a:r>
            <a:r>
              <a:rPr lang="de-DE" sz="1600" dirty="0" smtClean="0">
                <a:solidFill>
                  <a:schemeClr val="accent1"/>
                </a:solidFill>
              </a:rPr>
              <a:t>1 TDC </a:t>
            </a:r>
            <a:r>
              <a:rPr lang="de-DE" sz="1600" dirty="0" err="1" smtClean="0">
                <a:solidFill>
                  <a:schemeClr val="accent2"/>
                </a:solidFill>
              </a:rPr>
              <a:t>for</a:t>
            </a:r>
            <a:r>
              <a:rPr lang="de-DE" sz="1600" dirty="0" smtClean="0">
                <a:solidFill>
                  <a:schemeClr val="accent2"/>
                </a:solidFill>
              </a:rPr>
              <a:t> Matrix</a:t>
            </a:r>
            <a:r>
              <a:rPr lang="de-DE" sz="1600" dirty="0" smtClean="0">
                <a:solidFill>
                  <a:schemeClr val="accent1"/>
                </a:solidFill>
              </a:rPr>
              <a:t> </a:t>
            </a:r>
            <a:r>
              <a:rPr lang="de-DE" sz="1600" dirty="0" err="1" smtClean="0">
                <a:solidFill>
                  <a:schemeClr val="accent1"/>
                </a:solidFill>
              </a:rPr>
              <a:t>or</a:t>
            </a:r>
            <a:r>
              <a:rPr lang="de-DE" sz="1600" dirty="0" smtClean="0">
                <a:solidFill>
                  <a:schemeClr val="accent1"/>
                </a:solidFill>
              </a:rPr>
              <a:t> </a:t>
            </a:r>
            <a:r>
              <a:rPr lang="de-DE" sz="1600" dirty="0" err="1" smtClean="0">
                <a:solidFill>
                  <a:schemeClr val="accent1"/>
                </a:solidFill>
              </a:rPr>
              <a:t>for</a:t>
            </a:r>
            <a:r>
              <a:rPr lang="de-DE" sz="1600" dirty="0" smtClean="0">
                <a:solidFill>
                  <a:schemeClr val="accent1"/>
                </a:solidFill>
              </a:rPr>
              <a:t> </a:t>
            </a:r>
            <a:r>
              <a:rPr lang="de-DE" sz="1600" dirty="0" err="1" smtClean="0">
                <a:solidFill>
                  <a:schemeClr val="accent1"/>
                </a:solidFill>
              </a:rPr>
              <a:t>every</a:t>
            </a:r>
            <a:r>
              <a:rPr lang="de-DE" sz="1600" dirty="0" smtClean="0">
                <a:solidFill>
                  <a:schemeClr val="accent1"/>
                </a:solidFill>
              </a:rPr>
              <a:t> </a:t>
            </a:r>
            <a:r>
              <a:rPr lang="de-DE" sz="1600" dirty="0" err="1" smtClean="0">
                <a:solidFill>
                  <a:schemeClr val="accent1"/>
                </a:solidFill>
              </a:rPr>
              <a:t>Row</a:t>
            </a:r>
            <a:endParaRPr lang="de-DE" sz="1600" dirty="0" smtClean="0">
              <a:solidFill>
                <a:schemeClr val="accent1"/>
              </a:solidFill>
            </a:endParaRPr>
          </a:p>
          <a:p>
            <a:endParaRPr lang="de-DE" sz="14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Slow Trigger </a:t>
            </a:r>
            <a:r>
              <a:rPr lang="de-DE" dirty="0" err="1" smtClean="0"/>
              <a:t>Concept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052736"/>
            <a:ext cx="4563825" cy="371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Untertitel 1"/>
          <p:cNvSpPr txBox="1">
            <a:spLocks/>
          </p:cNvSpPr>
          <p:nvPr/>
        </p:nvSpPr>
        <p:spPr>
          <a:xfrm>
            <a:off x="292099" y="1363663"/>
            <a:ext cx="4135885" cy="1417265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 smtClean="0"/>
              <a:t>Realization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1</a:t>
            </a:r>
            <a:r>
              <a:rPr lang="de-DE" kern="0" baseline="30000" dirty="0" smtClean="0"/>
              <a:t>st</a:t>
            </a:r>
            <a:r>
              <a:rPr lang="de-DE" kern="0" dirty="0" smtClean="0"/>
              <a:t> </a:t>
            </a:r>
            <a:r>
              <a:rPr lang="de-DE" kern="0" dirty="0" err="1" smtClean="0"/>
              <a:t>Row</a:t>
            </a:r>
            <a:r>
              <a:rPr lang="de-DE" kern="0" dirty="0" smtClean="0"/>
              <a:t> in Matrix</a:t>
            </a:r>
          </a:p>
          <a:p>
            <a:r>
              <a:rPr lang="de-DE" kern="0" dirty="0" err="1" smtClean="0"/>
              <a:t>Adjustable</a:t>
            </a:r>
            <a:r>
              <a:rPr lang="de-DE" kern="0" dirty="0" smtClean="0"/>
              <a:t> </a:t>
            </a:r>
            <a:r>
              <a:rPr lang="de-DE" kern="0" dirty="0" err="1" smtClean="0"/>
              <a:t>Threshold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Trigger </a:t>
            </a:r>
            <a:r>
              <a:rPr lang="de-DE" kern="0" dirty="0" err="1" smtClean="0"/>
              <a:t>Condition</a:t>
            </a:r>
            <a:r>
              <a:rPr lang="de-DE" kern="0" smtClean="0"/>
              <a:t> (</a:t>
            </a:r>
            <a:r>
              <a:rPr lang="de-DE" kern="0" dirty="0" smtClean="0"/>
              <a:t>1-4 Pixel)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" y="3356992"/>
            <a:ext cx="4241571" cy="3181178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899592" y="3440033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accent1"/>
                </a:solidFill>
              </a:rPr>
              <a:t>Comp_In</a:t>
            </a:r>
            <a:endParaRPr lang="de-DE" sz="1200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57111" y="3501008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accent1"/>
                </a:solidFill>
              </a:rPr>
              <a:t>Comp_Out</a:t>
            </a:r>
            <a:endParaRPr lang="de-DE" sz="1200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4163710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Ref</a:t>
            </a:r>
            <a:r>
              <a:rPr lang="de-DE" sz="1200" dirty="0" smtClean="0">
                <a:solidFill>
                  <a:srgbClr val="FF0000"/>
                </a:solidFill>
              </a:rPr>
              <a:t>: 1 Pixel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960" y="4631191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C000"/>
                </a:solidFill>
              </a:rPr>
              <a:t>Ref</a:t>
            </a:r>
            <a:r>
              <a:rPr lang="de-DE" sz="1200" dirty="0" smtClean="0">
                <a:solidFill>
                  <a:srgbClr val="FFC000"/>
                </a:solidFill>
              </a:rPr>
              <a:t>: 2 Pixel</a:t>
            </a:r>
            <a:endParaRPr lang="de-DE" sz="1200" dirty="0">
              <a:solidFill>
                <a:srgbClr val="FFC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7045" y="4994949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B050"/>
                </a:solidFill>
              </a:rPr>
              <a:t>Ref</a:t>
            </a:r>
            <a:r>
              <a:rPr lang="de-DE" sz="1200" dirty="0" smtClean="0">
                <a:solidFill>
                  <a:srgbClr val="00B050"/>
                </a:solidFill>
              </a:rPr>
              <a:t>: 3 Pixel</a:t>
            </a:r>
            <a:endParaRPr lang="de-DE" sz="1200" dirty="0">
              <a:solidFill>
                <a:srgbClr val="00B05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8445" y="5186452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accent1"/>
                </a:solidFill>
              </a:rPr>
              <a:t>Ref</a:t>
            </a:r>
            <a:r>
              <a:rPr lang="de-DE" sz="1200" dirty="0" smtClean="0">
                <a:solidFill>
                  <a:schemeClr val="accent1"/>
                </a:solidFill>
              </a:rPr>
              <a:t>: 4 Pixel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Timing Test </a:t>
            </a:r>
            <a:r>
              <a:rPr lang="de-DE" dirty="0" err="1" smtClean="0"/>
              <a:t>Concept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64896" cy="485592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2339752" y="908720"/>
            <a:ext cx="4752528" cy="4248472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566</Words>
  <Application>Microsoft Office PowerPoint</Application>
  <PresentationFormat>Bildschirmpräsentation (4:3)</PresentationFormat>
  <Paragraphs>156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2_DESY_Vortrag_3-1</vt:lpstr>
      <vt:lpstr>Project Meeting at MPI/HLL</vt:lpstr>
      <vt:lpstr>Status Readout ASIC</vt:lpstr>
      <vt:lpstr>Layout Readout ASIC</vt:lpstr>
      <vt:lpstr>Pixel Electronics</vt:lpstr>
      <vt:lpstr>Pixel Electronics</vt:lpstr>
      <vt:lpstr>Fast Trigger Concept</vt:lpstr>
      <vt:lpstr>Delay Times – Fast Trigger</vt:lpstr>
      <vt:lpstr>Slow Trigger Concept</vt:lpstr>
      <vt:lpstr>Timing Test Concept</vt:lpstr>
      <vt:lpstr>Pixel Electronics – with Test Input</vt:lpstr>
      <vt:lpstr>Timing Test</vt:lpstr>
      <vt:lpstr>Test Set-up</vt:lpstr>
      <vt:lpstr>1. Hybrid-Version</vt:lpstr>
      <vt:lpstr>Interconnection with Sensor</vt:lpstr>
      <vt:lpstr>2. Hybrid-Version</vt:lpstr>
      <vt:lpstr>Questions</vt:lpstr>
      <vt:lpstr>Next Steps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ideas on DSiPM read-out</dc:title>
  <dc:creator>Inge Diehl</dc:creator>
  <cp:lastModifiedBy>Diehl, Inge</cp:lastModifiedBy>
  <cp:revision>389</cp:revision>
  <cp:lastPrinted>2013-11-25T12:40:18Z</cp:lastPrinted>
  <dcterms:created xsi:type="dcterms:W3CDTF">2013-04-23T09:57:06Z</dcterms:created>
  <dcterms:modified xsi:type="dcterms:W3CDTF">2014-07-02T07:45:30Z</dcterms:modified>
</cp:coreProperties>
</file>