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567" r:id="rId2"/>
    <p:sldId id="614" r:id="rId3"/>
    <p:sldId id="625" r:id="rId4"/>
    <p:sldId id="591" r:id="rId5"/>
    <p:sldId id="632" r:id="rId6"/>
    <p:sldId id="633" r:id="rId7"/>
    <p:sldId id="634" r:id="rId8"/>
    <p:sldId id="635" r:id="rId9"/>
    <p:sldId id="636" r:id="rId10"/>
    <p:sldId id="627" r:id="rId11"/>
    <p:sldId id="607" r:id="rId12"/>
    <p:sldId id="637" r:id="rId13"/>
    <p:sldId id="638" r:id="rId14"/>
    <p:sldId id="639" r:id="rId1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0000"/>
    <a:srgbClr val="00CC99"/>
    <a:srgbClr val="FF3300"/>
    <a:srgbClr val="66CCFF"/>
    <a:srgbClr val="FF6600"/>
    <a:srgbClr val="3399FF"/>
    <a:srgbClr val="FF5050"/>
    <a:srgbClr val="FFFF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9492" autoAdjust="0"/>
  </p:normalViewPr>
  <p:slideViewPr>
    <p:cSldViewPr>
      <p:cViewPr varScale="1">
        <p:scale>
          <a:sx n="112" d="100"/>
          <a:sy n="11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29056217169059E-2"/>
          <c:y val="2.2060512538117839E-2"/>
          <c:w val="0.81042591172102274"/>
          <c:h val="0.92369003086581847"/>
        </c:manualLayout>
      </c:layout>
      <c:scatterChart>
        <c:scatterStyle val="lineMarker"/>
        <c:varyColors val="0"/>
        <c:ser>
          <c:idx val="0"/>
          <c:order val="0"/>
          <c:tx>
            <c:v>pxd 9-2</c:v>
          </c:tx>
          <c:yVal>
            <c:numRef>
              <c:f>Ablauf!$G$20:$G$79</c:f>
              <c:numCache>
                <c:formatCode>General</c:formatCode>
                <c:ptCount val="60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25</c:v>
                </c:pt>
                <c:pt idx="4">
                  <c:v>25</c:v>
                </c:pt>
                <c:pt idx="5">
                  <c:v>29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52</c:v>
                </c:pt>
                <c:pt idx="10">
                  <c:v>60</c:v>
                </c:pt>
                <c:pt idx="11">
                  <c:v>76</c:v>
                </c:pt>
                <c:pt idx="12">
                  <c:v>79</c:v>
                </c:pt>
                <c:pt idx="13">
                  <c:v>81</c:v>
                </c:pt>
                <c:pt idx="14">
                  <c:v>88</c:v>
                </c:pt>
                <c:pt idx="15">
                  <c:v>93</c:v>
                </c:pt>
                <c:pt idx="16">
                  <c:v>95</c:v>
                </c:pt>
                <c:pt idx="17">
                  <c:v>101</c:v>
                </c:pt>
                <c:pt idx="18">
                  <c:v>109</c:v>
                </c:pt>
                <c:pt idx="19">
                  <c:v>112</c:v>
                </c:pt>
                <c:pt idx="20">
                  <c:v>113</c:v>
                </c:pt>
                <c:pt idx="21">
                  <c:v>114</c:v>
                </c:pt>
                <c:pt idx="22">
                  <c:v>119</c:v>
                </c:pt>
                <c:pt idx="23">
                  <c:v>123</c:v>
                </c:pt>
                <c:pt idx="24">
                  <c:v>129</c:v>
                </c:pt>
                <c:pt idx="25">
                  <c:v>133</c:v>
                </c:pt>
                <c:pt idx="26">
                  <c:v>137</c:v>
                </c:pt>
                <c:pt idx="27">
                  <c:v>137</c:v>
                </c:pt>
                <c:pt idx="28">
                  <c:v>141</c:v>
                </c:pt>
                <c:pt idx="29">
                  <c:v>142</c:v>
                </c:pt>
                <c:pt idx="30">
                  <c:v>143</c:v>
                </c:pt>
                <c:pt idx="31">
                  <c:v>148</c:v>
                </c:pt>
                <c:pt idx="32">
                  <c:v>148</c:v>
                </c:pt>
                <c:pt idx="33">
                  <c:v>150</c:v>
                </c:pt>
                <c:pt idx="34">
                  <c:v>151</c:v>
                </c:pt>
                <c:pt idx="35">
                  <c:v>151</c:v>
                </c:pt>
                <c:pt idx="36">
                  <c:v>156</c:v>
                </c:pt>
                <c:pt idx="37">
                  <c:v>160</c:v>
                </c:pt>
                <c:pt idx="38">
                  <c:v>165</c:v>
                </c:pt>
                <c:pt idx="39">
                  <c:v>185</c:v>
                </c:pt>
                <c:pt idx="40">
                  <c:v>189</c:v>
                </c:pt>
                <c:pt idx="41">
                  <c:v>207</c:v>
                </c:pt>
                <c:pt idx="42">
                  <c:v>211</c:v>
                </c:pt>
                <c:pt idx="43">
                  <c:v>212</c:v>
                </c:pt>
                <c:pt idx="44">
                  <c:v>214</c:v>
                </c:pt>
                <c:pt idx="45">
                  <c:v>218</c:v>
                </c:pt>
                <c:pt idx="46">
                  <c:v>221</c:v>
                </c:pt>
                <c:pt idx="47">
                  <c:v>227</c:v>
                </c:pt>
                <c:pt idx="48">
                  <c:v>232</c:v>
                </c:pt>
                <c:pt idx="49">
                  <c:v>233</c:v>
                </c:pt>
                <c:pt idx="50">
                  <c:v>234</c:v>
                </c:pt>
                <c:pt idx="51">
                  <c:v>235</c:v>
                </c:pt>
                <c:pt idx="52">
                  <c:v>237</c:v>
                </c:pt>
                <c:pt idx="53">
                  <c:v>239</c:v>
                </c:pt>
                <c:pt idx="54">
                  <c:v>242</c:v>
                </c:pt>
                <c:pt idx="55">
                  <c:v>246</c:v>
                </c:pt>
                <c:pt idx="56">
                  <c:v>247</c:v>
                </c:pt>
                <c:pt idx="57">
                  <c:v>248</c:v>
                </c:pt>
                <c:pt idx="58">
                  <c:v>262</c:v>
                </c:pt>
                <c:pt idx="59">
                  <c:v>305</c:v>
                </c:pt>
              </c:numCache>
            </c:numRef>
          </c:yVal>
          <c:smooth val="0"/>
        </c:ser>
        <c:ser>
          <c:idx val="1"/>
          <c:order val="1"/>
          <c:tx>
            <c:v>pxd 9-3</c:v>
          </c:tx>
          <c:xVal>
            <c:strRef>
              <c:f>Ablauf!$B$20:$B$67</c:f>
              <c:strCache>
                <c:ptCount val="48"/>
                <c:pt idx="0">
                  <c:v>Feuchte Oxidation, fox2-950, 90nm, davor DCE-clean, evtl. trocken in MPI1-4</c:v>
                </c:pt>
                <c:pt idx="1">
                  <c:v>Litho ALIP neu, justiert auf vergra. ALIB, MA-IR, p-Seite</c:v>
                </c:pt>
                <c:pt idx="2">
                  <c:v>Litho ALIN neu + DWL-Wafernummern, MA-VR auf ALIP</c:v>
                </c:pt>
                <c:pt idx="3">
                  <c:v>Th. Oxid durchätzen, beidseitig</c:v>
                </c:pt>
                <c:pt idx="4">
                  <c:v>2. Implantation ND0N, P 500 keV, 1E11 cm-2, n-Seite, unmaskiert</c:v>
                </c:pt>
                <c:pt idx="5">
                  <c:v>LPCVD-Nitrid1, 20 nm</c:v>
                </c:pt>
                <c:pt idx="6">
                  <c:v>LPCVD-Poly1, 550°C, 600 nm</c:v>
                </c:pt>
                <c:pt idx="7">
                  <c:v>LPCVD-LTO1, 105nm</c:v>
                </c:pt>
                <c:pt idx="8">
                  <c:v>3. Implantation Poly1, n-Seite, P 140keV, 8E15cm-2</c:v>
                </c:pt>
                <c:pt idx="9">
                  <c:v>Rekristallisation, EANN-900, 1h</c:v>
                </c:pt>
                <c:pt idx="10">
                  <c:v>2. Lithographie PO1N, justiert auf ALIN</c:v>
                </c:pt>
                <c:pt idx="11">
                  <c:v>Strukturierung LTO1 n-Seite, SEZ</c:v>
                </c:pt>
                <c:pt idx="12">
                  <c:v>Strukturierung Poly1 n-Seite, SEZ, defreckle (30% + 30sek defreckle)</c:v>
                </c:pt>
                <c:pt idx="13">
                  <c:v>LTO1 beidseitig abätzen, SEZ</c:v>
                </c:pt>
                <c:pt idx="14">
                  <c:v>Oxidation Poly1, FOX2-900, 215nm</c:v>
                </c:pt>
                <c:pt idx="15">
                  <c:v>Oxinitridschicht entfernen, 2 min HF-Dip</c:v>
                </c:pt>
                <c:pt idx="16">
                  <c:v>Nitrid1 durchätzen, n-Seite</c:v>
                </c:pt>
                <c:pt idx="17">
                  <c:v>3. Lithographie PSHN</c:v>
                </c:pt>
                <c:pt idx="18">
                  <c:v>4. P-Kanal Implantation, 30keV, 1.5E12 cm-2, Dualmode, Tilt 7°, Twist 100°</c:v>
                </c:pt>
                <c:pt idx="19">
                  <c:v>4. Lithographie PDPN</c:v>
                </c:pt>
                <c:pt idx="20">
                  <c:v>5. Deep P-Implantation, B 250 keV, 1.5E12 cm-2, Dualmode, Tilt 7°, Twist 100°</c:v>
                </c:pt>
                <c:pt idx="21">
                  <c:v>Annealing 900°C, ca. 15 min, Reinigung ohne HF-Dip!!</c:v>
                </c:pt>
                <c:pt idx="22">
                  <c:v>7. Lithographie NOXN</c:v>
                </c:pt>
                <c:pt idx="23">
                  <c:v>8. N+ Implantation, As 180keV, 7E14, Dualmode, Tilt 7°, Twist 100°, Strombegrenzung (300µA)!</c:v>
                </c:pt>
                <c:pt idx="24">
                  <c:v>5. Lithographie ND1N</c:v>
                </c:pt>
                <c:pt idx="25">
                  <c:v>6. Deep N-Implantation, P 500 keV, 9E11 cm-2, Dualmode, Tilt 7°, Twist 100°</c:v>
                </c:pt>
                <c:pt idx="26">
                  <c:v>Polyoxid1+Poly1 p-Seite abätzen, SEZ</c:v>
                </c:pt>
                <c:pt idx="27">
                  <c:v>defreckle p-Seite (Schutzlack n-Seite!)</c:v>
                </c:pt>
                <c:pt idx="28">
                  <c:v>LPCVD-Nitrid2, 730°C, 30nm</c:v>
                </c:pt>
                <c:pt idx="29">
                  <c:v>LPCVD-Poly2, 550°C, 500nm</c:v>
                </c:pt>
                <c:pt idx="30">
                  <c:v>LPCVD-LTO2, 105nm</c:v>
                </c:pt>
                <c:pt idx="31">
                  <c:v>9. Implantation Poly2, n-Seite, P 140keV, 8E15cm-2</c:v>
                </c:pt>
                <c:pt idx="32">
                  <c:v>Rekristallisation, EANN-900, 1h</c:v>
                </c:pt>
                <c:pt idx="33">
                  <c:v>LTO2 p-Seite entfernen, SEZ</c:v>
                </c:pt>
                <c:pt idx="34">
                  <c:v>Poly2 p-Seite entfernen, SEZ</c:v>
                </c:pt>
                <c:pt idx="35">
                  <c:v>defreckle p-Seite (Schutzlack n-Seite)</c:v>
                </c:pt>
                <c:pt idx="36">
                  <c:v>Nitrid1+2 enfernen p-Seite, Becken</c:v>
                </c:pt>
                <c:pt idx="37">
                  <c:v>8. Lithographie PO2N</c:v>
                </c:pt>
                <c:pt idx="38">
                  <c:v>Strukturierung LTO2 n-Seite, SEZ</c:v>
                </c:pt>
                <c:pt idx="39">
                  <c:v>Strukturierung Poly2 n-Seite, SEZ, defreckle (30% + 30sek defreckle)</c:v>
                </c:pt>
                <c:pt idx="40">
                  <c:v>LTO2 n-Seite abätzen, SEZ</c:v>
                </c:pt>
                <c:pt idx="41">
                  <c:v>Litho PS0N</c:v>
                </c:pt>
                <c:pt idx="42">
                  <c:v>P+ 1E15 cm-2, 35? keV, Quadmode 100°, Tilt 7°</c:v>
                </c:pt>
                <c:pt idx="43">
                  <c:v>Poly2 FOX2-900, 215nm</c:v>
                </c:pt>
                <c:pt idx="44">
                  <c:v>Oxinitrid entfernen, n-Seite (p-Seite Schutzlack), 2 min HF-Dip</c:v>
                </c:pt>
                <c:pt idx="45">
                  <c:v>Nitrid2 durchätzen, n-Seite</c:v>
                </c:pt>
                <c:pt idx="46">
                  <c:v>9. Lithographie POXN</c:v>
                </c:pt>
                <c:pt idx="47">
                  <c:v>8. P+ Implantation, B 25keV, 1E15cm-2, Quadmode 100°!!</c:v>
                </c:pt>
              </c:strCache>
            </c:strRef>
          </c:xVal>
          <c:yVal>
            <c:numRef>
              <c:f>Ablauf!$M$20:$M$67</c:f>
              <c:numCache>
                <c:formatCode>General</c:formatCode>
                <c:ptCount val="48"/>
                <c:pt idx="0">
                  <c:v>0</c:v>
                </c:pt>
                <c:pt idx="1">
                  <c:v>29</c:v>
                </c:pt>
                <c:pt idx="2">
                  <c:v>43</c:v>
                </c:pt>
                <c:pt idx="3">
                  <c:v>50</c:v>
                </c:pt>
                <c:pt idx="4">
                  <c:v>54</c:v>
                </c:pt>
                <c:pt idx="5">
                  <c:v>55</c:v>
                </c:pt>
                <c:pt idx="6">
                  <c:v>57</c:v>
                </c:pt>
                <c:pt idx="7">
                  <c:v>60</c:v>
                </c:pt>
                <c:pt idx="8">
                  <c:v>61</c:v>
                </c:pt>
                <c:pt idx="9">
                  <c:v>62</c:v>
                </c:pt>
                <c:pt idx="10">
                  <c:v>78</c:v>
                </c:pt>
                <c:pt idx="11">
                  <c:v>85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99</c:v>
                </c:pt>
                <c:pt idx="18">
                  <c:v>102</c:v>
                </c:pt>
                <c:pt idx="19">
                  <c:v>117</c:v>
                </c:pt>
                <c:pt idx="20">
                  <c:v>118</c:v>
                </c:pt>
                <c:pt idx="21">
                  <c:v>119</c:v>
                </c:pt>
                <c:pt idx="22">
                  <c:v>123</c:v>
                </c:pt>
                <c:pt idx="23">
                  <c:v>125</c:v>
                </c:pt>
                <c:pt idx="24">
                  <c:v>127</c:v>
                </c:pt>
                <c:pt idx="25">
                  <c:v>134</c:v>
                </c:pt>
                <c:pt idx="26">
                  <c:v>136</c:v>
                </c:pt>
                <c:pt idx="27">
                  <c:v>138</c:v>
                </c:pt>
                <c:pt idx="28">
                  <c:v>139</c:v>
                </c:pt>
                <c:pt idx="29">
                  <c:v>144</c:v>
                </c:pt>
                <c:pt idx="30">
                  <c:v>147</c:v>
                </c:pt>
                <c:pt idx="31">
                  <c:v>151</c:v>
                </c:pt>
                <c:pt idx="32">
                  <c:v>152</c:v>
                </c:pt>
                <c:pt idx="33">
                  <c:v>153</c:v>
                </c:pt>
                <c:pt idx="34">
                  <c:v>154</c:v>
                </c:pt>
                <c:pt idx="35">
                  <c:v>154</c:v>
                </c:pt>
                <c:pt idx="36">
                  <c:v>155</c:v>
                </c:pt>
                <c:pt idx="37">
                  <c:v>158</c:v>
                </c:pt>
                <c:pt idx="38">
                  <c:v>166</c:v>
                </c:pt>
                <c:pt idx="39">
                  <c:v>168</c:v>
                </c:pt>
                <c:pt idx="40">
                  <c:v>169</c:v>
                </c:pt>
                <c:pt idx="41">
                  <c:v>187</c:v>
                </c:pt>
                <c:pt idx="42">
                  <c:v>189</c:v>
                </c:pt>
                <c:pt idx="43">
                  <c:v>190</c:v>
                </c:pt>
                <c:pt idx="44">
                  <c:v>193</c:v>
                </c:pt>
                <c:pt idx="45">
                  <c:v>195</c:v>
                </c:pt>
                <c:pt idx="46">
                  <c:v>197</c:v>
                </c:pt>
                <c:pt idx="47">
                  <c:v>210</c:v>
                </c:pt>
              </c:numCache>
            </c:numRef>
          </c:yVal>
          <c:smooth val="0"/>
        </c:ser>
        <c:ser>
          <c:idx val="2"/>
          <c:order val="2"/>
          <c:tx>
            <c:v>pxd 9-4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Ablauf!$A$20:$A$79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xVal>
          <c:yVal>
            <c:numRef>
              <c:f>Ablauf!$S$20:$S$79</c:f>
              <c:numCache>
                <c:formatCode>General</c:formatCode>
                <c:ptCount val="60"/>
                <c:pt idx="0">
                  <c:v>0</c:v>
                </c:pt>
                <c:pt idx="1">
                  <c:v>29</c:v>
                </c:pt>
                <c:pt idx="2">
                  <c:v>43</c:v>
                </c:pt>
                <c:pt idx="3">
                  <c:v>50</c:v>
                </c:pt>
                <c:pt idx="4">
                  <c:v>54</c:v>
                </c:pt>
                <c:pt idx="5">
                  <c:v>55</c:v>
                </c:pt>
                <c:pt idx="6">
                  <c:v>57</c:v>
                </c:pt>
                <c:pt idx="7">
                  <c:v>60</c:v>
                </c:pt>
                <c:pt idx="8">
                  <c:v>61</c:v>
                </c:pt>
                <c:pt idx="9">
                  <c:v>62</c:v>
                </c:pt>
                <c:pt idx="10">
                  <c:v>102</c:v>
                </c:pt>
                <c:pt idx="11">
                  <c:v>106</c:v>
                </c:pt>
                <c:pt idx="12">
                  <c:v>109</c:v>
                </c:pt>
                <c:pt idx="13">
                  <c:v>114</c:v>
                </c:pt>
                <c:pt idx="14">
                  <c:v>119</c:v>
                </c:pt>
                <c:pt idx="15">
                  <c:v>121</c:v>
                </c:pt>
                <c:pt idx="16">
                  <c:v>127</c:v>
                </c:pt>
                <c:pt idx="17">
                  <c:v>134</c:v>
                </c:pt>
                <c:pt idx="18">
                  <c:v>138</c:v>
                </c:pt>
                <c:pt idx="19">
                  <c:v>147</c:v>
                </c:pt>
                <c:pt idx="20">
                  <c:v>151</c:v>
                </c:pt>
                <c:pt idx="21">
                  <c:v>153</c:v>
                </c:pt>
                <c:pt idx="22">
                  <c:v>155</c:v>
                </c:pt>
                <c:pt idx="23">
                  <c:v>169</c:v>
                </c:pt>
                <c:pt idx="24">
                  <c:v>187</c:v>
                </c:pt>
                <c:pt idx="25">
                  <c:v>190</c:v>
                </c:pt>
                <c:pt idx="26">
                  <c:v>193</c:v>
                </c:pt>
                <c:pt idx="27">
                  <c:v>194</c:v>
                </c:pt>
                <c:pt idx="28">
                  <c:v>195</c:v>
                </c:pt>
                <c:pt idx="29">
                  <c:v>196</c:v>
                </c:pt>
                <c:pt idx="30">
                  <c:v>197</c:v>
                </c:pt>
                <c:pt idx="31">
                  <c:v>211</c:v>
                </c:pt>
                <c:pt idx="32">
                  <c:v>213</c:v>
                </c:pt>
                <c:pt idx="33">
                  <c:v>215</c:v>
                </c:pt>
                <c:pt idx="34">
                  <c:v>216</c:v>
                </c:pt>
                <c:pt idx="35">
                  <c:v>218</c:v>
                </c:pt>
                <c:pt idx="36">
                  <c:v>221</c:v>
                </c:pt>
                <c:pt idx="37">
                  <c:v>227</c:v>
                </c:pt>
                <c:pt idx="38">
                  <c:v>229</c:v>
                </c:pt>
                <c:pt idx="39">
                  <c:v>232</c:v>
                </c:pt>
                <c:pt idx="40">
                  <c:v>235</c:v>
                </c:pt>
                <c:pt idx="41">
                  <c:v>242</c:v>
                </c:pt>
                <c:pt idx="42">
                  <c:v>244</c:v>
                </c:pt>
                <c:pt idx="43">
                  <c:v>246</c:v>
                </c:pt>
                <c:pt idx="44">
                  <c:v>252</c:v>
                </c:pt>
                <c:pt idx="45">
                  <c:v>256</c:v>
                </c:pt>
                <c:pt idx="46">
                  <c:v>258</c:v>
                </c:pt>
                <c:pt idx="47">
                  <c:v>259</c:v>
                </c:pt>
                <c:pt idx="48">
                  <c:v>260</c:v>
                </c:pt>
                <c:pt idx="49">
                  <c:v>261</c:v>
                </c:pt>
                <c:pt idx="50">
                  <c:v>262</c:v>
                </c:pt>
                <c:pt idx="51">
                  <c:v>263</c:v>
                </c:pt>
                <c:pt idx="52">
                  <c:v>264</c:v>
                </c:pt>
                <c:pt idx="53">
                  <c:v>265</c:v>
                </c:pt>
                <c:pt idx="54">
                  <c:v>266</c:v>
                </c:pt>
                <c:pt idx="55">
                  <c:v>272</c:v>
                </c:pt>
                <c:pt idx="56">
                  <c:v>273</c:v>
                </c:pt>
                <c:pt idx="57">
                  <c:v>274</c:v>
                </c:pt>
                <c:pt idx="58">
                  <c:v>275</c:v>
                </c:pt>
                <c:pt idx="59">
                  <c:v>288</c:v>
                </c:pt>
              </c:numCache>
            </c:numRef>
          </c:yVal>
          <c:smooth val="0"/>
        </c:ser>
        <c:ser>
          <c:idx val="3"/>
          <c:order val="3"/>
          <c:tx>
            <c:v>pxd 9-5</c:v>
          </c:tx>
          <c:spPr>
            <a:ln cmpd="sng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xVal>
            <c:numRef>
              <c:f>Ablauf!$A$20:$A$79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xVal>
          <c:yVal>
            <c:numRef>
              <c:f>Ablauf!$AA$20:$AA$79</c:f>
              <c:numCache>
                <c:formatCode>General</c:formatCode>
                <c:ptCount val="60"/>
                <c:pt idx="0">
                  <c:v>0</c:v>
                </c:pt>
                <c:pt idx="1">
                  <c:v>7</c:v>
                </c:pt>
                <c:pt idx="2">
                  <c:v>24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34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63</c:v>
                </c:pt>
                <c:pt idx="11">
                  <c:v>66</c:v>
                </c:pt>
                <c:pt idx="12">
                  <c:v>68</c:v>
                </c:pt>
                <c:pt idx="13">
                  <c:v>70</c:v>
                </c:pt>
                <c:pt idx="14">
                  <c:v>94</c:v>
                </c:pt>
                <c:pt idx="15">
                  <c:v>96</c:v>
                </c:pt>
                <c:pt idx="16">
                  <c:v>98</c:v>
                </c:pt>
                <c:pt idx="17">
                  <c:v>101</c:v>
                </c:pt>
                <c:pt idx="18">
                  <c:v>103</c:v>
                </c:pt>
                <c:pt idx="19">
                  <c:v>119</c:v>
                </c:pt>
                <c:pt idx="20">
                  <c:v>124</c:v>
                </c:pt>
                <c:pt idx="21">
                  <c:v>125</c:v>
                </c:pt>
                <c:pt idx="22">
                  <c:v>126</c:v>
                </c:pt>
                <c:pt idx="23">
                  <c:v>140</c:v>
                </c:pt>
                <c:pt idx="24">
                  <c:v>144</c:v>
                </c:pt>
                <c:pt idx="25">
                  <c:v>147</c:v>
                </c:pt>
                <c:pt idx="26">
                  <c:v>150</c:v>
                </c:pt>
                <c:pt idx="27">
                  <c:v>154</c:v>
                </c:pt>
                <c:pt idx="28">
                  <c:v>164</c:v>
                </c:pt>
                <c:pt idx="29">
                  <c:v>165</c:v>
                </c:pt>
                <c:pt idx="30">
                  <c:v>166</c:v>
                </c:pt>
                <c:pt idx="31">
                  <c:v>171</c:v>
                </c:pt>
                <c:pt idx="32">
                  <c:v>172</c:v>
                </c:pt>
                <c:pt idx="33">
                  <c:v>173</c:v>
                </c:pt>
                <c:pt idx="34">
                  <c:v>174</c:v>
                </c:pt>
                <c:pt idx="35">
                  <c:v>175</c:v>
                </c:pt>
                <c:pt idx="36">
                  <c:v>175</c:v>
                </c:pt>
                <c:pt idx="37">
                  <c:v>182</c:v>
                </c:pt>
                <c:pt idx="38">
                  <c:v>193</c:v>
                </c:pt>
                <c:pt idx="39">
                  <c:v>194</c:v>
                </c:pt>
                <c:pt idx="40">
                  <c:v>195</c:v>
                </c:pt>
                <c:pt idx="41">
                  <c:v>196</c:v>
                </c:pt>
                <c:pt idx="42">
                  <c:v>201</c:v>
                </c:pt>
                <c:pt idx="43">
                  <c:v>203</c:v>
                </c:pt>
                <c:pt idx="44">
                  <c:v>206</c:v>
                </c:pt>
                <c:pt idx="45">
                  <c:v>208</c:v>
                </c:pt>
                <c:pt idx="46">
                  <c:v>210</c:v>
                </c:pt>
                <c:pt idx="47">
                  <c:v>213</c:v>
                </c:pt>
                <c:pt idx="48">
                  <c:v>214</c:v>
                </c:pt>
                <c:pt idx="49">
                  <c:v>215</c:v>
                </c:pt>
                <c:pt idx="50">
                  <c:v>216</c:v>
                </c:pt>
                <c:pt idx="51">
                  <c:v>217</c:v>
                </c:pt>
                <c:pt idx="52">
                  <c:v>221</c:v>
                </c:pt>
                <c:pt idx="53">
                  <c:v>223</c:v>
                </c:pt>
                <c:pt idx="54">
                  <c:v>224</c:v>
                </c:pt>
                <c:pt idx="55">
                  <c:v>226</c:v>
                </c:pt>
                <c:pt idx="56">
                  <c:v>227</c:v>
                </c:pt>
                <c:pt idx="57">
                  <c:v>228</c:v>
                </c:pt>
                <c:pt idx="58">
                  <c:v>231</c:v>
                </c:pt>
                <c:pt idx="59">
                  <c:v>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06048"/>
        <c:axId val="93907968"/>
      </c:scatterChart>
      <c:valAx>
        <c:axId val="9390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93907968"/>
        <c:crosses val="autoZero"/>
        <c:crossBetween val="midCat"/>
      </c:valAx>
      <c:valAx>
        <c:axId val="9390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9060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2013/11/13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</a:t>
            </a:r>
            <a:r>
              <a:rPr lang="ja-JP" altLang="en-US" smtClean="0">
                <a:solidFill>
                  <a:prstClr val="black"/>
                </a:solidFill>
              </a:rPr>
              <a:t>ワークショップ</a:t>
            </a:r>
            <a:r>
              <a:rPr lang="en-US" altLang="ja-JP" smtClean="0">
                <a:solidFill>
                  <a:prstClr val="black"/>
                </a:solidFill>
              </a:rPr>
              <a:t>2010</a:t>
            </a:r>
            <a:r>
              <a:rPr lang="ja-JP" altLang="en-US" smtClean="0">
                <a:solidFill>
                  <a:prstClr val="black"/>
                </a:solidFill>
              </a:rPr>
              <a:t>熱海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depfet_logo_v5_hex_layout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577607"/>
            <a:ext cx="3212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H.-G. Moser,</a:t>
            </a:r>
            <a:r>
              <a:rPr lang="en-US" sz="1400" baseline="0" dirty="0" smtClean="0"/>
              <a:t> PXD EVO, July 15, 2014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/>
          <a:stretch/>
        </p:blipFill>
        <p:spPr>
          <a:xfrm>
            <a:off x="-36512" y="979713"/>
            <a:ext cx="9181021" cy="59056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PXD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827584" y="1394642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DEPFET Sensor </a:t>
            </a:r>
            <a:r>
              <a:rPr lang="en-GB" sz="1800" b="1" dirty="0">
                <a:solidFill>
                  <a:schemeClr val="bg1"/>
                </a:solidFill>
              </a:rPr>
              <a:t>P</a:t>
            </a:r>
            <a:r>
              <a:rPr lang="en-GB" sz="1800" b="1" dirty="0" smtClean="0">
                <a:solidFill>
                  <a:schemeClr val="bg1"/>
                </a:solidFill>
              </a:rPr>
              <a:t>roduction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Belle II Schedule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AIM Decision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EPICS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496" y="6546830"/>
            <a:ext cx="3462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H-.G. Moser, 18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B2GM, June 2014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PXD Schedule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8015" r="10188" b="9742"/>
          <a:stretch/>
        </p:blipFill>
        <p:spPr bwMode="auto">
          <a:xfrm>
            <a:off x="-36513" y="980728"/>
            <a:ext cx="9180513" cy="43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755576" y="551723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After BPAC: shifted PXD delivery to KEK from September 15 to February 16 (synchronize with SVX integration, already outdated).</a:t>
            </a:r>
          </a:p>
          <a:p>
            <a:r>
              <a:rPr lang="en-GB" dirty="0" smtClean="0"/>
              <a:t>Phase 2 processing delayed to October 2014 (wait for EMCM electronic test).</a:t>
            </a:r>
            <a:endParaRPr lang="en-GB" dirty="0"/>
          </a:p>
          <a:p>
            <a:r>
              <a:rPr lang="en-GB" dirty="0" smtClean="0"/>
              <a:t>Still compatible </a:t>
            </a:r>
            <a:r>
              <a:rPr lang="en-GB" dirty="0"/>
              <a:t>with </a:t>
            </a:r>
            <a:r>
              <a:rPr lang="en-GB" dirty="0" smtClean="0"/>
              <a:t>present, outdated schedule (contingency: 8 months)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4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03668"/>
              </p:ext>
            </p:extLst>
          </p:nvPr>
        </p:nvGraphicFramePr>
        <p:xfrm>
          <a:off x="395536" y="1196752"/>
          <a:ext cx="5760640" cy="5284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3574"/>
                <a:gridCol w="1118533"/>
                <a:gridCol w="1118533"/>
              </a:tblGrid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PXD9 </a:t>
                      </a:r>
                      <a:r>
                        <a:rPr lang="de-DE" sz="1100" u="none" strike="noStrike" dirty="0" err="1">
                          <a:effectLst/>
                        </a:rPr>
                        <a:t>Production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start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July.12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cable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prototypes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November</a:t>
                      </a:r>
                      <a:r>
                        <a:rPr lang="de-DE" sz="1100" u="none" strike="noStrike" baseline="0" smtClean="0">
                          <a:effectLst/>
                        </a:rPr>
                        <a:t> </a:t>
                      </a:r>
                      <a:r>
                        <a:rPr lang="de-DE" sz="1100" u="none" strike="noStrike" smtClean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EMCM </a:t>
                      </a:r>
                      <a:r>
                        <a:rPr lang="de-DE" sz="1100" u="none" strike="noStrike" dirty="0" err="1">
                          <a:effectLst/>
                        </a:rPr>
                        <a:t>fabricated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Mai</a:t>
                      </a:r>
                      <a:r>
                        <a:rPr lang="de-DE" sz="1100" u="none" strike="noStrike" baseline="0" smtClean="0">
                          <a:effectLst/>
                        </a:rPr>
                        <a:t> </a:t>
                      </a:r>
                      <a:r>
                        <a:rPr lang="de-DE" sz="1100" u="none" strike="noStrike" smtClean="0">
                          <a:effectLst/>
                        </a:rPr>
                        <a:t>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Services </a:t>
                      </a:r>
                      <a:r>
                        <a:rPr lang="de-DE" sz="1100" u="none" strike="noStrike" dirty="0" err="1">
                          <a:effectLst/>
                        </a:rPr>
                        <a:t>available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December 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Mechanical &amp; Cooling Mockup ready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April14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PXD6 large matrix </a:t>
                      </a:r>
                      <a:r>
                        <a:rPr lang="fr-FR" sz="1100" u="none" strike="noStrike" dirty="0" err="1">
                          <a:effectLst/>
                        </a:rPr>
                        <a:t>assembled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December 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PXD/SVD </a:t>
                      </a:r>
                      <a:r>
                        <a:rPr lang="de-DE" sz="1100" u="none" strike="noStrike" dirty="0" err="1">
                          <a:effectLst/>
                        </a:rPr>
                        <a:t>sector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test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January14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DAC and DHH available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March14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Power </a:t>
                      </a:r>
                      <a:r>
                        <a:rPr lang="de-DE" sz="1100" u="none" strike="noStrike" dirty="0" err="1">
                          <a:effectLst/>
                        </a:rPr>
                        <a:t>supplies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available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March</a:t>
                      </a:r>
                      <a:r>
                        <a:rPr lang="de-DE" sz="1100" u="none" strike="noStrike" baseline="0" smtClean="0">
                          <a:effectLst/>
                        </a:rPr>
                        <a:t> </a:t>
                      </a:r>
                      <a:r>
                        <a:rPr lang="de-DE" sz="1100" u="none" strike="noStrike" smtClean="0">
                          <a:effectLst/>
                        </a:rPr>
                        <a:t>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Metal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layer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processing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starts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April</a:t>
                      </a:r>
                      <a:r>
                        <a:rPr lang="de-DE" sz="1100" u="none" strike="noStrike" baseline="0" smtClean="0">
                          <a:effectLst/>
                        </a:rPr>
                        <a:t> </a:t>
                      </a:r>
                      <a:r>
                        <a:rPr lang="de-DE" sz="1100" u="none" strike="noStrike" smtClean="0">
                          <a:effectLst/>
                        </a:rPr>
                        <a:t>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All production ASICs available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September 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assembly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tooling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finished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October 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First Belle II DEPFET </a:t>
                      </a:r>
                      <a:r>
                        <a:rPr lang="de-DE" sz="1100" u="none" strike="noStrike" dirty="0" err="1">
                          <a:effectLst/>
                        </a:rPr>
                        <a:t>sensors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available</a:t>
                      </a:r>
                      <a:r>
                        <a:rPr lang="de-DE" sz="1100" u="none" strike="noStrike" dirty="0">
                          <a:effectLst/>
                        </a:rPr>
                        <a:t> (</a:t>
                      </a:r>
                      <a:r>
                        <a:rPr lang="de-DE" sz="1100" u="none" strike="noStrike" dirty="0" err="1">
                          <a:effectLst/>
                        </a:rPr>
                        <a:t>cut</a:t>
                      </a:r>
                      <a:r>
                        <a:rPr lang="de-DE" sz="1100" u="none" strike="noStrike" dirty="0">
                          <a:effectLst/>
                        </a:rPr>
                        <a:t> &amp; </a:t>
                      </a:r>
                      <a:r>
                        <a:rPr lang="de-DE" sz="1100" u="none" strike="noStrike" dirty="0" err="1">
                          <a:effectLst/>
                        </a:rPr>
                        <a:t>tested</a:t>
                      </a:r>
                      <a:r>
                        <a:rPr lang="de-DE" sz="1100" u="none" strike="noStrike" dirty="0">
                          <a:effectLst/>
                        </a:rPr>
                        <a:t>)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November 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 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IBBelle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(CO2 </a:t>
                      </a:r>
                      <a:r>
                        <a:rPr lang="de-DE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cooling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de-DE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constructed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lang="de-DE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ecember 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ladder</a:t>
                      </a:r>
                      <a:r>
                        <a:rPr lang="de-DE" sz="1100" u="none" strike="noStrike" dirty="0">
                          <a:effectLst/>
                        </a:rPr>
                        <a:t> 0 (prototype) </a:t>
                      </a:r>
                      <a:r>
                        <a:rPr lang="de-DE" sz="1100" u="none" strike="noStrike" dirty="0" err="1">
                          <a:effectLst/>
                        </a:rPr>
                        <a:t>assembled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smtClean="0">
                          <a:effectLst/>
                        </a:rPr>
                        <a:t>December 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 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all </a:t>
                      </a:r>
                      <a:r>
                        <a:rPr lang="de-DE" sz="1100" u="none" strike="noStrike" dirty="0" err="1">
                          <a:effectLst/>
                        </a:rPr>
                        <a:t>sensors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available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August</a:t>
                      </a:r>
                      <a:r>
                        <a:rPr lang="de-DE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smtClean="0">
                          <a:effectLst/>
                        </a:rPr>
                        <a:t>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>
                          <a:effectLst/>
                        </a:rPr>
                        <a:t>all </a:t>
                      </a:r>
                      <a:r>
                        <a:rPr lang="de-DE" sz="1100" u="none" strike="noStrike" dirty="0" err="1">
                          <a:effectLst/>
                        </a:rPr>
                        <a:t>ladders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assembled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 smtClean="0">
                          <a:effectLst/>
                        </a:rPr>
                        <a:t>August</a:t>
                      </a:r>
                      <a:r>
                        <a:rPr lang="de-DE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smtClean="0">
                          <a:effectLst/>
                        </a:rPr>
                        <a:t>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  <a:r>
                        <a:rPr lang="de-DE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3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PXD ready for integration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September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February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053"/>
            <a:ext cx="9144000" cy="828675"/>
          </a:xfrm>
        </p:spPr>
        <p:txBody>
          <a:bodyPr/>
          <a:lstStyle/>
          <a:p>
            <a:r>
              <a:rPr lang="de-DE" dirty="0" smtClean="0"/>
              <a:t>Milestones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25" name="Rechteck 24"/>
          <p:cNvSpPr/>
          <p:nvPr/>
        </p:nvSpPr>
        <p:spPr>
          <a:xfrm>
            <a:off x="323528" y="1268760"/>
            <a:ext cx="4569616" cy="222047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323528" y="2348880"/>
            <a:ext cx="4556812" cy="288032"/>
          </a:xfrm>
          <a:prstGeom prst="rect">
            <a:avLst/>
          </a:prstGeom>
          <a:solidFill>
            <a:srgbClr val="FF33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323528" y="1484784"/>
            <a:ext cx="4569616" cy="288032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323528" y="1772816"/>
            <a:ext cx="4569616" cy="282009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23528" y="2060848"/>
            <a:ext cx="4569616" cy="282009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323528" y="2636912"/>
            <a:ext cx="4569616" cy="282009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323528" y="2924944"/>
            <a:ext cx="4569616" cy="282009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362424" y="3579039"/>
            <a:ext cx="4569616" cy="282009"/>
          </a:xfrm>
          <a:prstGeom prst="rect">
            <a:avLst/>
          </a:prstGeom>
          <a:solidFill>
            <a:srgbClr val="00CC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40152" y="130563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delays due to late</a:t>
            </a:r>
          </a:p>
          <a:p>
            <a:r>
              <a:rPr lang="en-GB" dirty="0" smtClean="0"/>
              <a:t>start-up of phase 2 sensor processing</a:t>
            </a:r>
          </a:p>
        </p:txBody>
      </p:sp>
    </p:spTree>
    <p:extLst>
      <p:ext uri="{BB962C8B-B14F-4D97-AF65-F5344CB8AC3E}">
        <p14:creationId xmlns:p14="http://schemas.microsoft.com/office/powerpoint/2010/main" val="12170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611560" y="1052736"/>
            <a:ext cx="44644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Satellite Meeting June 17 &amp; 18</a:t>
            </a:r>
          </a:p>
          <a:p>
            <a:endParaRPr lang="en-GB" dirty="0"/>
          </a:p>
          <a:p>
            <a:r>
              <a:rPr lang="en-GB" dirty="0" smtClean="0"/>
              <a:t>Demonstration of RVC (ok after ½ year under vacuum at KEK)</a:t>
            </a:r>
          </a:p>
          <a:p>
            <a:endParaRPr lang="en-GB" dirty="0" smtClean="0"/>
          </a:p>
          <a:p>
            <a:r>
              <a:rPr lang="en-GB" dirty="0" smtClean="0"/>
              <a:t>Demonstrations using mock-ups of standard and alternative installation (AIM)</a:t>
            </a:r>
          </a:p>
          <a:p>
            <a:endParaRPr lang="en-GB" dirty="0" smtClean="0"/>
          </a:p>
          <a:p>
            <a:r>
              <a:rPr lang="en-GB" dirty="0" smtClean="0"/>
              <a:t>-&gt; New: demonstration of emergency de-installation (EDI)</a:t>
            </a:r>
          </a:p>
          <a:p>
            <a:endParaRPr lang="en-GB" dirty="0"/>
          </a:p>
          <a:p>
            <a:r>
              <a:rPr lang="en-GB" dirty="0" smtClean="0"/>
              <a:t>Decision:</a:t>
            </a:r>
          </a:p>
          <a:p>
            <a:endParaRPr lang="en-GB" dirty="0"/>
          </a:p>
          <a:p>
            <a:r>
              <a:rPr lang="en-GB" b="1" i="1" dirty="0" smtClean="0"/>
              <a:t>AIM becomes baseline</a:t>
            </a:r>
          </a:p>
          <a:p>
            <a:endParaRPr lang="en-GB" dirty="0"/>
          </a:p>
          <a:p>
            <a:r>
              <a:rPr lang="en-GB" dirty="0" smtClean="0"/>
              <a:t>Our homework: increase clearance for cables around RVC/QCS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sz="1200" dirty="0" smtClean="0"/>
              <a:t>=&gt; replacement of ½ of </a:t>
            </a:r>
            <a:r>
              <a:rPr lang="en-GB" sz="1200" dirty="0" err="1" smtClean="0"/>
              <a:t>Infiniband</a:t>
            </a:r>
            <a:r>
              <a:rPr lang="en-GB" sz="1200" dirty="0" smtClean="0"/>
              <a:t> data cables by 	thinner CAT5 cables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7" y="988533"/>
            <a:ext cx="2740276" cy="15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7" y="2636912"/>
            <a:ext cx="2740276" cy="17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09" y="4509120"/>
            <a:ext cx="2729889" cy="18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6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EPICS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964488" cy="382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4941168"/>
            <a:ext cx="6421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EPICs will be used in Belle II (SVD, PXD, …..), in addition to NSM2</a:t>
            </a:r>
          </a:p>
          <a:p>
            <a:r>
              <a:rPr lang="en-GB" dirty="0" smtClean="0"/>
              <a:t>CSS will be used as common access to EPICs and NSM2 (top layer)</a:t>
            </a:r>
          </a:p>
          <a:p>
            <a:r>
              <a:rPr lang="en-GB" dirty="0" smtClean="0"/>
              <a:t>NSM2/EPICS gateway for direct communication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7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755576" y="1628800"/>
            <a:ext cx="704872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PXD: 	phase I of sensor production competed</a:t>
            </a:r>
          </a:p>
          <a:p>
            <a:r>
              <a:rPr lang="en-GB" dirty="0"/>
              <a:t>	</a:t>
            </a:r>
            <a:r>
              <a:rPr lang="en-GB" dirty="0" smtClean="0"/>
              <a:t>good yield of phase I</a:t>
            </a:r>
          </a:p>
          <a:p>
            <a:r>
              <a:rPr lang="en-GB"/>
              <a:t>	</a:t>
            </a:r>
            <a:r>
              <a:rPr lang="en-GB" smtClean="0"/>
              <a:t>inter-metal </a:t>
            </a:r>
            <a:r>
              <a:rPr lang="en-GB" dirty="0" smtClean="0"/>
              <a:t>insulation problems solved -&gt; start phase II in October</a:t>
            </a:r>
          </a:p>
          <a:p>
            <a:endParaRPr lang="en-GB" dirty="0"/>
          </a:p>
          <a:p>
            <a:r>
              <a:rPr lang="en-GB" dirty="0" smtClean="0"/>
              <a:t>Schedule: delay by at least 8/9 months due to funding shortage</a:t>
            </a:r>
          </a:p>
          <a:p>
            <a:endParaRPr lang="en-GB" dirty="0"/>
          </a:p>
          <a:p>
            <a:r>
              <a:rPr lang="en-GB" dirty="0" smtClean="0"/>
              <a:t>AIM: 	accepted as baseline</a:t>
            </a:r>
          </a:p>
          <a:p>
            <a:endParaRPr lang="en-GB" dirty="0"/>
          </a:p>
          <a:p>
            <a:r>
              <a:rPr lang="en-GB" dirty="0" smtClean="0"/>
              <a:t>EPICS: 	will be used in Belle II</a:t>
            </a:r>
          </a:p>
          <a:p>
            <a:endParaRPr lang="en-GB" dirty="0"/>
          </a:p>
          <a:p>
            <a:r>
              <a:rPr lang="en-GB" dirty="0" smtClean="0"/>
              <a:t>Other Topics:</a:t>
            </a:r>
          </a:p>
          <a:p>
            <a:r>
              <a:rPr lang="en-GB" dirty="0"/>
              <a:t>	</a:t>
            </a:r>
            <a:r>
              <a:rPr lang="en-GB" dirty="0" smtClean="0"/>
              <a:t>Background: cannot be resolved by reducing magnetic field</a:t>
            </a:r>
          </a:p>
          <a:p>
            <a:r>
              <a:rPr lang="en-GB" dirty="0"/>
              <a:t>	</a:t>
            </a:r>
            <a:r>
              <a:rPr lang="en-GB" dirty="0" smtClean="0"/>
              <a:t>(1.5 T still baseline, 1.2 T as ‘backup’)</a:t>
            </a:r>
          </a:p>
          <a:p>
            <a:endParaRPr lang="en-GB" dirty="0"/>
          </a:p>
          <a:p>
            <a:r>
              <a:rPr lang="en-GB" dirty="0" smtClean="0"/>
              <a:t>	Grounding scheme and rules</a:t>
            </a:r>
          </a:p>
          <a:p>
            <a:endParaRPr lang="en-GB" dirty="0"/>
          </a:p>
          <a:p>
            <a:r>
              <a:rPr lang="en-GB" dirty="0" smtClean="0"/>
              <a:t>	New monthly meeting on integration work and logistics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76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31904"/>
              </p:ext>
            </p:extLst>
          </p:nvPr>
        </p:nvGraphicFramePr>
        <p:xfrm>
          <a:off x="1248601" y="981395"/>
          <a:ext cx="6851792" cy="37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07504" y="4725144"/>
            <a:ext cx="8773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Batch 1 </a:t>
            </a:r>
            <a:r>
              <a:rPr lang="en-GB" sz="1400" dirty="0" smtClean="0">
                <a:solidFill>
                  <a:schemeClr val="accent5"/>
                </a:solidFill>
              </a:rPr>
              <a:t> </a:t>
            </a:r>
            <a:r>
              <a:rPr lang="en-GB" sz="1400" dirty="0" smtClean="0"/>
              <a:t>	</a:t>
            </a:r>
            <a:r>
              <a:rPr lang="en-GB" sz="1400" b="1" dirty="0" smtClean="0"/>
              <a:t>phase 1 finished:</a:t>
            </a:r>
          </a:p>
          <a:p>
            <a:r>
              <a:rPr lang="en-GB" sz="1400" dirty="0" smtClean="0"/>
              <a:t>		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Batch 2</a:t>
            </a:r>
            <a:r>
              <a:rPr lang="en-GB" sz="1400" b="1" dirty="0" smtClean="0"/>
              <a:t>	lost after 80% of phase 1</a:t>
            </a:r>
            <a:endParaRPr lang="en-GB" sz="1400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Batch 3	phase 1 finished</a:t>
            </a:r>
          </a:p>
          <a:p>
            <a:endParaRPr lang="en-GB" sz="1400" b="1" dirty="0"/>
          </a:p>
          <a:p>
            <a:r>
              <a:rPr lang="en-GB" sz="1400" b="1" dirty="0" smtClean="0">
                <a:solidFill>
                  <a:srgbClr val="00B050"/>
                </a:solidFill>
              </a:rPr>
              <a:t>Batch 4 </a:t>
            </a:r>
            <a:r>
              <a:rPr lang="en-GB" sz="1400" b="1" dirty="0" smtClean="0"/>
              <a:t>	phase 1 finished (June 2014)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99" y="0"/>
            <a:ext cx="9144000" cy="828675"/>
          </a:xfrm>
        </p:spPr>
        <p:txBody>
          <a:bodyPr/>
          <a:lstStyle/>
          <a:p>
            <a:r>
              <a:rPr lang="de-DE" dirty="0" smtClean="0"/>
              <a:t>PXD9 </a:t>
            </a:r>
            <a:r>
              <a:rPr lang="de-DE" dirty="0" err="1" smtClean="0"/>
              <a:t>Production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170091" y="1126355"/>
            <a:ext cx="1880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Calender</a:t>
            </a:r>
            <a:r>
              <a:rPr lang="de-DE" sz="1200" dirty="0"/>
              <a:t> </a:t>
            </a:r>
            <a:r>
              <a:rPr lang="de-DE" sz="1200" dirty="0" smtClean="0"/>
              <a:t>Days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5436096" y="4664169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Production steps</a:t>
            </a:r>
            <a:endParaRPr lang="en-GB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5023618" y="143413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Batch 1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6477150" y="161966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Batch 3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5091788" y="270892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Batch 2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221622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Batch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7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 after phase 1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1" y="3170659"/>
            <a:ext cx="59531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2"/>
          <a:stretch/>
        </p:blipFill>
        <p:spPr bwMode="auto">
          <a:xfrm>
            <a:off x="6876256" y="3140968"/>
            <a:ext cx="97950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7" y="1447933"/>
            <a:ext cx="1730528" cy="131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19" y="1465378"/>
            <a:ext cx="1676709" cy="13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14" y="1465378"/>
            <a:ext cx="4301536" cy="15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95246" y="5157192"/>
            <a:ext cx="5941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 far this is encouraging </a:t>
            </a:r>
          </a:p>
          <a:p>
            <a:r>
              <a:rPr lang="en-GB" dirty="0" smtClean="0"/>
              <a:t>Still, more production steps with possible losses ahead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Need perfect QA, 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eliminate possible losses, 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use grade 2 &amp; 3 for prototyping and tests (irradiations, beast)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47322" y="980728"/>
            <a:ext cx="586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Search for possible defects (optical scan, automatic &amp; manual)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6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</a:t>
            </a:r>
            <a:r>
              <a:rPr lang="en-GB" sz="2400" dirty="0" smtClean="0"/>
              <a:t>est of metal system processing with EMCM</a:t>
            </a:r>
            <a:endParaRPr lang="en-GB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0" y="3573016"/>
            <a:ext cx="5331513" cy="2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22" y="1073907"/>
            <a:ext cx="3419266" cy="19230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79673"/>
            <a:ext cx="5184576" cy="10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67543" y="2126864"/>
            <a:ext cx="489749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Test vehicle to optimize yield of metal system without the time consuming </a:t>
            </a:r>
          </a:p>
          <a:p>
            <a:r>
              <a:rPr lang="en-GB" sz="1100" dirty="0" smtClean="0"/>
              <a:t>(and expensive) phase 1</a:t>
            </a:r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=&gt; EMCM: Electrical Dummy to be </a:t>
            </a:r>
            <a:r>
              <a:rPr lang="en-GB" sz="1100" dirty="0"/>
              <a:t>tested like a real module </a:t>
            </a:r>
          </a:p>
          <a:p>
            <a:endParaRPr lang="en-GB" sz="1100" dirty="0" smtClean="0"/>
          </a:p>
          <a:p>
            <a:r>
              <a:rPr lang="en-GB" sz="1100" dirty="0" smtClean="0"/>
              <a:t>Allows tests of the electrical performance</a:t>
            </a:r>
          </a:p>
          <a:p>
            <a:r>
              <a:rPr lang="en-GB" sz="1100" dirty="0"/>
              <a:t>	</a:t>
            </a:r>
            <a:r>
              <a:rPr lang="en-GB" sz="1100" dirty="0" smtClean="0"/>
              <a:t>- routing errors (despite automatic checking tools)</a:t>
            </a:r>
          </a:p>
          <a:p>
            <a:r>
              <a:rPr lang="en-GB" sz="1100" dirty="0"/>
              <a:t>	</a:t>
            </a:r>
            <a:r>
              <a:rPr lang="en-GB" sz="1100" dirty="0" smtClean="0"/>
              <a:t>- cross talk, voltage drops, RC delays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5940152" y="3712279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EMCM3: several (optimized)</a:t>
            </a:r>
          </a:p>
          <a:p>
            <a:r>
              <a:rPr lang="en-GB" dirty="0"/>
              <a:t>p</a:t>
            </a:r>
            <a:r>
              <a:rPr lang="en-GB" dirty="0" smtClean="0"/>
              <a:t>rocess variations</a:t>
            </a:r>
          </a:p>
          <a:p>
            <a:r>
              <a:rPr lang="en-GB" dirty="0" smtClean="0"/>
              <a:t>Wafers 17 and 18 show best results,</a:t>
            </a:r>
          </a:p>
          <a:p>
            <a:r>
              <a:rPr lang="en-GB" dirty="0" smtClean="0"/>
              <a:t>Essentially 100% yield</a:t>
            </a:r>
          </a:p>
          <a:p>
            <a:endParaRPr lang="en-GB" dirty="0"/>
          </a:p>
          <a:p>
            <a:r>
              <a:rPr lang="en-GB" dirty="0" smtClean="0"/>
              <a:t>Confirmation batch (EMCM4) processed</a:t>
            </a:r>
          </a:p>
          <a:p>
            <a:r>
              <a:rPr lang="en-GB" dirty="0" smtClean="0"/>
              <a:t>Tests started, so far confirm good results of EMCM3</a:t>
            </a:r>
            <a:endParaRPr lang="en-GB" dirty="0"/>
          </a:p>
        </p:txBody>
      </p:sp>
      <p:pic>
        <p:nvPicPr>
          <p:cNvPr id="2050" name="Picture 2" descr="http://helenlouisewilliams28.files.wordpress.com/2013/10/big-tick-gre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01" y="3364225"/>
            <a:ext cx="3220107" cy="31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Schedule: Plan A2 (default)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6124" r="7378" b="5270"/>
          <a:stretch/>
        </p:blipFill>
        <p:spPr bwMode="auto">
          <a:xfrm>
            <a:off x="323528" y="1052736"/>
            <a:ext cx="8326429" cy="54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5649003" y="3623343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652120" y="321297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+ 8 months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004048" y="2996952"/>
            <a:ext cx="1080120" cy="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881468" y="2658398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+ 8 months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03848" y="5949280"/>
            <a:ext cx="3173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=&gt; Already obsolete (T. Browder)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7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Plan A3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16483" r="7910" b="5977"/>
          <a:stretch/>
        </p:blipFill>
        <p:spPr bwMode="auto">
          <a:xfrm>
            <a:off x="343809" y="1064663"/>
            <a:ext cx="8490857" cy="54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5796136" y="3645024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817572" y="3284984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+ 9 months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148064" y="3140968"/>
            <a:ext cx="1296144" cy="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148064" y="2780928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+ 9 months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6114782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Belle II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Plan A4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16283" r="7780" b="10438"/>
          <a:stretch/>
        </p:blipFill>
        <p:spPr bwMode="auto">
          <a:xfrm>
            <a:off x="377929" y="1072128"/>
            <a:ext cx="8586559" cy="523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5914149" y="3671637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084168" y="3284984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+ 12 months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220072" y="3068960"/>
            <a:ext cx="1440160" cy="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292080" y="2708920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+ 10 months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4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ja-JP" dirty="0" smtClean="0"/>
              <a:t>Plan C4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6070" r="7655" b="13847"/>
          <a:stretch/>
        </p:blipFill>
        <p:spPr bwMode="auto">
          <a:xfrm>
            <a:off x="7395" y="971883"/>
            <a:ext cx="9173117" cy="53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5868144" y="3633826"/>
            <a:ext cx="1944216" cy="27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084168" y="3284984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+ 12 months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220072" y="3140968"/>
            <a:ext cx="1800200" cy="2710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364088" y="2852936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+ 12 months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0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Schedule: Summary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87177"/>
              </p:ext>
            </p:extLst>
          </p:nvPr>
        </p:nvGraphicFramePr>
        <p:xfrm>
          <a:off x="1019946" y="1397000"/>
          <a:ext cx="69364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86"/>
                <a:gridCol w="1709056"/>
                <a:gridCol w="1065516"/>
                <a:gridCol w="1387286"/>
                <a:gridCol w="138728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Beast II</a:t>
                      </a:r>
                    </a:p>
                    <a:p>
                      <a:r>
                        <a:rPr lang="en-GB" dirty="0" smtClean="0"/>
                        <a:t>PXD</a:t>
                      </a:r>
                      <a:r>
                        <a:rPr lang="en-GB" baseline="0" dirty="0" smtClean="0"/>
                        <a:t> @ KEK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GB" dirty="0" smtClean="0"/>
                        <a:t>T</a:t>
                      </a:r>
                    </a:p>
                    <a:p>
                      <a:r>
                        <a:rPr lang="en-GB" dirty="0" smtClean="0"/>
                        <a:t>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Installation VXD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GB" dirty="0" smtClean="0"/>
                        <a:t>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months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original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Feb. </a:t>
                      </a:r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July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A2</a:t>
                      </a:r>
                      <a:endParaRPr lang="en-GB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Oct. </a:t>
                      </a:r>
                      <a:r>
                        <a:rPr lang="en-GB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2016</a:t>
                      </a:r>
                      <a:endParaRPr lang="en-GB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+8</a:t>
                      </a:r>
                      <a:endParaRPr lang="en-GB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Mar. 2017</a:t>
                      </a:r>
                      <a:endParaRPr lang="en-GB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+8</a:t>
                      </a:r>
                      <a:endParaRPr lang="en-GB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Nov </a:t>
                      </a:r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Apr. 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July 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Feb </a:t>
                      </a:r>
                      <a:r>
                        <a:rPr lang="en-GB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July 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09457" y="4005064"/>
            <a:ext cx="5404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Assuming: PXD/SVD integration parallel to Beast II run</a:t>
            </a:r>
          </a:p>
          <a:p>
            <a:r>
              <a:rPr lang="en-GB" dirty="0" smtClean="0"/>
              <a:t>Minimum delay: 8 (9?) months</a:t>
            </a:r>
          </a:p>
          <a:p>
            <a:endParaRPr lang="en-GB" dirty="0" smtClean="0"/>
          </a:p>
          <a:p>
            <a:r>
              <a:rPr lang="en-GB" dirty="0" smtClean="0"/>
              <a:t>Though unlikely A2 is still default till EB decision</a:t>
            </a:r>
          </a:p>
          <a:p>
            <a:endParaRPr lang="en-GB" dirty="0" smtClean="0"/>
          </a:p>
          <a:p>
            <a:r>
              <a:rPr lang="en-GB" dirty="0" smtClean="0"/>
              <a:t>TOP may be complete in A2 - but do not plan on this (TC)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89064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Bildschirmpräsentation (4:3)</PresentationFormat>
  <Paragraphs>202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2_Standarddesign</vt:lpstr>
      <vt:lpstr>PXD </vt:lpstr>
      <vt:lpstr>PXD9 Production</vt:lpstr>
      <vt:lpstr>Yield after phase 1</vt:lpstr>
      <vt:lpstr>Test of metal system processing with EMCM</vt:lpstr>
      <vt:lpstr>Schedule: Plan A2 (default)</vt:lpstr>
      <vt:lpstr>Plan A3</vt:lpstr>
      <vt:lpstr>Plan A4</vt:lpstr>
      <vt:lpstr>Plan C4</vt:lpstr>
      <vt:lpstr>Schedule: Summary</vt:lpstr>
      <vt:lpstr>PXD Schedule</vt:lpstr>
      <vt:lpstr>Milestones</vt:lpstr>
      <vt:lpstr>AIM</vt:lpstr>
      <vt:lpstr>EPICS</vt:lpstr>
      <vt:lpstr>Summary</vt:lpstr>
    </vt:vector>
  </TitlesOfParts>
  <Company>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moser</dc:creator>
  <cp:lastModifiedBy>Hans-Günther Moser</cp:lastModifiedBy>
  <cp:revision>866</cp:revision>
  <dcterms:created xsi:type="dcterms:W3CDTF">2006-06-22T07:15:02Z</dcterms:created>
  <dcterms:modified xsi:type="dcterms:W3CDTF">2014-07-16T09:14:21Z</dcterms:modified>
</cp:coreProperties>
</file>