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66" r:id="rId3"/>
    <p:sldId id="269" r:id="rId4"/>
    <p:sldId id="270" r:id="rId5"/>
    <p:sldId id="271" r:id="rId6"/>
    <p:sldId id="272" r:id="rId7"/>
    <p:sldId id="260" r:id="rId8"/>
    <p:sldId id="276" r:id="rId9"/>
    <p:sldId id="274" r:id="rId10"/>
    <p:sldId id="27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65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45A7C-37EA-4484-AF9E-788C94221C74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23B03-5B2B-436E-AE58-9562CE5444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1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59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10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0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2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502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3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30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4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7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5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1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6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22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7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85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8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145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3D8D9C-6344-4A6B-879E-49102BA2F409}" type="slidenum">
              <a:rPr lang="cs-CZ" sz="1200">
                <a:latin typeface="Times New Roman" pitchFamily="18" charset="0"/>
              </a:rPr>
              <a:pPr/>
              <a:t>9</a:t>
            </a:fld>
            <a:endParaRPr lang="cs-CZ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57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5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4DD5-91AE-41BA-9999-31564544A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912379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6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8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4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5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4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4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0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F8DF-43D7-4DC6-A1DD-2DC54BE67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e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2052" name="Text Box 1050"/>
          <p:cNvSpPr txBox="1">
            <a:spLocks noChangeArrowheads="1"/>
          </p:cNvSpPr>
          <p:nvPr/>
        </p:nvSpPr>
        <p:spPr bwMode="auto">
          <a:xfrm>
            <a:off x="1034353" y="3966150"/>
            <a:ext cx="766834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chemeClr val="accent5"/>
                </a:solidFill>
              </a:rPr>
              <a:t>Cluster-shape based improvement of spatial resolution for the Belle II DEPFET pixel detector</a:t>
            </a:r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Peter </a:t>
            </a:r>
            <a:r>
              <a:rPr lang="en-US" sz="1400" dirty="0" err="1" smtClean="0"/>
              <a:t>Kody</a:t>
            </a:r>
            <a:r>
              <a:rPr lang="cs-CZ" sz="1400" dirty="0" smtClean="0"/>
              <a:t>š</a:t>
            </a:r>
            <a:r>
              <a:rPr lang="en-US" sz="1400" dirty="0" smtClean="0"/>
              <a:t>, </a:t>
            </a:r>
            <a:r>
              <a:rPr lang="en-US" sz="1400" i="1" dirty="0" smtClean="0"/>
              <a:t>Charles University in Prague</a:t>
            </a:r>
            <a:endParaRPr lang="en-US" sz="1400" i="1" dirty="0" smtClean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91" y="116632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77" y="1354230"/>
            <a:ext cx="963465" cy="8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4" y="2416195"/>
            <a:ext cx="792088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-4646" y="3136276"/>
            <a:ext cx="1656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en-US" sz="1200" b="1" dirty="0">
                <a:latin typeface="Arial" charset="0"/>
              </a:rPr>
              <a:t>Charles University</a:t>
            </a:r>
          </a:p>
          <a:p>
            <a:pPr algn="ctr">
              <a:spcAft>
                <a:spcPct val="0"/>
              </a:spcAft>
              <a:defRPr/>
            </a:pPr>
            <a:r>
              <a:rPr lang="en-US" sz="1200" b="1" dirty="0">
                <a:latin typeface="Arial" charset="0"/>
              </a:rPr>
              <a:t>Prague</a:t>
            </a:r>
          </a:p>
        </p:txBody>
      </p:sp>
      <p:sp>
        <p:nvSpPr>
          <p:cNvPr id="21" name="Text Box 1050"/>
          <p:cNvSpPr txBox="1">
            <a:spLocks noChangeArrowheads="1"/>
          </p:cNvSpPr>
          <p:nvPr/>
        </p:nvSpPr>
        <p:spPr bwMode="auto">
          <a:xfrm>
            <a:off x="1845822" y="806239"/>
            <a:ext cx="694826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400" dirty="0"/>
              <a:t>The 6th Belle II PXD/SVD </a:t>
            </a:r>
            <a:r>
              <a:rPr lang="en-US" sz="1400" dirty="0" smtClean="0"/>
              <a:t>workshop, </a:t>
            </a:r>
            <a:r>
              <a:rPr lang="en-US" sz="1400" dirty="0"/>
              <a:t>status of the Belle II SVD and PXD detectors</a:t>
            </a:r>
            <a:endParaRPr lang="en-US" sz="1400" dirty="0" smtClean="0"/>
          </a:p>
          <a:p>
            <a:pPr algn="ctr"/>
            <a:r>
              <a:rPr lang="en-US" sz="1400" dirty="0" smtClean="0"/>
              <a:t>1-3 October </a:t>
            </a:r>
            <a:r>
              <a:rPr lang="en-US" sz="1400" dirty="0" smtClean="0"/>
              <a:t>2014</a:t>
            </a:r>
            <a:r>
              <a:rPr lang="en-US" sz="1400" dirty="0"/>
              <a:t>, </a:t>
            </a:r>
            <a:r>
              <a:rPr lang="en-US" sz="1400" dirty="0" smtClean="0"/>
              <a:t>Pisa (Italy)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F2F Tracking meeting in Pisa, 29.-30.9.2014</a:t>
            </a:r>
          </a:p>
          <a:p>
            <a:pPr algn="ctr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07723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50"/>
          <p:cNvSpPr txBox="1">
            <a:spLocks noChangeArrowheads="1"/>
          </p:cNvSpPr>
          <p:nvPr/>
        </p:nvSpPr>
        <p:spPr bwMode="auto">
          <a:xfrm>
            <a:off x="2684844" y="5452963"/>
            <a:ext cx="69127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Thank you for attention</a:t>
            </a:r>
          </a:p>
        </p:txBody>
      </p:sp>
      <p:sp>
        <p:nvSpPr>
          <p:cNvPr id="9" name="Text Box 1050"/>
          <p:cNvSpPr txBox="1">
            <a:spLocks noChangeArrowheads="1"/>
          </p:cNvSpPr>
          <p:nvPr/>
        </p:nvSpPr>
        <p:spPr bwMode="auto">
          <a:xfrm>
            <a:off x="251520" y="204029"/>
            <a:ext cx="7416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Conclusion &amp; plan</a:t>
            </a:r>
            <a:endParaRPr lang="cs-CZ" sz="2800" dirty="0">
              <a:solidFill>
                <a:schemeClr val="accent5"/>
              </a:solidFill>
            </a:endParaRPr>
          </a:p>
        </p:txBody>
      </p:sp>
      <p:sp>
        <p:nvSpPr>
          <p:cNvPr id="11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  <p:sp>
        <p:nvSpPr>
          <p:cNvPr id="12" name="Text Box 1050"/>
          <p:cNvSpPr txBox="1">
            <a:spLocks noChangeArrowheads="1"/>
          </p:cNvSpPr>
          <p:nvPr/>
        </p:nvSpPr>
        <p:spPr bwMode="auto">
          <a:xfrm>
            <a:off x="4700160" y="1633219"/>
            <a:ext cx="4058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dirty="0" smtClean="0"/>
              <a:t>Angle vs. in-pixel position</a:t>
            </a:r>
            <a:endParaRPr lang="en-US" sz="2400" dirty="0" smtClean="0"/>
          </a:p>
        </p:txBody>
      </p:sp>
      <p:sp>
        <p:nvSpPr>
          <p:cNvPr id="13" name="Text Box 1050"/>
          <p:cNvSpPr txBox="1">
            <a:spLocks noChangeArrowheads="1"/>
          </p:cNvSpPr>
          <p:nvPr/>
        </p:nvSpPr>
        <p:spPr bwMode="auto">
          <a:xfrm>
            <a:off x="5724128" y="3277216"/>
            <a:ext cx="3034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 smtClean="0"/>
              <a:t>50 x 55 x 75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/>
              <a:t>m</a:t>
            </a:r>
            <a:endParaRPr lang="en-US" sz="24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439194"/>
              </p:ext>
            </p:extLst>
          </p:nvPr>
        </p:nvGraphicFramePr>
        <p:xfrm>
          <a:off x="899592" y="1484784"/>
          <a:ext cx="3061155" cy="143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CorelDRAW" r:id="rId5" imgW="1290803" imgH="604584" progId="CorelDraw.Graphic.15">
                  <p:embed/>
                </p:oleObj>
              </mc:Choice>
              <mc:Fallback>
                <p:oleObj name="CorelDRAW" r:id="rId5" imgW="1290803" imgH="604584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1484784"/>
                        <a:ext cx="3061155" cy="143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735981"/>
              </p:ext>
            </p:extLst>
          </p:nvPr>
        </p:nvGraphicFramePr>
        <p:xfrm>
          <a:off x="1108212" y="2847156"/>
          <a:ext cx="3023505" cy="143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CorelDRAW" r:id="rId7" imgW="1274379" imgH="604584" progId="CorelDraw.Graphic.15">
                  <p:embed/>
                </p:oleObj>
              </mc:Choice>
              <mc:Fallback>
                <p:oleObj name="CorelDRAW" r:id="rId7" imgW="1274379" imgH="604584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08212" y="2847156"/>
                        <a:ext cx="3023505" cy="143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748246"/>
              </p:ext>
            </p:extLst>
          </p:nvPr>
        </p:nvGraphicFramePr>
        <p:xfrm>
          <a:off x="1109083" y="4370701"/>
          <a:ext cx="3151522" cy="143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CorelDRAW" r:id="rId9" imgW="1328622" imgH="604584" progId="CorelDraw.Graphic.15">
                  <p:embed/>
                </p:oleObj>
              </mc:Choice>
              <mc:Fallback>
                <p:oleObj name="CorelDRAW" r:id="rId9" imgW="1328622" imgH="604584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9083" y="4370701"/>
                        <a:ext cx="3151522" cy="143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0114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050"/>
          <p:cNvSpPr txBox="1">
            <a:spLocks noChangeArrowheads="1"/>
          </p:cNvSpPr>
          <p:nvPr/>
        </p:nvSpPr>
        <p:spPr bwMode="auto">
          <a:xfrm>
            <a:off x="1237129" y="204029"/>
            <a:ext cx="52920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accent5"/>
                </a:solidFill>
              </a:rPr>
              <a:t>DEPFET sensors at Belle II</a:t>
            </a:r>
            <a:endParaRPr lang="cs-CZ" sz="28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679147"/>
              </p:ext>
            </p:extLst>
          </p:nvPr>
        </p:nvGraphicFramePr>
        <p:xfrm>
          <a:off x="123825" y="4005064"/>
          <a:ext cx="8714925" cy="233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CorelDRAW" r:id="rId5" imgW="5439181" imgH="1459512" progId="CorelDraw.Graphic.15">
                  <p:embed/>
                </p:oleObj>
              </mc:Choice>
              <mc:Fallback>
                <p:oleObj name="CorelDRAW" r:id="rId5" imgW="5439181" imgH="1459512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825" y="4005064"/>
                        <a:ext cx="8714925" cy="2337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954584"/>
              </p:ext>
            </p:extLst>
          </p:nvPr>
        </p:nvGraphicFramePr>
        <p:xfrm>
          <a:off x="1209400" y="920845"/>
          <a:ext cx="5234808" cy="275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Worksheet" r:id="rId7" imgW="1747436" imgH="919080" progId="Excel.Sheet.12">
                  <p:embed/>
                </p:oleObj>
              </mc:Choice>
              <mc:Fallback>
                <p:oleObj name="Worksheet" r:id="rId7" imgW="1747436" imgH="9190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09400" y="920845"/>
                        <a:ext cx="5234808" cy="275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99592" y="2492896"/>
            <a:ext cx="5832648" cy="648072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1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98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050"/>
          <p:cNvSpPr txBox="1">
            <a:spLocks noChangeArrowheads="1"/>
          </p:cNvSpPr>
          <p:nvPr/>
        </p:nvSpPr>
        <p:spPr bwMode="auto">
          <a:xfrm>
            <a:off x="107504" y="692696"/>
            <a:ext cx="691276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Full </a:t>
            </a:r>
            <a:r>
              <a:rPr lang="en-US" sz="1600" dirty="0">
                <a:solidFill>
                  <a:srgbClr val="FF0000"/>
                </a:solidFill>
              </a:rPr>
              <a:t>Geant4 simulation </a:t>
            </a:r>
            <a:r>
              <a:rPr lang="en-US" sz="1600" dirty="0"/>
              <a:t>in the basf2 </a:t>
            </a:r>
            <a:r>
              <a:rPr lang="en-US" sz="1600" dirty="0" smtClean="0"/>
              <a:t>(software </a:t>
            </a:r>
            <a:r>
              <a:rPr lang="en-US" sz="1600" dirty="0"/>
              <a:t>framework </a:t>
            </a:r>
            <a:r>
              <a:rPr lang="en-US" sz="1600" dirty="0" smtClean="0"/>
              <a:t>for </a:t>
            </a:r>
            <a:r>
              <a:rPr lang="en-US" sz="1600" dirty="0"/>
              <a:t>the Belle </a:t>
            </a:r>
            <a:r>
              <a:rPr lang="en-US" sz="1600" dirty="0" smtClean="0"/>
              <a:t>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There </a:t>
            </a:r>
            <a:r>
              <a:rPr lang="en-US" sz="1600" dirty="0"/>
              <a:t>are </a:t>
            </a:r>
            <a:r>
              <a:rPr lang="en-US" sz="1600" dirty="0">
                <a:solidFill>
                  <a:srgbClr val="FF0000"/>
                </a:solidFill>
              </a:rPr>
              <a:t>five basic types of clusters </a:t>
            </a:r>
            <a:r>
              <a:rPr lang="en-US" sz="1600" dirty="0"/>
              <a:t>for four different pitch in v direction: single, double and triple pixel clusters, rest of symmetrical and nonsymmetrical clusters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</a:t>
            </a:r>
            <a:r>
              <a:rPr lang="en-US" sz="1600" dirty="0"/>
              <a:t>Belle II geometry for particles shot of 0.05 – 3.0 </a:t>
            </a:r>
            <a:r>
              <a:rPr lang="en-US" sz="1600" dirty="0" err="1"/>
              <a:t>GeV</a:t>
            </a:r>
            <a:r>
              <a:rPr lang="en-US" sz="1600" dirty="0"/>
              <a:t> electrons and positrons in uniformly distributed directions from the interaction point and in range phi 17 – 150 </a:t>
            </a:r>
            <a:r>
              <a:rPr lang="en-US" sz="1600" dirty="0" err="1" smtClean="0"/>
              <a:t>deg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</a:t>
            </a:r>
            <a:r>
              <a:rPr lang="en-US" sz="1600" dirty="0" smtClean="0">
                <a:solidFill>
                  <a:srgbClr val="FF0000"/>
                </a:solidFill>
              </a:rPr>
              <a:t>Belle II:</a:t>
            </a:r>
            <a:r>
              <a:rPr lang="en-US" sz="1600" dirty="0" smtClean="0"/>
              <a:t> </a:t>
            </a:r>
            <a:r>
              <a:rPr lang="en-US" sz="1600" dirty="0"/>
              <a:t>25 % form single-pixel clusters, 15 % form 2-pixel clusters along the R-phi coordinate, and 26 % along the z-coordinate. </a:t>
            </a:r>
            <a:r>
              <a:rPr lang="en-US" sz="1600" dirty="0">
                <a:solidFill>
                  <a:srgbClr val="FF0000"/>
                </a:solidFill>
              </a:rPr>
              <a:t>12 % form non-symmetric "L"-shaped three-pixel clusters</a:t>
            </a:r>
            <a:r>
              <a:rPr lang="en-US" sz="1600" dirty="0"/>
              <a:t>, 16 % form larger non-symmetrical clusters, and rest 6 % form symmetrical clusters (like 2x2 clusters</a:t>
            </a:r>
            <a:r>
              <a:rPr lang="en-US" sz="1600" dirty="0" smtClean="0"/>
              <a:t>).</a:t>
            </a:r>
          </a:p>
        </p:txBody>
      </p:sp>
      <p:sp>
        <p:nvSpPr>
          <p:cNvPr id="14" name="Text Box 1050"/>
          <p:cNvSpPr txBox="1">
            <a:spLocks noChangeArrowheads="1"/>
          </p:cNvSpPr>
          <p:nvPr/>
        </p:nvSpPr>
        <p:spPr bwMode="auto">
          <a:xfrm>
            <a:off x="251520" y="204029"/>
            <a:ext cx="7416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accent5"/>
                </a:solidFill>
              </a:rPr>
              <a:t>Using cluster shape to improve of hit position</a:t>
            </a:r>
            <a:endParaRPr lang="cs-CZ" sz="28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057570"/>
              </p:ext>
            </p:extLst>
          </p:nvPr>
        </p:nvGraphicFramePr>
        <p:xfrm>
          <a:off x="2051720" y="3739685"/>
          <a:ext cx="5693635" cy="256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CorelDRAW" r:id="rId5" imgW="2771132" imgH="1251072" progId="CorelDraw.Graphic.15">
                  <p:embed/>
                </p:oleObj>
              </mc:Choice>
              <mc:Fallback>
                <p:oleObj name="CorelDRAW" r:id="rId5" imgW="2771132" imgH="1251072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1720" y="3739685"/>
                        <a:ext cx="5693635" cy="2569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07904" y="3612786"/>
            <a:ext cx="1080120" cy="2192477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1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99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050"/>
          <p:cNvSpPr txBox="1">
            <a:spLocks noChangeArrowheads="1"/>
          </p:cNvSpPr>
          <p:nvPr/>
        </p:nvSpPr>
        <p:spPr bwMode="auto">
          <a:xfrm>
            <a:off x="107504" y="692696"/>
            <a:ext cx="6912768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 </a:t>
            </a:r>
            <a:r>
              <a:rPr lang="en-US" sz="1600" dirty="0">
                <a:solidFill>
                  <a:srgbClr val="FF0000"/>
                </a:solidFill>
              </a:rPr>
              <a:t>single-pixel clusters</a:t>
            </a:r>
            <a:r>
              <a:rPr lang="en-US" sz="1600" dirty="0"/>
              <a:t>, the obvious hit position estimate is the center of the pixel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 </a:t>
            </a:r>
            <a:r>
              <a:rPr lang="en-US" sz="1600" dirty="0">
                <a:solidFill>
                  <a:srgbClr val="FF0000"/>
                </a:solidFill>
              </a:rPr>
              <a:t>larger clusters</a:t>
            </a:r>
            <a:r>
              <a:rPr lang="en-US" sz="1600" dirty="0"/>
              <a:t>, hit position is estimated separately for the u- and v- coordinates, using </a:t>
            </a:r>
            <a:r>
              <a:rPr lang="en-US" sz="1600" dirty="0">
                <a:solidFill>
                  <a:srgbClr val="FF0000"/>
                </a:solidFill>
              </a:rPr>
              <a:t>center-of-gravity</a:t>
            </a:r>
            <a:r>
              <a:rPr lang="en-US" sz="1600" dirty="0"/>
              <a:t> estimates for clusters size 2 and </a:t>
            </a:r>
            <a:r>
              <a:rPr lang="en-US" sz="1600" dirty="0">
                <a:solidFill>
                  <a:srgbClr val="FF0000"/>
                </a:solidFill>
              </a:rPr>
              <a:t>the analog head-tail method </a:t>
            </a:r>
            <a:r>
              <a:rPr lang="en-US" sz="1600" dirty="0"/>
              <a:t>for size 3 and more. Generally, the average resolution is best for small clusters of size 2 and </a:t>
            </a:r>
            <a:r>
              <a:rPr lang="en-US" sz="1600" dirty="0" smtClean="0"/>
              <a:t>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 single-pixel </a:t>
            </a:r>
            <a:r>
              <a:rPr lang="en-US" sz="1600" dirty="0"/>
              <a:t>clusters, hit position uncertainty is given by the area where a given energy deposition is mostly contained within the single pixel - it therefore depends on </a:t>
            </a:r>
            <a:r>
              <a:rPr lang="en-US" sz="1600" dirty="0">
                <a:solidFill>
                  <a:srgbClr val="FF0000"/>
                </a:solidFill>
              </a:rPr>
              <a:t>pixel charge </a:t>
            </a:r>
            <a:r>
              <a:rPr lang="en-US" sz="1600" dirty="0"/>
              <a:t>and </a:t>
            </a:r>
            <a:r>
              <a:rPr lang="en-US" sz="1600" dirty="0">
                <a:solidFill>
                  <a:srgbClr val="FF0000"/>
                </a:solidFill>
              </a:rPr>
              <a:t>clustering threshold.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With </a:t>
            </a:r>
            <a:r>
              <a:rPr lang="en-US" sz="1600" dirty="0"/>
              <a:t>particles arriving at different (and unknown) directions, the standard eta-correction algorithms are not usable. Therefore, simple </a:t>
            </a:r>
            <a:r>
              <a:rPr lang="en-US" sz="1600" dirty="0">
                <a:solidFill>
                  <a:srgbClr val="FF0000"/>
                </a:solidFill>
              </a:rPr>
              <a:t>bias-correcting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methods</a:t>
            </a:r>
            <a:r>
              <a:rPr lang="en-US" sz="1600" dirty="0"/>
              <a:t> for center-of-gravity and head-tail estimates are desirable, that would only use </a:t>
            </a:r>
            <a:r>
              <a:rPr lang="en-US" sz="1600" dirty="0">
                <a:solidFill>
                  <a:srgbClr val="FF0000"/>
                </a:solidFill>
              </a:rPr>
              <a:t>measurable quantities </a:t>
            </a:r>
            <a:r>
              <a:rPr lang="en-US" sz="1600" dirty="0"/>
              <a:t>to correct for bias. </a:t>
            </a:r>
            <a:endParaRPr lang="en-US" sz="1600" dirty="0" smtClean="0"/>
          </a:p>
        </p:txBody>
      </p:sp>
      <p:sp>
        <p:nvSpPr>
          <p:cNvPr id="14" name="Text Box 1050"/>
          <p:cNvSpPr txBox="1">
            <a:spLocks noChangeArrowheads="1"/>
          </p:cNvSpPr>
          <p:nvPr/>
        </p:nvSpPr>
        <p:spPr bwMode="auto">
          <a:xfrm>
            <a:off x="251520" y="204029"/>
            <a:ext cx="7416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accent5"/>
                </a:solidFill>
              </a:rPr>
              <a:t>Using cluster shape to improve of hit position</a:t>
            </a:r>
            <a:endParaRPr lang="cs-CZ" sz="2800" dirty="0">
              <a:solidFill>
                <a:schemeClr val="accent5"/>
              </a:solidFill>
            </a:endParaRPr>
          </a:p>
        </p:txBody>
      </p:sp>
      <p:sp>
        <p:nvSpPr>
          <p:cNvPr id="7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0859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050"/>
          <p:cNvSpPr txBox="1">
            <a:spLocks noChangeArrowheads="1"/>
          </p:cNvSpPr>
          <p:nvPr/>
        </p:nvSpPr>
        <p:spPr bwMode="auto">
          <a:xfrm>
            <a:off x="107504" y="692696"/>
            <a:ext cx="691276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The </a:t>
            </a:r>
            <a:r>
              <a:rPr lang="en-US" sz="1600" dirty="0">
                <a:solidFill>
                  <a:srgbClr val="FF0000"/>
                </a:solidFill>
              </a:rPr>
              <a:t>3-pixel “L”-shaped clusters </a:t>
            </a:r>
            <a:r>
              <a:rPr lang="en-US" sz="1600" dirty="0"/>
              <a:t>are the simplest and most common case where such a bias correction would be desirable.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these clusters, the center-of-gravity estimate is </a:t>
            </a:r>
            <a:r>
              <a:rPr lang="en-US" sz="1600" dirty="0">
                <a:solidFill>
                  <a:srgbClr val="FF0000"/>
                </a:solidFill>
              </a:rPr>
              <a:t>biased by about 10% of pixel size</a:t>
            </a:r>
            <a:r>
              <a:rPr lang="en-US" sz="1600" dirty="0"/>
              <a:t>, comparable to the typical RMS error of the position estimate. Therefore, </a:t>
            </a:r>
            <a:r>
              <a:rPr lang="en-US" sz="1600" dirty="0">
                <a:solidFill>
                  <a:srgbClr val="FF0000"/>
                </a:solidFill>
              </a:rPr>
              <a:t>correction of the bias highly </a:t>
            </a:r>
            <a:r>
              <a:rPr lang="en-US" sz="1600" dirty="0" smtClean="0">
                <a:solidFill>
                  <a:srgbClr val="FF0000"/>
                </a:solidFill>
              </a:rPr>
              <a:t>desirable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show that adding a fixed (pixel noise dependent) charge to the pixel with zero signal in the 2x2 matrix can significantly improve the center-of-gravity estimate of hit position for such clusters. </a:t>
            </a:r>
            <a:r>
              <a:rPr lang="en-US" sz="1600" dirty="0">
                <a:solidFill>
                  <a:srgbClr val="FF0000"/>
                </a:solidFill>
              </a:rPr>
              <a:t>Adding the fourth pixel with the signal of 1.3 x ENC</a:t>
            </a:r>
            <a:r>
              <a:rPr lang="en-US" sz="1600" dirty="0"/>
              <a:t> improved position RMS error from 7.4 microns to 4.7 microns in R-phi, and reduced position from 5 to 2 microns</a:t>
            </a:r>
            <a:r>
              <a:rPr lang="en-US" sz="1600" dirty="0" smtClean="0"/>
              <a:t>.</a:t>
            </a:r>
          </a:p>
        </p:txBody>
      </p:sp>
      <p:sp>
        <p:nvSpPr>
          <p:cNvPr id="14" name="Text Box 1050"/>
          <p:cNvSpPr txBox="1">
            <a:spLocks noChangeArrowheads="1"/>
          </p:cNvSpPr>
          <p:nvPr/>
        </p:nvSpPr>
        <p:spPr bwMode="auto">
          <a:xfrm>
            <a:off x="251520" y="204029"/>
            <a:ext cx="7416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accent5"/>
                </a:solidFill>
              </a:rPr>
              <a:t>Using cluster shape to improve of hit position</a:t>
            </a:r>
            <a:endParaRPr lang="cs-CZ" sz="28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72318"/>
              </p:ext>
            </p:extLst>
          </p:nvPr>
        </p:nvGraphicFramePr>
        <p:xfrm>
          <a:off x="489886" y="3505749"/>
          <a:ext cx="344170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CorelDRAW" r:id="rId5" imgW="3441710" imgH="1552176" progId="CorelDraw.Graphic.15">
                  <p:embed/>
                </p:oleObj>
              </mc:Choice>
              <mc:Fallback>
                <p:oleObj name="CorelDRAW" r:id="rId5" imgW="3441710" imgH="1552176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886" y="3505749"/>
                        <a:ext cx="3441700" cy="155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301652"/>
              </p:ext>
            </p:extLst>
          </p:nvPr>
        </p:nvGraphicFramePr>
        <p:xfrm>
          <a:off x="4427984" y="4137807"/>
          <a:ext cx="3455987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CorelDRAW" r:id="rId7" imgW="3455324" imgH="1577448" progId="CorelDraw.Graphic.15">
                  <p:embed/>
                </p:oleObj>
              </mc:Choice>
              <mc:Fallback>
                <p:oleObj name="CorelDRAW" r:id="rId7" imgW="3455324" imgH="1577448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4137807"/>
                        <a:ext cx="3455987" cy="15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5021326"/>
            <a:ext cx="3843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Residual plot of “L” shape in one orientation before (left) and after (right) correction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539045" y="5724171"/>
            <a:ext cx="33659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Residual plot of “L” shape in all orientation before (left) and after (right) correction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422108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03648" y="357301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3768" y="422108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31840" y="357301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16016" y="486916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64088" y="422108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44208" y="486916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92280" y="422108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0086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050"/>
          <p:cNvSpPr txBox="1">
            <a:spLocks noChangeArrowheads="1"/>
          </p:cNvSpPr>
          <p:nvPr/>
        </p:nvSpPr>
        <p:spPr bwMode="auto">
          <a:xfrm>
            <a:off x="251520" y="204029"/>
            <a:ext cx="7416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accent5"/>
                </a:solidFill>
              </a:rPr>
              <a:t>Using cluster shape to improve of hit position</a:t>
            </a:r>
            <a:endParaRPr lang="cs-CZ" sz="28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472863"/>
              </p:ext>
            </p:extLst>
          </p:nvPr>
        </p:nvGraphicFramePr>
        <p:xfrm>
          <a:off x="121478" y="2505670"/>
          <a:ext cx="8901044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CorelDRAW" r:id="rId5" imgW="12450600" imgH="4636440" progId="CorelDraw.Graphic.15">
                  <p:embed/>
                </p:oleObj>
              </mc:Choice>
              <mc:Fallback>
                <p:oleObj name="CorelDRAW" r:id="rId5" imgW="12450600" imgH="4636440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478" y="2505670"/>
                        <a:ext cx="8901044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80954" y="5313982"/>
            <a:ext cx="874156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019" y="51866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Fractions of cluster shape types </a:t>
            </a:r>
            <a:r>
              <a:rPr lang="en-US" dirty="0" smtClean="0"/>
              <a:t>for different clustering cuts.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427984" y="16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Table </a:t>
            </a:r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hit position bias </a:t>
            </a:r>
            <a:r>
              <a:rPr lang="en-US" dirty="0"/>
              <a:t>reconstructed from </a:t>
            </a:r>
            <a:r>
              <a:rPr lang="en-US" dirty="0">
                <a:solidFill>
                  <a:srgbClr val="FF0000"/>
                </a:solidFill>
              </a:rPr>
              <a:t>“L”-shaped clusters </a:t>
            </a:r>
            <a:r>
              <a:rPr lang="en-US" dirty="0"/>
              <a:t>before and after </a:t>
            </a:r>
            <a:r>
              <a:rPr lang="en-US" dirty="0" smtClean="0"/>
              <a:t>correction for </a:t>
            </a:r>
            <a:r>
              <a:rPr lang="en-US" dirty="0"/>
              <a:t>different clustering cuts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46240" y="531398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Table </a:t>
            </a:r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RMS error</a:t>
            </a:r>
            <a:r>
              <a:rPr lang="en-US" dirty="0"/>
              <a:t> </a:t>
            </a:r>
            <a:r>
              <a:rPr lang="en-US" dirty="0" smtClean="0"/>
              <a:t>reconstructed </a:t>
            </a: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“L”-shaped clusters </a:t>
            </a:r>
            <a:r>
              <a:rPr lang="en-US" dirty="0"/>
              <a:t>before and after </a:t>
            </a:r>
            <a:r>
              <a:rPr lang="en-US" dirty="0" smtClean="0"/>
              <a:t>correction for </a:t>
            </a:r>
            <a:r>
              <a:rPr lang="en-US" dirty="0"/>
              <a:t>different clustering cuts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63924" y="2490771"/>
            <a:ext cx="3225333" cy="205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19573" y="4033548"/>
            <a:ext cx="3225333" cy="205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endCxn id="20" idx="2"/>
          </p:cNvCxnSpPr>
          <p:nvPr/>
        </p:nvCxnSpPr>
        <p:spPr>
          <a:xfrm>
            <a:off x="6732240" y="3801814"/>
            <a:ext cx="0" cy="4375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20881" y="3697169"/>
            <a:ext cx="2164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clustering cuts 3xENC (default)</a:t>
            </a:r>
            <a:endParaRPr lang="en-US" sz="1600" dirty="0"/>
          </a:p>
        </p:txBody>
      </p:sp>
      <p:sp>
        <p:nvSpPr>
          <p:cNvPr id="21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7494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20688" y="836712"/>
            <a:ext cx="8244408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Improvement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hit position reconstruction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important for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vertexing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performance and new physics searches.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Realistic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estimates of hit position uncertainties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correction of reconstruction bias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equally important.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have shown that the most important reconstruction biases in small “L”-shaped clusters can be easily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corrected by adding a constant charge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in the missing pixel.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efficiently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corrects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for center-of-gravity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improves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distribution of residuals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50"/>
          <p:cNvSpPr txBox="1">
            <a:spLocks noChangeArrowheads="1"/>
          </p:cNvSpPr>
          <p:nvPr/>
        </p:nvSpPr>
        <p:spPr bwMode="auto">
          <a:xfrm>
            <a:off x="251520" y="204029"/>
            <a:ext cx="7416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Conclusion &amp; plan</a:t>
            </a:r>
            <a:endParaRPr lang="cs-CZ" sz="2800" dirty="0">
              <a:solidFill>
                <a:schemeClr val="accent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3961637"/>
            <a:ext cx="8244408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General algorithm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error estimation and bias corrections for “L” cluster shape independent of Belle II geometry is on process and would be soon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Angle dependent correction and error estimation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under study and would be soon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Improvement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error estimation to more realistic 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In-pixel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analysis and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plots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340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011349"/>
              </p:ext>
            </p:extLst>
          </p:nvPr>
        </p:nvGraphicFramePr>
        <p:xfrm>
          <a:off x="142529" y="3114820"/>
          <a:ext cx="8714925" cy="233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orelDRAW" r:id="rId5" imgW="5439181" imgH="1459512" progId="CorelDraw.Graphic.15">
                  <p:embed/>
                </p:oleObj>
              </mc:Choice>
              <mc:Fallback>
                <p:oleObj name="CorelDRAW" r:id="rId5" imgW="5439181" imgH="1459512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529" y="3114820"/>
                        <a:ext cx="8714925" cy="2337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1943708" y="4223830"/>
            <a:ext cx="432048" cy="445184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1475656" y="3647766"/>
            <a:ext cx="432048" cy="445184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3347864" y="4223830"/>
            <a:ext cx="432048" cy="445184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>
            <a:off x="3563888" y="3647766"/>
            <a:ext cx="432048" cy="445184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1050"/>
          <p:cNvSpPr txBox="1">
            <a:spLocks noChangeArrowheads="1"/>
          </p:cNvSpPr>
          <p:nvPr/>
        </p:nvSpPr>
        <p:spPr bwMode="auto">
          <a:xfrm>
            <a:off x="1619672" y="2147593"/>
            <a:ext cx="4058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 smtClean="0"/>
              <a:t>Position of source</a:t>
            </a:r>
            <a:endParaRPr lang="en-US" sz="2400" dirty="0" smtClean="0"/>
          </a:p>
        </p:txBody>
      </p:sp>
      <p:sp>
        <p:nvSpPr>
          <p:cNvPr id="16" name="Text Box 1050"/>
          <p:cNvSpPr txBox="1">
            <a:spLocks noChangeArrowheads="1"/>
          </p:cNvSpPr>
          <p:nvPr/>
        </p:nvSpPr>
        <p:spPr bwMode="auto">
          <a:xfrm>
            <a:off x="251520" y="204029"/>
            <a:ext cx="7416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Conclusion &amp; plan</a:t>
            </a:r>
            <a:endParaRPr lang="cs-CZ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50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E26A0833-1E9D-4D64-B9CB-F71285E99964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2053" name="Picture 4" descr="depfet_logo_v5_hex_lay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92" y="58853"/>
            <a:ext cx="94205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50"/>
          <p:cNvSpPr txBox="1">
            <a:spLocks noChangeArrowheads="1"/>
          </p:cNvSpPr>
          <p:nvPr/>
        </p:nvSpPr>
        <p:spPr bwMode="auto">
          <a:xfrm>
            <a:off x="251520" y="204029"/>
            <a:ext cx="7416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Conclusion &amp; plan</a:t>
            </a:r>
            <a:endParaRPr lang="cs-CZ" sz="2800" dirty="0">
              <a:solidFill>
                <a:schemeClr val="accent5"/>
              </a:solidFill>
            </a:endParaRPr>
          </a:p>
        </p:txBody>
      </p:sp>
      <p:sp>
        <p:nvSpPr>
          <p:cNvPr id="11" name="Text Box 1050"/>
          <p:cNvSpPr txBox="1">
            <a:spLocks noChangeArrowheads="1"/>
          </p:cNvSpPr>
          <p:nvPr/>
        </p:nvSpPr>
        <p:spPr bwMode="auto">
          <a:xfrm>
            <a:off x="251520" y="6536377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sz="1200" dirty="0" smtClean="0">
                <a:latin typeface="+mn-lt"/>
              </a:rPr>
              <a:t>Peter </a:t>
            </a:r>
            <a:r>
              <a:rPr lang="en-US" sz="1200" dirty="0" err="1" smtClean="0">
                <a:latin typeface="+mn-lt"/>
              </a:rPr>
              <a:t>Kody</a:t>
            </a:r>
            <a:r>
              <a:rPr lang="cs-CZ" sz="1200" dirty="0" smtClean="0">
                <a:latin typeface="+mn-lt"/>
              </a:rPr>
              <a:t>š, </a:t>
            </a:r>
            <a:r>
              <a:rPr lang="en-US" sz="1200" dirty="0"/>
              <a:t>The 6th Belle II PXD/SVD </a:t>
            </a:r>
            <a:r>
              <a:rPr lang="en-US" sz="1200" dirty="0" smtClean="0">
                <a:latin typeface="+mn-lt"/>
              </a:rPr>
              <a:t>, 1-3 October </a:t>
            </a:r>
            <a:r>
              <a:rPr lang="en-US" sz="1200" dirty="0">
                <a:latin typeface="+mn-lt"/>
              </a:rPr>
              <a:t>2014, </a:t>
            </a:r>
            <a:r>
              <a:rPr lang="en-US" sz="1200" dirty="0" smtClean="0">
                <a:latin typeface="+mn-lt"/>
              </a:rPr>
              <a:t>Pisa</a:t>
            </a:r>
            <a:endParaRPr lang="cs-CZ" sz="1200" dirty="0">
              <a:latin typeface="+mn-lt"/>
            </a:endParaRPr>
          </a:p>
        </p:txBody>
      </p:sp>
      <p:sp>
        <p:nvSpPr>
          <p:cNvPr id="12" name="Text Box 1050"/>
          <p:cNvSpPr txBox="1">
            <a:spLocks noChangeArrowheads="1"/>
          </p:cNvSpPr>
          <p:nvPr/>
        </p:nvSpPr>
        <p:spPr bwMode="auto">
          <a:xfrm>
            <a:off x="4067944" y="879103"/>
            <a:ext cx="4058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 smtClean="0"/>
              <a:t>Different pixel size vs. angle</a:t>
            </a:r>
            <a:endParaRPr lang="en-US" sz="2400" dirty="0" smtClean="0"/>
          </a:p>
        </p:txBody>
      </p:sp>
      <p:sp>
        <p:nvSpPr>
          <p:cNvPr id="13" name="Text Box 1050"/>
          <p:cNvSpPr txBox="1">
            <a:spLocks noChangeArrowheads="1"/>
          </p:cNvSpPr>
          <p:nvPr/>
        </p:nvSpPr>
        <p:spPr bwMode="auto">
          <a:xfrm>
            <a:off x="4661183" y="1484784"/>
            <a:ext cx="3034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 smtClean="0"/>
              <a:t>50 x 55 x 75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/>
              <a:t>m</a:t>
            </a:r>
            <a:endParaRPr lang="en-US" sz="2400" dirty="0" smtClean="0"/>
          </a:p>
        </p:txBody>
      </p:sp>
      <p:sp>
        <p:nvSpPr>
          <p:cNvPr id="14" name="Text Box 1050"/>
          <p:cNvSpPr txBox="1">
            <a:spLocks noChangeArrowheads="1"/>
          </p:cNvSpPr>
          <p:nvPr/>
        </p:nvSpPr>
        <p:spPr bwMode="auto">
          <a:xfrm>
            <a:off x="4572000" y="2875325"/>
            <a:ext cx="3034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 smtClean="0"/>
              <a:t>50 x 60 x 75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/>
              <a:t>m</a:t>
            </a:r>
            <a:endParaRPr lang="en-US" sz="2400" dirty="0" smtClean="0"/>
          </a:p>
        </p:txBody>
      </p:sp>
      <p:sp>
        <p:nvSpPr>
          <p:cNvPr id="15" name="Text Box 1050"/>
          <p:cNvSpPr txBox="1">
            <a:spLocks noChangeArrowheads="1"/>
          </p:cNvSpPr>
          <p:nvPr/>
        </p:nvSpPr>
        <p:spPr bwMode="auto">
          <a:xfrm>
            <a:off x="4661183" y="4172811"/>
            <a:ext cx="3034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 smtClean="0"/>
              <a:t>50 x 70 x 75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/>
              <a:t>m</a:t>
            </a:r>
            <a:endParaRPr lang="en-US" sz="2400" dirty="0" smtClean="0"/>
          </a:p>
        </p:txBody>
      </p:sp>
      <p:sp>
        <p:nvSpPr>
          <p:cNvPr id="16" name="Text Box 1050"/>
          <p:cNvSpPr txBox="1">
            <a:spLocks noChangeArrowheads="1"/>
          </p:cNvSpPr>
          <p:nvPr/>
        </p:nvSpPr>
        <p:spPr bwMode="auto">
          <a:xfrm>
            <a:off x="4661183" y="5640775"/>
            <a:ext cx="3034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500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 smtClean="0"/>
              <a:t>50 x 85 x 75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/>
              <a:t>m</a:t>
            </a: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285728"/>
              </p:ext>
            </p:extLst>
          </p:nvPr>
        </p:nvGraphicFramePr>
        <p:xfrm>
          <a:off x="899592" y="768906"/>
          <a:ext cx="3312368" cy="556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orelDRAW" r:id="rId5" imgW="1908651" imgH="3208032" progId="CorelDraw.Graphic.15">
                  <p:embed/>
                </p:oleObj>
              </mc:Choice>
              <mc:Fallback>
                <p:oleObj name="CorelDRAW" r:id="rId5" imgW="1908651" imgH="3208032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768906"/>
                        <a:ext cx="3312368" cy="5569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888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933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Larissa</vt:lpstr>
      <vt:lpstr>CorelDRAW</vt:lpstr>
      <vt:lpstr>Worksheet</vt:lpstr>
      <vt:lpstr>CorelDRAW X5 Graphic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Koffmane</dc:creator>
  <cp:lastModifiedBy>Peter Kodys</cp:lastModifiedBy>
  <cp:revision>60</cp:revision>
  <dcterms:created xsi:type="dcterms:W3CDTF">2012-05-02T16:01:05Z</dcterms:created>
  <dcterms:modified xsi:type="dcterms:W3CDTF">2014-09-29T10:34:25Z</dcterms:modified>
</cp:coreProperties>
</file>