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2" r:id="rId1"/>
  </p:sldMasterIdLst>
  <p:notesMasterIdLst>
    <p:notesMasterId r:id="rId27"/>
  </p:notesMasterIdLst>
  <p:handoutMasterIdLst>
    <p:handoutMasterId r:id="rId28"/>
  </p:handoutMasterIdLst>
  <p:sldIdLst>
    <p:sldId id="743" r:id="rId2"/>
    <p:sldId id="820" r:id="rId3"/>
    <p:sldId id="821" r:id="rId4"/>
    <p:sldId id="823" r:id="rId5"/>
    <p:sldId id="834" r:id="rId6"/>
    <p:sldId id="877" r:id="rId7"/>
    <p:sldId id="878" r:id="rId8"/>
    <p:sldId id="879" r:id="rId9"/>
    <p:sldId id="881" r:id="rId10"/>
    <p:sldId id="895" r:id="rId11"/>
    <p:sldId id="835" r:id="rId12"/>
    <p:sldId id="817" r:id="rId13"/>
    <p:sldId id="897" r:id="rId14"/>
    <p:sldId id="898" r:id="rId15"/>
    <p:sldId id="899" r:id="rId16"/>
    <p:sldId id="848" r:id="rId17"/>
    <p:sldId id="885" r:id="rId18"/>
    <p:sldId id="886" r:id="rId19"/>
    <p:sldId id="889" r:id="rId20"/>
    <p:sldId id="888" r:id="rId21"/>
    <p:sldId id="890" r:id="rId22"/>
    <p:sldId id="891" r:id="rId23"/>
    <p:sldId id="892" r:id="rId24"/>
    <p:sldId id="875" r:id="rId25"/>
    <p:sldId id="894" r:id="rId2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7CA6A6"/>
    <a:srgbClr val="7CA6B1"/>
    <a:srgbClr val="C9DBD8"/>
    <a:srgbClr val="0070C0"/>
    <a:srgbClr val="F75309"/>
    <a:srgbClr val="FF9999"/>
    <a:srgbClr val="006600"/>
    <a:srgbClr val="D9D9D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11" autoAdjust="0"/>
    <p:restoredTop sz="99558" autoAdjust="0"/>
  </p:normalViewPr>
  <p:slideViewPr>
    <p:cSldViewPr snapToGrid="0">
      <p:cViewPr varScale="1">
        <p:scale>
          <a:sx n="90" d="100"/>
          <a:sy n="90" d="100"/>
        </p:scale>
        <p:origin x="-16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-2178" y="-114"/>
      </p:cViewPr>
      <p:guideLst>
        <p:guide orient="horz" pos="3023"/>
        <p:guide pos="2303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04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t" anchorCtr="0" compatLnSpc="1">
            <a:prstTxWarp prst="textNoShape">
              <a:avLst/>
            </a:prstTxWarp>
          </a:bodyPr>
          <a:lstStyle>
            <a:lvl1pPr algn="l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7163" y="0"/>
            <a:ext cx="316803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t" anchorCtr="0" compatLnSpc="1">
            <a:prstTxWarp prst="textNoShape">
              <a:avLst/>
            </a:prstTxWarp>
          </a:bodyPr>
          <a:lstStyle>
            <a:lvl1pPr algn="r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79A34FF-811F-4DE1-9FF1-0BF17AE654BD}" type="datetime1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804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b" anchorCtr="0" compatLnSpc="1">
            <a:prstTxWarp prst="textNoShape">
              <a:avLst/>
            </a:prstTxWarp>
          </a:bodyPr>
          <a:lstStyle>
            <a:lvl1pPr algn="l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7163" y="9121140"/>
            <a:ext cx="316803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b" anchorCtr="0" compatLnSpc="1">
            <a:prstTxWarp prst="textNoShape">
              <a:avLst/>
            </a:prstTxWarp>
          </a:bodyPr>
          <a:lstStyle>
            <a:lvl1pPr algn="r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D3D22B9-52E5-4F11-B416-09B3F729B81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76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04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t" anchorCtr="0" compatLnSpc="1">
            <a:prstTxWarp prst="textNoShape">
              <a:avLst/>
            </a:prstTxWarp>
          </a:bodyPr>
          <a:lstStyle>
            <a:lvl1pPr algn="l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7163" y="0"/>
            <a:ext cx="316803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t" anchorCtr="0" compatLnSpc="1">
            <a:prstTxWarp prst="textNoShape">
              <a:avLst/>
            </a:prstTxWarp>
          </a:bodyPr>
          <a:lstStyle>
            <a:lvl1pPr algn="r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6662A8A-7B18-4380-B575-892FDCB5AA3F}" type="datetime1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144" y="4560570"/>
            <a:ext cx="5366914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804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b" anchorCtr="0" compatLnSpc="1">
            <a:prstTxWarp prst="textNoShape">
              <a:avLst/>
            </a:prstTxWarp>
          </a:bodyPr>
          <a:lstStyle>
            <a:lvl1pPr algn="l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7163" y="9121140"/>
            <a:ext cx="316803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9" tIns="48197" rIns="96389" bIns="48197" numCol="1" anchor="b" anchorCtr="0" compatLnSpc="1">
            <a:prstTxWarp prst="textNoShape">
              <a:avLst/>
            </a:prstTxWarp>
          </a:bodyPr>
          <a:lstStyle>
            <a:lvl1pPr algn="r" defTabSz="963976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CA45BF9-660F-4B5C-A6FF-15FF8FECAA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2049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1B5C95B-2488-41CC-A59C-3792ECAB2065}" type="datetime1">
              <a:rPr lang="en-US"/>
              <a:pPr/>
              <a:t>10/27/2014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Ladislav Andricek, MPI Munich</a:t>
            </a:r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B2AAC69-7F6B-4969-B3FD-9A502789442B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Ladislav Andricek, MPI Munich</a:t>
            </a: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6FFEA02-ACB6-419B-A4B0-5B09CA2C3E12}" type="datetime1">
              <a:rPr lang="en-US" altLang="en-US" smtClean="0"/>
              <a:pPr>
                <a:spcBef>
                  <a:spcPct val="0"/>
                </a:spcBef>
              </a:pPr>
              <a:t>10/27/2014</a:t>
            </a:fld>
            <a:endParaRPr lang="en-US" altLang="en-US" smtClean="0"/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2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Ladislav Andricek, MPI Munich</a:t>
            </a: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2348"/>
            <a:fld id="{C1BFD9FB-82CF-477F-B4E4-565D3AEF7655}" type="datetime1">
              <a:rPr lang="en-US" smtClean="0"/>
              <a:pPr defTabSz="962348"/>
              <a:t>10/27/2014</a:t>
            </a:fld>
            <a:endParaRPr lang="en-US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2348"/>
            <a:r>
              <a:rPr lang="en-US" smtClean="0"/>
              <a:t>Ladislav Andricek, MPI Munich</a:t>
            </a: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179168" y="6669088"/>
            <a:ext cx="3311525" cy="1889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2D20-2352-4749-B7C5-DD441254C40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aci\Desktop\Logo-tran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178732"/>
            <a:ext cx="1174622" cy="7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7698" name="Rectangle 2"/>
          <p:cNvSpPr>
            <a:spLocks noChangeArrowheads="1"/>
          </p:cNvSpPr>
          <p:nvPr userDrawn="1"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699" name="Rectangle 3"/>
          <p:cNvSpPr>
            <a:spLocks noChangeArrowheads="1"/>
          </p:cNvSpPr>
          <p:nvPr userDrawn="1"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0" name="Rectangle 4"/>
          <p:cNvSpPr>
            <a:spLocks noChangeArrowheads="1"/>
          </p:cNvSpPr>
          <p:nvPr userDrawn="1"/>
        </p:nvSpPr>
        <p:spPr bwMode="auto">
          <a:xfrm>
            <a:off x="0" y="6642100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97702" name="Rectangle 6"/>
          <p:cNvSpPr>
            <a:spLocks noChangeArrowheads="1"/>
          </p:cNvSpPr>
          <p:nvPr userDrawn="1"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3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4" name="Line 8"/>
          <p:cNvSpPr>
            <a:spLocks noChangeShapeType="1"/>
          </p:cNvSpPr>
          <p:nvPr/>
        </p:nvSpPr>
        <p:spPr bwMode="auto">
          <a:xfrm>
            <a:off x="296863" y="908050"/>
            <a:ext cx="7585075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7638" y="6669088"/>
            <a:ext cx="3311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797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797709" name="Oval 13"/>
          <p:cNvSpPr>
            <a:spLocks noChangeArrowheads="1"/>
          </p:cNvSpPr>
          <p:nvPr userDrawn="1"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7CA6A6">
                  <a:gamma/>
                  <a:shade val="46275"/>
                  <a:invGamma/>
                </a:srgbClr>
              </a:gs>
              <a:gs pos="50000">
                <a:srgbClr val="7CA6A6"/>
              </a:gs>
              <a:gs pos="100000">
                <a:srgbClr val="7CA6A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4265240" y="6670895"/>
            <a:ext cx="455613" cy="155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6F9865-C8D1-41C0-A188-E3828898930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5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3" panose="05040102010807070707" pitchFamily="18" charset="2"/>
        <a:buChar char="w"/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Font typeface="Wingdings 3" panose="05040102010807070707" pitchFamily="18" charset="2"/>
        <a:buChar char="9"/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Font typeface="Wingdings 3" panose="05040102010807070707" pitchFamily="18" charset="2"/>
        <a:buChar char="9"/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Font typeface="Wingdings 3" panose="05040102010807070707" pitchFamily="18" charset="2"/>
        <a:buChar char="9"/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wmf"/><Relationship Id="rId3" Type="http://schemas.openxmlformats.org/officeDocument/2006/relationships/image" Target="../media/image23.pn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Ladislav Andricek, MPG Halbleiterlabor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27741" y="1471893"/>
            <a:ext cx="73789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Belle II PXD Overview</a:t>
            </a:r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r>
              <a:rPr lang="en-US" sz="1600" dirty="0" smtClean="0"/>
              <a:t>(An attempt to describe the) 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/>
              <a:t>Interfaces between ASICs and the Experiment and DEPFET sensor</a:t>
            </a:r>
            <a:endParaRPr lang="en-US" sz="1600" b="1" dirty="0"/>
          </a:p>
          <a:p>
            <a:r>
              <a:rPr lang="en-US" sz="1600" b="1" dirty="0" smtClean="0"/>
              <a:t>	</a:t>
            </a:r>
            <a:endParaRPr lang="en-US" sz="1600" b="1" dirty="0"/>
          </a:p>
          <a:p>
            <a:pPr marL="285750" indent="-285750" algn="ctr">
              <a:buFontTx/>
              <a:buChar char="-"/>
            </a:pPr>
            <a:endParaRPr lang="en-US" sz="1600" b="1" dirty="0" smtClean="0"/>
          </a:p>
          <a:p>
            <a:pPr marL="285750" indent="-285750" algn="ctr">
              <a:buFontTx/>
              <a:buChar char="-"/>
            </a:pPr>
            <a:endParaRPr lang="en-US" sz="1600" b="1" dirty="0" smtClean="0"/>
          </a:p>
          <a:p>
            <a:pPr marL="285750" indent="-285750" algn="ctr">
              <a:buFontTx/>
              <a:buChar char="-"/>
            </a:pPr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arrangement and read-out sequence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118" name="Picture 22" descr="C:\Users\Laci\Desktop\Bil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4" y="1097307"/>
            <a:ext cx="8513799" cy="51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 – Belle II PXD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graphicFrame>
        <p:nvGraphicFramePr>
          <p:cNvPr id="7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422680"/>
              </p:ext>
            </p:extLst>
          </p:nvPr>
        </p:nvGraphicFramePr>
        <p:xfrm>
          <a:off x="3751201" y="1034666"/>
          <a:ext cx="5162318" cy="273806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63445"/>
                <a:gridCol w="1267958"/>
                <a:gridCol w="1930915"/>
              </a:tblGrid>
              <a:tr h="25324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L1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L2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532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 modules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7273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Distance</a:t>
                      </a:r>
                      <a:r>
                        <a:rPr lang="en-US" sz="1200" baseline="0" dirty="0" smtClean="0"/>
                        <a:t> from IP (cm)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1.4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2.2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532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Thickness (</a:t>
                      </a:r>
                      <a:r>
                        <a:rPr lang="en-US" sz="1200" dirty="0" err="1" smtClean="0"/>
                        <a:t>μm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532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#pixels/module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768x250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768x250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532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#of address</a:t>
                      </a:r>
                      <a:r>
                        <a:rPr lang="en-US" sz="1200" baseline="0" dirty="0" smtClean="0"/>
                        <a:t> and r/o lines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192x1000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192x1000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532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no. of pixels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3.072x10</a:t>
                      </a:r>
                      <a:r>
                        <a:rPr lang="en-US" sz="1200" baseline="30000" dirty="0" smtClean="0"/>
                        <a:t>6</a:t>
                      </a:r>
                      <a:endParaRPr lang="en-US" sz="1200" baseline="300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4.608x10</a:t>
                      </a:r>
                      <a:r>
                        <a:rPr lang="en-US" sz="1200" baseline="30000" dirty="0" smtClean="0"/>
                        <a:t>6</a:t>
                      </a:r>
                      <a:endParaRPr lang="en-US" sz="1200" baseline="30000" dirty="0"/>
                    </a:p>
                  </a:txBody>
                  <a:tcPr marL="38844" marR="38844" marT="0" marB="0"/>
                </a:tc>
              </a:tr>
              <a:tr h="40605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Pixel size (μm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300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55x50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60x50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70x50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85x50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80834"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Frame/row rate</a:t>
                      </a:r>
                      <a:endParaRPr lang="en-US" sz="1200" baseline="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50kHz/10MHz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50kHz/10MHz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  <a:tr h="25897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Sensitive</a:t>
                      </a:r>
                      <a:r>
                        <a:rPr lang="en-US" sz="1200" baseline="0" dirty="0" smtClean="0"/>
                        <a:t> Area (mm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44.8x12.5</a:t>
                      </a:r>
                      <a:endParaRPr lang="en-US" sz="1200" dirty="0"/>
                    </a:p>
                  </a:txBody>
                  <a:tcPr marL="38844" marR="388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61.44x12.5</a:t>
                      </a:r>
                      <a:endParaRPr lang="en-US" sz="1200" dirty="0"/>
                    </a:p>
                  </a:txBody>
                  <a:tcPr marL="38844" marR="38844" marT="0" marB="0"/>
                </a:tc>
              </a:tr>
            </a:tbl>
          </a:graphicData>
        </a:graphic>
      </p:graphicFrame>
      <p:sp>
        <p:nvSpPr>
          <p:cNvPr id="18" name="TextBox 93"/>
          <p:cNvSpPr txBox="1"/>
          <p:nvPr/>
        </p:nvSpPr>
        <p:spPr>
          <a:xfrm>
            <a:off x="5125929" y="4012902"/>
            <a:ext cx="3422650" cy="307975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none"/>
          <a:lstStyle/>
          <a:p>
            <a:pPr algn="ctr">
              <a:defRPr/>
            </a:pPr>
            <a:r>
              <a:rPr lang="en-US" dirty="0" smtClean="0"/>
              <a:t>vertex </a:t>
            </a:r>
            <a:r>
              <a:rPr lang="en-US" dirty="0"/>
              <a:t>resolution significantly improved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61" y="4384675"/>
            <a:ext cx="3509518" cy="222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388000" y="6203179"/>
            <a:ext cx="756000" cy="2376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000" dirty="0" smtClean="0"/>
              <a:t>Z. </a:t>
            </a:r>
            <a:r>
              <a:rPr lang="en-US" sz="1000" dirty="0" err="1" smtClean="0"/>
              <a:t>Drasal</a:t>
            </a:r>
            <a:endParaRPr lang="en-US" sz="1000" dirty="0" smtClean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23950" y="1001948"/>
            <a:ext cx="3320050" cy="5550052"/>
            <a:chOff x="423950" y="1001948"/>
            <a:chExt cx="3320050" cy="5550052"/>
          </a:xfrm>
        </p:grpSpPr>
        <p:grpSp>
          <p:nvGrpSpPr>
            <p:cNvPr id="9" name="Gruppieren 8"/>
            <p:cNvGrpSpPr/>
            <p:nvPr/>
          </p:nvGrpSpPr>
          <p:grpSpPr>
            <a:xfrm>
              <a:off x="423950" y="1001948"/>
              <a:ext cx="3320050" cy="5550052"/>
              <a:chOff x="423950" y="1001948"/>
              <a:chExt cx="3320050" cy="5550052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351"/>
              <a:stretch/>
            </p:blipFill>
            <p:spPr bwMode="auto">
              <a:xfrm>
                <a:off x="423950" y="1001948"/>
                <a:ext cx="3197650" cy="5438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hteck 4"/>
              <p:cNvSpPr/>
              <p:nvPr/>
            </p:nvSpPr>
            <p:spPr bwMode="auto">
              <a:xfrm>
                <a:off x="2455200" y="4586400"/>
                <a:ext cx="1288800" cy="19656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1" name="Rechteck 20"/>
              <p:cNvSpPr/>
              <p:nvPr/>
            </p:nvSpPr>
            <p:spPr bwMode="auto">
              <a:xfrm>
                <a:off x="476400" y="5417188"/>
                <a:ext cx="2122800" cy="105877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22" name="Rechteck 21"/>
            <p:cNvSpPr/>
            <p:nvPr/>
          </p:nvSpPr>
          <p:spPr bwMode="auto">
            <a:xfrm>
              <a:off x="1770394" y="5109213"/>
              <a:ext cx="684806" cy="9171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4805917"/>
            <a:ext cx="197643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95"/>
          <p:cNvSpPr/>
          <p:nvPr/>
        </p:nvSpPr>
        <p:spPr>
          <a:xfrm>
            <a:off x="2004219" y="6167992"/>
            <a:ext cx="2744788" cy="307975"/>
          </a:xfrm>
          <a:prstGeom prst="rect">
            <a:avLst/>
          </a:prstGeom>
          <a:solidFill>
            <a:srgbClr val="C9DBD8"/>
          </a:solidFill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Angular coverage 17°&lt;</a:t>
            </a:r>
            <a:r>
              <a:rPr lang="el-GR" dirty="0"/>
              <a:t>θ</a:t>
            </a:r>
            <a:r>
              <a:rPr lang="en-US" dirty="0"/>
              <a:t> &lt; 155°</a:t>
            </a:r>
          </a:p>
        </p:txBody>
      </p:sp>
    </p:spTree>
    <p:extLst>
      <p:ext uri="{BB962C8B-B14F-4D97-AF65-F5344CB8AC3E}">
        <p14:creationId xmlns:p14="http://schemas.microsoft.com/office/powerpoint/2010/main" val="19058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1800" dirty="0" smtClean="0"/>
              <a:t>DEPFET all-silicon module</a:t>
            </a:r>
            <a:endParaRPr lang="en-US" altLang="en-US" sz="1800" dirty="0"/>
          </a:p>
        </p:txBody>
      </p:sp>
      <p:sp>
        <p:nvSpPr>
          <p:cNvPr id="13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PXD ASIC Review, Oct. 2014 </a:t>
            </a:r>
            <a:endParaRPr lang="de-DE" altLang="en-US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Ladislav Andricek, MPG Halbleiterlabor</a:t>
            </a:r>
            <a:endParaRPr lang="de-DE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44" y="5092859"/>
            <a:ext cx="1909970" cy="145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3" name="Picture 2" descr="D:\Laci\1-Conferences-Talks\Pixel2014\Belle-Modul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92" y="1143260"/>
            <a:ext cx="4109986" cy="52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50825" y="14493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endParaRPr lang="en-US" altLang="en-US">
              <a:latin typeface="Comic Sans MS" pitchFamily="66" charset="0"/>
            </a:endParaRPr>
          </a:p>
        </p:txBody>
      </p:sp>
      <p:grpSp>
        <p:nvGrpSpPr>
          <p:cNvPr id="33" name="Agrupar 14"/>
          <p:cNvGrpSpPr/>
          <p:nvPr/>
        </p:nvGrpSpPr>
        <p:grpSpPr>
          <a:xfrm>
            <a:off x="6656450" y="3739308"/>
            <a:ext cx="2487550" cy="2747916"/>
            <a:chOff x="3703638" y="4621865"/>
            <a:chExt cx="3043237" cy="3289298"/>
          </a:xfrm>
        </p:grpSpPr>
        <p:sp>
          <p:nvSpPr>
            <p:cNvPr id="34" name="TextBox 7"/>
            <p:cNvSpPr txBox="1"/>
            <p:nvPr/>
          </p:nvSpPr>
          <p:spPr>
            <a:xfrm>
              <a:off x="3703638" y="4621865"/>
              <a:ext cx="3043237" cy="5842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>
              <a:normAutofit fontScale="70000" lnSpcReduction="20000"/>
            </a:bodyPr>
            <a:lstStyle/>
            <a:p>
              <a:pPr>
                <a:defRPr/>
              </a:pPr>
              <a:r>
                <a:rPr lang="en-US" sz="1700" b="1" dirty="0"/>
                <a:t>DHP </a:t>
              </a:r>
              <a:r>
                <a:rPr lang="en-US" sz="1700" dirty="0"/>
                <a:t>(Data Handling Processor)</a:t>
              </a:r>
            </a:p>
            <a:p>
              <a:pPr lvl="1">
                <a:defRPr/>
              </a:pPr>
              <a:r>
                <a:rPr lang="en-US" sz="1700" dirty="0"/>
                <a:t>First data compression</a:t>
              </a:r>
            </a:p>
          </p:txBody>
        </p:sp>
        <p:sp>
          <p:nvSpPr>
            <p:cNvPr id="35" name="6 CuadroTexto"/>
            <p:cNvSpPr txBox="1">
              <a:spLocks noChangeArrowheads="1"/>
            </p:cNvSpPr>
            <p:nvPr/>
          </p:nvSpPr>
          <p:spPr bwMode="auto">
            <a:xfrm>
              <a:off x="3776064" y="6310963"/>
              <a:ext cx="278942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lvl="1" eaLnBrk="1" hangingPunct="1"/>
              <a:r>
                <a:rPr lang="en-US" sz="1000" dirty="0"/>
                <a:t>IBM CMOS 90 nm (TSMC 65 nm)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Size 4.0 </a:t>
              </a:r>
              <a:r>
                <a:rPr lang="en-US" sz="1000" dirty="0">
                  <a:sym typeface="Symbol" charset="0"/>
                </a:rPr>
                <a:t></a:t>
              </a:r>
              <a:r>
                <a:rPr lang="en-US" sz="1000" dirty="0"/>
                <a:t> 3.2 mm</a:t>
              </a:r>
              <a:r>
                <a:rPr lang="en-US" sz="1000" baseline="30000" dirty="0"/>
                <a:t>2</a:t>
              </a:r>
              <a:endParaRPr lang="en-US" sz="1000" dirty="0"/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Stores raw data and pedestals 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 smtClean="0"/>
                <a:t>CM and </a:t>
              </a:r>
              <a:r>
                <a:rPr lang="en-US" sz="1000" dirty="0"/>
                <a:t>pedestal correction 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Data reduction (zero suppression)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Timing and trigger </a:t>
              </a:r>
              <a:r>
                <a:rPr lang="en-US" sz="1000" dirty="0" smtClean="0"/>
                <a:t>control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 smtClean="0"/>
                <a:t>Drives data link</a:t>
              </a:r>
              <a:endParaRPr lang="en-US" sz="1000" dirty="0"/>
            </a:p>
          </p:txBody>
        </p:sp>
      </p:grpSp>
      <p:grpSp>
        <p:nvGrpSpPr>
          <p:cNvPr id="36" name="Agrupar 21"/>
          <p:cNvGrpSpPr/>
          <p:nvPr/>
        </p:nvGrpSpPr>
        <p:grpSpPr>
          <a:xfrm>
            <a:off x="6949402" y="1120281"/>
            <a:ext cx="2194598" cy="2030752"/>
            <a:chOff x="808037" y="1285951"/>
            <a:chExt cx="2519064" cy="2183623"/>
          </a:xfrm>
        </p:grpSpPr>
        <p:sp>
          <p:nvSpPr>
            <p:cNvPr id="37" name="TextBox 5"/>
            <p:cNvSpPr txBox="1"/>
            <p:nvPr/>
          </p:nvSpPr>
          <p:spPr>
            <a:xfrm>
              <a:off x="808037" y="1285951"/>
              <a:ext cx="2411625" cy="58477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defRPr/>
              </a:pPr>
              <a:r>
                <a:rPr lang="en-US" sz="1300" b="1" dirty="0" err="1" smtClean="0"/>
                <a:t>SwitcherB</a:t>
              </a:r>
              <a:r>
                <a:rPr lang="en-US" sz="1300" b="1" dirty="0"/>
                <a:t> </a:t>
              </a:r>
              <a:r>
                <a:rPr lang="en-US" sz="1300" b="1" dirty="0" smtClean="0"/>
                <a:t>- </a:t>
              </a:r>
              <a:r>
                <a:rPr lang="en-US" sz="1300" dirty="0" smtClean="0"/>
                <a:t>Row </a:t>
              </a:r>
              <a:r>
                <a:rPr lang="en-US" sz="1300" dirty="0"/>
                <a:t>Control</a:t>
              </a:r>
            </a:p>
          </p:txBody>
        </p:sp>
        <p:sp>
          <p:nvSpPr>
            <p:cNvPr id="38" name="18 CuadroTexto"/>
            <p:cNvSpPr txBox="1">
              <a:spLocks noChangeArrowheads="1"/>
            </p:cNvSpPr>
            <p:nvPr/>
          </p:nvSpPr>
          <p:spPr bwMode="auto">
            <a:xfrm>
              <a:off x="1122124" y="2301174"/>
              <a:ext cx="2204977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lvl="1" eaLnBrk="1" hangingPunct="1"/>
              <a:r>
                <a:rPr lang="en-US" sz="1000" dirty="0"/>
                <a:t>AMS/IBM HVCMOS 180 nm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Size 3.6 </a:t>
              </a:r>
              <a:r>
                <a:rPr lang="en-US" sz="1000" dirty="0">
                  <a:sym typeface="Symbol" charset="0"/>
                </a:rPr>
                <a:t></a:t>
              </a:r>
              <a:r>
                <a:rPr lang="en-US" sz="1000" dirty="0"/>
                <a:t> 1.5 mm</a:t>
              </a:r>
              <a:r>
                <a:rPr lang="en-US" sz="1000" baseline="30000" dirty="0"/>
                <a:t>2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Gate and Clear signal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32x2 channels</a:t>
              </a:r>
            </a:p>
            <a:p>
              <a:pPr marL="171450" lvl="1" indent="-171450" eaLnBrk="1" hangingPunct="1">
                <a:buFont typeface="Wingdings" panose="05000000000000000000" pitchFamily="2" charset="2"/>
                <a:buChar char="§"/>
              </a:pPr>
              <a:r>
                <a:rPr lang="en-US" sz="1000" dirty="0"/>
                <a:t>Fast HV ramp for </a:t>
              </a:r>
              <a:r>
                <a:rPr lang="en-US" sz="1000" dirty="0" smtClean="0"/>
                <a:t>Clear</a:t>
              </a:r>
              <a:endParaRPr lang="en-US" sz="1000" dirty="0"/>
            </a:p>
          </p:txBody>
        </p:sp>
      </p:grpSp>
      <p:grpSp>
        <p:nvGrpSpPr>
          <p:cNvPr id="39" name="Agrupar 30"/>
          <p:cNvGrpSpPr/>
          <p:nvPr/>
        </p:nvGrpSpPr>
        <p:grpSpPr>
          <a:xfrm>
            <a:off x="669574" y="1120281"/>
            <a:ext cx="2859626" cy="2313011"/>
            <a:chOff x="82332" y="2558127"/>
            <a:chExt cx="2404330" cy="2082172"/>
          </a:xfrm>
        </p:grpSpPr>
        <p:sp>
          <p:nvSpPr>
            <p:cNvPr id="40" name="TextBox 6"/>
            <p:cNvSpPr txBox="1"/>
            <p:nvPr/>
          </p:nvSpPr>
          <p:spPr>
            <a:xfrm>
              <a:off x="82332" y="2558127"/>
              <a:ext cx="2037200" cy="52393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>
              <a:normAutofit/>
            </a:bodyPr>
            <a:lstStyle/>
            <a:p>
              <a:pPr>
                <a:defRPr/>
              </a:pPr>
              <a:r>
                <a:rPr lang="en-US" sz="1200" b="1" dirty="0"/>
                <a:t>DCDB</a:t>
              </a:r>
              <a:r>
                <a:rPr lang="en-US" sz="1200" dirty="0"/>
                <a:t> (Drain Current Digitizer)</a:t>
              </a:r>
            </a:p>
            <a:p>
              <a:pPr lvl="1">
                <a:defRPr/>
              </a:pPr>
              <a:r>
                <a:rPr lang="en-US" sz="1200" dirty="0"/>
                <a:t>Analog </a:t>
              </a:r>
              <a:r>
                <a:rPr lang="en-US" sz="1200" dirty="0" smtClean="0"/>
                <a:t>front-end</a:t>
              </a:r>
              <a:endParaRPr lang="en-US" sz="1200" dirty="0"/>
            </a:p>
          </p:txBody>
        </p:sp>
        <p:sp>
          <p:nvSpPr>
            <p:cNvPr id="41" name="CuadroTexto 29"/>
            <p:cNvSpPr txBox="1"/>
            <p:nvPr/>
          </p:nvSpPr>
          <p:spPr>
            <a:xfrm>
              <a:off x="93192" y="3587469"/>
              <a:ext cx="2393470" cy="1052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</a:rPr>
                <a:t>Amplification and digitization of DEPFET signals.</a:t>
              </a:r>
            </a:p>
            <a:p>
              <a:endParaRPr lang="en-US" sz="1000" dirty="0">
                <a:latin typeface="Calibri" panose="020F050202020403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sz="1000" dirty="0">
                  <a:latin typeface="Calibri" panose="020F0502020204030204" pitchFamily="34" charset="0"/>
                </a:rPr>
                <a:t>256 input channels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sz="1000" dirty="0">
                  <a:latin typeface="Calibri" panose="020F0502020204030204" pitchFamily="34" charset="0"/>
                </a:rPr>
                <a:t>8-bit ADC per channel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sz="1000" dirty="0">
                  <a:latin typeface="Calibri" panose="020F0502020204030204" pitchFamily="34" charset="0"/>
                </a:rPr>
                <a:t>92 ns sampling </a:t>
              </a:r>
              <a:r>
                <a:rPr lang="en-US" sz="1000" dirty="0" smtClean="0">
                  <a:latin typeface="Calibri" panose="020F0502020204030204" pitchFamily="34" charset="0"/>
                </a:rPr>
                <a:t>time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sz="1000" dirty="0">
                  <a:latin typeface="Calibri" panose="020F0502020204030204" pitchFamily="34" charset="0"/>
                </a:rPr>
                <a:t>n</a:t>
              </a:r>
              <a:r>
                <a:rPr lang="en-US" sz="1000" dirty="0" smtClean="0">
                  <a:latin typeface="Calibri" panose="020F0502020204030204" pitchFamily="34" charset="0"/>
                </a:rPr>
                <a:t>ew version w/ 50ns sampling time  under test</a:t>
              </a:r>
              <a:endParaRPr lang="en-US" sz="1000" dirty="0">
                <a:latin typeface="Calibri" panose="020F050202020403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sz="1000" dirty="0">
                  <a:latin typeface="Calibri" panose="020F0502020204030204" pitchFamily="34" charset="0"/>
                </a:rPr>
                <a:t>UMC 180 </a:t>
              </a:r>
              <a:r>
                <a:rPr lang="en-US" sz="1000" dirty="0" smtClean="0">
                  <a:latin typeface="Calibri" panose="020F0502020204030204" pitchFamily="34" charset="0"/>
                </a:rPr>
                <a:t>nm</a:t>
              </a:r>
              <a:endParaRPr lang="en-US" sz="10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42" name="Picture 5" descr="SW18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02" y="1443154"/>
            <a:ext cx="1143046" cy="51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DCDBv3_smal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2216" y="1498601"/>
            <a:ext cx="558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4558" r="16341" b="4558"/>
          <a:stretch>
            <a:fillRect/>
          </a:stretch>
        </p:blipFill>
        <p:spPr bwMode="auto">
          <a:xfrm rot="5400000">
            <a:off x="7464801" y="4144787"/>
            <a:ext cx="781784" cy="94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" name="TextBox 35"/>
          <p:cNvSpPr txBox="1"/>
          <p:nvPr/>
        </p:nvSpPr>
        <p:spPr>
          <a:xfrm>
            <a:off x="434975" y="3587180"/>
            <a:ext cx="2977825" cy="1374972"/>
          </a:xfrm>
          <a:prstGeom prst="rect">
            <a:avLst/>
          </a:prstGeom>
          <a:solidFill>
            <a:srgbClr val="7CA6B1"/>
          </a:solidFill>
          <a:ln>
            <a:noFill/>
          </a:ln>
          <a:effectLst>
            <a:outerShdw blurRad="342900" dist="50800" dir="5400000" sx="92000" sy="92000" algn="ctr" rotWithShape="0">
              <a:srgbClr val="000000">
                <a:alpha val="54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Key to low mass vertex detectors</a:t>
            </a:r>
          </a:p>
          <a:p>
            <a:endParaRPr lang="en-US" altLang="en-US" sz="1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Wingdings" pitchFamily="2" charset="2"/>
              <a:buChar char="à"/>
            </a:pPr>
            <a:r>
              <a:rPr lang="en-US" altLang="en-US" sz="1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highest integration!</a:t>
            </a: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Thin sensor area</a:t>
            </a: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EOS for r/o ASICs</a:t>
            </a: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Thin (perforated) frame</a:t>
            </a:r>
            <a:br>
              <a:rPr lang="en-US" altLang="en-US" sz="1200" dirty="0" smtClean="0">
                <a:solidFill>
                  <a:schemeClr val="bg1"/>
                </a:solidFill>
                <a:sym typeface="Symbol"/>
              </a:rPr>
            </a:b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w/ steering ASICs</a:t>
            </a:r>
          </a:p>
          <a:p>
            <a:endParaRPr lang="en-US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7704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 dirty="0" smtClean="0">
                <a:latin typeface="+mn-lt"/>
                <a:cs typeface="Arial" pitchFamily="34" charset="0"/>
              </a:rPr>
              <a:t>DEPFET Prototype Fabrication and “Thinning” – PXD6 </a:t>
            </a:r>
          </a:p>
        </p:txBody>
      </p:sp>
      <p:sp>
        <p:nvSpPr>
          <p:cNvPr id="11267" name="Date Placeholder 2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000" smtClean="0">
                <a:solidFill>
                  <a:schemeClr val="bg1"/>
                </a:solidFill>
              </a:rPr>
              <a:t>PXD ASIC Review, Oct. 2014 </a:t>
            </a:r>
            <a:endParaRPr lang="de-DE" altLang="en-US" sz="1000" smtClean="0">
              <a:solidFill>
                <a:schemeClr val="bg1"/>
              </a:solidFill>
            </a:endParaRPr>
          </a:p>
        </p:txBody>
      </p:sp>
      <p:sp>
        <p:nvSpPr>
          <p:cNvPr id="11268" name="Footer Placeholder 3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en-US" sz="1000" smtClean="0">
                <a:solidFill>
                  <a:schemeClr val="bg1"/>
                </a:solidFill>
              </a:rPr>
              <a:t>Ladislav Andricek, MPG Halbleiterlabor</a:t>
            </a:r>
          </a:p>
        </p:txBody>
      </p:sp>
      <p:sp>
        <p:nvSpPr>
          <p:cNvPr id="11269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fld id="{B217F3F9-A561-44B8-9AF6-84335336F9D6}" type="slidenum">
              <a:rPr lang="en-US" altLang="en-US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</a:pPr>
              <a:t>13</a:t>
            </a:fld>
            <a:endParaRPr lang="en-US" altLang="en-US" sz="1000" smtClean="0">
              <a:solidFill>
                <a:schemeClr val="bg1"/>
              </a:solidFill>
            </a:endParaRPr>
          </a:p>
        </p:txBody>
      </p:sp>
      <p:pic>
        <p:nvPicPr>
          <p:cNvPr id="11270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69975"/>
            <a:ext cx="186531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423988"/>
            <a:ext cx="1793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1243013"/>
            <a:ext cx="20431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23988"/>
            <a:ext cx="1968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5682" y="4295539"/>
            <a:ext cx="2222450" cy="246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9" name="Group 31"/>
          <p:cNvGrpSpPr>
            <a:grpSpLocks/>
          </p:cNvGrpSpPr>
          <p:nvPr/>
        </p:nvGrpSpPr>
        <p:grpSpPr bwMode="auto">
          <a:xfrm>
            <a:off x="455613" y="2112963"/>
            <a:ext cx="2922587" cy="1990725"/>
            <a:chOff x="454874" y="2219545"/>
            <a:chExt cx="2923953" cy="1990948"/>
          </a:xfrm>
        </p:grpSpPr>
        <p:pic>
          <p:nvPicPr>
            <p:cNvPr id="11283" name="Picture 9" descr="stack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74" y="2219545"/>
              <a:ext cx="2923953" cy="199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72463" y="2660919"/>
              <a:ext cx="489179" cy="2048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/>
            <a:lstStyle/>
            <a:p>
              <a:pPr>
                <a:defRPr/>
              </a:pPr>
              <a:r>
                <a:rPr lang="en-US" sz="800" b="1" dirty="0">
                  <a:solidFill>
                    <a:srgbClr val="FF0000"/>
                  </a:solidFill>
                </a:rPr>
                <a:t>50 µm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74347" y="3295991"/>
              <a:ext cx="544768" cy="2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/>
            <a:lstStyle/>
            <a:p>
              <a:pPr>
                <a:defRPr/>
              </a:pPr>
              <a:r>
                <a:rPr lang="en-US" sz="800" b="1" dirty="0">
                  <a:solidFill>
                    <a:srgbClr val="FF0000"/>
                  </a:solidFill>
                </a:rPr>
                <a:t>400 µm</a:t>
              </a:r>
            </a:p>
          </p:txBody>
        </p:sp>
      </p:grpSp>
      <p:sp>
        <p:nvSpPr>
          <p:cNvPr id="11281" name="TextBox 32"/>
          <p:cNvSpPr txBox="1">
            <a:spLocks noChangeArrowheads="1"/>
          </p:cNvSpPr>
          <p:nvPr/>
        </p:nvSpPr>
        <p:spPr bwMode="auto">
          <a:xfrm>
            <a:off x="616743" y="4508500"/>
            <a:ext cx="2600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en-US" altLang="en-US" sz="1400" b="1" dirty="0"/>
              <a:t>Top side of </a:t>
            </a:r>
            <a:r>
              <a:rPr lang="en-US" altLang="en-US" sz="1400" b="1" dirty="0" smtClean="0"/>
              <a:t> prototype run </a:t>
            </a:r>
          </a:p>
          <a:p>
            <a:pPr algn="ctr" eaLnBrk="1" hangingPunct="1">
              <a:spcBef>
                <a:spcPct val="0"/>
              </a:spcBef>
              <a:buClrTx/>
            </a:pPr>
            <a:r>
              <a:rPr lang="en-US" altLang="en-US" sz="1400" b="1" dirty="0" smtClean="0"/>
              <a:t>(“</a:t>
            </a:r>
            <a:r>
              <a:rPr lang="en-US" altLang="en-US" sz="1400" b="1" dirty="0"/>
              <a:t>PXD6”)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400" dirty="0"/>
          </a:p>
        </p:txBody>
      </p:sp>
      <p:pic>
        <p:nvPicPr>
          <p:cNvPr id="19" name="Picture 2" descr="D:\Laci\2-PROJECTS\Belle-II\PXD6-1\after_dicing\W02-I06\PXD6-1-W02-I06 015 cro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673" y="2565874"/>
            <a:ext cx="4852415" cy="369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smtClean="0">
                <a:cs typeface="Arial" charset="0"/>
              </a:rPr>
              <a:t>All-Silicon Module</a:t>
            </a:r>
          </a:p>
        </p:txBody>
      </p:sp>
      <p:sp>
        <p:nvSpPr>
          <p:cNvPr id="12291" name="Date Placeholder 2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000" smtClean="0">
                <a:solidFill>
                  <a:schemeClr val="bg1"/>
                </a:solidFill>
              </a:rPr>
              <a:t>PXD ASIC Review, Oct. 2014 </a:t>
            </a:r>
            <a:endParaRPr lang="de-DE" altLang="en-US" sz="1000" smtClean="0">
              <a:solidFill>
                <a:schemeClr val="bg1"/>
              </a:solidFill>
            </a:endParaRPr>
          </a:p>
        </p:txBody>
      </p:sp>
      <p:sp>
        <p:nvSpPr>
          <p:cNvPr id="12292" name="Footer Placeholder 3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en-US" sz="1000" smtClean="0">
                <a:solidFill>
                  <a:schemeClr val="bg1"/>
                </a:solidFill>
              </a:rPr>
              <a:t>Ladislav Andricek, MPG Halbleiterlabor</a:t>
            </a:r>
          </a:p>
        </p:txBody>
      </p:sp>
      <p:sp>
        <p:nvSpPr>
          <p:cNvPr id="12293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fld id="{94C6A3AD-3550-4067-9454-65C97C126C86}" type="slidenum">
              <a:rPr lang="en-US" altLang="en-US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</a:pPr>
              <a:t>14</a:t>
            </a:fld>
            <a:endParaRPr lang="en-US" altLang="en-US" sz="1000" smtClean="0">
              <a:solidFill>
                <a:schemeClr val="bg1"/>
              </a:solidFill>
            </a:endParaRPr>
          </a:p>
        </p:txBody>
      </p:sp>
      <p:sp>
        <p:nvSpPr>
          <p:cNvPr id="12294" name="Text Box 17"/>
          <p:cNvSpPr txBox="1">
            <a:spLocks noChangeArrowheads="1"/>
          </p:cNvSpPr>
          <p:nvPr/>
        </p:nvSpPr>
        <p:spPr bwMode="auto">
          <a:xfrm rot="5400000">
            <a:off x="3952875" y="4478338"/>
            <a:ext cx="29892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200" b="1">
                <a:solidFill>
                  <a:schemeClr val="bg1"/>
                </a:solidFill>
              </a:rPr>
              <a:t>Belle II mechanical sample</a:t>
            </a:r>
          </a:p>
        </p:txBody>
      </p:sp>
      <p:pic>
        <p:nvPicPr>
          <p:cNvPr id="12295" name="Picture 22" descr="flex-silicon-4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30713"/>
          <a:stretch>
            <a:fillRect/>
          </a:stretch>
        </p:blipFill>
        <p:spPr bwMode="auto">
          <a:xfrm>
            <a:off x="681038" y="1190625"/>
            <a:ext cx="41402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Box 23"/>
          <p:cNvSpPr txBox="1">
            <a:spLocks noChangeArrowheads="1"/>
          </p:cNvSpPr>
          <p:nvPr/>
        </p:nvSpPr>
        <p:spPr bwMode="auto">
          <a:xfrm>
            <a:off x="714375" y="4784725"/>
            <a:ext cx="1933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50µm Si, unsupported</a:t>
            </a:r>
          </a:p>
        </p:txBody>
      </p:sp>
      <p:pic>
        <p:nvPicPr>
          <p:cNvPr id="12297" name="Picture 3" descr="D:\Laci\2-PROJECTS\Belle-II\Dummies\ThinDummies\Pictures\AfterCutI\IMG_8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1212850"/>
            <a:ext cx="366077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5332413" y="5989638"/>
            <a:ext cx="210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50µm Si in Silicon frame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8313" y="5453063"/>
            <a:ext cx="4752975" cy="844550"/>
          </a:xfrm>
          <a:prstGeom prst="rect">
            <a:avLst/>
          </a:prstGeom>
          <a:solidFill>
            <a:srgbClr val="7CA6A6"/>
          </a:solidFill>
          <a:ln>
            <a:noFill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none"/>
          <a:lstStyle/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  Half-ladders (modules) are laser-cut 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  Modules are supported by a monolithic silicon  frame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  Two inner (outer) modules are assembled to inner (outer) ladders</a:t>
            </a:r>
          </a:p>
          <a:p>
            <a:pPr>
              <a:spcAft>
                <a:spcPts val="300"/>
              </a:spcAft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smtClean="0">
                <a:cs typeface="Arial" charset="0"/>
              </a:rPr>
              <a:t>Micro joint between half-ladders</a:t>
            </a:r>
          </a:p>
        </p:txBody>
      </p:sp>
      <p:sp>
        <p:nvSpPr>
          <p:cNvPr id="13315" name="Date Placeholder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000" smtClean="0">
                <a:solidFill>
                  <a:schemeClr val="bg1"/>
                </a:solidFill>
              </a:rPr>
              <a:t>PXD ASIC Review, Oct. 2014 </a:t>
            </a:r>
            <a:endParaRPr lang="de-DE" altLang="en-US" sz="1000" smtClean="0">
              <a:solidFill>
                <a:schemeClr val="bg1"/>
              </a:solidFill>
            </a:endParaRPr>
          </a:p>
        </p:txBody>
      </p:sp>
      <p:sp>
        <p:nvSpPr>
          <p:cNvPr id="13316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en-US" sz="1000" smtClean="0">
                <a:solidFill>
                  <a:schemeClr val="bg1"/>
                </a:solidFill>
              </a:rPr>
              <a:t>Ladislav Andricek, MPG Halbleiterlabor</a:t>
            </a:r>
          </a:p>
        </p:txBody>
      </p:sp>
      <p:sp>
        <p:nvSpPr>
          <p:cNvPr id="13317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fld id="{9E45FFE3-BA38-44D5-BD11-4C9849A23700}" type="slidenum">
              <a:rPr lang="en-US" altLang="en-US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</a:pPr>
              <a:t>15</a:t>
            </a:fld>
            <a:endParaRPr lang="en-US" altLang="en-US" sz="1000" smtClean="0">
              <a:solidFill>
                <a:schemeClr val="bg1"/>
              </a:solidFill>
            </a:endParaRPr>
          </a:p>
        </p:txBody>
      </p:sp>
      <p:pic>
        <p:nvPicPr>
          <p:cNvPr id="13318" name="Picture 4" descr="D:\Laci\2-PROJECTS\Belle-II\Dummies\ThinDummies\Pictures\AfterCutI\Image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966788"/>
            <a:ext cx="32480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22"/>
          <p:cNvSpPr txBox="1">
            <a:spLocks noChangeArrowheads="1"/>
          </p:cNvSpPr>
          <p:nvPr/>
        </p:nvSpPr>
        <p:spPr bwMode="auto">
          <a:xfrm>
            <a:off x="444500" y="1836738"/>
            <a:ext cx="3127375" cy="1246187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+mj-lt"/>
                <a:cs typeface="Arial" pitchFamily="34" charset="0"/>
              </a:rPr>
              <a:t>  butt-joint between two half-ladders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+mj-lt"/>
                <a:cs typeface="Arial" pitchFamily="34" charset="0"/>
              </a:rPr>
              <a:t>  reinforced with 3 ceramic inserts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+mj-lt"/>
                <a:cs typeface="Arial" pitchFamily="34" charset="0"/>
              </a:rPr>
              <a:t>  2x300µm dead area per ladder</a:t>
            </a:r>
          </a:p>
        </p:txBody>
      </p:sp>
      <p:pic>
        <p:nvPicPr>
          <p:cNvPr id="13320" name="Picture 13" descr="D:\Laci\2-PROJECTS\Belle-II\Dummies\ThinDummies\Klebung\nachKlebungGrosseLadder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4059238"/>
            <a:ext cx="75390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5" descr="D:\Laci\2-PROJECTS\Belle-II\Dummies\ThinDummies\Pictures\AfterCutI\v-groov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336800"/>
            <a:ext cx="26384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8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and r/o electronics: Beam tests with the full system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PXD ASIC Review, Oct. 2014 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Ladislav Andricek, MPG Halbleiterlabor</a:t>
            </a:r>
            <a:endParaRPr lang="de-DE" altLang="en-US"/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903575" y="1361880"/>
            <a:ext cx="5128492" cy="239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39" tIns="49770" rIns="99539" bIns="4977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dirty="0">
                <a:latin typeface="+mn-lt"/>
              </a:rPr>
              <a:t>PXD6 Belle II </a:t>
            </a:r>
            <a:r>
              <a:rPr lang="en-GB" sz="1400" b="1" dirty="0" smtClean="0">
                <a:latin typeface="+mn-lt"/>
              </a:rPr>
              <a:t>design</a:t>
            </a:r>
          </a:p>
          <a:p>
            <a:pPr eaLnBrk="1" hangingPunct="1"/>
            <a:endParaRPr lang="en-GB" sz="1400" b="1" dirty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>
                <a:latin typeface="+mn-lt"/>
              </a:rPr>
              <a:t>Thin (</a:t>
            </a:r>
            <a:r>
              <a:rPr lang="en-GB" sz="1400" b="1" dirty="0">
                <a:latin typeface="+mn-lt"/>
              </a:rPr>
              <a:t>50</a:t>
            </a:r>
            <a:r>
              <a:rPr lang="en-GB" sz="1400" dirty="0">
                <a:latin typeface="+mn-lt"/>
              </a:rPr>
              <a:t> µm) sensor 32x64 pixels</a:t>
            </a: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>
                <a:latin typeface="+mn-lt"/>
              </a:rPr>
              <a:t>Pitch 50x75 µm</a:t>
            </a:r>
            <a:r>
              <a:rPr lang="en-GB" sz="1400" baseline="30000" dirty="0">
                <a:latin typeface="+mn-lt"/>
              </a:rPr>
              <a:t>2</a:t>
            </a:r>
            <a:br>
              <a:rPr lang="en-GB" sz="1400" baseline="30000" dirty="0">
                <a:latin typeface="+mn-lt"/>
              </a:rPr>
            </a:br>
            <a:endParaRPr lang="en-GB" sz="1400" baseline="30000" dirty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 err="1">
                <a:latin typeface="+mn-lt"/>
              </a:rPr>
              <a:t>SwitcherB</a:t>
            </a:r>
            <a:r>
              <a:rPr lang="en-GB" sz="1400" dirty="0">
                <a:latin typeface="+mn-lt"/>
              </a:rPr>
              <a:t> and DCDB at full speed</a:t>
            </a: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>
                <a:latin typeface="+mn-lt"/>
              </a:rPr>
              <a:t>Belle II prototype power supply</a:t>
            </a: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>
                <a:latin typeface="+mn-lt"/>
              </a:rPr>
              <a:t>DCDB readout at 320 </a:t>
            </a:r>
            <a:r>
              <a:rPr lang="en-GB" sz="1400" dirty="0" smtClean="0">
                <a:latin typeface="+mn-lt"/>
              </a:rPr>
              <a:t>MHz </a:t>
            </a: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GB" sz="1400" b="1" dirty="0" smtClean="0">
                <a:latin typeface="+mn-lt"/>
              </a:rPr>
              <a:t>100 </a:t>
            </a:r>
            <a:r>
              <a:rPr lang="en-GB" sz="1400" b="1" dirty="0">
                <a:latin typeface="+mn-lt"/>
              </a:rPr>
              <a:t>ns row time</a:t>
            </a:r>
          </a:p>
          <a:p>
            <a:pPr marL="742950" lvl="1" indent="-285750" eaLnBrk="1" hangingPunct="1">
              <a:buFont typeface="Wingdings 3" panose="05040102010807070707" pitchFamily="18" charset="2"/>
              <a:buChar char="w"/>
            </a:pPr>
            <a:endParaRPr lang="en-GB" sz="1400" dirty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>
                <a:latin typeface="+mn-lt"/>
              </a:rPr>
              <a:t>99% Efficiency</a:t>
            </a: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 smtClean="0">
                <a:latin typeface="+mn-lt"/>
              </a:rPr>
              <a:t>S/N for </a:t>
            </a:r>
            <a:r>
              <a:rPr lang="en-GB" sz="1400" dirty="0">
                <a:latin typeface="+mn-lt"/>
              </a:rPr>
              <a:t>MIPs: </a:t>
            </a:r>
            <a:r>
              <a:rPr lang="en-GB" sz="1400" dirty="0" smtClean="0">
                <a:latin typeface="+mn-lt"/>
              </a:rPr>
              <a:t>20-40 </a:t>
            </a:r>
            <a:r>
              <a:rPr lang="en-GB" sz="1400" dirty="0">
                <a:latin typeface="+mn-lt"/>
              </a:rPr>
              <a:t>depending </a:t>
            </a:r>
            <a:r>
              <a:rPr lang="en-GB" sz="1400" dirty="0" smtClean="0">
                <a:latin typeface="+mn-lt"/>
              </a:rPr>
              <a:t>on </a:t>
            </a:r>
            <a:r>
              <a:rPr lang="en-GB" sz="1400" dirty="0">
                <a:latin typeface="+mn-lt"/>
              </a:rPr>
              <a:t>gate length</a:t>
            </a:r>
          </a:p>
        </p:txBody>
      </p:sp>
      <p:grpSp>
        <p:nvGrpSpPr>
          <p:cNvPr id="10" name="Agrupar 10"/>
          <p:cNvGrpSpPr/>
          <p:nvPr/>
        </p:nvGrpSpPr>
        <p:grpSpPr>
          <a:xfrm>
            <a:off x="536375" y="4155943"/>
            <a:ext cx="5590393" cy="2116687"/>
            <a:chOff x="3297238" y="3516859"/>
            <a:chExt cx="6551612" cy="225107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6438"/>
            <a:stretch>
              <a:fillRect/>
            </a:stretch>
          </p:blipFill>
          <p:spPr bwMode="auto">
            <a:xfrm>
              <a:off x="3297238" y="3526155"/>
              <a:ext cx="3663950" cy="207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20 CuadroTexto"/>
            <p:cNvSpPr txBox="1">
              <a:spLocks noChangeArrowheads="1"/>
            </p:cNvSpPr>
            <p:nvPr/>
          </p:nvSpPr>
          <p:spPr bwMode="auto">
            <a:xfrm>
              <a:off x="5368925" y="4719955"/>
              <a:ext cx="1592263" cy="327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g</a:t>
              </a:r>
              <a:r>
                <a:rPr lang="en-US" sz="1400" b="1" baseline="-25000" dirty="0"/>
                <a:t>q</a:t>
              </a:r>
              <a:r>
                <a:rPr lang="en-US" sz="1400" b="1" dirty="0"/>
                <a:t>≈450 </a:t>
              </a:r>
              <a:r>
                <a:rPr lang="en-US" sz="1400" b="1" dirty="0" err="1"/>
                <a:t>pA</a:t>
              </a:r>
              <a:r>
                <a:rPr lang="en-US" sz="1400" b="1" dirty="0"/>
                <a:t>/e</a:t>
              </a:r>
              <a:r>
                <a:rPr lang="en-US" sz="1400" b="1" baseline="30000" dirty="0"/>
                <a:t>-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15" name="22 CuadroTexto"/>
            <p:cNvSpPr txBox="1">
              <a:spLocks noChangeArrowheads="1"/>
            </p:cNvSpPr>
            <p:nvPr/>
          </p:nvSpPr>
          <p:spPr bwMode="auto">
            <a:xfrm>
              <a:off x="4516438" y="3889692"/>
              <a:ext cx="2509837" cy="42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/>
                <a:t>Cluster 3x3 signal</a:t>
              </a:r>
            </a:p>
            <a:p>
              <a:pPr algn="ctr" eaLnBrk="1" hangingPunct="1"/>
              <a:r>
                <a:rPr lang="en-US" sz="1000" dirty="0"/>
                <a:t>MIP Perpendicular incidence</a:t>
              </a: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7967" r="7285"/>
            <a:stretch>
              <a:fillRect/>
            </a:stretch>
          </p:blipFill>
          <p:spPr bwMode="auto">
            <a:xfrm>
              <a:off x="7026275" y="3516859"/>
              <a:ext cx="2822575" cy="225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30 CuadroTexto"/>
            <p:cNvSpPr txBox="1">
              <a:spLocks noChangeArrowheads="1"/>
            </p:cNvSpPr>
            <p:nvPr/>
          </p:nvSpPr>
          <p:spPr bwMode="auto">
            <a:xfrm>
              <a:off x="7355356" y="3579660"/>
              <a:ext cx="2382510" cy="29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>
                  <a:latin typeface="Arial" charset="0"/>
                  <a:cs typeface="Arial" charset="0"/>
                </a:rPr>
                <a:t>~</a:t>
              </a:r>
              <a:r>
                <a:rPr lang="en-US" b="1" dirty="0"/>
                <a:t>10 </a:t>
              </a:r>
              <a:r>
                <a:rPr lang="en-US" b="1" dirty="0" smtClean="0"/>
                <a:t>µm                resolution  </a:t>
              </a:r>
              <a:endParaRPr lang="en-US" b="1" dirty="0"/>
            </a:p>
          </p:txBody>
        </p:sp>
      </p:grpSp>
      <p:pic>
        <p:nvPicPr>
          <p:cNvPr id="20" name="Picture 2" descr="Z:\my_win\DEPFET\pics\Hybrid_5\test_setup_chip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901800" y="2225781"/>
            <a:ext cx="5236768" cy="27868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149600" y="3826284"/>
            <a:ext cx="457200" cy="316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DCD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156199" y="4970415"/>
            <a:ext cx="457200" cy="316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DHP</a:t>
            </a:r>
          </a:p>
        </p:txBody>
      </p:sp>
      <p:sp>
        <p:nvSpPr>
          <p:cNvPr id="28" name="Textfeld 27"/>
          <p:cNvSpPr txBox="1"/>
          <p:nvPr/>
        </p:nvSpPr>
        <p:spPr>
          <a:xfrm rot="5400000">
            <a:off x="6777217" y="1602818"/>
            <a:ext cx="1215165" cy="316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000" dirty="0" smtClean="0"/>
              <a:t>50µmthin DEPFETs</a:t>
            </a:r>
          </a:p>
        </p:txBody>
      </p:sp>
      <p:sp>
        <p:nvSpPr>
          <p:cNvPr id="29" name="Textfeld 28"/>
          <p:cNvSpPr txBox="1"/>
          <p:nvPr/>
        </p:nvSpPr>
        <p:spPr>
          <a:xfrm rot="5400000">
            <a:off x="8219018" y="1682622"/>
            <a:ext cx="508364" cy="316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SWB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Towards a real ladder</a:t>
            </a:r>
          </a:p>
        </p:txBody>
      </p:sp>
      <p:sp>
        <p:nvSpPr>
          <p:cNvPr id="11269" name="Date Placeholder 10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PXD ASIC Review, Oct. 2014 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1271" name="Footer Placeholder 1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MPG Halbleiterlabor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t="11741" r="16147" b="12013"/>
          <a:stretch>
            <a:fillRect/>
          </a:stretch>
        </p:blipFill>
        <p:spPr bwMode="auto">
          <a:xfrm>
            <a:off x="6086296" y="1048624"/>
            <a:ext cx="2106769" cy="130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2260" y="1089827"/>
            <a:ext cx="5156792" cy="34981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b="1" dirty="0" smtClean="0"/>
              <a:t>Transition from test systems to integrated modules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US" sz="1200" dirty="0" smtClean="0"/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sz="1200" dirty="0" smtClean="0"/>
              <a:t> PCB for the various matrices ….. “hybrids”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200" dirty="0" smtClean="0"/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sz="1200" dirty="0" smtClean="0"/>
              <a:t> first bump bonded chip on PXD6 prototype matrices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dirty="0" smtClean="0"/>
              <a:t>2 metal layers, not the final geometry, simple 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metal 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dirty="0" smtClean="0"/>
              <a:t>need still support PCB for I/O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dirty="0" smtClean="0"/>
              <a:t>not perforated balcony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200" dirty="0" smtClean="0"/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sz="1200" dirty="0" smtClean="0"/>
              <a:t> Belle-II PXD Module (two modules form a ladder)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b="1" dirty="0" smtClean="0"/>
              <a:t>three metal layers, Cu as LM only on periphery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dirty="0" smtClean="0"/>
              <a:t>MCM: 4 DCD, 4 DHP, 6 Switchers </a:t>
            </a:r>
            <a:r>
              <a:rPr lang="en-US" sz="1200" dirty="0" smtClean="0">
                <a:sym typeface="Wingdings" pitchFamily="2" charset="2"/>
              </a:rPr>
              <a:t> ~3000 bonds/module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b="1" dirty="0" smtClean="0">
                <a:sym typeface="Wingdings" pitchFamily="2" charset="2"/>
              </a:rPr>
              <a:t>Cu as UBM, bumps partly on thinned perforated frame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dirty="0" smtClean="0">
                <a:sym typeface="Wingdings" pitchFamily="2" charset="2"/>
              </a:rPr>
              <a:t>passive components soldered to substrate</a:t>
            </a:r>
          </a:p>
          <a:p>
            <a:pPr marL="628650" lvl="1" indent="-171450">
              <a:spcBef>
                <a:spcPts val="100"/>
              </a:spcBef>
              <a:spcAft>
                <a:spcPts val="100"/>
              </a:spcAft>
              <a:buFont typeface="Wingdings 3" pitchFamily="18" charset="2"/>
              <a:buChar char="9"/>
            </a:pPr>
            <a:r>
              <a:rPr lang="en-US" sz="1200" dirty="0" smtClean="0">
                <a:sym typeface="Wingdings" pitchFamily="2" charset="2"/>
              </a:rPr>
              <a:t>I/O and power over </a:t>
            </a:r>
            <a:r>
              <a:rPr lang="en-US" sz="1200" dirty="0" err="1" smtClean="0">
                <a:sym typeface="Wingdings" pitchFamily="2" charset="2"/>
              </a:rPr>
              <a:t>Kapton</a:t>
            </a:r>
            <a:r>
              <a:rPr lang="en-US" sz="1200" dirty="0" smtClean="0">
                <a:sym typeface="Wingdings" pitchFamily="2" charset="2"/>
              </a:rPr>
              <a:t> cable</a:t>
            </a:r>
            <a:endParaRPr lang="en-US" sz="1200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  <p:pic>
        <p:nvPicPr>
          <p:cNvPr id="11" name="Picture 5" descr="D:\Laci\1-Conferences-Talks\IEEE\IEEE-Anaheim-2012\Poster\E-MCM-1-tech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9" y="4380824"/>
            <a:ext cx="3704985" cy="208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49" y="4310634"/>
            <a:ext cx="4376751" cy="111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369" y="2032720"/>
            <a:ext cx="1733308" cy="260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:\Laci\2-PROJECTS\Belle-II\E-MCM\Flip Chip IZM\pics\izm-swb-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/>
          <a:stretch/>
        </p:blipFill>
        <p:spPr bwMode="auto">
          <a:xfrm rot="16200000">
            <a:off x="7152135" y="5212901"/>
            <a:ext cx="1381742" cy="140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Laci\2-PROJECTS\Belle-II\E-MCM\Passives-Finetech\BilderDummy\passives-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57" y="5225355"/>
            <a:ext cx="1808242" cy="13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5271293" y="6143580"/>
            <a:ext cx="1190444" cy="29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dirty="0" smtClean="0"/>
              <a:t>01005 term. res</a:t>
            </a:r>
          </a:p>
        </p:txBody>
      </p:sp>
    </p:spTree>
    <p:extLst>
      <p:ext uri="{BB962C8B-B14F-4D97-AF65-F5344CB8AC3E}">
        <p14:creationId xmlns:p14="http://schemas.microsoft.com/office/powerpoint/2010/main" val="9802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vehicle E-MCM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04100" y="973951"/>
            <a:ext cx="8016196" cy="19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4" y="3114195"/>
            <a:ext cx="5362353" cy="329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5"/>
          <p:cNvSpPr txBox="1"/>
          <p:nvPr/>
        </p:nvSpPr>
        <p:spPr>
          <a:xfrm>
            <a:off x="5837275" y="3771649"/>
            <a:ext cx="3168370" cy="1895504"/>
          </a:xfrm>
          <a:prstGeom prst="rect">
            <a:avLst/>
          </a:prstGeom>
          <a:solidFill>
            <a:srgbClr val="7CA6B1"/>
          </a:solidFill>
          <a:ln>
            <a:noFill/>
          </a:ln>
          <a:effectLst>
            <a:outerShdw blurRad="342900" dist="50800" dir="5400000" sx="92000" sy="92000" algn="ctr" rotWithShape="0">
              <a:srgbClr val="000000">
                <a:alpha val="54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Extensive test program</a:t>
            </a:r>
          </a:p>
          <a:p>
            <a:endParaRPr lang="en-US" altLang="en-US" sz="1200" b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Tahoma" panose="020B0604030504040204" pitchFamily="34" charset="0"/>
              <a:buChar char="»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Interconnect technology</a:t>
            </a:r>
          </a:p>
          <a:p>
            <a:pPr marL="285750" indent="-285750">
              <a:buFont typeface="Tahoma" panose="020B0604030504040204" pitchFamily="34" charset="0"/>
              <a:buChar char="»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Powering, control, DAQ</a:t>
            </a:r>
          </a:p>
          <a:p>
            <a:pPr marL="285750" indent="-285750">
              <a:buFont typeface="Tahoma" panose="020B0604030504040204" pitchFamily="34" charset="0"/>
              <a:buChar char="»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Signal integrity, timing …</a:t>
            </a:r>
          </a:p>
          <a:p>
            <a:pPr marL="285750" indent="-285750">
              <a:buFont typeface="Tahoma" panose="020B0604030504040204" pitchFamily="34" charset="0"/>
              <a:buChar char="»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…</a:t>
            </a:r>
          </a:p>
          <a:p>
            <a:pPr marL="285750" indent="-285750">
              <a:buFont typeface="Tahoma" panose="020B0604030504040204" pitchFamily="34" charset="0"/>
              <a:buChar char="»"/>
            </a:pPr>
            <a:endParaRPr lang="en-US" altLang="en-US" sz="1200" dirty="0">
              <a:solidFill>
                <a:schemeClr val="bg1"/>
              </a:solidFill>
              <a:sym typeface="Symbol"/>
            </a:endParaRPr>
          </a:p>
          <a:p>
            <a:pPr algn="ctr"/>
            <a:r>
              <a:rPr lang="en-US" altLang="en-US" dirty="0" smtClean="0">
                <a:solidFill>
                  <a:schemeClr val="bg1"/>
                </a:solidFill>
                <a:sym typeface="Symbol"/>
              </a:rPr>
              <a:t>Lessons learned are being applied to </a:t>
            </a:r>
          </a:p>
          <a:p>
            <a:pPr algn="ctr"/>
            <a:r>
              <a:rPr lang="en-US" altLang="en-US" dirty="0" smtClean="0">
                <a:solidFill>
                  <a:schemeClr val="bg1"/>
                </a:solidFill>
                <a:sym typeface="Symbol"/>
              </a:rPr>
              <a:t>final module layout</a:t>
            </a: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/>
            </a:r>
            <a:br>
              <a:rPr lang="en-US" altLang="en-US" sz="1200" dirty="0" smtClean="0">
                <a:solidFill>
                  <a:schemeClr val="bg1"/>
                </a:solidFill>
                <a:sym typeface="Symbol"/>
              </a:rPr>
            </a:br>
            <a:endParaRPr lang="en-US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19040" y="3934046"/>
            <a:ext cx="914400" cy="2977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100ns/div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19040" y="5054008"/>
            <a:ext cx="914400" cy="2977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5ns/div</a:t>
            </a:r>
          </a:p>
        </p:txBody>
      </p:sp>
    </p:spTree>
    <p:extLst>
      <p:ext uri="{BB962C8B-B14F-4D97-AF65-F5344CB8AC3E}">
        <p14:creationId xmlns:p14="http://schemas.microsoft.com/office/powerpoint/2010/main" val="39321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Capacitive load for the ASICs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00" y="1000263"/>
            <a:ext cx="5731200" cy="26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1" y="3896530"/>
            <a:ext cx="7406738" cy="214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83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KEKB and </a:t>
            </a:r>
            <a:r>
              <a:rPr lang="en-US" dirty="0" err="1" smtClean="0"/>
              <a:t>SuperKEKB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PXD ASIC Review, Oct. 2014 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Ladislav Andricek, MPG Halbleiterlabor</a:t>
            </a:r>
            <a:endParaRPr lang="de-DE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5" y="1105065"/>
            <a:ext cx="3924373" cy="290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20036" y="4282570"/>
            <a:ext cx="40306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>
                <a:sym typeface="Wingdings" panose="05000000000000000000" pitchFamily="2" charset="2"/>
              </a:rPr>
              <a:t>KEKB: </a:t>
            </a:r>
          </a:p>
          <a:p>
            <a:endParaRPr lang="en-US" altLang="en-US" dirty="0" smtClean="0">
              <a:sym typeface="Wingdings" panose="05000000000000000000" pitchFamily="2" charset="2"/>
            </a:endParaRPr>
          </a:p>
          <a:p>
            <a:r>
              <a:rPr lang="en-US" altLang="en-US" dirty="0" smtClean="0">
                <a:sym typeface="Wingdings" panose="05000000000000000000" pitchFamily="2" charset="2"/>
              </a:rPr>
              <a:t>:- small, but powerful e+/e- collider (~3km circ.)</a:t>
            </a:r>
          </a:p>
          <a:p>
            <a:r>
              <a:rPr lang="en-US" altLang="en-US" dirty="0" smtClean="0">
                <a:sym typeface="Wingdings" panose="05000000000000000000" pitchFamily="2" charset="2"/>
              </a:rPr>
              <a:t>:- holds the world record in peak luminosity</a:t>
            </a:r>
          </a:p>
          <a:p>
            <a:r>
              <a:rPr lang="en-US" altLang="en-US" dirty="0" smtClean="0">
                <a:sym typeface="Wingdings" panose="05000000000000000000" pitchFamily="2" charset="2"/>
              </a:rPr>
              <a:t>:- status: shut down -  under upgrade</a:t>
            </a:r>
          </a:p>
          <a:p>
            <a:endParaRPr lang="en-US" altLang="en-US" dirty="0">
              <a:sym typeface="Wingdings" panose="05000000000000000000" pitchFamily="2" charset="2"/>
            </a:endParaRPr>
          </a:p>
          <a:p>
            <a:r>
              <a:rPr lang="en-US" altLang="en-US" dirty="0" smtClean="0">
                <a:sym typeface="Wingdings" panose="05000000000000000000" pitchFamily="2" charset="2"/>
              </a:rPr>
              <a:t>:-  </a:t>
            </a:r>
            <a:r>
              <a:rPr lang="en-US" altLang="en-US" dirty="0" err="1" smtClean="0">
                <a:sym typeface="Wingdings" panose="05000000000000000000" pitchFamily="2" charset="2"/>
              </a:rPr>
              <a:t>SuperKEKB</a:t>
            </a:r>
            <a:r>
              <a:rPr lang="en-US" altLang="en-US" dirty="0" smtClean="0">
                <a:sym typeface="Wingdings" panose="05000000000000000000" pitchFamily="2" charset="2"/>
              </a:rPr>
              <a:t> with 40x higher </a:t>
            </a:r>
            <a:r>
              <a:rPr lang="en-US" altLang="en-US" dirty="0" err="1" smtClean="0">
                <a:sym typeface="Wingdings" panose="05000000000000000000" pitchFamily="2" charset="2"/>
              </a:rPr>
              <a:t>Lumi</a:t>
            </a:r>
            <a:r>
              <a:rPr lang="en-US" altLang="en-US" dirty="0" smtClean="0">
                <a:sym typeface="Wingdings" panose="05000000000000000000" pitchFamily="2" charset="2"/>
              </a:rPr>
              <a:t>.</a:t>
            </a:r>
          </a:p>
          <a:p>
            <a:endParaRPr lang="en-US" altLang="en-US" dirty="0" smtClean="0">
              <a:sym typeface="Wingdings" panose="05000000000000000000" pitchFamily="2" charset="2"/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7" y="3855957"/>
            <a:ext cx="3656067" cy="26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estreifter Pfeil nach rechts 8"/>
          <p:cNvSpPr/>
          <p:nvPr/>
        </p:nvSpPr>
        <p:spPr bwMode="auto">
          <a:xfrm rot="18607889">
            <a:off x="7910628" y="4238862"/>
            <a:ext cx="624830" cy="385123"/>
          </a:xfrm>
          <a:prstGeom prst="striped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5806" y="4123082"/>
            <a:ext cx="1051665" cy="3189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000" b="1" dirty="0" err="1" smtClean="0">
                <a:solidFill>
                  <a:srgbClr val="FF0000"/>
                </a:solidFill>
              </a:rPr>
              <a:t>SuperKEKB</a:t>
            </a:r>
            <a:endParaRPr lang="en-US" sz="1000" b="1" dirty="0" smtClean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17" y="1127519"/>
            <a:ext cx="4306186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0" y="1015943"/>
            <a:ext cx="8064850" cy="543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1689" b="3046"/>
          <a:stretch>
            <a:fillRect/>
          </a:stretch>
        </p:blipFill>
        <p:spPr bwMode="auto">
          <a:xfrm>
            <a:off x="4259706" y="1115999"/>
            <a:ext cx="4373094" cy="29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554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- occupancy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96800" y="1051200"/>
            <a:ext cx="8438400" cy="367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dirty="0" smtClean="0"/>
              <a:t>Extensive study by MPP group: main contribution QED background (4 fermion final state), e+/e- ~ few MeV range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" y="1483198"/>
            <a:ext cx="6092696" cy="434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60725" y="5818604"/>
            <a:ext cx="2404800" cy="300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000" i="1" dirty="0" smtClean="0"/>
              <a:t>Andreas Moll, </a:t>
            </a:r>
            <a:r>
              <a:rPr lang="en-US" sz="1000" i="1" dirty="0" err="1" smtClean="0"/>
              <a:t>Seeon</a:t>
            </a:r>
            <a:r>
              <a:rPr lang="en-US" sz="1000" i="1" dirty="0" smtClean="0"/>
              <a:t> 2012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063320" y="5634443"/>
            <a:ext cx="2733656" cy="751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dirty="0" smtClean="0"/>
              <a:t>Add ~0.14% synchrotron radiation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dirty="0" smtClean="0"/>
              <a:t>(Moll/Ritter/</a:t>
            </a:r>
            <a:r>
              <a:rPr lang="en-US" sz="1200" dirty="0" err="1" smtClean="0"/>
              <a:t>Soloviev</a:t>
            </a:r>
            <a:r>
              <a:rPr lang="en-US" sz="1200" dirty="0" smtClean="0"/>
              <a:t>)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US" sz="12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/>
          <a:stretch/>
        </p:blipFill>
        <p:spPr bwMode="auto">
          <a:xfrm>
            <a:off x="5589522" y="2062713"/>
            <a:ext cx="3345678" cy="322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547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– rad. damage - </a:t>
            </a:r>
            <a:r>
              <a:rPr lang="en-US" dirty="0" err="1" smtClean="0"/>
              <a:t>TiD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2" y="970837"/>
            <a:ext cx="8270466" cy="353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49" y="970837"/>
            <a:ext cx="4206584" cy="353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539002" y="4827365"/>
            <a:ext cx="2757091" cy="132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539" tIns="49770" rIns="99539" bIns="4977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dirty="0" smtClean="0">
                <a:latin typeface="+mn-lt"/>
              </a:rPr>
              <a:t>Total ionizing dose:</a:t>
            </a:r>
          </a:p>
          <a:p>
            <a:pPr eaLnBrk="1" hangingPunct="1"/>
            <a:endParaRPr lang="en-GB" sz="1400" b="1" dirty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 smtClean="0">
                <a:latin typeface="+mn-lt"/>
              </a:rPr>
              <a:t>L1 ~2 </a:t>
            </a:r>
            <a:r>
              <a:rPr lang="en-GB" sz="1400" dirty="0" err="1" smtClean="0">
                <a:latin typeface="+mn-lt"/>
              </a:rPr>
              <a:t>Mrad</a:t>
            </a:r>
            <a:r>
              <a:rPr lang="en-GB" sz="1400" dirty="0" smtClean="0">
                <a:latin typeface="+mn-lt"/>
              </a:rPr>
              <a:t>/</a:t>
            </a:r>
            <a:r>
              <a:rPr lang="en-GB" sz="1400" dirty="0" err="1" smtClean="0">
                <a:latin typeface="+mn-lt"/>
              </a:rPr>
              <a:t>smy</a:t>
            </a:r>
            <a:endParaRPr lang="en-GB" sz="1400" dirty="0" smtClean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 smtClean="0">
                <a:latin typeface="+mn-lt"/>
              </a:rPr>
              <a:t>L2 ~0.6 </a:t>
            </a:r>
            <a:r>
              <a:rPr lang="en-GB" sz="1400" dirty="0" err="1" smtClean="0">
                <a:latin typeface="+mn-lt"/>
              </a:rPr>
              <a:t>Mrad</a:t>
            </a:r>
            <a:r>
              <a:rPr lang="en-GB" sz="1400" dirty="0" smtClean="0">
                <a:latin typeface="+mn-lt"/>
              </a:rPr>
              <a:t>/</a:t>
            </a:r>
            <a:r>
              <a:rPr lang="en-GB" sz="1400" dirty="0" err="1" smtClean="0">
                <a:latin typeface="+mn-lt"/>
              </a:rPr>
              <a:t>smy</a:t>
            </a:r>
            <a:endParaRPr lang="en-GB" sz="1400" dirty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 smtClean="0">
                <a:latin typeface="+mn-lt"/>
              </a:rPr>
              <a:t>Fairly uniform over Z</a:t>
            </a:r>
            <a:r>
              <a:rPr lang="en-GB" sz="1400" baseline="30000" dirty="0">
                <a:latin typeface="+mn-lt"/>
              </a:rPr>
              <a:t/>
            </a:r>
            <a:br>
              <a:rPr lang="en-GB" sz="1400" baseline="30000" dirty="0">
                <a:latin typeface="+mn-lt"/>
              </a:rPr>
            </a:br>
            <a:endParaRPr lang="en-GB" sz="1400" baseline="30000" dirty="0">
              <a:latin typeface="+mn-lt"/>
            </a:endParaRPr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4540102" y="4719642"/>
            <a:ext cx="4382231" cy="153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539" tIns="49770" rIns="99539" bIns="4977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dirty="0" smtClean="0">
                <a:latin typeface="+mn-lt"/>
              </a:rPr>
              <a:t>Effect on DEPFET:</a:t>
            </a:r>
          </a:p>
          <a:p>
            <a:pPr eaLnBrk="1" hangingPunct="1"/>
            <a:endParaRPr lang="en-GB" sz="1400" b="1" dirty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 smtClean="0">
                <a:latin typeface="+mn-lt"/>
                <a:sym typeface="Symbol"/>
              </a:rPr>
              <a:t></a:t>
            </a:r>
            <a:r>
              <a:rPr lang="en-GB" sz="1400" dirty="0" err="1" smtClean="0">
                <a:latin typeface="+mn-lt"/>
                <a:sym typeface="Symbol"/>
              </a:rPr>
              <a:t>Vth</a:t>
            </a:r>
            <a:r>
              <a:rPr lang="en-GB" sz="1400" dirty="0" smtClean="0">
                <a:latin typeface="+mn-lt"/>
                <a:sym typeface="Symbol"/>
              </a:rPr>
              <a:t> after 10Mrad ~5V</a:t>
            </a:r>
          </a:p>
          <a:p>
            <a:pPr marL="742950" lvl="1" indent="-285750" eaLnBrk="1" hangingPunct="1">
              <a:buFont typeface="Wingdings 3" panose="05040102010807070707" pitchFamily="18" charset="2"/>
              <a:buChar char="9"/>
            </a:pPr>
            <a:r>
              <a:rPr lang="en-GB" sz="1400" dirty="0">
                <a:latin typeface="+mn-lt"/>
                <a:sym typeface="Symbol"/>
              </a:rPr>
              <a:t>u</a:t>
            </a:r>
            <a:r>
              <a:rPr lang="en-GB" sz="1400" dirty="0" smtClean="0">
                <a:latin typeface="+mn-lt"/>
                <a:sym typeface="Symbol"/>
              </a:rPr>
              <a:t>niformity of response to radiation? </a:t>
            </a:r>
          </a:p>
          <a:p>
            <a:pPr lvl="1" eaLnBrk="1" hangingPunct="1"/>
            <a:endParaRPr lang="en-GB" sz="1400" dirty="0">
              <a:latin typeface="+mn-lt"/>
            </a:endParaRPr>
          </a:p>
          <a:p>
            <a:pPr marL="285750" indent="-285750" eaLnBrk="1" hangingPunct="1">
              <a:buFont typeface="Wingdings 3" panose="05040102010807070707" pitchFamily="18" charset="2"/>
              <a:buChar char="w"/>
            </a:pPr>
            <a:r>
              <a:rPr lang="en-GB" sz="1400" dirty="0" smtClean="0">
                <a:latin typeface="+mn-lt"/>
              </a:rPr>
              <a:t>ASICs to allow for additional pedestal variation</a:t>
            </a:r>
            <a:r>
              <a:rPr lang="en-GB" sz="1400" baseline="30000" dirty="0">
                <a:latin typeface="+mn-lt"/>
              </a:rPr>
              <a:t/>
            </a:r>
            <a:br>
              <a:rPr lang="en-GB" sz="1400" baseline="30000" dirty="0">
                <a:latin typeface="+mn-lt"/>
              </a:rPr>
            </a:br>
            <a:endParaRPr lang="en-GB" sz="1400" baseline="30000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56659" y="3152554"/>
            <a:ext cx="1233377" cy="3508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PXD Layer 1</a:t>
            </a:r>
          </a:p>
        </p:txBody>
      </p:sp>
    </p:spTree>
    <p:extLst>
      <p:ext uri="{BB962C8B-B14F-4D97-AF65-F5344CB8AC3E}">
        <p14:creationId xmlns:p14="http://schemas.microsoft.com/office/powerpoint/2010/main" val="2257732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r="28517"/>
          <a:stretch/>
        </p:blipFill>
        <p:spPr bwMode="auto">
          <a:xfrm>
            <a:off x="5297692" y="967554"/>
            <a:ext cx="3473858" cy="424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– rad. damage - NIEL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/>
        </p:blipFill>
        <p:spPr bwMode="auto">
          <a:xfrm>
            <a:off x="475200" y="967554"/>
            <a:ext cx="4971658" cy="429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9737" y="5101232"/>
            <a:ext cx="6823053" cy="3193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Direct </a:t>
            </a:r>
            <a:r>
              <a:rPr lang="en-US" dirty="0"/>
              <a:t>n</a:t>
            </a:r>
            <a:r>
              <a:rPr lang="en-US" dirty="0" smtClean="0"/>
              <a:t>eutrons from all background processes:                   ~1e11 </a:t>
            </a:r>
            <a:r>
              <a:rPr lang="en-US" dirty="0" err="1" smtClean="0"/>
              <a:t>neq</a:t>
            </a:r>
            <a:r>
              <a:rPr lang="en-US" dirty="0" smtClean="0"/>
              <a:t>/cm²/</a:t>
            </a:r>
            <a:r>
              <a:rPr lang="en-US" dirty="0" err="1" smtClean="0"/>
              <a:t>smy</a:t>
            </a: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61600" y="58176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619737" y="5567892"/>
            <a:ext cx="5983081" cy="3492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b="1" dirty="0" smtClean="0"/>
              <a:t>NIEL from leptons from QED background:                  ~1e13 </a:t>
            </a:r>
            <a:r>
              <a:rPr lang="en-US" b="1" dirty="0" err="1" smtClean="0"/>
              <a:t>neq</a:t>
            </a:r>
            <a:r>
              <a:rPr lang="en-US" b="1" dirty="0" smtClean="0"/>
              <a:t>/cm²/</a:t>
            </a:r>
            <a:r>
              <a:rPr lang="en-US" b="1" dirty="0" err="1" smtClean="0"/>
              <a:t>smy</a:t>
            </a:r>
            <a:endParaRPr lang="en-US" b="1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619738" y="6097228"/>
            <a:ext cx="8332876" cy="3492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Effect on DEPFET:                                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leak</a:t>
            </a:r>
            <a:r>
              <a:rPr lang="en-US" dirty="0" smtClean="0"/>
              <a:t> increase, not expected to be critical	 with moderate cooling						</a:t>
            </a:r>
          </a:p>
        </p:txBody>
      </p:sp>
    </p:spTree>
    <p:extLst>
      <p:ext uri="{BB962C8B-B14F-4D97-AF65-F5344CB8AC3E}">
        <p14:creationId xmlns:p14="http://schemas.microsoft.com/office/powerpoint/2010/main" val="2843020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noise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715" y="1222745"/>
            <a:ext cx="2357842" cy="227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997" y="2264773"/>
            <a:ext cx="1073888" cy="2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77" y="2264773"/>
            <a:ext cx="1073888" cy="2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067" y="2264773"/>
            <a:ext cx="1073888" cy="2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4758" y="2264773"/>
            <a:ext cx="1073888" cy="2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2"/>
          <p:cNvSpPr/>
          <p:nvPr/>
        </p:nvSpPr>
        <p:spPr bwMode="auto">
          <a:xfrm>
            <a:off x="5724453" y="2291572"/>
            <a:ext cx="47625" cy="20637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687" y="2264773"/>
            <a:ext cx="1073888" cy="2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4"/>
          <p:cNvSpPr/>
          <p:nvPr/>
        </p:nvSpPr>
        <p:spPr bwMode="auto">
          <a:xfrm>
            <a:off x="5994400" y="2209800"/>
            <a:ext cx="247650" cy="406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Freeform 14"/>
          <p:cNvSpPr/>
          <p:nvPr/>
        </p:nvSpPr>
        <p:spPr bwMode="auto">
          <a:xfrm>
            <a:off x="6098363" y="2260600"/>
            <a:ext cx="54787" cy="307777"/>
          </a:xfrm>
          <a:custGeom>
            <a:avLst/>
            <a:gdLst>
              <a:gd name="connsiteX0" fmla="*/ 65567 w 65567"/>
              <a:gd name="connsiteY0" fmla="*/ 0 h 574158"/>
              <a:gd name="connsiteX1" fmla="*/ 1772 w 65567"/>
              <a:gd name="connsiteY1" fmla="*/ 212651 h 574158"/>
              <a:gd name="connsiteX2" fmla="*/ 54935 w 65567"/>
              <a:gd name="connsiteY2" fmla="*/ 404037 h 574158"/>
              <a:gd name="connsiteX3" fmla="*/ 1772 w 65567"/>
              <a:gd name="connsiteY3" fmla="*/ 574158 h 57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67" h="574158">
                <a:moveTo>
                  <a:pt x="65567" y="0"/>
                </a:moveTo>
                <a:cubicBezTo>
                  <a:pt x="34555" y="72656"/>
                  <a:pt x="3544" y="145312"/>
                  <a:pt x="1772" y="212651"/>
                </a:cubicBezTo>
                <a:cubicBezTo>
                  <a:pt x="0" y="279990"/>
                  <a:pt x="54935" y="343786"/>
                  <a:pt x="54935" y="404037"/>
                </a:cubicBezTo>
                <a:cubicBezTo>
                  <a:pt x="54935" y="464288"/>
                  <a:pt x="28353" y="519223"/>
                  <a:pt x="1772" y="57415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20"/>
          <p:cNvSpPr/>
          <p:nvPr/>
        </p:nvSpPr>
        <p:spPr bwMode="auto">
          <a:xfrm>
            <a:off x="3422650" y="2297906"/>
            <a:ext cx="47625" cy="20637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 21"/>
          <p:cNvSpPr/>
          <p:nvPr/>
        </p:nvSpPr>
        <p:spPr bwMode="auto">
          <a:xfrm>
            <a:off x="4587110" y="2297906"/>
            <a:ext cx="47625" cy="20637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17" name="Group 30"/>
          <p:cNvGrpSpPr/>
          <p:nvPr/>
        </p:nvGrpSpPr>
        <p:grpSpPr>
          <a:xfrm>
            <a:off x="3244850" y="2533650"/>
            <a:ext cx="2349500" cy="209550"/>
            <a:chOff x="3244850" y="2533650"/>
            <a:chExt cx="2349500" cy="209550"/>
          </a:xfrm>
        </p:grpSpPr>
        <p:sp>
          <p:nvSpPr>
            <p:cNvPr id="18" name="Rectangle 26"/>
            <p:cNvSpPr/>
            <p:nvPr/>
          </p:nvSpPr>
          <p:spPr bwMode="auto">
            <a:xfrm>
              <a:off x="3295650" y="2559050"/>
              <a:ext cx="2247900" cy="18415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Rectangle 27"/>
            <p:cNvSpPr/>
            <p:nvPr/>
          </p:nvSpPr>
          <p:spPr bwMode="auto">
            <a:xfrm>
              <a:off x="3244850" y="2533650"/>
              <a:ext cx="2349500" cy="698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0" name="TextBox 28"/>
          <p:cNvSpPr txBox="1"/>
          <p:nvPr/>
        </p:nvSpPr>
        <p:spPr>
          <a:xfrm>
            <a:off x="3956050" y="2533650"/>
            <a:ext cx="730250" cy="209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900" dirty="0" smtClean="0"/>
              <a:t>20 µs frame</a:t>
            </a:r>
          </a:p>
        </p:txBody>
      </p:sp>
      <p:sp>
        <p:nvSpPr>
          <p:cNvPr id="21" name="TextBox 29"/>
          <p:cNvSpPr txBox="1"/>
          <p:nvPr/>
        </p:nvSpPr>
        <p:spPr>
          <a:xfrm>
            <a:off x="3268478" y="1977656"/>
            <a:ext cx="1080238" cy="24454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900" dirty="0" smtClean="0"/>
              <a:t>10 µs rev. packet</a:t>
            </a:r>
          </a:p>
        </p:txBody>
      </p:sp>
      <p:grpSp>
        <p:nvGrpSpPr>
          <p:cNvPr id="22" name="Group 31"/>
          <p:cNvGrpSpPr/>
          <p:nvPr/>
        </p:nvGrpSpPr>
        <p:grpSpPr>
          <a:xfrm>
            <a:off x="3237760" y="2764466"/>
            <a:ext cx="2897226" cy="279991"/>
            <a:chOff x="3244850" y="2533650"/>
            <a:chExt cx="2349500" cy="209550"/>
          </a:xfrm>
        </p:grpSpPr>
        <p:sp>
          <p:nvSpPr>
            <p:cNvPr id="23" name="Rectangle 32"/>
            <p:cNvSpPr/>
            <p:nvPr/>
          </p:nvSpPr>
          <p:spPr bwMode="auto">
            <a:xfrm>
              <a:off x="3295650" y="2559050"/>
              <a:ext cx="2247900" cy="18415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4" name="Rectangle 33"/>
            <p:cNvSpPr/>
            <p:nvPr/>
          </p:nvSpPr>
          <p:spPr bwMode="auto">
            <a:xfrm>
              <a:off x="3244850" y="2533650"/>
              <a:ext cx="2349500" cy="698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5" name="TextBox 34"/>
          <p:cNvSpPr txBox="1"/>
          <p:nvPr/>
        </p:nvSpPr>
        <p:spPr>
          <a:xfrm>
            <a:off x="4182872" y="2817629"/>
            <a:ext cx="1494914" cy="1949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900" dirty="0" smtClean="0"/>
              <a:t>~ 4ms noisy /~ 400 packets</a:t>
            </a:r>
          </a:p>
        </p:txBody>
      </p:sp>
      <p:sp>
        <p:nvSpPr>
          <p:cNvPr id="26" name="TextBox 35"/>
          <p:cNvSpPr txBox="1"/>
          <p:nvPr/>
        </p:nvSpPr>
        <p:spPr>
          <a:xfrm>
            <a:off x="3509334" y="1520455"/>
            <a:ext cx="5178057" cy="40403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10µs packets with 2503 bunches , 200 ns gap in-between</a:t>
            </a:r>
          </a:p>
        </p:txBody>
      </p:sp>
      <p:sp>
        <p:nvSpPr>
          <p:cNvPr id="27" name="TextBox 36"/>
          <p:cNvSpPr txBox="1"/>
          <p:nvPr/>
        </p:nvSpPr>
        <p:spPr>
          <a:xfrm>
            <a:off x="765543" y="3848986"/>
            <a:ext cx="7931889" cy="26581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dirty="0" smtClean="0"/>
              <a:t>   continuous injection </a:t>
            </a:r>
            <a:r>
              <a:rPr lang="en-US" dirty="0" smtClean="0">
                <a:sym typeface="Wingdings" pitchFamily="2" charset="2"/>
              </a:rPr>
              <a:t> ~ 400 revolutions with two noisy bunches (100ns apart) every 20 ms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dirty="0" smtClean="0">
                <a:sym typeface="Wingdings" pitchFamily="2" charset="2"/>
              </a:rPr>
              <a:t>   DEPFET integrates two trains, these noisy bunches would blank the frames  20% loss of data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endParaRPr lang="en-US" dirty="0" smtClean="0">
              <a:sym typeface="Wingdings" pitchFamily="2" charset="2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dirty="0" smtClean="0">
                <a:sym typeface="Wingdings" pitchFamily="2" charset="2"/>
              </a:rPr>
              <a:t>   the best solution: gate the DEPFET during the passage of the noisy bunches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dirty="0" smtClean="0">
                <a:sym typeface="Wingdings" pitchFamily="2" charset="2"/>
              </a:rPr>
              <a:t>   100ns gate, with some rise and fall times, twice per frame … is this possible?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endParaRPr lang="en-US" dirty="0" smtClean="0">
              <a:sym typeface="Wingdings" pitchFamily="2" charset="2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dirty="0" smtClean="0">
                <a:sym typeface="Wingdings" pitchFamily="2" charset="2"/>
              </a:rPr>
              <a:t>   the answers is: as far as the DEPFET is concerned, yes! 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endParaRPr lang="en-US" dirty="0">
              <a:sym typeface="Wingdings" pitchFamily="2" charset="2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 typeface="Tahoma" pitchFamily="34" charset="0"/>
              <a:buChar char="»"/>
            </a:pPr>
            <a:r>
              <a:rPr lang="en-US" dirty="0" smtClean="0">
                <a:sym typeface="Wingdings" pitchFamily="2" charset="2"/>
              </a:rPr>
              <a:t>  see Christian </a:t>
            </a:r>
            <a:r>
              <a:rPr lang="en-US" dirty="0" err="1" smtClean="0">
                <a:sym typeface="Wingdings" pitchFamily="2" charset="2"/>
              </a:rPr>
              <a:t>Koffmane’s</a:t>
            </a:r>
            <a:r>
              <a:rPr lang="en-US" dirty="0" smtClean="0">
                <a:sym typeface="Wingdings" pitchFamily="2" charset="2"/>
              </a:rPr>
              <a:t> talk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  <p:grpSp>
        <p:nvGrpSpPr>
          <p:cNvPr id="28" name="Group 37"/>
          <p:cNvGrpSpPr/>
          <p:nvPr/>
        </p:nvGrpSpPr>
        <p:grpSpPr>
          <a:xfrm>
            <a:off x="6122731" y="2757377"/>
            <a:ext cx="2939756" cy="279991"/>
            <a:chOff x="3244850" y="2533650"/>
            <a:chExt cx="2349500" cy="209550"/>
          </a:xfrm>
        </p:grpSpPr>
        <p:sp>
          <p:nvSpPr>
            <p:cNvPr id="29" name="Rectangle 38"/>
            <p:cNvSpPr/>
            <p:nvPr/>
          </p:nvSpPr>
          <p:spPr bwMode="auto">
            <a:xfrm>
              <a:off x="3295650" y="2559050"/>
              <a:ext cx="2247900" cy="18415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0" name="Rectangle 39"/>
            <p:cNvSpPr/>
            <p:nvPr/>
          </p:nvSpPr>
          <p:spPr bwMode="auto">
            <a:xfrm>
              <a:off x="3244850" y="2533650"/>
              <a:ext cx="2349500" cy="698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1" name="TextBox 40"/>
          <p:cNvSpPr txBox="1"/>
          <p:nvPr/>
        </p:nvSpPr>
        <p:spPr>
          <a:xfrm>
            <a:off x="6940258" y="2799908"/>
            <a:ext cx="1494914" cy="1949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900" dirty="0" smtClean="0"/>
              <a:t>~ 16 ms “clean”</a:t>
            </a:r>
          </a:p>
        </p:txBody>
      </p:sp>
    </p:spTree>
    <p:extLst>
      <p:ext uri="{BB962C8B-B14F-4D97-AF65-F5344CB8AC3E}">
        <p14:creationId xmlns:p14="http://schemas.microsoft.com/office/powerpoint/2010/main" val="949313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818706" y="1052623"/>
            <a:ext cx="7378995" cy="54545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Top level specs for the supporting ASICs of a DEPFET based Belle II PXD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Expected occupancy: </a:t>
            </a:r>
            <a:r>
              <a:rPr lang="en-US" dirty="0" smtClean="0"/>
              <a:t>		~1.5</a:t>
            </a:r>
            <a:r>
              <a:rPr lang="en-US" dirty="0"/>
              <a:t>%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Rad. Tolerance for 5 years: </a:t>
            </a:r>
            <a:r>
              <a:rPr lang="en-US" dirty="0" smtClean="0"/>
              <a:t>	10Mrad </a:t>
            </a:r>
            <a:r>
              <a:rPr lang="en-US" dirty="0" err="1"/>
              <a:t>TiD</a:t>
            </a:r>
            <a:r>
              <a:rPr lang="en-US" dirty="0"/>
              <a:t>, </a:t>
            </a:r>
            <a:r>
              <a:rPr lang="en-US" dirty="0" smtClean="0"/>
              <a:t>5e13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eq</a:t>
            </a:r>
            <a:r>
              <a:rPr lang="en-US" dirty="0" smtClean="0"/>
              <a:t>/cm²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Read-out speed: 		row rate 10MHz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Capacitive load: 		DCD input 50pF, SWB Gate and </a:t>
            </a:r>
            <a:r>
              <a:rPr lang="en-US" smtClean="0"/>
              <a:t>Clear </a:t>
            </a:r>
            <a:r>
              <a:rPr lang="en-US" smtClean="0"/>
              <a:t>125</a:t>
            </a:r>
            <a:r>
              <a:rPr lang="en-US" smtClean="0"/>
              <a:t>pF(tbc)</a:t>
            </a: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DEPFET bias: 		</a:t>
            </a:r>
            <a:r>
              <a:rPr lang="en-US" dirty="0" err="1" smtClean="0"/>
              <a:t>Gate_off</a:t>
            </a:r>
            <a:r>
              <a:rPr lang="en-US" dirty="0"/>
              <a:t>	</a:t>
            </a:r>
            <a:r>
              <a:rPr lang="en-US" dirty="0" smtClean="0"/>
              <a:t>	3..5 V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			</a:t>
            </a:r>
            <a:r>
              <a:rPr lang="en-US" dirty="0" err="1" smtClean="0"/>
              <a:t>Gate_on</a:t>
            </a:r>
            <a:r>
              <a:rPr lang="en-US" dirty="0" smtClean="0"/>
              <a:t>  		-3..-10V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err="1" smtClean="0"/>
              <a:t>Clear_off</a:t>
            </a:r>
            <a:r>
              <a:rPr lang="en-US" dirty="0" smtClean="0"/>
              <a:t> 		2..3V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err="1" smtClean="0"/>
              <a:t>Clear_on</a:t>
            </a:r>
            <a:r>
              <a:rPr lang="en-US" dirty="0" smtClean="0"/>
              <a:t>  		15..20V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Max. input signal: 		~3 </a:t>
            </a:r>
            <a:r>
              <a:rPr lang="en-US" dirty="0" err="1" smtClean="0"/>
              <a:t>mips</a:t>
            </a:r>
            <a:r>
              <a:rPr lang="en-US" dirty="0" smtClean="0"/>
              <a:t>		~6µA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Signal/noise:		&gt;20 (</a:t>
            </a:r>
            <a:r>
              <a:rPr lang="en-US" dirty="0" err="1" smtClean="0"/>
              <a:t>mip</a:t>
            </a:r>
            <a:r>
              <a:rPr lang="en-US" dirty="0" smtClean="0"/>
              <a:t> MPV)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Pedestal:					100µA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Pedestal variation within matrix:	technol.		10%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	</a:t>
            </a:r>
            <a:r>
              <a:rPr lang="en-US" dirty="0" smtClean="0"/>
              <a:t>		after </a:t>
            </a:r>
            <a:r>
              <a:rPr lang="en-US" dirty="0" err="1" smtClean="0"/>
              <a:t>irrad</a:t>
            </a:r>
            <a:r>
              <a:rPr lang="en-US" dirty="0" smtClean="0"/>
              <a:t>.		</a:t>
            </a:r>
            <a:r>
              <a:rPr lang="en-US" dirty="0" err="1"/>
              <a:t>t</a:t>
            </a:r>
            <a:r>
              <a:rPr lang="en-US" dirty="0" err="1" smtClean="0"/>
              <a:t>bd</a:t>
            </a: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General:			analogue </a:t>
            </a:r>
            <a:r>
              <a:rPr lang="en-US" dirty="0" err="1" smtClean="0"/>
              <a:t>ped</a:t>
            </a:r>
            <a:r>
              <a:rPr lang="en-US" dirty="0" smtClean="0"/>
              <a:t>. correction for each pixel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	</a:t>
            </a:r>
            <a:r>
              <a:rPr lang="en-US" dirty="0" smtClean="0"/>
              <a:t>		support of the “gated mode”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	</a:t>
            </a:r>
            <a:r>
              <a:rPr lang="en-US" dirty="0" smtClean="0"/>
              <a:t>			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640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KEKB to </a:t>
            </a:r>
            <a:r>
              <a:rPr lang="en-US" dirty="0" err="1" smtClean="0"/>
              <a:t>SuperKEKB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Ladislav Andricek, MPG Halbleiterlabor</a:t>
            </a:r>
            <a:endParaRPr lang="de-DE" dirty="0"/>
          </a:p>
        </p:txBody>
      </p:sp>
      <p:grpSp>
        <p:nvGrpSpPr>
          <p:cNvPr id="6" name="7 Grupo"/>
          <p:cNvGrpSpPr>
            <a:grpSpLocks/>
          </p:cNvGrpSpPr>
          <p:nvPr/>
        </p:nvGrpSpPr>
        <p:grpSpPr bwMode="auto">
          <a:xfrm>
            <a:off x="5403850" y="1137119"/>
            <a:ext cx="3460972" cy="3840126"/>
            <a:chOff x="4351339" y="1990468"/>
            <a:chExt cx="4792663" cy="46659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1339" y="2155825"/>
              <a:ext cx="4792663" cy="4500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29 CuadroTexto"/>
            <p:cNvSpPr txBox="1">
              <a:spLocks noChangeArrowheads="1"/>
            </p:cNvSpPr>
            <p:nvPr/>
          </p:nvSpPr>
          <p:spPr bwMode="auto">
            <a:xfrm>
              <a:off x="7795588" y="1990468"/>
              <a:ext cx="1238182" cy="4143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"/>
                <a:t>Belle-II</a:t>
              </a:r>
            </a:p>
          </p:txBody>
        </p:sp>
      </p:grp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55" y="1000448"/>
            <a:ext cx="471011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1003697" y="2642592"/>
            <a:ext cx="2297140" cy="36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971790" y="2642592"/>
            <a:ext cx="2329046" cy="414590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pic>
        <p:nvPicPr>
          <p:cNvPr id="19" name="Imagen 3"/>
          <p:cNvPicPr>
            <a:picLocks noChangeAspect="1"/>
          </p:cNvPicPr>
          <p:nvPr/>
        </p:nvPicPr>
        <p:blipFill rotWithShape="1">
          <a:blip r:embed="rId4"/>
          <a:srcRect b="31902"/>
          <a:stretch/>
        </p:blipFill>
        <p:spPr>
          <a:xfrm>
            <a:off x="1241297" y="2293085"/>
            <a:ext cx="2905903" cy="940803"/>
          </a:xfrm>
          <a:prstGeom prst="rect">
            <a:avLst/>
          </a:prstGeom>
        </p:spPr>
      </p:pic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482524" y="3399728"/>
            <a:ext cx="4255076" cy="1045793"/>
          </a:xfrm>
          <a:prstGeom prst="rect">
            <a:avLst/>
          </a:prstGeom>
          <a:solidFill>
            <a:srgbClr val="7CA6B1"/>
          </a:solidFill>
          <a:ln w="9525">
            <a:noFill/>
            <a:miter lim="800000"/>
            <a:headEnd/>
            <a:tailEnd/>
          </a:ln>
          <a:effectLst>
            <a:outerShdw blurRad="342900" dist="50800" dir="5400000" sx="92000" sy="92000" algn="ctr" rotWithShape="0">
              <a:srgbClr val="000000">
                <a:alpha val="54000"/>
              </a:srgbClr>
            </a:outerShdw>
          </a:effectLst>
        </p:spPr>
        <p:txBody>
          <a:bodyPr wrap="none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Smaller beam size &amp; more current</a:t>
            </a:r>
            <a:r>
              <a:rPr lang="en-US" sz="1200" dirty="0" smtClean="0">
                <a:solidFill>
                  <a:schemeClr val="bg1"/>
                </a:solidFill>
              </a:rPr>
              <a:t>:</a:t>
            </a:r>
          </a:p>
          <a:p>
            <a:pPr algn="ctr"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sym typeface="Wingdings" pitchFamily="2" charset="2"/>
              </a:rPr>
              <a:t> 40x higher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luminosity, goal: 8x10</a:t>
            </a:r>
            <a:r>
              <a:rPr lang="en-US" sz="1200" baseline="30000" dirty="0" smtClean="0">
                <a:solidFill>
                  <a:schemeClr val="bg1"/>
                </a:solidFill>
                <a:sym typeface="Wingdings" pitchFamily="2" charset="2"/>
              </a:rPr>
              <a:t>35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 cm</a:t>
            </a:r>
            <a:r>
              <a:rPr lang="en-US" sz="1200" baseline="30000" dirty="0" smtClean="0">
                <a:solidFill>
                  <a:schemeClr val="bg1"/>
                </a:solidFill>
                <a:sym typeface="Wingdings" pitchFamily="2" charset="2"/>
              </a:rPr>
              <a:t>-2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s</a:t>
            </a:r>
            <a:r>
              <a:rPr lang="en-US" sz="1200" baseline="30000" dirty="0" smtClean="0">
                <a:solidFill>
                  <a:schemeClr val="bg1"/>
                </a:solidFill>
                <a:sym typeface="Wingdings" pitchFamily="2" charset="2"/>
              </a:rPr>
              <a:t>-1 </a:t>
            </a:r>
            <a:endParaRPr lang="en-US" sz="1200" dirty="0" smtClean="0">
              <a:solidFill>
                <a:schemeClr val="bg1"/>
              </a:solidFill>
              <a:sym typeface="Wingdings" pitchFamily="2" charset="2"/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200" dirty="0">
                <a:solidFill>
                  <a:schemeClr val="bg1"/>
                </a:solidFill>
                <a:sym typeface="Wingdings" pitchFamily="2" charset="2"/>
              </a:rPr>
              <a:t>probe New Physics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 at “intensity frontier”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35"/>
          <p:cNvSpPr txBox="1"/>
          <p:nvPr/>
        </p:nvSpPr>
        <p:spPr>
          <a:xfrm>
            <a:off x="3127771" y="4289535"/>
            <a:ext cx="3774931" cy="1075330"/>
          </a:xfrm>
          <a:prstGeom prst="rect">
            <a:avLst/>
          </a:prstGeom>
          <a:solidFill>
            <a:srgbClr val="7CA6B1"/>
          </a:solidFill>
          <a:ln>
            <a:noFill/>
          </a:ln>
          <a:effectLst>
            <a:outerShdw blurRad="342900" dist="50800" dir="5400000" sx="92000" sy="92000" algn="ctr" rotWithShape="0">
              <a:srgbClr val="000000">
                <a:alpha val="54000"/>
              </a:srgbClr>
            </a:outerShdw>
          </a:effectLst>
        </p:spPr>
        <p:txBody>
          <a:bodyPr wrap="none" rtlCol="0">
            <a:noAutofit/>
          </a:bodyPr>
          <a:lstStyle/>
          <a:p>
            <a:r>
              <a:rPr lang="en-US" altLang="en-US" sz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20x-40x </a:t>
            </a: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higher background</a:t>
            </a: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Radiation damage and occupancy</a:t>
            </a: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Fake hits and pile-up noise</a:t>
            </a:r>
          </a:p>
          <a:p>
            <a:r>
              <a:rPr lang="en-US" altLang="en-US" sz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10x </a:t>
            </a: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higher event rate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  <p:sp>
        <p:nvSpPr>
          <p:cNvPr id="16" name="TextBox 35"/>
          <p:cNvSpPr txBox="1"/>
          <p:nvPr/>
        </p:nvSpPr>
        <p:spPr>
          <a:xfrm>
            <a:off x="4919122" y="5233644"/>
            <a:ext cx="3834980" cy="1271038"/>
          </a:xfrm>
          <a:prstGeom prst="rect">
            <a:avLst/>
          </a:prstGeom>
          <a:solidFill>
            <a:srgbClr val="7CA6B1"/>
          </a:solidFill>
          <a:ln>
            <a:noFill/>
          </a:ln>
          <a:effectLst>
            <a:outerShdw blurRad="342900" dist="50800" dir="5400000" sx="92000" sy="92000" algn="ctr" rotWithShape="0">
              <a:srgbClr val="000000">
                <a:alpha val="54000"/>
              </a:srgbClr>
            </a:outerShdw>
          </a:effectLst>
        </p:spPr>
        <p:txBody>
          <a:bodyPr wrap="none" rtlCol="0">
            <a:noAutofit/>
          </a:bodyPr>
          <a:lstStyle/>
          <a:p>
            <a:r>
              <a:rPr lang="en-US" altLang="en-US" sz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Detector upgrade</a:t>
            </a:r>
            <a:endParaRPr lang="en-US" altLang="en-US" sz="1200" dirty="0">
              <a:solidFill>
                <a:schemeClr val="bg1"/>
              </a:solidFill>
              <a:sym typeface="Symbol"/>
            </a:endParaRP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Replace inner layers of the vertex </a:t>
            </a: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detector</a:t>
            </a:r>
            <a:br>
              <a:rPr lang="en-US" altLang="en-US" sz="1200" dirty="0" smtClean="0">
                <a:solidFill>
                  <a:schemeClr val="bg1"/>
                </a:solidFill>
                <a:sym typeface="Symbol"/>
              </a:rPr>
            </a:b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with </a:t>
            </a: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a pixel detector, upgrade outer layers</a:t>
            </a: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Replace inner part of the central tracker</a:t>
            </a:r>
            <a:br>
              <a:rPr lang="en-US" altLang="en-US" sz="1200" dirty="0">
                <a:solidFill>
                  <a:schemeClr val="bg1"/>
                </a:solidFill>
                <a:sym typeface="Symbol"/>
              </a:rPr>
            </a:br>
            <a:r>
              <a:rPr lang="en-US" altLang="en-US" sz="1200" dirty="0">
                <a:solidFill>
                  <a:schemeClr val="bg1"/>
                </a:solidFill>
                <a:sym typeface="Symbol"/>
              </a:rPr>
              <a:t>with a silicon strip </a:t>
            </a: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detector</a:t>
            </a:r>
          </a:p>
          <a:p>
            <a:pPr marL="742950" lvl="1" indent="-285750">
              <a:buFont typeface="Wingdings 3" panose="05040102010807070707" pitchFamily="18" charset="2"/>
              <a:buChar char="9"/>
            </a:pPr>
            <a:r>
              <a:rPr lang="en-US" altLang="en-US" sz="1200" dirty="0" smtClean="0">
                <a:solidFill>
                  <a:schemeClr val="bg1"/>
                </a:solidFill>
                <a:sym typeface="Symbol"/>
              </a:rPr>
              <a:t>…</a:t>
            </a:r>
            <a:endParaRPr lang="en-US" altLang="en-US" sz="1200" dirty="0">
              <a:solidFill>
                <a:schemeClr val="bg1"/>
              </a:solidFill>
              <a:sym typeface="Symbol"/>
            </a:endParaRPr>
          </a:p>
          <a:p>
            <a:endParaRPr lang="en-US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5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ea typeface="MS PGothic" pitchFamily="34" charset="-128"/>
              </a:rPr>
              <a:t>From Belle to B</a:t>
            </a:r>
            <a:r>
              <a:rPr lang="sl-SI" altLang="ja-JP" dirty="0" smtClean="0">
                <a:ea typeface="MS PGothic" pitchFamily="34" charset="-128"/>
              </a:rPr>
              <a:t>elle II</a:t>
            </a:r>
            <a:r>
              <a:rPr lang="en-US" altLang="ja-JP" dirty="0" smtClean="0">
                <a:ea typeface="MS PGothic" pitchFamily="34" charset="-128"/>
              </a:rPr>
              <a:t>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20" y="1360103"/>
            <a:ext cx="5110100" cy="342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26" y="1027810"/>
            <a:ext cx="3327857" cy="1055678"/>
          </a:xfrm>
          <a:prstGeom prst="rect">
            <a:avLst/>
          </a:prstGeom>
        </p:spPr>
      </p:pic>
      <p:sp>
        <p:nvSpPr>
          <p:cNvPr id="16" name="CuadroTexto 6"/>
          <p:cNvSpPr txBox="1"/>
          <p:nvPr/>
        </p:nvSpPr>
        <p:spPr>
          <a:xfrm>
            <a:off x="1173305" y="1686608"/>
            <a:ext cx="1897897" cy="315956"/>
          </a:xfrm>
          <a:prstGeom prst="rect">
            <a:avLst/>
          </a:prstGeom>
          <a:noFill/>
        </p:spPr>
        <p:txBody>
          <a:bodyPr wrap="none" lIns="99539" tIns="49770" rIns="99539" bIns="49770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Beam pipe: R=10mm</a:t>
            </a:r>
          </a:p>
        </p:txBody>
      </p:sp>
      <p:sp>
        <p:nvSpPr>
          <p:cNvPr id="5" name="Rechteck 4"/>
          <p:cNvSpPr/>
          <p:nvPr/>
        </p:nvSpPr>
        <p:spPr>
          <a:xfrm>
            <a:off x="606889" y="3848979"/>
            <a:ext cx="3237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SVD</a:t>
            </a:r>
          </a:p>
          <a:p>
            <a:r>
              <a:rPr lang="en-US" dirty="0"/>
              <a:t>Silicon Vertex Detector</a:t>
            </a:r>
          </a:p>
          <a:p>
            <a:r>
              <a:rPr lang="en-US" dirty="0"/>
              <a:t>4 layer double sided Si strip detector</a:t>
            </a:r>
          </a:p>
          <a:p>
            <a:r>
              <a:rPr lang="en-US" dirty="0"/>
              <a:t>R=3.8, 8.0, 11.5 and 14 cm</a:t>
            </a:r>
          </a:p>
        </p:txBody>
      </p:sp>
      <p:sp>
        <p:nvSpPr>
          <p:cNvPr id="19" name="CuadroTexto 9"/>
          <p:cNvSpPr txBox="1"/>
          <p:nvPr/>
        </p:nvSpPr>
        <p:spPr>
          <a:xfrm>
            <a:off x="5486512" y="5257890"/>
            <a:ext cx="3249549" cy="962286"/>
          </a:xfrm>
          <a:prstGeom prst="rect">
            <a:avLst/>
          </a:prstGeom>
          <a:noFill/>
        </p:spPr>
        <p:txBody>
          <a:bodyPr wrap="none" lIns="99539" tIns="49770" rIns="99539" bIns="49770" rtlCol="0">
            <a:spAutoFit/>
          </a:bodyPr>
          <a:lstStyle/>
          <a:p>
            <a:r>
              <a:rPr lang="en-US" b="1" dirty="0"/>
              <a:t>PXD</a:t>
            </a:r>
          </a:p>
          <a:p>
            <a:r>
              <a:rPr lang="en-US" dirty="0"/>
              <a:t>Pixel Detector</a:t>
            </a:r>
          </a:p>
          <a:p>
            <a:r>
              <a:rPr lang="en-US" dirty="0"/>
              <a:t>2 layer Si Pixel at R=1.4 and 2.2 cm</a:t>
            </a:r>
          </a:p>
          <a:p>
            <a:r>
              <a:rPr lang="en-US" dirty="0"/>
              <a:t>DEPFET </a:t>
            </a:r>
            <a:r>
              <a:rPr lang="en-US" dirty="0" smtClean="0"/>
              <a:t>active pixel sensor technology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5" y="2368254"/>
            <a:ext cx="2404957" cy="140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84" y="4838462"/>
            <a:ext cx="3230228" cy="159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a pixel vertex detector for Belle II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360753"/>
            <a:ext cx="4219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360753"/>
            <a:ext cx="42735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1"/>
          <p:cNvSpPr txBox="1"/>
          <p:nvPr/>
        </p:nvSpPr>
        <p:spPr>
          <a:xfrm>
            <a:off x="4760192" y="4303054"/>
            <a:ext cx="4148858" cy="1716087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txBody>
          <a:bodyPr wrap="none"/>
          <a:lstStyle/>
          <a:p>
            <a:pPr>
              <a:defRPr/>
            </a:pPr>
            <a:r>
              <a:rPr lang="en-US" dirty="0"/>
              <a:t>Find best technically feasible compromise: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:- </a:t>
            </a:r>
            <a:r>
              <a:rPr lang="en-US" dirty="0"/>
              <a:t>for central und forward region</a:t>
            </a:r>
          </a:p>
          <a:p>
            <a:pPr lvl="1">
              <a:defRPr/>
            </a:pPr>
            <a:r>
              <a:rPr lang="en-US" dirty="0" smtClean="0"/>
              <a:t>:-  </a:t>
            </a:r>
            <a:r>
              <a:rPr lang="en-US" dirty="0"/>
              <a:t>signal/noise of the sensors</a:t>
            </a:r>
          </a:p>
          <a:p>
            <a:pPr lvl="1">
              <a:defRPr/>
            </a:pPr>
            <a:r>
              <a:rPr lang="en-US" dirty="0" smtClean="0"/>
              <a:t>:- </a:t>
            </a:r>
            <a:r>
              <a:rPr lang="en-US" dirty="0"/>
              <a:t># of r/o channels</a:t>
            </a:r>
          </a:p>
          <a:p>
            <a:pPr lvl="1">
              <a:defRPr/>
            </a:pPr>
            <a:r>
              <a:rPr lang="en-US" dirty="0" smtClean="0"/>
              <a:t>:-  </a:t>
            </a:r>
            <a:r>
              <a:rPr lang="en-US" dirty="0"/>
              <a:t>occupancy</a:t>
            </a:r>
          </a:p>
          <a:p>
            <a:pPr lvl="1">
              <a:defRPr/>
            </a:pPr>
            <a:r>
              <a:rPr lang="en-US" dirty="0" smtClean="0"/>
              <a:t>:-  </a:t>
            </a:r>
            <a:r>
              <a:rPr lang="en-US" dirty="0"/>
              <a:t>single point and </a:t>
            </a:r>
            <a:r>
              <a:rPr lang="en-US" b="1" dirty="0"/>
              <a:t>impact parameter res.</a:t>
            </a:r>
          </a:p>
        </p:txBody>
      </p:sp>
      <p:sp>
        <p:nvSpPr>
          <p:cNvPr id="7" name="Rechteck 6"/>
          <p:cNvSpPr/>
          <p:nvPr/>
        </p:nvSpPr>
        <p:spPr>
          <a:xfrm>
            <a:off x="3227833" y="93680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Physics </a:t>
            </a:r>
            <a:r>
              <a:rPr lang="en-US" altLang="en-US" b="1" dirty="0"/>
              <a:t>driven </a:t>
            </a:r>
            <a:r>
              <a:rPr lang="en-US" altLang="en-US" b="1" dirty="0" smtClean="0"/>
              <a:t>requirements</a:t>
            </a:r>
            <a:endParaRPr lang="en-US" alt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0" y="4060800"/>
            <a:ext cx="3404569" cy="23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DEPFET Active Pixels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2" descr="depfet_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8413"/>
            <a:ext cx="3644900" cy="3284537"/>
          </a:xfrm>
          <a:prstGeom prst="rect">
            <a:avLst/>
          </a:prstGeom>
          <a:noFill/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257675" y="1133475"/>
            <a:ext cx="4700588" cy="3965575"/>
            <a:chOff x="2687" y="1181"/>
            <a:chExt cx="2961" cy="2498"/>
          </a:xfrm>
        </p:grpSpPr>
        <p:pic>
          <p:nvPicPr>
            <p:cNvPr id="8" name="Picture 6" descr="pot_depf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7" y="1181"/>
              <a:ext cx="2961" cy="2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-1185933">
              <a:off x="4241" y="2916"/>
              <a:ext cx="398" cy="19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kumimoji="1" lang="de-DE">
                  <a:latin typeface="Comic Sans MS" pitchFamily="66" charset="0"/>
                </a:rPr>
                <a:t>Drain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 rot="-1276818">
              <a:off x="5092" y="2745"/>
              <a:ext cx="484" cy="19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kumimoji="1" lang="de-DE">
                  <a:latin typeface="Comic Sans MS" pitchFamily="66" charset="0"/>
                </a:rPr>
                <a:t>Source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 rot="-1272275">
              <a:off x="4751" y="3086"/>
              <a:ext cx="363" cy="19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kumimoji="1" lang="de-DE">
                  <a:latin typeface="Comic Sans MS" pitchFamily="66" charset="0"/>
                </a:rPr>
                <a:t>Gate</a:t>
              </a:r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114550" y="5541963"/>
            <a:ext cx="5213350" cy="1000125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4500" indent="-266700"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cs typeface="Tahoma" pitchFamily="34" charset="0"/>
              </a:rPr>
              <a:t>fully depleted sensitive </a:t>
            </a: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volume,  </a:t>
            </a:r>
            <a:r>
              <a:rPr lang="en-US" dirty="0" err="1" smtClean="0">
                <a:solidFill>
                  <a:schemeClr val="bg1"/>
                </a:solidFill>
                <a:cs typeface="Tahoma" pitchFamily="34" charset="0"/>
              </a:rPr>
              <a:t>mip</a:t>
            </a: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: ~ 80 e-h pairs/µm</a:t>
            </a:r>
            <a:endParaRPr lang="en-US" dirty="0">
              <a:solidFill>
                <a:schemeClr val="bg1"/>
              </a:solidFill>
              <a:cs typeface="Tahoma" pitchFamily="34" charset="0"/>
            </a:endParaRPr>
          </a:p>
          <a:p>
            <a:pPr marL="444500" indent="-266700"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cs typeface="Tahoma" pitchFamily="34" charset="0"/>
              </a:rPr>
              <a:t>internal amplification</a:t>
            </a:r>
          </a:p>
          <a:p>
            <a:pPr marL="444500" indent="-266700"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cs typeface="Tahoma" pitchFamily="34" charset="0"/>
              </a:rPr>
              <a:t>Charge collection in "off" state, read out on demand </a:t>
            </a:r>
          </a:p>
        </p:txBody>
      </p:sp>
    </p:spTree>
    <p:extLst>
      <p:ext uri="{BB962C8B-B14F-4D97-AF65-F5344CB8AC3E}">
        <p14:creationId xmlns:p14="http://schemas.microsoft.com/office/powerpoint/2010/main" val="4938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DEPFET Active Pixels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PXD ASIC Review, Oct. 2014 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Ladislav Andricek, MPG Halbleiterlabor</a:t>
            </a:r>
            <a:endParaRPr lang="de-DE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BAE0-A1D3-468D-99C2-AEE00209C35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2" descr="depfet_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68413"/>
            <a:ext cx="3644900" cy="3284537"/>
          </a:xfrm>
          <a:prstGeom prst="rect">
            <a:avLst/>
          </a:prstGeom>
          <a:noFill/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114550" y="5541963"/>
            <a:ext cx="5213350" cy="1000125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4500" indent="-266700"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cs typeface="Tahoma" pitchFamily="34" charset="0"/>
              </a:rPr>
              <a:t>fully depleted sensitive </a:t>
            </a: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volume,  </a:t>
            </a:r>
            <a:r>
              <a:rPr lang="en-US" dirty="0" err="1" smtClean="0">
                <a:solidFill>
                  <a:schemeClr val="bg1"/>
                </a:solidFill>
                <a:cs typeface="Tahoma" pitchFamily="34" charset="0"/>
              </a:rPr>
              <a:t>mip</a:t>
            </a: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: ~ 80 e-h pairs/µm</a:t>
            </a:r>
            <a:endParaRPr lang="en-US" dirty="0">
              <a:solidFill>
                <a:schemeClr val="bg1"/>
              </a:solidFill>
              <a:cs typeface="Tahoma" pitchFamily="34" charset="0"/>
            </a:endParaRPr>
          </a:p>
          <a:p>
            <a:pPr marL="444500" indent="-266700"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cs typeface="Tahoma" pitchFamily="34" charset="0"/>
              </a:rPr>
              <a:t>internal amplification</a:t>
            </a:r>
          </a:p>
          <a:p>
            <a:pPr marL="444500" indent="-266700"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cs typeface="Tahoma" pitchFamily="34" charset="0"/>
              </a:rPr>
              <a:t>Charge collection in "off" state, read out on demand </a:t>
            </a:r>
          </a:p>
        </p:txBody>
      </p:sp>
      <p:pic>
        <p:nvPicPr>
          <p:cNvPr id="10" name="Picture 5" descr="drai-readout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886" y="1658679"/>
            <a:ext cx="4439926" cy="3147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77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Amplification – the signal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PXD ASIC Review, Oct. 2014 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Ladislav Andricek, MPG Halbleiterlabor</a:t>
            </a:r>
            <a:endParaRPr lang="de-DE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BAE0-A1D3-468D-99C2-AEE00209C355}" type="slidenum">
              <a:rPr lang="en-US" altLang="en-US" smtClean="0"/>
              <a:pPr/>
              <a:t>8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627188" y="1207086"/>
            <a:ext cx="3851275" cy="3495675"/>
            <a:chOff x="423863" y="1912938"/>
            <a:chExt cx="3851275" cy="3495675"/>
          </a:xfrm>
        </p:grpSpPr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731838" y="1912938"/>
              <a:ext cx="3543300" cy="3082925"/>
              <a:chOff x="616" y="984"/>
              <a:chExt cx="2232" cy="1942"/>
            </a:xfrm>
          </p:grpSpPr>
          <p:pic>
            <p:nvPicPr>
              <p:cNvPr id="12" name="Picture 54" descr="D0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550" t="5905" r="18414" b="18648"/>
              <a:stretch>
                <a:fillRect/>
              </a:stretch>
            </p:blipFill>
            <p:spPr bwMode="auto">
              <a:xfrm>
                <a:off x="616" y="984"/>
                <a:ext cx="2232" cy="1942"/>
              </a:xfrm>
              <a:prstGeom prst="rect">
                <a:avLst/>
              </a:prstGeom>
              <a:noFill/>
            </p:spPr>
          </p:pic>
          <p:sp>
            <p:nvSpPr>
              <p:cNvPr id="13" name="Text Box 55"/>
              <p:cNvSpPr txBox="1">
                <a:spLocks noChangeArrowheads="1"/>
              </p:cNvSpPr>
              <p:nvPr/>
            </p:nvSpPr>
            <p:spPr bwMode="auto">
              <a:xfrm>
                <a:off x="742" y="2296"/>
                <a:ext cx="113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200" dirty="0">
                    <a:latin typeface="+mn-lt"/>
                  </a:rPr>
                  <a:t>Photon </a:t>
                </a:r>
                <a:r>
                  <a:rPr lang="de-DE" sz="1200" dirty="0" err="1" smtClean="0">
                    <a:latin typeface="+mn-lt"/>
                  </a:rPr>
                  <a:t>events</a:t>
                </a:r>
                <a:endParaRPr lang="de-DE" sz="1200" dirty="0" smtClean="0">
                  <a:latin typeface="+mn-lt"/>
                </a:endParaRPr>
              </a:p>
              <a:p>
                <a:pPr algn="ctr"/>
                <a:r>
                  <a:rPr lang="de-DE" sz="1200" dirty="0" smtClean="0">
                    <a:latin typeface="+mn-lt"/>
                  </a:rPr>
                  <a:t>~1700 </a:t>
                </a:r>
                <a:r>
                  <a:rPr lang="de-DE" sz="1200" dirty="0" err="1" smtClean="0">
                    <a:latin typeface="+mn-lt"/>
                  </a:rPr>
                  <a:t>signal</a:t>
                </a:r>
                <a:r>
                  <a:rPr lang="de-DE" sz="1200" dirty="0" smtClean="0">
                    <a:latin typeface="+mn-lt"/>
                  </a:rPr>
                  <a:t> </a:t>
                </a:r>
                <a:r>
                  <a:rPr lang="de-DE" sz="1200" dirty="0" err="1" smtClean="0">
                    <a:latin typeface="+mn-lt"/>
                  </a:rPr>
                  <a:t>electrons</a:t>
                </a:r>
                <a:endParaRPr lang="de-DE" sz="1200" dirty="0">
                  <a:latin typeface="+mn-lt"/>
                </a:endParaRPr>
              </a:p>
            </p:txBody>
          </p:sp>
          <p:sp>
            <p:nvSpPr>
              <p:cNvPr id="14" name="Line 56"/>
              <p:cNvSpPr>
                <a:spLocks noChangeShapeType="1"/>
              </p:cNvSpPr>
              <p:nvPr/>
            </p:nvSpPr>
            <p:spPr bwMode="auto">
              <a:xfrm flipV="1">
                <a:off x="1168" y="1736"/>
                <a:ext cx="6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57"/>
              <p:cNvSpPr>
                <a:spLocks noChangeShapeType="1"/>
              </p:cNvSpPr>
              <p:nvPr/>
            </p:nvSpPr>
            <p:spPr bwMode="auto">
              <a:xfrm flipV="1">
                <a:off x="1328" y="2008"/>
                <a:ext cx="336" cy="2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58"/>
              <p:cNvSpPr>
                <a:spLocks noChangeShapeType="1"/>
              </p:cNvSpPr>
              <p:nvPr/>
            </p:nvSpPr>
            <p:spPr bwMode="auto">
              <a:xfrm flipV="1">
                <a:off x="1480" y="2144"/>
                <a:ext cx="304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59"/>
              <p:cNvSpPr>
                <a:spLocks noChangeShapeType="1"/>
              </p:cNvSpPr>
              <p:nvPr/>
            </p:nvSpPr>
            <p:spPr bwMode="auto">
              <a:xfrm flipV="1">
                <a:off x="1560" y="2312"/>
                <a:ext cx="35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60"/>
              <p:cNvSpPr>
                <a:spLocks noChangeShapeType="1"/>
              </p:cNvSpPr>
              <p:nvPr/>
            </p:nvSpPr>
            <p:spPr bwMode="auto">
              <a:xfrm>
                <a:off x="2176" y="1544"/>
                <a:ext cx="0" cy="80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Text Box 61"/>
              <p:cNvSpPr txBox="1">
                <a:spLocks noChangeArrowheads="1"/>
              </p:cNvSpPr>
              <p:nvPr/>
            </p:nvSpPr>
            <p:spPr bwMode="auto">
              <a:xfrm>
                <a:off x="1974" y="1168"/>
                <a:ext cx="348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sz="1200">
                    <a:latin typeface="Comic Sans MS" pitchFamily="66" charset="0"/>
                  </a:rPr>
                  <a:t>Clear</a:t>
                </a:r>
              </a:p>
            </p:txBody>
          </p:sp>
          <p:sp>
            <p:nvSpPr>
              <p:cNvPr id="20" name="Text Box 62"/>
              <p:cNvSpPr txBox="1">
                <a:spLocks noChangeArrowheads="1"/>
              </p:cNvSpPr>
              <p:nvPr/>
            </p:nvSpPr>
            <p:spPr bwMode="auto">
              <a:xfrm>
                <a:off x="2206" y="1760"/>
                <a:ext cx="37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200" dirty="0">
                    <a:latin typeface="+mn-lt"/>
                  </a:rPr>
                  <a:t>Clear </a:t>
                </a:r>
              </a:p>
              <a:p>
                <a:pPr algn="ctr"/>
                <a:r>
                  <a:rPr lang="de-DE" sz="1200" dirty="0" err="1">
                    <a:latin typeface="+mn-lt"/>
                  </a:rPr>
                  <a:t>step</a:t>
                </a:r>
                <a:endParaRPr lang="de-DE" sz="1200" dirty="0">
                  <a:latin typeface="+mn-lt"/>
                </a:endParaRPr>
              </a:p>
            </p:txBody>
          </p:sp>
          <p:sp>
            <p:nvSpPr>
              <p:cNvPr id="21" name="Line 63"/>
              <p:cNvSpPr>
                <a:spLocks noChangeShapeType="1"/>
              </p:cNvSpPr>
              <p:nvPr/>
            </p:nvSpPr>
            <p:spPr bwMode="auto">
              <a:xfrm flipV="1">
                <a:off x="1232" y="1832"/>
                <a:ext cx="264" cy="4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Text Box 64"/>
            <p:cNvSpPr txBox="1">
              <a:spLocks noChangeArrowheads="1"/>
            </p:cNvSpPr>
            <p:nvPr/>
          </p:nvSpPr>
          <p:spPr bwMode="auto">
            <a:xfrm>
              <a:off x="2254250" y="5103813"/>
              <a:ext cx="527050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time</a:t>
              </a:r>
            </a:p>
          </p:txBody>
        </p:sp>
        <p:sp>
          <p:nvSpPr>
            <p:cNvPr id="11" name="Text Box 65"/>
            <p:cNvSpPr txBox="1">
              <a:spLocks noChangeArrowheads="1"/>
            </p:cNvSpPr>
            <p:nvPr/>
          </p:nvSpPr>
          <p:spPr bwMode="auto">
            <a:xfrm rot="16200000">
              <a:off x="193675" y="3163888"/>
              <a:ext cx="765175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I_Drain</a:t>
              </a:r>
            </a:p>
          </p:txBody>
        </p:sp>
      </p:grpSp>
      <p:graphicFrame>
        <p:nvGraphicFramePr>
          <p:cNvPr id="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035954"/>
              </p:ext>
            </p:extLst>
          </p:nvPr>
        </p:nvGraphicFramePr>
        <p:xfrm>
          <a:off x="3643438" y="4623976"/>
          <a:ext cx="8413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Formel" r:id="rId4" imgW="685800" imgH="520560" progId="Equation.3">
                  <p:embed/>
                </p:oleObj>
              </mc:Choice>
              <mc:Fallback>
                <p:oleObj name="Formel" r:id="rId4" imgW="68580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438" y="4623976"/>
                        <a:ext cx="84137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754271"/>
              </p:ext>
            </p:extLst>
          </p:nvPr>
        </p:nvGraphicFramePr>
        <p:xfrm>
          <a:off x="6123062" y="4623976"/>
          <a:ext cx="9493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Formel" r:id="rId6" imgW="774360" imgH="520560" progId="Equation.3">
                  <p:embed/>
                </p:oleObj>
              </mc:Choice>
              <mc:Fallback>
                <p:oleObj name="Formel" r:id="rId6" imgW="77436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3062" y="4623976"/>
                        <a:ext cx="94932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740210"/>
              </p:ext>
            </p:extLst>
          </p:nvPr>
        </p:nvGraphicFramePr>
        <p:xfrm>
          <a:off x="7576849" y="4740657"/>
          <a:ext cx="887412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Formel" r:id="rId8" imgW="723600" imgH="330120" progId="Equation.3">
                  <p:embed/>
                </p:oleObj>
              </mc:Choice>
              <mc:Fallback>
                <p:oleObj name="Formel" r:id="rId8" imgW="7236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6849" y="4740657"/>
                        <a:ext cx="887412" cy="40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017615"/>
              </p:ext>
            </p:extLst>
          </p:nvPr>
        </p:nvGraphicFramePr>
        <p:xfrm>
          <a:off x="4887293" y="4739863"/>
          <a:ext cx="85883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Formel" r:id="rId10" imgW="698400" imgH="330120" progId="Equation.3">
                  <p:embed/>
                </p:oleObj>
              </mc:Choice>
              <mc:Fallback>
                <p:oleObj name="Formel" r:id="rId10" imgW="6984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293" y="4739863"/>
                        <a:ext cx="858838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426911"/>
              </p:ext>
            </p:extLst>
          </p:nvPr>
        </p:nvGraphicFramePr>
        <p:xfrm>
          <a:off x="890713" y="4619213"/>
          <a:ext cx="146843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Formel" r:id="rId12" imgW="977760" imgH="431640" progId="Equation.3">
                  <p:embed/>
                </p:oleObj>
              </mc:Choice>
              <mc:Fallback>
                <p:oleObj name="Formel" r:id="rId12" imgW="977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713" y="4619213"/>
                        <a:ext cx="1468438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871407" y="5224482"/>
            <a:ext cx="5245100" cy="2778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(Ideal transistor theory  -  neglecting short channel effects)</a:t>
            </a:r>
            <a:endParaRPr lang="de-DE" dirty="0"/>
          </a:p>
        </p:txBody>
      </p:sp>
      <p:grpSp>
        <p:nvGrpSpPr>
          <p:cNvPr id="29" name="Group 21"/>
          <p:cNvGrpSpPr>
            <a:grpSpLocks/>
          </p:cNvGrpSpPr>
          <p:nvPr/>
        </p:nvGrpSpPr>
        <p:grpSpPr bwMode="auto">
          <a:xfrm>
            <a:off x="4862405" y="1215680"/>
            <a:ext cx="4025904" cy="3352800"/>
            <a:chOff x="467" y="1104"/>
            <a:chExt cx="2536" cy="2112"/>
          </a:xfrm>
        </p:grpSpPr>
        <p:pic>
          <p:nvPicPr>
            <p:cNvPr id="30" name="Picture 5" descr="Gq_id"/>
            <p:cNvPicPr preferRelativeResize="0"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24" y="1104"/>
              <a:ext cx="2479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20"/>
            <p:cNvGrpSpPr>
              <a:grpSpLocks/>
            </p:cNvGrpSpPr>
            <p:nvPr/>
          </p:nvGrpSpPr>
          <p:grpSpPr bwMode="auto">
            <a:xfrm>
              <a:off x="467" y="1254"/>
              <a:ext cx="2303" cy="1898"/>
              <a:chOff x="2862" y="1239"/>
              <a:chExt cx="2303" cy="1898"/>
            </a:xfrm>
          </p:grpSpPr>
          <p:sp>
            <p:nvSpPr>
              <p:cNvPr id="32" name="Text Box 13"/>
              <p:cNvSpPr txBox="1">
                <a:spLocks noChangeArrowheads="1"/>
              </p:cNvSpPr>
              <p:nvPr/>
            </p:nvSpPr>
            <p:spPr bwMode="auto">
              <a:xfrm rot="-5400000">
                <a:off x="2242" y="2089"/>
                <a:ext cx="1413" cy="173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 err="1"/>
                  <a:t>g</a:t>
                </a:r>
                <a:r>
                  <a:rPr lang="en-US" sz="1200" baseline="-25000" dirty="0" err="1"/>
                  <a:t>q</a:t>
                </a:r>
                <a:r>
                  <a:rPr lang="en-US" sz="1200" dirty="0"/>
                  <a:t> (</a:t>
                </a:r>
                <a:r>
                  <a:rPr lang="en-US" sz="1200" dirty="0" err="1"/>
                  <a:t>pA</a:t>
                </a:r>
                <a:r>
                  <a:rPr lang="en-US" sz="1200" dirty="0"/>
                  <a:t>/e-)</a:t>
                </a:r>
                <a:endParaRPr lang="en-US" sz="1200" dirty="0">
                  <a:cs typeface="Tahoma" pitchFamily="34" charset="0"/>
                </a:endParaRPr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3578" y="2965"/>
                <a:ext cx="1432" cy="172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/>
                  <a:t>  Drain current I</a:t>
                </a:r>
                <a:r>
                  <a:rPr lang="en-US" sz="1200" baseline="-25000"/>
                  <a:t>D</a:t>
                </a:r>
                <a:r>
                  <a:rPr lang="en-US" sz="1200"/>
                  <a:t> (</a:t>
                </a:r>
                <a:r>
                  <a:rPr lang="en-US" sz="1200">
                    <a:cs typeface="Tahoma" pitchFamily="34" charset="0"/>
                  </a:rPr>
                  <a:t>µA)</a:t>
                </a:r>
              </a:p>
            </p:txBody>
          </p:sp>
          <p:sp>
            <p:nvSpPr>
              <p:cNvPr id="34" name="Text Box 15"/>
              <p:cNvSpPr txBox="1">
                <a:spLocks noChangeArrowheads="1"/>
              </p:cNvSpPr>
              <p:nvPr/>
            </p:nvSpPr>
            <p:spPr bwMode="auto">
              <a:xfrm>
                <a:off x="4146" y="1239"/>
                <a:ext cx="1019" cy="154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dirty="0"/>
                  <a:t>(L: nominal gate length)</a:t>
                </a:r>
                <a:endParaRPr lang="en-US" sz="1000" dirty="0">
                  <a:cs typeface="Tahoma" pitchFamily="34" charset="0"/>
                </a:endParaRPr>
              </a:p>
            </p:txBody>
          </p:sp>
        </p:grpSp>
      </p:grpSp>
      <p:sp>
        <p:nvSpPr>
          <p:cNvPr id="35" name="Right Arrow 35"/>
          <p:cNvSpPr/>
          <p:nvPr/>
        </p:nvSpPr>
        <p:spPr bwMode="auto">
          <a:xfrm>
            <a:off x="2614738" y="4783519"/>
            <a:ext cx="584200" cy="31908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2539586" y="5673553"/>
            <a:ext cx="4189228" cy="684803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4500" indent="-266700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Belle II: ~400pA/e expected</a:t>
            </a:r>
          </a:p>
          <a:p>
            <a:pPr marL="444500" indent="-266700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Full </a:t>
            </a:r>
            <a:r>
              <a:rPr lang="en-US" dirty="0" err="1" smtClean="0">
                <a:solidFill>
                  <a:schemeClr val="bg1"/>
                </a:solidFill>
                <a:cs typeface="Tahoma" pitchFamily="34" charset="0"/>
              </a:rPr>
              <a:t>mip</a:t>
            </a:r>
            <a:r>
              <a:rPr lang="en-US" dirty="0" smtClean="0">
                <a:solidFill>
                  <a:schemeClr val="bg1"/>
                </a:solidFill>
                <a:cs typeface="Tahoma" pitchFamily="34" charset="0"/>
              </a:rPr>
              <a:t> signal in 75 µm sensor: ~ 2µA</a:t>
            </a:r>
            <a:endParaRPr lang="en-US" dirty="0">
              <a:solidFill>
                <a:schemeClr val="bg1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 II DEPFET pixel cell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PXD ASIC Review, Oct. 2014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751496" y="1131978"/>
            <a:ext cx="3720840" cy="36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20" y="1169579"/>
            <a:ext cx="3957597" cy="50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874517" y="1180209"/>
            <a:ext cx="604913" cy="3189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Drain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622341" y="1318427"/>
            <a:ext cx="604913" cy="3189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Source</a:t>
            </a:r>
          </a:p>
        </p:txBody>
      </p:sp>
      <p:grpSp>
        <p:nvGrpSpPr>
          <p:cNvPr id="10" name="Group 19"/>
          <p:cNvGrpSpPr/>
          <p:nvPr/>
        </p:nvGrpSpPr>
        <p:grpSpPr>
          <a:xfrm flipV="1">
            <a:off x="6874518" y="1499186"/>
            <a:ext cx="302455" cy="611983"/>
            <a:chOff x="7903473" y="2555358"/>
            <a:chExt cx="271665" cy="187006"/>
          </a:xfrm>
        </p:grpSpPr>
        <p:cxnSp>
          <p:nvCxnSpPr>
            <p:cNvPr id="11" name="Straight Connector 60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2" name="Straight Connector 61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3" name="Group 19"/>
          <p:cNvGrpSpPr/>
          <p:nvPr/>
        </p:nvGrpSpPr>
        <p:grpSpPr>
          <a:xfrm flipV="1">
            <a:off x="7527774" y="1637404"/>
            <a:ext cx="302455" cy="611983"/>
            <a:chOff x="7903473" y="2555358"/>
            <a:chExt cx="271665" cy="187006"/>
          </a:xfrm>
        </p:grpSpPr>
        <p:cxnSp>
          <p:nvCxnSpPr>
            <p:cNvPr id="14" name="Straight Connector 60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5" name="Straight Connector 61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32354" y="4935055"/>
            <a:ext cx="495912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lvl="1" indent="-285750">
              <a:buFont typeface="Wingdings 3" panose="05040102010807070707" pitchFamily="18" charset="2"/>
              <a:buChar char="w"/>
            </a:pPr>
            <a:r>
              <a:rPr lang="en-US" altLang="en-US" dirty="0" smtClean="0"/>
              <a:t>Basic cell is a DEPFET double pixel</a:t>
            </a:r>
          </a:p>
          <a:p>
            <a:pPr lvl="1"/>
            <a:endParaRPr lang="en-US" altLang="en-US" dirty="0" smtClean="0"/>
          </a:p>
          <a:p>
            <a:pPr marL="1200150" lvl="2" indent="-285750">
              <a:buFont typeface="Wingdings 3" panose="05040102010807070707" pitchFamily="18" charset="2"/>
              <a:buChar char="9"/>
            </a:pPr>
            <a:r>
              <a:rPr lang="en-US" altLang="en-US" dirty="0" smtClean="0"/>
              <a:t>Common source for two gates/drains</a:t>
            </a:r>
          </a:p>
          <a:p>
            <a:pPr marL="1200150" lvl="2" indent="-285750">
              <a:buFont typeface="Wingdings 3" panose="05040102010807070707" pitchFamily="18" charset="2"/>
              <a:buChar char="9"/>
            </a:pPr>
            <a:r>
              <a:rPr lang="en-US" altLang="en-US" dirty="0" smtClean="0"/>
              <a:t>Clear implant between double pixels</a:t>
            </a:r>
          </a:p>
          <a:p>
            <a:pPr marL="1200150" lvl="2" indent="-285750">
              <a:buFont typeface="Wingdings 3" panose="05040102010807070707" pitchFamily="18" charset="2"/>
              <a:buChar char="9"/>
            </a:pPr>
            <a:r>
              <a:rPr lang="en-US" altLang="en-US" dirty="0" smtClean="0"/>
              <a:t>Gate L=5µm, W/L=2</a:t>
            </a:r>
          </a:p>
          <a:p>
            <a:pPr marL="1200150" lvl="2" indent="-285750">
              <a:buFont typeface="Wingdings 3" panose="05040102010807070707" pitchFamily="18" charset="2"/>
              <a:buChar char="9"/>
            </a:pPr>
            <a:r>
              <a:rPr lang="en-US" altLang="en-US" dirty="0" smtClean="0"/>
              <a:t>Scaling of pixel size with drift regions</a:t>
            </a:r>
          </a:p>
          <a:p>
            <a:pPr algn="l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05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  <a:ln>
          <a:noFill/>
        </a:ln>
      </a:spPr>
      <a:bodyPr wrap="none" rtlCol="0">
        <a:noAutofit/>
      </a:bodyPr>
      <a:lstStyle>
        <a:defPPr>
          <a:spcBef>
            <a:spcPts val="100"/>
          </a:spcBef>
          <a:spcAft>
            <a:spcPts val="100"/>
          </a:spcAft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1480</Words>
  <Application>Microsoft Office PowerPoint</Application>
  <PresentationFormat>Bildschirmpräsentation (4:3)</PresentationFormat>
  <Paragraphs>367</Paragraphs>
  <Slides>25</Slides>
  <Notes>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7" baseType="lpstr">
      <vt:lpstr>1_Default Design</vt:lpstr>
      <vt:lpstr>Formel</vt:lpstr>
      <vt:lpstr>PowerPoint-Präsentation</vt:lpstr>
      <vt:lpstr>What is KEKB and SuperKEKB?</vt:lpstr>
      <vt:lpstr>KEKB to SuperKEKB</vt:lpstr>
      <vt:lpstr>From Belle to Belle II </vt:lpstr>
      <vt:lpstr>Towards a pixel vertex detector for Belle II</vt:lpstr>
      <vt:lpstr>DEPFET Active Pixels</vt:lpstr>
      <vt:lpstr>DEPFET Active Pixels</vt:lpstr>
      <vt:lpstr>Internal Amplification – the signal</vt:lpstr>
      <vt:lpstr>Belle II DEPFET pixel cell</vt:lpstr>
      <vt:lpstr>Matrix arrangement and read-out sequence</vt:lpstr>
      <vt:lpstr>The Result – Belle II PXD</vt:lpstr>
      <vt:lpstr>DEPFET all-silicon module</vt:lpstr>
      <vt:lpstr>DEPFET Prototype Fabrication and “Thinning” – PXD6 </vt:lpstr>
      <vt:lpstr>All-Silicon Module</vt:lpstr>
      <vt:lpstr>Micro joint between half-ladders</vt:lpstr>
      <vt:lpstr>Sensor and r/o electronics: Beam tests with the full system</vt:lpstr>
      <vt:lpstr>Towards a real ladder</vt:lpstr>
      <vt:lpstr>Test vehicle E-MCM</vt:lpstr>
      <vt:lpstr>Capacitive load for the ASICs</vt:lpstr>
      <vt:lpstr>The System </vt:lpstr>
      <vt:lpstr>Background - occupancy</vt:lpstr>
      <vt:lpstr>Background – rad. damage - TiD</vt:lpstr>
      <vt:lpstr>Background – rad. damage - NIEL</vt:lpstr>
      <vt:lpstr>Injection noise</vt:lpstr>
      <vt:lpstr>summary</vt:lpstr>
    </vt:vector>
  </TitlesOfParts>
  <Company>MPI HLL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</dc:title>
  <dc:creator>Laci</dc:creator>
  <cp:lastModifiedBy>Laci</cp:lastModifiedBy>
  <cp:revision>1429</cp:revision>
  <cp:lastPrinted>2001-12-17T12:31:23Z</cp:lastPrinted>
  <dcterms:created xsi:type="dcterms:W3CDTF">2000-08-08T15:04:12Z</dcterms:created>
  <dcterms:modified xsi:type="dcterms:W3CDTF">2014-10-27T09:01:07Z</dcterms:modified>
</cp:coreProperties>
</file>