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567" r:id="rId2"/>
    <p:sldId id="571" r:id="rId3"/>
    <p:sldId id="568" r:id="rId4"/>
    <p:sldId id="577" r:id="rId5"/>
    <p:sldId id="578" r:id="rId6"/>
    <p:sldId id="574" r:id="rId7"/>
    <p:sldId id="572" r:id="rId8"/>
    <p:sldId id="573" r:id="rId9"/>
    <p:sldId id="575" r:id="rId10"/>
    <p:sldId id="576" r:id="rId11"/>
    <p:sldId id="579" r:id="rId12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99"/>
    <a:srgbClr val="FF3300"/>
    <a:srgbClr val="3366CC"/>
    <a:srgbClr val="66CCFF"/>
    <a:srgbClr val="FF6600"/>
    <a:srgbClr val="3399FF"/>
    <a:srgbClr val="FF5050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5" autoAdjust="0"/>
    <p:restoredTop sz="99492" autoAdjust="0"/>
  </p:normalViewPr>
  <p:slideViewPr>
    <p:cSldViewPr>
      <p:cViewPr varScale="1">
        <p:scale>
          <a:sx n="133" d="100"/>
          <a:sy n="133" d="100"/>
        </p:scale>
        <p:origin x="-112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992" y="4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5"/>
            <a:ext cx="5449570" cy="44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800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992" y="9443800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943CA-221C-4EA8-87AA-5A7CF5A62C9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depfet_logo_v5_hex_layout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577607"/>
            <a:ext cx="275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PXD</a:t>
            </a:r>
            <a:r>
              <a:rPr lang="en-US" sz="1400" baseline="0" dirty="0" smtClean="0"/>
              <a:t> </a:t>
            </a:r>
            <a:r>
              <a:rPr lang="en-US" sz="1400" baseline="0" dirty="0" smtClean="0"/>
              <a:t>ASIC review, October 2014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ASIC Review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35496" y="6546830"/>
            <a:ext cx="3462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H-.G. Moser, 18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B2GM, June 2014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9672" y="1412776"/>
            <a:ext cx="529741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Date and Location</a:t>
            </a:r>
          </a:p>
          <a:p>
            <a:endParaRPr lang="en-GB" dirty="0"/>
          </a:p>
          <a:p>
            <a:r>
              <a:rPr lang="en-GB" dirty="0" smtClean="0"/>
              <a:t>MPP, October 27, 10:00 – October 28, 16:00, Room 313</a:t>
            </a:r>
          </a:p>
          <a:p>
            <a:endParaRPr lang="en-GB" dirty="0"/>
          </a:p>
          <a:p>
            <a:r>
              <a:rPr lang="en-GB" dirty="0" smtClean="0"/>
              <a:t>Reviewers: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Gary Varner (Hawaii)</a:t>
            </a:r>
          </a:p>
          <a:p>
            <a:r>
              <a:rPr lang="en-GB" dirty="0" smtClean="0"/>
              <a:t>	Wladislaw Dabrowski (AGH </a:t>
            </a:r>
            <a:r>
              <a:rPr lang="en-GB" dirty="0" err="1" smtClean="0"/>
              <a:t>Krakau</a:t>
            </a:r>
            <a:r>
              <a:rPr lang="en-GB" dirty="0" smtClean="0"/>
              <a:t>)</a:t>
            </a:r>
          </a:p>
          <a:p>
            <a:r>
              <a:rPr lang="en-GB" dirty="0" smtClean="0"/>
              <a:t>	Valerio Re (</a:t>
            </a:r>
            <a:r>
              <a:rPr lang="en-GB" dirty="0" err="1" smtClean="0"/>
              <a:t>Uni</a:t>
            </a:r>
            <a:r>
              <a:rPr lang="en-GB" dirty="0" smtClean="0"/>
              <a:t> Bergamo, INFN Pavia)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Information distributed: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white book</a:t>
            </a:r>
          </a:p>
          <a:p>
            <a:r>
              <a:rPr lang="en-GB" dirty="0"/>
              <a:t>	</a:t>
            </a:r>
            <a:r>
              <a:rPr lang="en-GB" dirty="0" smtClean="0"/>
              <a:t>DCD-B v4 </a:t>
            </a:r>
            <a:r>
              <a:rPr lang="en-GB" dirty="0" err="1" smtClean="0"/>
              <a:t>pilepline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SwitcherB18 v2.0 (15.10.2014)</a:t>
            </a:r>
          </a:p>
          <a:p>
            <a:r>
              <a:rPr lang="en-GB" dirty="0"/>
              <a:t>	</a:t>
            </a:r>
            <a:r>
              <a:rPr lang="en-GB" dirty="0" smtClean="0"/>
              <a:t>DHPT10 manual. 0.1 (13.10.2014)</a:t>
            </a:r>
          </a:p>
          <a:p>
            <a:r>
              <a:rPr lang="en-GB" dirty="0"/>
              <a:t>	</a:t>
            </a:r>
            <a:r>
              <a:rPr lang="en-GB" dirty="0" smtClean="0"/>
              <a:t>some papers, thesis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(alternative II)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946752" y="3501008"/>
            <a:ext cx="72575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Variation: Assemble Pilot Run modules with existing ASICs: April – June 2015 </a:t>
            </a:r>
          </a:p>
          <a:p>
            <a:r>
              <a:rPr lang="en-GB" dirty="0" smtClean="0"/>
              <a:t>ASIC submission in June 2015</a:t>
            </a:r>
          </a:p>
          <a:p>
            <a:r>
              <a:rPr lang="en-GB" dirty="0" smtClean="0"/>
              <a:t>Series module assembly to start in November 2015</a:t>
            </a:r>
          </a:p>
          <a:p>
            <a:r>
              <a:rPr lang="en-GB" dirty="0" smtClean="0"/>
              <a:t>Shipment to KEK in July 2016 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Insignificant delay compared to alternative I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More time for AISC re-design (and more input from tests of present chips)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However, no ‘prototype’ with final ASICs for beam tests etc.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Are the present ASICs good enough for the tests needed?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ASIC submission date close to end of the present funding period!</a:t>
            </a:r>
          </a:p>
          <a:p>
            <a:r>
              <a:rPr lang="en-GB" dirty="0" smtClean="0"/>
              <a:t>Copper processing of main batches can start after test!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7206" r="10809" b="40625"/>
          <a:stretch/>
        </p:blipFill>
        <p:spPr bwMode="auto">
          <a:xfrm>
            <a:off x="7005" y="980728"/>
            <a:ext cx="9136995" cy="221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11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827584" y="1916832"/>
            <a:ext cx="57711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hanges/improvements of the ASICs?</a:t>
            </a:r>
          </a:p>
          <a:p>
            <a:r>
              <a:rPr lang="en-GB" dirty="0" smtClean="0"/>
              <a:t>Additional measurements &amp; tests?</a:t>
            </a:r>
          </a:p>
          <a:p>
            <a:endParaRPr lang="en-GB" dirty="0"/>
          </a:p>
          <a:p>
            <a:r>
              <a:rPr lang="en-GB" dirty="0" smtClean="0"/>
              <a:t>Wait with prototyping for next chip iteration?</a:t>
            </a:r>
          </a:p>
          <a:p>
            <a:r>
              <a:rPr lang="en-GB" dirty="0" smtClean="0"/>
              <a:t>What can we learn from existing ASICs?</a:t>
            </a:r>
          </a:p>
          <a:p>
            <a:endParaRPr lang="en-GB" dirty="0"/>
          </a:p>
          <a:p>
            <a:r>
              <a:rPr lang="en-GB" dirty="0" smtClean="0"/>
              <a:t>Consider:</a:t>
            </a:r>
          </a:p>
          <a:p>
            <a:endParaRPr lang="en-GB" dirty="0"/>
          </a:p>
          <a:p>
            <a:r>
              <a:rPr lang="en-GB" dirty="0" smtClean="0"/>
              <a:t>Impact on Schedule</a:t>
            </a:r>
          </a:p>
          <a:p>
            <a:r>
              <a:rPr lang="en-GB" dirty="0" smtClean="0"/>
              <a:t>Feedback on sensor production?</a:t>
            </a:r>
          </a:p>
          <a:p>
            <a:r>
              <a:rPr lang="en-GB" dirty="0" smtClean="0"/>
              <a:t>Limited number of sensors (and overall yield is still unknown!)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733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200900" cy="828675"/>
          </a:xfrm>
        </p:spPr>
        <p:txBody>
          <a:bodyPr/>
          <a:lstStyle/>
          <a:p>
            <a:r>
              <a:rPr lang="en-US" dirty="0" smtClean="0"/>
              <a:t>Sensor and ASICs</a:t>
            </a:r>
          </a:p>
        </p:txBody>
      </p:sp>
      <p:sp>
        <p:nvSpPr>
          <p:cNvPr id="13315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727341-B327-4D7D-8317-93494F394A91}" type="slidenum">
              <a:rPr lang="en-GB" smtClean="0"/>
              <a:pPr/>
              <a:t>2</a:t>
            </a:fld>
            <a:endParaRPr lang="en-GB" smtClean="0"/>
          </a:p>
        </p:txBody>
      </p:sp>
      <p:pic>
        <p:nvPicPr>
          <p:cNvPr id="13330" name="Picture 2" descr="HDCDB3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99178" y="5647197"/>
            <a:ext cx="1255763" cy="85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35"/>
          <p:cNvSpPr txBox="1">
            <a:spLocks noChangeArrowheads="1"/>
          </p:cNvSpPr>
          <p:nvPr/>
        </p:nvSpPr>
        <p:spPr bwMode="auto">
          <a:xfrm>
            <a:off x="5960350" y="1001908"/>
            <a:ext cx="2489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/>
              <a:t>Switcher</a:t>
            </a:r>
            <a:endParaRPr lang="de-DE" dirty="0"/>
          </a:p>
          <a:p>
            <a:r>
              <a:rPr lang="de-DE" sz="1400" dirty="0"/>
              <a:t>Control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gate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clear</a:t>
            </a:r>
            <a:endParaRPr lang="de-DE" sz="1400" dirty="0"/>
          </a:p>
          <a:p>
            <a:r>
              <a:rPr lang="de-DE" sz="1400" dirty="0"/>
              <a:t>32 x 2 </a:t>
            </a:r>
            <a:r>
              <a:rPr lang="de-DE" sz="1400" dirty="0" err="1"/>
              <a:t>channels</a:t>
            </a:r>
            <a:endParaRPr lang="de-DE" sz="1400" dirty="0"/>
          </a:p>
          <a:p>
            <a:r>
              <a:rPr lang="de-DE" sz="1400" dirty="0"/>
              <a:t>Switches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30V</a:t>
            </a:r>
          </a:p>
          <a:p>
            <a:r>
              <a:rPr lang="de-DE" sz="1400" dirty="0" smtClean="0"/>
              <a:t>AMS </a:t>
            </a:r>
            <a:r>
              <a:rPr lang="de-DE" sz="1400" dirty="0" smtClean="0"/>
              <a:t>0.18 </a:t>
            </a:r>
            <a:r>
              <a:rPr lang="de-DE" sz="1400" dirty="0"/>
              <a:t>µm HV </a:t>
            </a:r>
            <a:r>
              <a:rPr lang="de-DE" sz="1400" dirty="0" err="1" smtClean="0"/>
              <a:t>technology</a:t>
            </a:r>
            <a:endParaRPr lang="de-DE" sz="1400" dirty="0"/>
          </a:p>
        </p:txBody>
      </p:sp>
      <p:sp>
        <p:nvSpPr>
          <p:cNvPr id="13333" name="TextBox 36"/>
          <p:cNvSpPr txBox="1">
            <a:spLocks noChangeArrowheads="1"/>
          </p:cNvSpPr>
          <p:nvPr/>
        </p:nvSpPr>
        <p:spPr bwMode="auto">
          <a:xfrm>
            <a:off x="35496" y="3957414"/>
            <a:ext cx="28797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DCDB</a:t>
            </a:r>
          </a:p>
          <a:p>
            <a:r>
              <a:rPr lang="de-DE" sz="1400" dirty="0" err="1"/>
              <a:t>Amplification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digitization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DEPFET </a:t>
            </a:r>
            <a:r>
              <a:rPr lang="de-DE" sz="1400" dirty="0" err="1"/>
              <a:t>signals</a:t>
            </a:r>
            <a:endParaRPr lang="de-DE" sz="1400" dirty="0"/>
          </a:p>
          <a:p>
            <a:r>
              <a:rPr lang="de-DE" sz="1400" dirty="0"/>
              <a:t>256 </a:t>
            </a:r>
            <a:r>
              <a:rPr lang="de-DE" sz="1400" dirty="0" err="1"/>
              <a:t>input</a:t>
            </a:r>
            <a:r>
              <a:rPr lang="de-DE" sz="1400" dirty="0"/>
              <a:t> </a:t>
            </a:r>
            <a:r>
              <a:rPr lang="de-DE" sz="1400" dirty="0" err="1"/>
              <a:t>channels</a:t>
            </a:r>
            <a:endParaRPr lang="de-DE" sz="1400" dirty="0"/>
          </a:p>
          <a:p>
            <a:r>
              <a:rPr lang="de-DE" sz="1400" dirty="0"/>
              <a:t>8-bit ADC per </a:t>
            </a:r>
            <a:r>
              <a:rPr lang="de-DE" sz="1400" dirty="0" err="1"/>
              <a:t>channel</a:t>
            </a:r>
            <a:endParaRPr lang="de-DE" sz="1400" dirty="0"/>
          </a:p>
          <a:p>
            <a:r>
              <a:rPr lang="de-DE" sz="1400" dirty="0"/>
              <a:t>92 </a:t>
            </a:r>
            <a:r>
              <a:rPr lang="de-DE" sz="1400" dirty="0" err="1"/>
              <a:t>ns</a:t>
            </a:r>
            <a:r>
              <a:rPr lang="de-DE" sz="1400" dirty="0"/>
              <a:t> </a:t>
            </a:r>
            <a:r>
              <a:rPr lang="de-DE" sz="1400" dirty="0" err="1"/>
              <a:t>sampling</a:t>
            </a:r>
            <a:r>
              <a:rPr lang="de-DE" sz="1400" dirty="0"/>
              <a:t> time</a:t>
            </a:r>
          </a:p>
          <a:p>
            <a:r>
              <a:rPr lang="de-DE" sz="1400" dirty="0" smtClean="0"/>
              <a:t>UMC </a:t>
            </a:r>
            <a:r>
              <a:rPr lang="de-DE" sz="1400" dirty="0"/>
              <a:t>180 </a:t>
            </a:r>
            <a:r>
              <a:rPr lang="de-DE" sz="1400" dirty="0" err="1" smtClean="0"/>
              <a:t>nm</a:t>
            </a:r>
            <a:endParaRPr lang="de-DE" sz="1400" dirty="0"/>
          </a:p>
        </p:txBody>
      </p:sp>
      <p:sp>
        <p:nvSpPr>
          <p:cNvPr id="13334" name="TextBox 37"/>
          <p:cNvSpPr txBox="1">
            <a:spLocks noChangeArrowheads="1"/>
          </p:cNvSpPr>
          <p:nvPr/>
        </p:nvSpPr>
        <p:spPr bwMode="auto">
          <a:xfrm>
            <a:off x="6000738" y="4686146"/>
            <a:ext cx="32038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DHP</a:t>
            </a:r>
          </a:p>
          <a:p>
            <a:r>
              <a:rPr lang="de-DE" sz="1400" dirty="0"/>
              <a:t>Signal </a:t>
            </a:r>
            <a:r>
              <a:rPr lang="en-US" sz="1400" dirty="0"/>
              <a:t>processor</a:t>
            </a:r>
          </a:p>
          <a:p>
            <a:r>
              <a:rPr lang="de-DE" sz="1400" dirty="0"/>
              <a:t>Common </a:t>
            </a:r>
            <a:r>
              <a:rPr lang="de-DE" sz="1400" dirty="0" err="1"/>
              <a:t>mode</a:t>
            </a:r>
            <a:r>
              <a:rPr lang="de-DE" sz="1400" dirty="0"/>
              <a:t> </a:t>
            </a:r>
            <a:r>
              <a:rPr lang="de-DE" sz="1400" dirty="0" err="1"/>
              <a:t>correction</a:t>
            </a:r>
            <a:endParaRPr lang="de-DE" sz="1400" dirty="0"/>
          </a:p>
          <a:p>
            <a:r>
              <a:rPr lang="de-DE" sz="1400" dirty="0" err="1"/>
              <a:t>Pedestal</a:t>
            </a:r>
            <a:r>
              <a:rPr lang="de-DE" sz="1400" dirty="0"/>
              <a:t> </a:t>
            </a:r>
            <a:r>
              <a:rPr lang="de-DE" sz="1400" dirty="0" err="1"/>
              <a:t>subtraction</a:t>
            </a:r>
            <a:endParaRPr lang="de-DE" sz="1400" dirty="0"/>
          </a:p>
          <a:p>
            <a:r>
              <a:rPr lang="de-DE" sz="1400" dirty="0"/>
              <a:t>0-supression</a:t>
            </a:r>
          </a:p>
          <a:p>
            <a:r>
              <a:rPr lang="de-DE" sz="1400" dirty="0"/>
              <a:t>Timing </a:t>
            </a:r>
            <a:r>
              <a:rPr lang="en-US" sz="1400" dirty="0"/>
              <a:t>and</a:t>
            </a:r>
            <a:r>
              <a:rPr lang="de-DE" sz="1400" dirty="0"/>
              <a:t> </a:t>
            </a:r>
            <a:r>
              <a:rPr lang="de-DE" sz="1400" dirty="0" err="1"/>
              <a:t>trigger</a:t>
            </a:r>
            <a:r>
              <a:rPr lang="de-DE" sz="1400" dirty="0"/>
              <a:t> </a:t>
            </a:r>
            <a:r>
              <a:rPr lang="de-DE" sz="1400" dirty="0" err="1" smtClean="0"/>
              <a:t>control</a:t>
            </a:r>
            <a:endParaRPr lang="de-DE" sz="1400" dirty="0" smtClean="0"/>
          </a:p>
          <a:p>
            <a:r>
              <a:rPr lang="de-DE" sz="1400" dirty="0" smtClean="0"/>
              <a:t>TSMC 65nm (</a:t>
            </a:r>
            <a:r>
              <a:rPr lang="de-DE" sz="1400" dirty="0" err="1" smtClean="0"/>
              <a:t>first</a:t>
            </a:r>
            <a:r>
              <a:rPr lang="de-DE" sz="1400" dirty="0" smtClean="0"/>
              <a:t> </a:t>
            </a:r>
            <a:r>
              <a:rPr lang="de-DE" sz="1400" dirty="0" err="1" smtClean="0"/>
              <a:t>version</a:t>
            </a:r>
            <a:r>
              <a:rPr lang="de-DE" sz="1400" dirty="0" smtClean="0"/>
              <a:t> IBM 90nm)</a:t>
            </a:r>
            <a:endParaRPr lang="de-DE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7403" b="8316"/>
          <a:stretch/>
        </p:blipFill>
        <p:spPr bwMode="auto">
          <a:xfrm>
            <a:off x="2504061" y="1017829"/>
            <a:ext cx="3303497" cy="58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5" descr="DHP01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98634" y="5750638"/>
            <a:ext cx="1198314" cy="10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433588" y="1262370"/>
            <a:ext cx="1834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DEPFET sensor</a:t>
            </a:r>
          </a:p>
          <a:p>
            <a:r>
              <a:rPr lang="en-GB" sz="1400" dirty="0" smtClean="0"/>
              <a:t>250 x 768 pixel</a:t>
            </a:r>
          </a:p>
          <a:p>
            <a:r>
              <a:rPr lang="en-GB" sz="1400" dirty="0" smtClean="0"/>
              <a:t> 50µm x 55µm (min)</a:t>
            </a:r>
          </a:p>
          <a:p>
            <a:r>
              <a:rPr lang="en-GB" sz="1400" dirty="0" smtClean="0"/>
              <a:t> 50µm x 80µm (max)</a:t>
            </a:r>
          </a:p>
          <a:p>
            <a:r>
              <a:rPr lang="en-GB" sz="1400" dirty="0" smtClean="0"/>
              <a:t>75µm thick</a:t>
            </a:r>
          </a:p>
          <a:p>
            <a:endParaRPr lang="en-GB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1691680" y="2276872"/>
            <a:ext cx="1223541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Charge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251520" y="980728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The review should assess the production readiness of the three ASICs used in the Belle II PXD. The schedule requires a submission of the final AISCs early 2015. In order to achieve this one has to assess</a:t>
            </a:r>
            <a:r>
              <a:rPr lang="en-GB" sz="1400" dirty="0" smtClean="0"/>
              <a:t>:</a:t>
            </a:r>
          </a:p>
          <a:p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The maturity of the chip design.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Completeness and quality of documentation.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Status of performance tests (stand alone and on system level).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Known problems and mitigation/correction plans.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Missing measurements and tests.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Work plan (responsibilities, milestones).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Schedule for next submission .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QA strategy</a:t>
            </a:r>
            <a:r>
              <a:rPr lang="en-GB" sz="14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en-GB" sz="1400" dirty="0"/>
              <a:t>It is likely that the review will conclude that there </a:t>
            </a:r>
            <a:r>
              <a:rPr lang="en-GB" sz="1400" dirty="0" smtClean="0"/>
              <a:t>are still </a:t>
            </a:r>
            <a:r>
              <a:rPr lang="en-GB" sz="1400" dirty="0"/>
              <a:t>some issues to be resolved before a submission can be done. In this case the risks for the detector performance need to be evaluated. A clear strategy should be developed how to achieve the goal of timely submission</a:t>
            </a:r>
            <a:r>
              <a:rPr lang="en-GB" sz="1400" dirty="0" smtClean="0"/>
              <a:t>.</a:t>
            </a:r>
          </a:p>
          <a:p>
            <a:endParaRPr lang="de-DE" sz="1400" dirty="0"/>
          </a:p>
          <a:p>
            <a:r>
              <a:rPr lang="en-GB" sz="1400" dirty="0"/>
              <a:t>Following issues need to be </a:t>
            </a:r>
            <a:r>
              <a:rPr lang="en-GB" sz="1400" dirty="0" smtClean="0"/>
              <a:t>discussed:</a:t>
            </a:r>
          </a:p>
          <a:p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General introduction in the chip design and specifications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Summary of tests and performance information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Design changes planned for the next submission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Information on QA strategy (information on yield expectations, test </a:t>
            </a:r>
            <a:r>
              <a:rPr lang="en-GB" sz="1400" dirty="0" smtClean="0"/>
              <a:t>programs, </a:t>
            </a:r>
            <a:r>
              <a:rPr lang="en-GB" sz="1400" dirty="0"/>
              <a:t>status of test </a:t>
            </a:r>
            <a:r>
              <a:rPr lang="en-GB" sz="1400" dirty="0" smtClean="0"/>
              <a:t>equipment, its documentation)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1149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12341" r="13570" b="12739"/>
          <a:stretch/>
        </p:blipFill>
        <p:spPr bwMode="auto">
          <a:xfrm>
            <a:off x="5407" y="980727"/>
            <a:ext cx="9027977" cy="54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67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2267744" y="1484784"/>
            <a:ext cx="409227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Belle II PXD:	</a:t>
            </a:r>
            <a:r>
              <a:rPr lang="en-GB" dirty="0"/>
              <a:t>	</a:t>
            </a:r>
            <a:r>
              <a:rPr lang="en-GB" dirty="0" smtClean="0"/>
              <a:t>L. Andricek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Switcher: 	Chip Design	I. Peric</a:t>
            </a:r>
          </a:p>
          <a:p>
            <a:r>
              <a:rPr lang="en-GB" dirty="0"/>
              <a:t>	</a:t>
            </a:r>
            <a:r>
              <a:rPr lang="en-GB" dirty="0" smtClean="0"/>
              <a:t>Tests and plans	C. </a:t>
            </a:r>
            <a:r>
              <a:rPr lang="en-GB" dirty="0" err="1" smtClean="0"/>
              <a:t>Kreidl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DCDp</a:t>
            </a:r>
            <a:r>
              <a:rPr lang="en-GB" dirty="0" smtClean="0"/>
              <a:t>:	Chip Design	I. Peric</a:t>
            </a:r>
          </a:p>
          <a:p>
            <a:r>
              <a:rPr lang="en-GB" dirty="0"/>
              <a:t>	</a:t>
            </a:r>
            <a:r>
              <a:rPr lang="en-GB" dirty="0" smtClean="0"/>
              <a:t>Performance Tests</a:t>
            </a:r>
            <a:r>
              <a:rPr lang="en-GB" dirty="0"/>
              <a:t>	</a:t>
            </a:r>
            <a:r>
              <a:rPr lang="en-GB" dirty="0" smtClean="0"/>
              <a:t>C. Koffmane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Plans &amp; QA	I. Peric</a:t>
            </a:r>
          </a:p>
          <a:p>
            <a:endParaRPr lang="en-GB" dirty="0"/>
          </a:p>
          <a:p>
            <a:r>
              <a:rPr lang="en-GB" dirty="0" smtClean="0"/>
              <a:t>DHPT: 	Chip Design	</a:t>
            </a:r>
            <a:r>
              <a:rPr lang="en-GB" dirty="0" smtClean="0"/>
              <a:t>T. Hemperek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Performance Tests	</a:t>
            </a:r>
            <a:r>
              <a:rPr lang="en-GB" dirty="0" smtClean="0"/>
              <a:t>I. </a:t>
            </a:r>
            <a:r>
              <a:rPr lang="en-GB" dirty="0" err="1" smtClean="0"/>
              <a:t>Kishishita</a:t>
            </a:r>
            <a:endParaRPr lang="en-GB" dirty="0" smtClean="0"/>
          </a:p>
          <a:p>
            <a:r>
              <a:rPr lang="en-GB" dirty="0" smtClean="0"/>
              <a:t>	Plans &amp; QA	</a:t>
            </a:r>
            <a:r>
              <a:rPr lang="en-GB" dirty="0" smtClean="0"/>
              <a:t>C. Marinas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EMCM:			F. Müller</a:t>
            </a:r>
          </a:p>
          <a:p>
            <a:endParaRPr lang="en-GB" dirty="0"/>
          </a:p>
          <a:p>
            <a:r>
              <a:rPr lang="en-GB" dirty="0" smtClean="0"/>
              <a:t>Gated Mode:		C. Koffmane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56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(old, before cut)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1259632" y="3356992"/>
            <a:ext cx="588654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Original Schedule: shipment to KEK:	October 2015</a:t>
            </a:r>
          </a:p>
          <a:p>
            <a:r>
              <a:rPr lang="en-GB" dirty="0" smtClean="0"/>
              <a:t>First Sensors available: 		January 2015</a:t>
            </a:r>
          </a:p>
          <a:p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Less than one year for module assembly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No time for real prototype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ASICs need to be ready and tested before January 2015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System test with EMCM ‘Dummy’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Schedule driven by long production time of sensors</a:t>
            </a:r>
          </a:p>
          <a:p>
            <a:r>
              <a:rPr lang="en-GB" dirty="0" smtClean="0"/>
              <a:t>Missing prototype was seen as risk, but accepted in all reviews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27206" r="13393" b="43750"/>
          <a:stretch/>
        </p:blipFill>
        <p:spPr bwMode="auto">
          <a:xfrm>
            <a:off x="-1" y="1007021"/>
            <a:ext cx="9138611" cy="20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5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EMCM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90323" cy="1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3284984"/>
            <a:ext cx="74815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Dummy module with metal layers like in a real sensor module (identical process)</a:t>
            </a:r>
          </a:p>
          <a:p>
            <a:r>
              <a:rPr lang="en-GB" dirty="0" smtClean="0"/>
              <a:t>No sensor elements, just test structures</a:t>
            </a:r>
          </a:p>
          <a:p>
            <a:endParaRPr lang="en-GB" dirty="0"/>
          </a:p>
          <a:p>
            <a:r>
              <a:rPr lang="en-GB" dirty="0" smtClean="0"/>
              <a:t>Purpose: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Test quality of metal processing (shorts, interruptions, missing contacts…)</a:t>
            </a:r>
          </a:p>
          <a:p>
            <a:pPr marL="342900" indent="-342900">
              <a:buAutoNum type="arabicParenR"/>
            </a:pPr>
            <a:r>
              <a:rPr lang="en-GB" dirty="0" smtClean="0"/>
              <a:t>Test with real 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Layout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Power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Cross talk, noise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Communication of 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Timing, Synchronisation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Analogue performance can be tested (sort of) with a small matrix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288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(new, obsolete?)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395536" y="3501008"/>
            <a:ext cx="84946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Delay of KEKB (~ 1 year): </a:t>
            </a:r>
          </a:p>
          <a:p>
            <a:endParaRPr lang="en-GB" dirty="0"/>
          </a:p>
          <a:p>
            <a:r>
              <a:rPr lang="en-GB" dirty="0" smtClean="0"/>
              <a:t>Use time to intensify EMCM tests (also needed to solve metal QA problems)		</a:t>
            </a:r>
          </a:p>
          <a:p>
            <a:r>
              <a:rPr lang="en-GB" dirty="0" smtClean="0"/>
              <a:t>First Sensors available: 		April 2015</a:t>
            </a:r>
          </a:p>
          <a:p>
            <a:r>
              <a:rPr lang="en-GB" dirty="0" smtClean="0"/>
              <a:t>Shipment to KEK 			April 2016</a:t>
            </a:r>
          </a:p>
          <a:p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b="1" dirty="0" smtClean="0">
                <a:solidFill>
                  <a:srgbClr val="FF0000"/>
                </a:solidFill>
              </a:rPr>
              <a:t>ASICs need to be ready and tested before May 2015</a:t>
            </a:r>
          </a:p>
          <a:p>
            <a:pPr marL="285750" indent="-285750">
              <a:buFont typeface="Symbol"/>
              <a:buChar char="Þ"/>
            </a:pPr>
            <a:r>
              <a:rPr lang="en-GB" b="1" dirty="0" smtClean="0">
                <a:solidFill>
                  <a:srgbClr val="FF0000"/>
                </a:solidFill>
              </a:rPr>
              <a:t>ASIC design review in October 2015, submission shortly after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Still considerable contingency, PXD needed at KEK for integration: October 2016</a:t>
            </a:r>
            <a:endParaRPr lang="en-GB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8" t="27206" r="12050" b="40073"/>
          <a:stretch/>
        </p:blipFill>
        <p:spPr bwMode="auto">
          <a:xfrm>
            <a:off x="31559" y="980728"/>
            <a:ext cx="9142639" cy="22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2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(alternative I)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467544" y="3743161"/>
            <a:ext cx="84174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Further delay: PXD needs to be at KEK December 2016</a:t>
            </a:r>
          </a:p>
          <a:p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b="1" dirty="0" smtClean="0">
                <a:solidFill>
                  <a:srgbClr val="FF0000"/>
                </a:solidFill>
              </a:rPr>
              <a:t>Pilot run</a:t>
            </a:r>
            <a:r>
              <a:rPr lang="en-GB" dirty="0" smtClean="0"/>
              <a:t>: equip first modules with ASICs and test (‘kind of prototype’): July 2015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Assumes ASIC submission in February 2015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Series module assembly to start in September/October 2015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Shipment to KEK in June 2016 (still contingency)</a:t>
            </a:r>
          </a:p>
          <a:p>
            <a:pPr marL="285750" indent="-285750">
              <a:buFont typeface="Symbol"/>
              <a:buChar char="Þ"/>
            </a:pPr>
            <a:endParaRPr lang="en-GB" dirty="0"/>
          </a:p>
          <a:p>
            <a:r>
              <a:rPr lang="en-GB" dirty="0" smtClean="0"/>
              <a:t>No possibility for changes of sensor, but re-submission of ASICs possible (with some delay)</a:t>
            </a:r>
            <a:endParaRPr lang="en-GB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7390" r="10396" b="38046"/>
          <a:stretch/>
        </p:blipFill>
        <p:spPr bwMode="auto">
          <a:xfrm>
            <a:off x="1" y="972561"/>
            <a:ext cx="9036496" cy="23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8314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Bildschirmpräsentation (4:3)</PresentationFormat>
  <Paragraphs>163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2_Standarddesign</vt:lpstr>
      <vt:lpstr>ASIC Review </vt:lpstr>
      <vt:lpstr>Sensor and ASICs</vt:lpstr>
      <vt:lpstr>Charge</vt:lpstr>
      <vt:lpstr>Agenda</vt:lpstr>
      <vt:lpstr>Contributions</vt:lpstr>
      <vt:lpstr>Schedule (old, before cut)</vt:lpstr>
      <vt:lpstr>EMCM</vt:lpstr>
      <vt:lpstr>Schedule (new, obsolete?)</vt:lpstr>
      <vt:lpstr>Schedule (alternative I)</vt:lpstr>
      <vt:lpstr>Schedule (alternative II)</vt:lpstr>
      <vt:lpstr>Questions</vt:lpstr>
    </vt:vector>
  </TitlesOfParts>
  <Company>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Hans-Günther Moser</cp:lastModifiedBy>
  <cp:revision>898</cp:revision>
  <cp:lastPrinted>2014-09-25T14:54:13Z</cp:lastPrinted>
  <dcterms:created xsi:type="dcterms:W3CDTF">2006-06-22T07:15:02Z</dcterms:created>
  <dcterms:modified xsi:type="dcterms:W3CDTF">2014-10-24T12:32:21Z</dcterms:modified>
</cp:coreProperties>
</file>