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sldIdLst>
    <p:sldId id="404" r:id="rId2"/>
    <p:sldId id="431" r:id="rId3"/>
    <p:sldId id="434" r:id="rId4"/>
    <p:sldId id="433" r:id="rId5"/>
    <p:sldId id="435" r:id="rId6"/>
    <p:sldId id="436" r:id="rId7"/>
    <p:sldId id="437" r:id="rId8"/>
    <p:sldId id="438" r:id="rId9"/>
    <p:sldId id="439" r:id="rId10"/>
    <p:sldId id="408" r:id="rId11"/>
    <p:sldId id="441" r:id="rId12"/>
    <p:sldId id="442" r:id="rId13"/>
    <p:sldId id="443" r:id="rId14"/>
    <p:sldId id="446" r:id="rId15"/>
    <p:sldId id="445" r:id="rId16"/>
    <p:sldId id="454" r:id="rId17"/>
    <p:sldId id="425" r:id="rId18"/>
    <p:sldId id="430" r:id="rId19"/>
    <p:sldId id="444" r:id="rId20"/>
    <p:sldId id="405" r:id="rId21"/>
    <p:sldId id="406" r:id="rId22"/>
    <p:sldId id="440" r:id="rId23"/>
    <p:sldId id="455" r:id="rId24"/>
    <p:sldId id="456" r:id="rId25"/>
    <p:sldId id="457" r:id="rId26"/>
    <p:sldId id="458" r:id="rId27"/>
    <p:sldId id="459" r:id="rId28"/>
    <p:sldId id="447" r:id="rId29"/>
    <p:sldId id="448" r:id="rId30"/>
    <p:sldId id="449" r:id="rId31"/>
    <p:sldId id="450" r:id="rId32"/>
    <p:sldId id="451" r:id="rId33"/>
    <p:sldId id="452" r:id="rId34"/>
    <p:sldId id="453" r:id="rId35"/>
  </p:sldIdLst>
  <p:sldSz cx="9144000" cy="6858000" type="screen4x3"/>
  <p:notesSz cx="6797675" cy="9929813"/>
  <p:defaultTextStyle>
    <a:defPPr>
      <a:defRPr lang="en-GB"/>
    </a:defPPr>
    <a:lvl1pPr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3399"/>
    <a:srgbClr val="3399FF"/>
    <a:srgbClr val="FF6600"/>
    <a:srgbClr val="66CCFF"/>
    <a:srgbClr val="008000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26" autoAdjust="0"/>
    <p:restoredTop sz="93073" autoAdjust="0"/>
  </p:normalViewPr>
  <p:slideViewPr>
    <p:cSldViewPr snapToGrid="0" snapToObjects="1">
      <p:cViewPr>
        <p:scale>
          <a:sx n="100" d="100"/>
          <a:sy n="100" d="100"/>
        </p:scale>
        <p:origin x="-787" y="6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2" y="28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1752" y="-72"/>
      </p:cViewPr>
      <p:guideLst>
        <p:guide orient="horz" pos="2886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1"/>
            <a:ext cx="6797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06" tIns="45454" rIns="90906" bIns="45454" anchor="ctr"/>
          <a:lstStyle/>
          <a:p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1"/>
            <a:ext cx="6797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6" tIns="45454" rIns="90906" bIns="45454" anchor="ctr"/>
          <a:lstStyle/>
          <a:p>
            <a:endParaRPr lang="en-US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1"/>
            <a:ext cx="6797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906" tIns="45454" rIns="90906" bIns="45454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41303" cy="491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5063" algn="l"/>
                <a:tab pos="891703" algn="l"/>
                <a:tab pos="1338344" algn="l"/>
                <a:tab pos="1784985" algn="l"/>
                <a:tab pos="2231625" algn="l"/>
                <a:tab pos="2678266" algn="l"/>
                <a:tab pos="3124907" algn="l"/>
                <a:tab pos="3571547" algn="l"/>
                <a:tab pos="4018188" algn="l"/>
                <a:tab pos="4464829" algn="l"/>
                <a:tab pos="4911470" algn="l"/>
                <a:tab pos="5358110" algn="l"/>
                <a:tab pos="5804751" algn="l"/>
                <a:tab pos="6251392" algn="l"/>
                <a:tab pos="6698032" algn="l"/>
                <a:tab pos="7144673" algn="l"/>
                <a:tab pos="7591314" algn="l"/>
                <a:tab pos="8037954" algn="l"/>
                <a:tab pos="8484595" algn="l"/>
                <a:tab pos="8931236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51814" y="1"/>
            <a:ext cx="2941303" cy="491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5063" algn="l"/>
                <a:tab pos="891703" algn="l"/>
                <a:tab pos="1338344" algn="l"/>
                <a:tab pos="1784985" algn="l"/>
                <a:tab pos="2231625" algn="l"/>
                <a:tab pos="2678266" algn="l"/>
                <a:tab pos="3124907" algn="l"/>
                <a:tab pos="3571547" algn="l"/>
                <a:tab pos="4018188" algn="l"/>
                <a:tab pos="4464829" algn="l"/>
                <a:tab pos="4911470" algn="l"/>
                <a:tab pos="5358110" algn="l"/>
                <a:tab pos="5804751" algn="l"/>
                <a:tab pos="6251392" algn="l"/>
                <a:tab pos="6698032" algn="l"/>
                <a:tab pos="7144673" algn="l"/>
                <a:tab pos="7591314" algn="l"/>
                <a:tab pos="8037954" algn="l"/>
                <a:tab pos="8484595" algn="l"/>
                <a:tab pos="8931236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02/01/08</a:t>
            </a:r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2950"/>
            <a:ext cx="4960937" cy="3722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05951" y="4717702"/>
            <a:ext cx="4981212" cy="4465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9433862"/>
            <a:ext cx="2941303" cy="491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38" tIns="46169" rIns="92338" bIns="4616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5063" algn="l"/>
                <a:tab pos="891703" algn="l"/>
                <a:tab pos="1338344" algn="l"/>
                <a:tab pos="1784985" algn="l"/>
                <a:tab pos="2231625" algn="l"/>
                <a:tab pos="2678266" algn="l"/>
                <a:tab pos="3124907" algn="l"/>
                <a:tab pos="3571547" algn="l"/>
                <a:tab pos="4018188" algn="l"/>
                <a:tab pos="4464829" algn="l"/>
                <a:tab pos="4911470" algn="l"/>
                <a:tab pos="5358110" algn="l"/>
                <a:tab pos="5804751" algn="l"/>
                <a:tab pos="6251392" algn="l"/>
                <a:tab pos="6698032" algn="l"/>
                <a:tab pos="7144673" algn="l"/>
                <a:tab pos="7591314" algn="l"/>
                <a:tab pos="8037954" algn="l"/>
                <a:tab pos="8484595" algn="l"/>
                <a:tab pos="8931236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Ladislav Andricek, MPI Munich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51814" y="9433862"/>
            <a:ext cx="2941303" cy="491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38" tIns="46169" rIns="92338" bIns="4616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5063" algn="l"/>
                <a:tab pos="891703" algn="l"/>
                <a:tab pos="1338344" algn="l"/>
                <a:tab pos="1784985" algn="l"/>
                <a:tab pos="2231625" algn="l"/>
                <a:tab pos="2678266" algn="l"/>
                <a:tab pos="3124907" algn="l"/>
                <a:tab pos="3571547" algn="l"/>
                <a:tab pos="4018188" algn="l"/>
                <a:tab pos="4464829" algn="l"/>
                <a:tab pos="4911470" algn="l"/>
                <a:tab pos="5358110" algn="l"/>
                <a:tab pos="5804751" algn="l"/>
                <a:tab pos="6251392" algn="l"/>
                <a:tab pos="6698032" algn="l"/>
                <a:tab pos="7144673" algn="l"/>
                <a:tab pos="7591314" algn="l"/>
                <a:tab pos="8037954" algn="l"/>
                <a:tab pos="8484595" algn="l"/>
                <a:tab pos="8931236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7C5D2B-938F-4D68-A41D-C2BA8F53E7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71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28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0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29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4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30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6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31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96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32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4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33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0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3D8D9C-6344-4A6B-879E-49102BA2F409}" type="slidenum">
              <a:rPr lang="cs-CZ" sz="1200">
                <a:latin typeface="Times New Roman" pitchFamily="18" charset="0"/>
              </a:rPr>
              <a:pPr/>
              <a:t>34</a:t>
            </a:fld>
            <a:endParaRPr lang="cs-CZ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3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4E404-AB84-4739-9805-95150A7083CF}" type="datetime1">
              <a:rPr lang="en-US" smtClean="0"/>
              <a:t>10/27/2014</a:t>
            </a:fld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3BC8-B6B5-48BF-AD4E-7D5546362866}" type="datetime1">
              <a:rPr lang="en-US" smtClean="0"/>
              <a:t>10/27/2014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5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5" y="119063"/>
            <a:ext cx="2055813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9063"/>
            <a:ext cx="6016625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4BF6-40A6-4489-B334-A8C1D7C94853}" type="datetime1">
              <a:rPr lang="en-US" smtClean="0"/>
              <a:t>10/27/2014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284288"/>
            <a:ext cx="8224838" cy="45212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061E-EED5-4318-BDFE-88A748A30DE8}" type="datetime1">
              <a:rPr lang="en-US" smtClean="0"/>
              <a:t>10/27/2014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32110" y="6669088"/>
            <a:ext cx="3311525" cy="188912"/>
          </a:xfrm>
        </p:spPr>
        <p:txBody>
          <a:bodyPr/>
          <a:lstStyle/>
          <a:p>
            <a:r>
              <a:rPr lang="de-DE" smtClean="0"/>
              <a:t>IEEE NSS 2011, Valencia, October 2011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256694" y="6684579"/>
            <a:ext cx="746236" cy="173421"/>
          </a:xfrm>
          <a:prstGeom prst="rect">
            <a:avLst/>
          </a:prstGeom>
        </p:spPr>
        <p:txBody>
          <a:bodyPr/>
          <a:lstStyle/>
          <a:p>
            <a:fld id="{1D1A195A-80B6-4608-834F-1F2C8018D9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6301065" y="6677025"/>
            <a:ext cx="2546350" cy="180975"/>
          </a:xfrm>
        </p:spPr>
        <p:txBody>
          <a:bodyPr/>
          <a:lstStyle/>
          <a:p>
            <a:r>
              <a:rPr lang="de-DE" smtClean="0"/>
              <a:t>C. Koffmane, MPI für Physik, HLL, TU Berlin</a:t>
            </a:r>
            <a:endParaRPr lang="de-DE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29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4DD5-91AE-41BA-9999-31564544A9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061048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138C-0C41-4E70-9D19-4001853E6D5E}" type="datetime1">
              <a:rPr lang="en-US" smtClean="0"/>
              <a:t>10/27/2014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2D57-43AF-4126-A87A-91E157B9B95D}" type="datetime1">
              <a:rPr lang="en-US" smtClean="0"/>
              <a:t>10/27/2014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28428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B696-2999-46A5-8415-54C9F89639B3}" type="datetime1">
              <a:rPr lang="en-US" smtClean="0"/>
              <a:t>10/27/2014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2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845A9-3076-4F70-9C5B-FA72FAD3E11C}" type="datetime1">
              <a:rPr lang="en-US" smtClean="0"/>
              <a:t>10/27/2014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0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7BCB-04FF-42AC-A0B1-20EDACBB3BBA}" type="datetime1">
              <a:rPr lang="en-US" smtClean="0"/>
              <a:t>10/27/2014</a:t>
            </a:fld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8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139C-46CE-4EC2-8E5D-7B19E0236C6D}" type="datetime1">
              <a:rPr lang="en-US" smtClean="0"/>
              <a:t>10/27/2014</a:t>
            </a:fld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436D5-B773-497E-9488-2749668CC6B8}" type="datetime1">
              <a:rPr lang="en-US" smtClean="0"/>
              <a:t>10/27/2014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1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81FE-C0D8-4BE6-91AC-40C02800DAC8}" type="datetime1">
              <a:rPr lang="en-US" smtClean="0"/>
              <a:t>10/27/2014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0" y="684213"/>
            <a:ext cx="9144000" cy="12700"/>
          </a:xfrm>
          <a:prstGeom prst="line">
            <a:avLst/>
          </a:prstGeom>
          <a:noFill/>
          <a:ln w="57240">
            <a:solidFill>
              <a:srgbClr val="8DD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63575" y="6499225"/>
            <a:ext cx="8480425" cy="1588"/>
          </a:xfrm>
          <a:prstGeom prst="line">
            <a:avLst/>
          </a:prstGeom>
          <a:noFill/>
          <a:ln w="19080">
            <a:solidFill>
              <a:srgbClr val="00BA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77813" y="0"/>
            <a:ext cx="390525" cy="6858000"/>
          </a:xfrm>
          <a:prstGeom prst="rect">
            <a:avLst/>
          </a:prstGeom>
          <a:solidFill>
            <a:srgbClr val="E8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282575" cy="6858000"/>
          </a:xfrm>
          <a:prstGeom prst="rect">
            <a:avLst/>
          </a:prstGeom>
          <a:solidFill>
            <a:srgbClr val="8DD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572250"/>
            <a:ext cx="5616575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469B23-B049-47AB-AE3A-3A5724B60B67}" type="datetime1">
              <a:rPr lang="en-US" smtClean="0"/>
              <a:t>10/27/2014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5381625" y="6570663"/>
            <a:ext cx="35941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242492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2424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19063"/>
            <a:ext cx="7344816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4288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69619" y="6597352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4825455-BBAD-4716-8EAB-7281C1C1B5FF}" type="slidenum">
              <a:rPr lang="de-DE" sz="1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3389"/>
            <a:ext cx="951334" cy="5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PP_os_logo_cmyk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"/>
            <a:ext cx="683568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38138" indent="-33813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ea typeface="+mn-ea"/>
          <a:cs typeface="Arial" pitchFamily="34" charset="0"/>
        </a:defRPr>
      </a:lvl1pPr>
      <a:lvl2pPr marL="738188" indent="-28098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Relationship Id="rId9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9.gif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openxmlformats.org/officeDocument/2006/relationships/image" Target="../media/image46.gif"/><Relationship Id="rId5" Type="http://schemas.openxmlformats.org/officeDocument/2006/relationships/image" Target="../media/image41.gif"/><Relationship Id="rId10" Type="http://schemas.openxmlformats.org/officeDocument/2006/relationships/image" Target="../media/image45.gif"/><Relationship Id="rId4" Type="http://schemas.openxmlformats.org/officeDocument/2006/relationships/image" Target="../media/image40.gif"/><Relationship Id="rId9" Type="http://schemas.openxmlformats.org/officeDocument/2006/relationships/image" Target="../media/image44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36.gif"/><Relationship Id="rId18" Type="http://schemas.openxmlformats.org/officeDocument/2006/relationships/image" Target="../media/image56.gif"/><Relationship Id="rId3" Type="http://schemas.openxmlformats.org/officeDocument/2006/relationships/image" Target="../media/image32.png"/><Relationship Id="rId21" Type="http://schemas.openxmlformats.org/officeDocument/2006/relationships/image" Target="../media/image58.gif"/><Relationship Id="rId7" Type="http://schemas.openxmlformats.org/officeDocument/2006/relationships/image" Target="../media/image48.gif"/><Relationship Id="rId12" Type="http://schemas.openxmlformats.org/officeDocument/2006/relationships/image" Target="../media/image52.gif"/><Relationship Id="rId17" Type="http://schemas.openxmlformats.org/officeDocument/2006/relationships/image" Target="../media/image55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gif"/><Relationship Id="rId20" Type="http://schemas.openxmlformats.org/officeDocument/2006/relationships/image" Target="../media/image57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gif"/><Relationship Id="rId11" Type="http://schemas.openxmlformats.org/officeDocument/2006/relationships/image" Target="../media/image51.gif"/><Relationship Id="rId5" Type="http://schemas.openxmlformats.org/officeDocument/2006/relationships/image" Target="../media/image47.gif"/><Relationship Id="rId15" Type="http://schemas.openxmlformats.org/officeDocument/2006/relationships/image" Target="../media/image54.gif"/><Relationship Id="rId10" Type="http://schemas.openxmlformats.org/officeDocument/2006/relationships/image" Target="../media/image35.gif"/><Relationship Id="rId19" Type="http://schemas.openxmlformats.org/officeDocument/2006/relationships/image" Target="../media/image38.gif"/><Relationship Id="rId4" Type="http://schemas.openxmlformats.org/officeDocument/2006/relationships/image" Target="../media/image33.gif"/><Relationship Id="rId9" Type="http://schemas.openxmlformats.org/officeDocument/2006/relationships/image" Target="../media/image50.gif"/><Relationship Id="rId14" Type="http://schemas.openxmlformats.org/officeDocument/2006/relationships/image" Target="../media/image53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13" Type="http://schemas.openxmlformats.org/officeDocument/2006/relationships/image" Target="../media/image65.gif"/><Relationship Id="rId18" Type="http://schemas.openxmlformats.org/officeDocument/2006/relationships/image" Target="../media/image44.gif"/><Relationship Id="rId26" Type="http://schemas.openxmlformats.org/officeDocument/2006/relationships/image" Target="../media/image74.gif"/><Relationship Id="rId3" Type="http://schemas.openxmlformats.org/officeDocument/2006/relationships/image" Target="../media/image40.gif"/><Relationship Id="rId21" Type="http://schemas.openxmlformats.org/officeDocument/2006/relationships/image" Target="../media/image45.gif"/><Relationship Id="rId7" Type="http://schemas.openxmlformats.org/officeDocument/2006/relationships/image" Target="../media/image61.gif"/><Relationship Id="rId12" Type="http://schemas.openxmlformats.org/officeDocument/2006/relationships/image" Target="../media/image43.gif"/><Relationship Id="rId17" Type="http://schemas.openxmlformats.org/officeDocument/2006/relationships/image" Target="../media/image68.gif"/><Relationship Id="rId25" Type="http://schemas.openxmlformats.org/officeDocument/2006/relationships/image" Target="../media/image73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7.gif"/><Relationship Id="rId20" Type="http://schemas.openxmlformats.org/officeDocument/2006/relationships/image" Target="../media/image70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gif"/><Relationship Id="rId11" Type="http://schemas.openxmlformats.org/officeDocument/2006/relationships/image" Target="../media/image64.gif"/><Relationship Id="rId24" Type="http://schemas.openxmlformats.org/officeDocument/2006/relationships/image" Target="../media/image46.gif"/><Relationship Id="rId5" Type="http://schemas.openxmlformats.org/officeDocument/2006/relationships/image" Target="../media/image60.gif"/><Relationship Id="rId15" Type="http://schemas.openxmlformats.org/officeDocument/2006/relationships/image" Target="../media/image39.gif"/><Relationship Id="rId23" Type="http://schemas.openxmlformats.org/officeDocument/2006/relationships/image" Target="../media/image72.gif"/><Relationship Id="rId10" Type="http://schemas.openxmlformats.org/officeDocument/2006/relationships/image" Target="../media/image63.gif"/><Relationship Id="rId19" Type="http://schemas.openxmlformats.org/officeDocument/2006/relationships/image" Target="../media/image69.gif"/><Relationship Id="rId4" Type="http://schemas.openxmlformats.org/officeDocument/2006/relationships/image" Target="../media/image59.gif"/><Relationship Id="rId9" Type="http://schemas.openxmlformats.org/officeDocument/2006/relationships/image" Target="../media/image42.gif"/><Relationship Id="rId14" Type="http://schemas.openxmlformats.org/officeDocument/2006/relationships/image" Target="../media/image66.gif"/><Relationship Id="rId22" Type="http://schemas.openxmlformats.org/officeDocument/2006/relationships/image" Target="../media/image71.gif"/><Relationship Id="rId27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3" Type="http://schemas.openxmlformats.org/officeDocument/2006/relationships/image" Target="../media/image32.png"/><Relationship Id="rId7" Type="http://schemas.openxmlformats.org/officeDocument/2006/relationships/image" Target="../media/image7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gif"/><Relationship Id="rId11" Type="http://schemas.openxmlformats.org/officeDocument/2006/relationships/image" Target="../media/image79.gif"/><Relationship Id="rId5" Type="http://schemas.openxmlformats.org/officeDocument/2006/relationships/image" Target="../media/image47.gif"/><Relationship Id="rId10" Type="http://schemas.openxmlformats.org/officeDocument/2006/relationships/image" Target="../media/image78.gif"/><Relationship Id="rId4" Type="http://schemas.openxmlformats.org/officeDocument/2006/relationships/image" Target="../media/image33.gif"/><Relationship Id="rId9" Type="http://schemas.openxmlformats.org/officeDocument/2006/relationships/image" Target="../media/image7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391" y="278092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Arial" pitchFamily="34" charset="0"/>
              </a:rPr>
              <a:t>DCDpp</a:t>
            </a:r>
            <a:r>
              <a:rPr lang="en-US" sz="4000" dirty="0" smtClean="0">
                <a:latin typeface="Arial" pitchFamily="34" charset="0"/>
              </a:rPr>
              <a:t> Transfer curves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25"/>
            <a:ext cx="9969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38350"/>
            <a:ext cx="1250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802188"/>
            <a:ext cx="21812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7420" y="3962525"/>
            <a:ext cx="512698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Manfred Valentan, Christian Koffmane, Eduard Prinker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Observables –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codes</a:t>
            </a:r>
            <a:endParaRPr lang="en-GB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9781886" cy="66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5381625" y="3952875"/>
            <a:ext cx="1514475" cy="77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codes</a:t>
            </a:r>
            <a:endParaRPr lang="en-US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184188"/>
            <a:ext cx="7331768" cy="4804453"/>
          </a:xfrm>
        </p:spPr>
      </p:pic>
      <p:sp>
        <p:nvSpPr>
          <p:cNvPr id="3" name="Textfeld 2"/>
          <p:cNvSpPr txBox="1"/>
          <p:nvPr/>
        </p:nvSpPr>
        <p:spPr>
          <a:xfrm>
            <a:off x="923925" y="6122795"/>
            <a:ext cx="538480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only consider 5 or more consecutive missing codes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codes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" y="1775031"/>
            <a:ext cx="3374231" cy="3585120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03" y="1866899"/>
            <a:ext cx="3674537" cy="3493251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3671452" y="5059962"/>
            <a:ext cx="835485" cy="657270"/>
            <a:chOff x="2582522" y="4207103"/>
            <a:chExt cx="835485" cy="657270"/>
          </a:xfrm>
        </p:grpSpPr>
        <p:cxnSp>
          <p:nvCxnSpPr>
            <p:cNvPr id="13" name="Gerade Verbindung mit Pfeil 12"/>
            <p:cNvCxnSpPr>
              <a:stCxn id="14" idx="0"/>
            </p:cNvCxnSpPr>
            <p:nvPr/>
          </p:nvCxnSpPr>
          <p:spPr bwMode="auto">
            <a:xfrm flipH="1" flipV="1">
              <a:off x="2921097" y="4207103"/>
              <a:ext cx="79168" cy="44182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feld 13"/>
            <p:cNvSpPr txBox="1"/>
            <p:nvPr/>
          </p:nvSpPr>
          <p:spPr>
            <a:xfrm>
              <a:off x="2582522" y="4648929"/>
              <a:ext cx="8354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 57</a:t>
              </a:r>
              <a:endPara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01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57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063712"/>
            <a:ext cx="6924675" cy="5239839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1" y="1371599"/>
            <a:ext cx="2386013" cy="2386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2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Influence on position measurement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Study by Peter </a:t>
            </a:r>
            <a:r>
              <a:rPr lang="en-US" dirty="0" err="1"/>
              <a:t>Kody</a:t>
            </a:r>
            <a:r>
              <a:rPr lang="cs-CZ" dirty="0" smtClean="0"/>
              <a:t>š</a:t>
            </a:r>
            <a:endParaRPr lang="de-DE" dirty="0" smtClean="0"/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3 bit missing code (8 ADUs): resolution worsens by 0.9 µm (10%)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Prerequisites: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The affected channel is part of a cluster -&gt; what are the odds?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Primary signal below 20 ADU -&gt; maybe even below threshold...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Fewer missing codes and higher signal -&gt; smaller effect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B050"/>
                </a:solidFill>
              </a:rPr>
              <a:t>Conclusion: </a:t>
            </a:r>
            <a:br>
              <a:rPr lang="de-DE" sz="2000" dirty="0" smtClean="0">
                <a:solidFill>
                  <a:srgbClr val="00B050"/>
                </a:solidFill>
              </a:rPr>
            </a:br>
            <a:r>
              <a:rPr lang="de-DE" sz="2000" dirty="0" smtClean="0">
                <a:solidFill>
                  <a:srgbClr val="00B050"/>
                </a:solidFill>
              </a:rPr>
              <a:t>missing codes are ugly, but don‘t harm the detector performance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59F138C-0C41-4E70-9D19-4001853E6D5E}" type="datetime1">
              <a:rPr lang="en-US" smtClean="0"/>
              <a:t>10/27/2014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Eduard Prinker, Belle II PXD/SVD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4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103312"/>
            <a:ext cx="8224838" cy="50307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Gain: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Channel average 73 </a:t>
            </a:r>
            <a:r>
              <a:rPr lang="en-US" dirty="0" err="1" smtClean="0"/>
              <a:t>nA</a:t>
            </a:r>
            <a:r>
              <a:rPr lang="en-US" dirty="0" smtClean="0"/>
              <a:t>/ADU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Periodicity with half column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Curved shape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Noise: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Channel average 0.4 ADU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Maximum 2.2 ADU (mean of a single channel)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4 channels with oscillations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Dynamic Range: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Channel average 7.8 bit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 channels show nonlinearity at low 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Inner four columns show nonlinearity also at high 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Missing codes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20 channels (7.8%)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Up to 14 adjacent missing codes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zones start at 64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dependence on geometry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397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What‘s next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Same measurement on EMCM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Speed up measurement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Try for different DCDs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Try for different supply voltages and settings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Study effect of neighbouring chips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Refine algorithms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Make them fit for quality assurance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Store results in database for later reference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DCD feature request: Finer internal current source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However, only „nice to have“ for detailed lab tests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05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de-DE" sz="4800" b="1" dirty="0" err="1" smtClean="0"/>
              <a:t>Thank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you</a:t>
            </a:r>
            <a:endParaRPr lang="de-DE" sz="4800" b="1" dirty="0"/>
          </a:p>
          <a:p>
            <a:pPr algn="ctr"/>
            <a:r>
              <a:rPr lang="de-DE" sz="4800" b="1" dirty="0" err="1" smtClean="0"/>
              <a:t>for</a:t>
            </a:r>
            <a:endParaRPr lang="de-DE" sz="4800" b="1" dirty="0"/>
          </a:p>
          <a:p>
            <a:pPr algn="ctr"/>
            <a:r>
              <a:rPr lang="de-DE" sz="4800" b="1" dirty="0" err="1" smtClean="0"/>
              <a:t>your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attention</a:t>
            </a:r>
            <a:r>
              <a:rPr lang="de-DE" sz="4800" b="1" dirty="0" smtClean="0"/>
              <a:t>!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3859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62000" y="1284288"/>
            <a:ext cx="8224838" cy="4521200"/>
          </a:xfrm>
        </p:spPr>
        <p:txBody>
          <a:bodyPr anchor="ctr"/>
          <a:lstStyle/>
          <a:p>
            <a:pPr algn="ctr"/>
            <a:r>
              <a:rPr lang="de-DE" sz="4800" b="1" dirty="0" smtClean="0"/>
              <a:t>Backup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7996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the linear range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827088"/>
            <a:ext cx="3772685" cy="5583237"/>
          </a:xfrm>
        </p:spPr>
      </p:pic>
      <p:sp>
        <p:nvSpPr>
          <p:cNvPr id="7" name="Textfeld 6"/>
          <p:cNvSpPr txBox="1"/>
          <p:nvPr/>
        </p:nvSpPr>
        <p:spPr>
          <a:xfrm>
            <a:off x="4933950" y="1619250"/>
            <a:ext cx="345479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Smoothen the transfer curve by </a:t>
            </a:r>
            <a:b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“moving average”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933950" y="2943225"/>
            <a:ext cx="4043094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fit between fixed lower limit and</a:t>
            </a:r>
            <a:b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variable upper limit -&gt; plot Chi2/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Times New Roman" pitchFamily="18" charset="0"/>
              <a:buAutoNum type="arabicParenR" startAt="2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fit between fixed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variable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half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33950" y="5019675"/>
            <a:ext cx="3789820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 startAt="4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derivative of Chi2/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curve</a:t>
            </a:r>
          </a:p>
          <a:p>
            <a:pPr marL="342900" indent="-342900">
              <a:buAutoNum type="arabicParenR" startAt="4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cut, disregarding small spikes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DCDpp</a:t>
            </a:r>
            <a:r>
              <a:rPr lang="en-US" dirty="0" smtClean="0"/>
              <a:t> Test System on “hybrid4”</a:t>
            </a:r>
            <a:endParaRPr lang="en-US" dirty="0"/>
          </a:p>
        </p:txBody>
      </p:sp>
      <p:pic>
        <p:nvPicPr>
          <p:cNvPr id="6" name="Picture 5" descr="hybrid4.1.05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3568" y="1831856"/>
            <a:ext cx="4761372" cy="3169288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83568" y="1293512"/>
            <a:ext cx="2027300" cy="387798"/>
          </a:xfrm>
          <a:prstGeom prst="wedgeRectCallout">
            <a:avLst>
              <a:gd name="adj1" fmla="val -8648"/>
              <a:gd name="adj2" fmla="val 369856"/>
            </a:avLst>
          </a:prstGeom>
          <a:solidFill>
            <a:srgbClr val="7CA6A6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cs typeface="Tahoma" pitchFamily="34" charset="0"/>
              </a:rPr>
              <a:t>Switcher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cs typeface="Tahoma" pitchFamily="34" charset="0"/>
              </a:rPr>
              <a:t>for  Clear and Gate Control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83568" y="5199583"/>
            <a:ext cx="2027300" cy="461665"/>
          </a:xfrm>
          <a:prstGeom prst="wedgeRectCallout">
            <a:avLst>
              <a:gd name="adj1" fmla="val 52232"/>
              <a:gd name="adj2" fmla="val -247808"/>
            </a:avLst>
          </a:prstGeom>
          <a:solidFill>
            <a:srgbClr val="7CA6A6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cs typeface="Tahoma" pitchFamily="34" charset="0"/>
              </a:rPr>
              <a:t>2</a:t>
            </a:r>
            <a:r>
              <a:rPr lang="en-US" sz="1000" baseline="30000" dirty="0" smtClean="0">
                <a:solidFill>
                  <a:schemeClr val="bg1"/>
                </a:solidFill>
                <a:cs typeface="Tahoma" pitchFamily="34" charset="0"/>
              </a:rPr>
              <a:t>nd</a:t>
            </a:r>
            <a:r>
              <a:rPr lang="en-US" sz="1000" dirty="0" smtClean="0">
                <a:solidFill>
                  <a:schemeClr val="bg1"/>
                </a:solidFill>
                <a:cs typeface="Tahoma" pitchFamily="34" charset="0"/>
              </a:rPr>
              <a:t> Switcher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cs typeface="Tahoma" pitchFamily="34" charset="0"/>
              </a:rPr>
              <a:t>Not used for Belle-II type PXD6 Design 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842692" y="1455082"/>
            <a:ext cx="2093975" cy="240066"/>
          </a:xfrm>
          <a:prstGeom prst="wedgeRectCallout">
            <a:avLst>
              <a:gd name="adj1" fmla="val -82959"/>
              <a:gd name="adj2" fmla="val 866894"/>
            </a:avLst>
          </a:prstGeom>
          <a:solidFill>
            <a:srgbClr val="7CA6A6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cs typeface="Tahoma" pitchFamily="34" charset="0"/>
              </a:rPr>
              <a:t>PXD6 Belle-II DEPFET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650442" y="2319263"/>
            <a:ext cx="1918823" cy="387798"/>
          </a:xfrm>
          <a:prstGeom prst="wedgeRectCallout">
            <a:avLst>
              <a:gd name="adj1" fmla="val -135830"/>
              <a:gd name="adj2" fmla="val 86922"/>
            </a:avLst>
          </a:prstGeom>
          <a:solidFill>
            <a:srgbClr val="7CA6A6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cs typeface="Tahoma" pitchFamily="34" charset="0"/>
              </a:rPr>
              <a:t>DCDpp</a:t>
            </a:r>
            <a:r>
              <a:rPr lang="en-US" sz="1200" dirty="0" smtClean="0">
                <a:solidFill>
                  <a:schemeClr val="bg1"/>
                </a:solidFill>
                <a:cs typeface="Tahoma" pitchFamily="34" charset="0"/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cs typeface="Tahoma" pitchFamily="34" charset="0"/>
              </a:rPr>
              <a:t>Read-out Chip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650442" y="1308356"/>
            <a:ext cx="2661345" cy="461665"/>
          </a:xfrm>
          <a:prstGeom prst="wedgeRectCallout">
            <a:avLst>
              <a:gd name="adj1" fmla="val -91349"/>
              <a:gd name="adj2" fmla="val 237247"/>
            </a:avLst>
          </a:prstGeom>
          <a:solidFill>
            <a:srgbClr val="7CA6A6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cs typeface="Tahoma" pitchFamily="34" charset="0"/>
              </a:rPr>
              <a:t>DCD-RO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cs typeface="Tahoma" pitchFamily="34" charset="0"/>
              </a:rPr>
              <a:t>Line Driver and Buffer to FPGA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30240"/>
            <a:ext cx="5257800" cy="1400175"/>
          </a:xfrm>
          <a:prstGeom prst="rect">
            <a:avLst/>
          </a:prstGeom>
        </p:spPr>
      </p:pic>
      <p:cxnSp>
        <p:nvCxnSpPr>
          <p:cNvPr id="17" name="Gerade Verbindung mit Pfeil 16"/>
          <p:cNvCxnSpPr/>
          <p:nvPr/>
        </p:nvCxnSpPr>
        <p:spPr bwMode="auto">
          <a:xfrm>
            <a:off x="4067944" y="2941696"/>
            <a:ext cx="504056" cy="15121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4684639" y="2797680"/>
            <a:ext cx="895473" cy="15121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723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err="1" smtClean="0"/>
              <a:t>Static</a:t>
            </a:r>
            <a:r>
              <a:rPr lang="de-DE" sz="2000" dirty="0" smtClean="0"/>
              <a:t> ADC Parameters (</a:t>
            </a:r>
            <a:r>
              <a:rPr lang="de-DE" sz="2000" dirty="0" err="1" smtClean="0"/>
              <a:t>expressed</a:t>
            </a:r>
            <a:r>
              <a:rPr lang="de-DE" sz="2000" dirty="0" smtClean="0"/>
              <a:t> in LSB-units </a:t>
            </a:r>
            <a:r>
              <a:rPr lang="de-DE" sz="2000" dirty="0" err="1" smtClean="0"/>
              <a:t>or</a:t>
            </a:r>
            <a:r>
              <a:rPr lang="de-DE" sz="2000" dirty="0" smtClean="0"/>
              <a:t> %FSR)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charset="0"/>
                  <a:buChar char="•"/>
                </a:pPr>
                <a:r>
                  <a:rPr lang="de-DE" sz="1800" i="1" dirty="0" smtClean="0"/>
                  <a:t>quantization </a:t>
                </a:r>
                <a:r>
                  <a:rPr lang="de-DE" sz="1800" i="1" dirty="0" err="1" smtClean="0"/>
                  <a:t>error</a:t>
                </a:r>
                <a:r>
                  <a:rPr lang="de-DE" sz="1800" i="1" dirty="0" smtClean="0"/>
                  <a:t>: </a:t>
                </a:r>
                <a:r>
                  <a:rPr lang="de-DE" sz="1800" i="1" dirty="0"/>
                  <a:t>½ LSB </a:t>
                </a:r>
                <a:r>
                  <a:rPr lang="de-DE" sz="1800" i="1" dirty="0" err="1"/>
                  <a:t>resolution</a:t>
                </a:r>
                <a:r>
                  <a:rPr lang="de-DE" sz="1800" i="1" dirty="0"/>
                  <a:t> e.g. 8 bit-resolution = 2</a:t>
                </a:r>
                <a:r>
                  <a:rPr lang="de-DE" sz="1800" i="1" baseline="30000" dirty="0"/>
                  <a:t>8</a:t>
                </a:r>
                <a:r>
                  <a:rPr lang="de-DE" sz="1800" i="1" dirty="0"/>
                  <a:t> </a:t>
                </a:r>
                <a:r>
                  <a:rPr lang="de-DE" sz="1800" i="1" dirty="0" err="1" smtClean="0"/>
                  <a:t>possible</a:t>
                </a:r>
                <a:r>
                  <a:rPr lang="de-DE" sz="1800" i="1" dirty="0" smtClean="0"/>
                  <a:t> </a:t>
                </a:r>
                <a:r>
                  <a:rPr lang="de-DE" sz="1800" i="1" dirty="0"/>
                  <a:t>digital </a:t>
                </a:r>
                <a:r>
                  <a:rPr lang="de-DE" sz="1800" i="1" dirty="0" err="1" smtClean="0"/>
                  <a:t>codes</a:t>
                </a:r>
                <a:r>
                  <a:rPr lang="de-DE" sz="1800" i="1" dirty="0" smtClean="0"/>
                  <a:t> </a:t>
                </a:r>
                <a:r>
                  <a:rPr lang="de-DE" sz="1800" i="1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/>
                            <a:sym typeface="Wingdings" panose="05000000000000000000" pitchFamily="2" charset="2"/>
                          </a:rPr>
                          <m:t>𝐴𝐷𝐶</m:t>
                        </m:r>
                      </m:e>
                      <m:sub>
                        <m:r>
                          <a:rPr lang="de-DE" sz="1800" b="0" i="1" smtClean="0">
                            <a:latin typeface="Cambria Math"/>
                            <a:sym typeface="Wingdings" panose="05000000000000000000" pitchFamily="2" charset="2"/>
                          </a:rPr>
                          <m:t>𝑒𝑟𝑟𝑜𝑟</m:t>
                        </m:r>
                      </m:sub>
                    </m:sSub>
                    <m:r>
                      <a:rPr lang="de-DE" sz="1800" b="0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de-DE" sz="1800" b="0" i="1" smtClean="0">
                            <a:latin typeface="Cambria Math"/>
                            <a:sym typeface="Wingdings" panose="05000000000000000000" pitchFamily="2" charset="2"/>
                          </a:rPr>
                          <m:t>2∗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8</m:t>
                            </m:r>
                          </m:sup>
                        </m:sSup>
                      </m:den>
                    </m:f>
                    <m:r>
                      <a:rPr lang="de-DE" sz="1800" b="0" i="1" smtClean="0">
                        <a:latin typeface="Cambria Math"/>
                        <a:sym typeface="Wingdings" panose="05000000000000000000" pitchFamily="2" charset="2"/>
                      </a:rPr>
                      <m:t>=0,2%</m:t>
                    </m:r>
                  </m:oMath>
                </a14:m>
                <a:r>
                  <a:rPr lang="de-DE" sz="1800" i="1" dirty="0" smtClean="0"/>
                  <a:t> 		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/>
                      </a:rPr>
                      <m:t>𝑅𝑀𝑆</m:t>
                    </m:r>
                    <m:r>
                      <a:rPr lang="de-DE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</a:rPr>
                          <m:t>𝐿𝑆𝐵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1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de-DE" sz="1800" b="0" i="1" smtClean="0"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endParaRPr lang="de-DE" sz="1800" i="1" dirty="0" smtClean="0"/>
              </a:p>
              <a:p>
                <a:pPr>
                  <a:buFont typeface="Arial" charset="0"/>
                  <a:buChar char="•"/>
                </a:pPr>
                <a:r>
                  <a:rPr lang="de-DE" sz="1800" i="1" dirty="0" err="1" smtClean="0"/>
                  <a:t>offset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error</a:t>
                </a:r>
                <a:r>
                  <a:rPr lang="de-DE" sz="1800" i="1" dirty="0" smtClean="0"/>
                  <a:t>: </a:t>
                </a:r>
                <a:r>
                  <a:rPr lang="de-DE" sz="1800" i="1" dirty="0" smtClean="0">
                    <a:latin typeface="Symbol" panose="05050102010706020507" pitchFamily="18" charset="2"/>
                  </a:rPr>
                  <a:t>D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of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of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actual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from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perfect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transfer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function</a:t>
                </a:r>
                <a:r>
                  <a:rPr lang="de-DE" sz="1800" i="1" dirty="0" smtClean="0"/>
                  <a:t> at </a:t>
                </a:r>
                <a:r>
                  <a:rPr lang="de-DE" sz="1800" i="1" dirty="0" err="1" smtClean="0"/>
                  <a:t>point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of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zero</a:t>
                </a:r>
                <a:endParaRPr lang="de-DE" sz="1800" i="1" dirty="0" smtClean="0"/>
              </a:p>
              <a:p>
                <a:pPr>
                  <a:buFont typeface="Arial" charset="0"/>
                  <a:buChar char="•"/>
                </a:pPr>
                <a:r>
                  <a:rPr lang="de-DE" sz="1800" i="1" dirty="0" err="1" smtClean="0"/>
                  <a:t>gain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error</a:t>
                </a:r>
                <a:r>
                  <a:rPr lang="de-DE" sz="1800" i="1" dirty="0" smtClean="0"/>
                  <a:t>: </a:t>
                </a:r>
                <a:r>
                  <a:rPr lang="de-DE" sz="1800" i="1" dirty="0" smtClean="0">
                    <a:latin typeface="Symbol" panose="05050102010706020507" pitchFamily="18" charset="2"/>
                  </a:rPr>
                  <a:t>D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of</a:t>
                </a:r>
                <a:r>
                  <a:rPr lang="de-DE" sz="1800" i="1" dirty="0" smtClean="0"/>
                  <a:t> last </a:t>
                </a:r>
                <a:r>
                  <a:rPr lang="de-DE" sz="1800" i="1" dirty="0" err="1" smtClean="0"/>
                  <a:t>step‘s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midpoint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of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actual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from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perfect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transfer</a:t>
                </a:r>
                <a:r>
                  <a:rPr lang="de-DE" sz="1800" i="1" dirty="0" smtClean="0"/>
                  <a:t> </a:t>
                </a:r>
                <a:r>
                  <a:rPr lang="de-DE" sz="1800" i="1" dirty="0" err="1" smtClean="0"/>
                  <a:t>function</a:t>
                </a:r>
                <a:endParaRPr lang="de-DE" sz="1800" i="1" dirty="0" smtClean="0"/>
              </a:p>
              <a:p>
                <a:pPr>
                  <a:buFont typeface="Arial" charset="0"/>
                  <a:buChar char="•"/>
                </a:pPr>
                <a:endParaRPr lang="de-DE" sz="1800" dirty="0" smtClean="0"/>
              </a:p>
              <a:p>
                <a:pPr>
                  <a:buFont typeface="Arial" charset="0"/>
                  <a:buChar char="•"/>
                </a:pPr>
                <a:r>
                  <a:rPr lang="en-GB" sz="1800" b="1" dirty="0"/>
                  <a:t>g</a:t>
                </a:r>
                <a:r>
                  <a:rPr lang="en-GB" sz="1800" b="1" dirty="0" smtClean="0"/>
                  <a:t>ain</a:t>
                </a:r>
                <a:r>
                  <a:rPr lang="en-GB" sz="1800" b="1" dirty="0"/>
                  <a:t>: </a:t>
                </a:r>
                <a:r>
                  <a:rPr lang="en-GB" sz="1800" dirty="0"/>
                  <a:t>slope </a:t>
                </a:r>
                <a:r>
                  <a:rPr lang="en-GB" sz="1800" dirty="0" smtClean="0"/>
                  <a:t>of a least </a:t>
                </a:r>
                <a:r>
                  <a:rPr lang="en-GB" sz="1800" dirty="0"/>
                  <a:t>mean squared straight </a:t>
                </a:r>
                <a:r>
                  <a:rPr lang="en-GB" sz="1800" dirty="0" smtClean="0"/>
                  <a:t>line [</a:t>
                </a:r>
                <a:r>
                  <a:rPr lang="en-GB" sz="1800" dirty="0" err="1" smtClean="0"/>
                  <a:t>nA</a:t>
                </a:r>
                <a:r>
                  <a:rPr lang="en-GB" sz="1800" dirty="0" smtClean="0"/>
                  <a:t>/ADU]</a:t>
                </a:r>
                <a:endParaRPr lang="en-GB" sz="1800" dirty="0"/>
              </a:p>
              <a:p>
                <a:pPr>
                  <a:buFont typeface="Arial" charset="0"/>
                  <a:buChar char="•"/>
                </a:pPr>
                <a:r>
                  <a:rPr lang="en-GB" sz="1800" b="1" dirty="0" smtClean="0"/>
                  <a:t>noise</a:t>
                </a:r>
                <a:r>
                  <a:rPr lang="en-GB" sz="1800" b="1" dirty="0"/>
                  <a:t>: </a:t>
                </a:r>
                <a:r>
                  <a:rPr lang="en-GB" sz="1800" dirty="0" smtClean="0"/>
                  <a:t>measured in ADUs</a:t>
                </a:r>
              </a:p>
              <a:p>
                <a:pPr>
                  <a:buFont typeface="Arial" charset="0"/>
                  <a:buChar char="•"/>
                </a:pPr>
                <a:r>
                  <a:rPr lang="en-GB" sz="1800" b="1" dirty="0" smtClean="0"/>
                  <a:t>(not shown) INL</a:t>
                </a:r>
                <a:r>
                  <a:rPr lang="en-GB" sz="1800" dirty="0" smtClean="0"/>
                  <a:t>(integral </a:t>
                </a:r>
                <a:r>
                  <a:rPr lang="en-GB" sz="1800" dirty="0"/>
                  <a:t>non-linearity) = deviation of digital output code from its ideal location</a:t>
                </a:r>
              </a:p>
              <a:p>
                <a:pPr>
                  <a:buFont typeface="Arial" charset="0"/>
                  <a:buChar char="•"/>
                </a:pPr>
                <a:r>
                  <a:rPr lang="en-GB" sz="1800" b="1" dirty="0" smtClean="0"/>
                  <a:t>(not shown) DNL</a:t>
                </a:r>
                <a:r>
                  <a:rPr lang="en-GB" sz="1800" dirty="0" smtClean="0"/>
                  <a:t>(differential </a:t>
                </a:r>
                <a:r>
                  <a:rPr lang="en-GB" sz="1800" dirty="0"/>
                  <a:t>non-linearity) </a:t>
                </a:r>
                <a:r>
                  <a:rPr lang="en-GB" sz="1800" dirty="0" smtClean="0"/>
                  <a:t>= </a:t>
                </a:r>
                <a:r>
                  <a:rPr lang="en-GB" sz="1800" dirty="0"/>
                  <a:t>deviation of digital output code width from ideal width (=1LSB)</a:t>
                </a:r>
              </a:p>
              <a:p>
                <a:pPr>
                  <a:buFont typeface="Arial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40" r="-12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5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Ideal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/>
              <a:t>f</a:t>
            </a:r>
            <a:r>
              <a:rPr lang="de-DE" dirty="0" err="1" smtClean="0"/>
              <a:t>unction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3-bit ADC</a:t>
            </a:r>
            <a:endParaRPr lang="en-GB" dirty="0"/>
          </a:p>
        </p:txBody>
      </p:sp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6" y="980728"/>
            <a:ext cx="9104404" cy="549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6804248" y="2276872"/>
            <a:ext cx="2160240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1LSB = 1 ADU =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analog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endParaRPr lang="de-DE" sz="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de-DE" sz="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Uniform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staircase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ideally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infinite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steps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628650" lvl="1" indent="-171450">
              <a:buFont typeface="Wingdings" pitchFamily="2" charset="2"/>
              <a:buChar char="à"/>
            </a:pP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tread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represents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particular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digital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output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code</a:t>
            </a:r>
            <a:endParaRPr lang="de-DE" sz="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28650" lvl="1" indent="-171450">
              <a:buFont typeface="Wingdings" pitchFamily="2" charset="2"/>
              <a:buChar char="à"/>
            </a:pPr>
            <a:r>
              <a:rPr lang="de-DE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iser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represents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transistion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adjacent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codes</a:t>
            </a:r>
            <a:endParaRPr lang="en-GB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Transition not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sharply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defined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resembles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probability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function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slowly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increasing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input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voltage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ADC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converts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frequently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next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code</a:t>
            </a:r>
            <a:endParaRPr lang="de-DE" sz="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Quantization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introduces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error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de-DE" sz="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triangles</a:t>
            </a:r>
            <a:r>
              <a:rPr lang="de-DE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81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DNL –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endParaRPr lang="en-GB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9781886" cy="66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732240" y="2132856"/>
                <a:ext cx="1944216" cy="1328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change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voltages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causes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change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codes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without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intermediate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code</a:t>
                </a:r>
                <a:endParaRPr lang="de-DE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𝐷𝑁𝐿</m:t>
                      </m:r>
                      <m:r>
                        <a:rPr lang="de-DE" sz="1000" b="0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𝐷</m:t>
                              </m:r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de-DE" sz="10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𝐿𝑆𝐵𝑖𝑑𝑒𝑎𝑙</m:t>
                              </m:r>
                            </m:sub>
                          </m:sSub>
                        </m:den>
                      </m:f>
                      <m:r>
                        <a:rPr lang="de-DE" sz="1000" b="0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lang="de-DE" sz="1000" b="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</a:t>
                </a:r>
                <a:r>
                  <a:rPr lang="de-DE" sz="1000" baseline="-25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analog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digital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output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code</a:t>
                </a:r>
                <a:endParaRPr lang="en-GB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132856"/>
                <a:ext cx="1944216" cy="1328697"/>
              </a:xfrm>
              <a:prstGeom prst="rect">
                <a:avLst/>
              </a:prstGeom>
              <a:blipFill rotWithShape="1">
                <a:blip r:embed="rId3"/>
                <a:stretch>
                  <a:fillRect t="-2294" b="-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0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DNL – differential non-</a:t>
            </a:r>
            <a:r>
              <a:rPr lang="de-DE" dirty="0" err="1" smtClean="0"/>
              <a:t>linearity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FF0000"/>
                </a:solidFill>
              </a:rPr>
              <a:t>Precision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939038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1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DNL - </a:t>
            </a:r>
            <a:r>
              <a:rPr lang="de-DE" dirty="0" err="1" smtClean="0"/>
              <a:t>monotonicity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9568789" cy="646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804248" y="220486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endParaRPr lang="en-GB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INL – integral non-</a:t>
            </a:r>
            <a:r>
              <a:rPr lang="de-DE" dirty="0" err="1" smtClean="0"/>
              <a:t>linearity</a:t>
            </a:r>
            <a:r>
              <a:rPr lang="de-DE" dirty="0" smtClean="0"/>
              <a:t>: </a:t>
            </a:r>
            <a:r>
              <a:rPr lang="de-DE" dirty="0" err="1" smtClean="0">
                <a:solidFill>
                  <a:srgbClr val="FF0000"/>
                </a:solidFill>
              </a:rPr>
              <a:t>Curvature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" y="908720"/>
            <a:ext cx="10370978" cy="58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380312" y="2204864"/>
                <a:ext cx="1763688" cy="1328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ideal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transfer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curve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linear least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mean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square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fit</a:t>
                </a:r>
              </a:p>
              <a:p>
                <a:endParaRPr lang="de-DE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measurements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each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analog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</a:t>
                </a:r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</a:t>
                </a:r>
                <a:endParaRPr lang="de-DE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𝐼𝑁𝐿</m:t>
                      </m:r>
                      <m:r>
                        <a:rPr lang="de-DE" sz="1000" b="0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de-DE" sz="10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𝑧𝑒𝑟𝑜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𝐿𝑆𝐵𝑖𝑑𝑒𝑎𝑙</m:t>
                              </m:r>
                            </m:sub>
                          </m:sSub>
                        </m:den>
                      </m:f>
                      <m:r>
                        <a:rPr lang="de-DE" sz="1000" b="0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lang="de-DE" sz="1000" b="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&lt; D &lt; 2</a:t>
                </a:r>
                <a:r>
                  <a:rPr lang="de-DE" sz="1000" baseline="30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N-1</a:t>
                </a:r>
                <a:endParaRPr lang="en-GB" sz="1000" baseline="30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204864"/>
                <a:ext cx="1763688" cy="1328697"/>
              </a:xfrm>
              <a:prstGeom prst="rect">
                <a:avLst/>
              </a:prstGeom>
              <a:blipFill rotWithShape="1">
                <a:blip r:embed="rId3"/>
                <a:stretch>
                  <a:fillRect t="-2294" b="-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6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INL/DNL </a:t>
            </a:r>
            <a:r>
              <a:rPr lang="de-DE" dirty="0" err="1" smtClean="0"/>
              <a:t>example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1124744"/>
            <a:ext cx="847800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0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INL, DNL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065541"/>
            <a:ext cx="8061959" cy="5211771"/>
          </a:xfrm>
        </p:spPr>
      </p:pic>
    </p:spTree>
    <p:extLst>
      <p:ext uri="{BB962C8B-B14F-4D97-AF65-F5344CB8AC3E}">
        <p14:creationId xmlns:p14="http://schemas.microsoft.com/office/powerpoint/2010/main" val="3888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28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50"/>
          <p:cNvSpPr txBox="1">
            <a:spLocks noChangeArrowheads="1"/>
          </p:cNvSpPr>
          <p:nvPr/>
        </p:nvSpPr>
        <p:spPr bwMode="auto">
          <a:xfrm>
            <a:off x="1237129" y="204029"/>
            <a:ext cx="5292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DEPFET sensors at Belle II</a:t>
            </a:r>
            <a:endParaRPr lang="cs-CZ" sz="28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382756"/>
              </p:ext>
            </p:extLst>
          </p:nvPr>
        </p:nvGraphicFramePr>
        <p:xfrm>
          <a:off x="123825" y="4005064"/>
          <a:ext cx="8714925" cy="233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5" imgW="5439181" imgH="1459512" progId="CorelDraw.Graphic.15">
                  <p:embed/>
                </p:oleObj>
              </mc:Choice>
              <mc:Fallback>
                <p:oleObj name="CorelDRAW" r:id="rId5" imgW="5439181" imgH="1459512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825" y="4005064"/>
                        <a:ext cx="8714925" cy="2337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329219"/>
              </p:ext>
            </p:extLst>
          </p:nvPr>
        </p:nvGraphicFramePr>
        <p:xfrm>
          <a:off x="1209400" y="920845"/>
          <a:ext cx="5234808" cy="27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7" imgW="1747436" imgH="919080" progId="Excel.Sheet.12">
                  <p:embed/>
                </p:oleObj>
              </mc:Choice>
              <mc:Fallback>
                <p:oleObj name="Worksheet" r:id="rId7" imgW="1747436" imgH="91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9400" y="920845"/>
                        <a:ext cx="5234808" cy="275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 smtClean="0"/>
              <a:t>23 </a:t>
            </a:r>
            <a:r>
              <a:rPr lang="en-US" sz="1200" dirty="0" smtClean="0">
                <a:latin typeface="+mn-lt"/>
              </a:rPr>
              <a:t>October 2014</a:t>
            </a:r>
            <a:endParaRPr lang="cs-CZ" sz="12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9592" y="2492896"/>
            <a:ext cx="5832648" cy="64807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31840" y="4882615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3347864" y="5055534"/>
            <a:ext cx="432048" cy="445184"/>
          </a:xfrm>
          <a:prstGeom prst="irregularSeal1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63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50"/>
          <p:cNvSpPr txBox="1">
            <a:spLocks noChangeArrowheads="1"/>
          </p:cNvSpPr>
          <p:nvPr/>
        </p:nvSpPr>
        <p:spPr bwMode="auto">
          <a:xfrm>
            <a:off x="1237128" y="204029"/>
            <a:ext cx="59271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DEPFET sensors </a:t>
            </a:r>
            <a:r>
              <a:rPr lang="en-US" sz="2800" dirty="0" smtClean="0">
                <a:solidFill>
                  <a:schemeClr val="accent5"/>
                </a:solidFill>
              </a:rPr>
              <a:t>cases in study (1)</a:t>
            </a:r>
            <a:endParaRPr lang="cs-CZ" sz="2800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" y="749370"/>
            <a:ext cx="1750637" cy="1545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04" y="3839148"/>
            <a:ext cx="1750637" cy="15458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05" y="2293321"/>
            <a:ext cx="1750637" cy="15458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" y="3839148"/>
            <a:ext cx="1750637" cy="15458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05" y="749370"/>
            <a:ext cx="1750637" cy="15458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" y="2293321"/>
            <a:ext cx="1750637" cy="154582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35696" y="1110001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Normal response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754886" y="2820202"/>
            <a:ext cx="195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Shift one level in one step up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835696" y="4176562"/>
            <a:ext cx="195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Shift one level in two steps down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012160" y="2743068"/>
            <a:ext cx="211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Shift two levels in two steps up/down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85541" y="1110001"/>
            <a:ext cx="195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Shift two levels in one step up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983560" y="4288895"/>
            <a:ext cx="2703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Every second step shift up</a:t>
            </a:r>
          </a:p>
          <a:p>
            <a:pPr algn="ctr"/>
            <a:r>
              <a:rPr lang="en-US" dirty="0" smtClean="0"/>
              <a:t>Doubled one ADU </a:t>
            </a:r>
          </a:p>
          <a:p>
            <a:pPr algn="ctr"/>
            <a:r>
              <a:rPr lang="en-US" dirty="0" smtClean="0"/>
              <a:t>from 200 el. to 400 el.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1948109" y="1535785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48895" y="1693985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1834910" y="3405514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35696" y="3563714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1940795" y="4962488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913871" y="5103242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6054160" y="1779301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54946" y="1937501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5940961" y="3649030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941747" y="3807230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019136" y="5188558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19922" y="5346758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7" name="Text Box 1050"/>
          <p:cNvSpPr txBox="1">
            <a:spLocks noChangeArrowheads="1"/>
          </p:cNvSpPr>
          <p:nvPr/>
        </p:nvSpPr>
        <p:spPr bwMode="auto">
          <a:xfrm>
            <a:off x="3597584" y="5609401"/>
            <a:ext cx="1235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>
                <a:solidFill>
                  <a:schemeClr val="accent5"/>
                </a:solidFill>
              </a:rPr>
              <a:t>seeds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48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 smtClean="0"/>
              <a:t>23 </a:t>
            </a:r>
            <a:r>
              <a:rPr lang="en-US" sz="1200" dirty="0" smtClean="0">
                <a:latin typeface="+mn-lt"/>
              </a:rPr>
              <a:t>October 2014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153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9624"/>
            <a:ext cx="3971925" cy="26193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Overlay, pedestals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22201" y="1988840"/>
            <a:ext cx="8382000" cy="4252018"/>
            <a:chOff x="422201" y="1988840"/>
            <a:chExt cx="8382000" cy="4252018"/>
          </a:xfrm>
        </p:grpSpPr>
        <p:cxnSp>
          <p:nvCxnSpPr>
            <p:cNvPr id="8" name="Gerade Verbindung 7"/>
            <p:cNvCxnSpPr/>
            <p:nvPr/>
          </p:nvCxnSpPr>
          <p:spPr bwMode="auto">
            <a:xfrm flipV="1">
              <a:off x="2386428" y="1988840"/>
              <a:ext cx="0" cy="136815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1" y="3640533"/>
              <a:ext cx="8382000" cy="2600325"/>
            </a:xfrm>
            <a:prstGeom prst="rect">
              <a:avLst/>
            </a:prstGeom>
          </p:spPr>
        </p:pic>
      </p:grp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025157" y="1096392"/>
            <a:ext cx="3680693" cy="2046858"/>
          </a:xfrm>
        </p:spPr>
        <p:txBody>
          <a:bodyPr/>
          <a:lstStyle/>
          <a:p>
            <a:r>
              <a:rPr lang="en-US" dirty="0" smtClean="0"/>
              <a:t>Measurement procedure: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Calibrate internal source with SMU</a:t>
            </a:r>
          </a:p>
          <a:p>
            <a:pPr marL="342900" indent="-342900">
              <a:buAutoNum type="arabicParenR"/>
            </a:pPr>
            <a:r>
              <a:rPr lang="en-US" dirty="0" smtClean="0"/>
              <a:t>Select DCD channel [0,255]</a:t>
            </a:r>
          </a:p>
          <a:p>
            <a:pPr marL="342900" indent="-342900">
              <a:buAutoNum type="arabicParenR"/>
            </a:pPr>
            <a:r>
              <a:rPr lang="en-US" dirty="0" smtClean="0"/>
              <a:t>Step through current values [0,384]</a:t>
            </a:r>
          </a:p>
          <a:p>
            <a:pPr marL="342900" indent="-342900">
              <a:buAutoNum type="arabicParenR"/>
            </a:pPr>
            <a:r>
              <a:rPr lang="en-US" dirty="0" smtClean="0"/>
              <a:t>Record 100 samples, save noise</a:t>
            </a:r>
          </a:p>
          <a:p>
            <a:pPr marL="342900" indent="-342900">
              <a:buAutoNum type="arabicParenR"/>
            </a:pPr>
            <a:r>
              <a:rPr lang="en-US" dirty="0" smtClean="0"/>
              <a:t>Analysis: use single samples, not the mean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9110" y="3886200"/>
            <a:ext cx="25359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0570" y="3886200"/>
            <a:ext cx="25359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9628" y="3909060"/>
            <a:ext cx="279244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4210" y="3886200"/>
            <a:ext cx="25359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" y="3744054"/>
            <a:ext cx="1681916" cy="14851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48" y="3789040"/>
            <a:ext cx="1648282" cy="145544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13915"/>
            <a:ext cx="1648282" cy="14554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30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50"/>
          <p:cNvSpPr txBox="1">
            <a:spLocks noChangeArrowheads="1"/>
          </p:cNvSpPr>
          <p:nvPr/>
        </p:nvSpPr>
        <p:spPr bwMode="auto">
          <a:xfrm>
            <a:off x="1237128" y="204029"/>
            <a:ext cx="6215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DEPFET sensors </a:t>
            </a:r>
            <a:r>
              <a:rPr lang="en-US" sz="2800" dirty="0" smtClean="0">
                <a:solidFill>
                  <a:schemeClr val="accent5"/>
                </a:solidFill>
              </a:rPr>
              <a:t>cases in study (2)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47664" y="908720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Step down from 7 and next 8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1948109" y="1334504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48895" y="1492704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1954045" y="2830783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54831" y="2980889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1972585" y="4286791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945661" y="4427545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979712" y="5715507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80498" y="5873707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7595550" y="1334504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596336" y="1492704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7594764" y="2853485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595550" y="3011685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7" name="Text Box 1050"/>
          <p:cNvSpPr txBox="1">
            <a:spLocks noChangeArrowheads="1"/>
          </p:cNvSpPr>
          <p:nvPr/>
        </p:nvSpPr>
        <p:spPr bwMode="auto">
          <a:xfrm>
            <a:off x="3825334" y="6334780"/>
            <a:ext cx="1235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>
                <a:solidFill>
                  <a:schemeClr val="accent5"/>
                </a:solidFill>
              </a:rPr>
              <a:t>seeds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48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 smtClean="0"/>
              <a:t>23 </a:t>
            </a:r>
            <a:r>
              <a:rPr lang="en-US" sz="1200" dirty="0" smtClean="0">
                <a:latin typeface="+mn-lt"/>
              </a:rPr>
              <a:t>October 2014</a:t>
            </a:r>
            <a:endParaRPr lang="cs-CZ" sz="1200" dirty="0"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92557" y="2420888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Step down from 12 and next 8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547664" y="3842466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Step down from 24 and next 8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578871" y="5310914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Step down from 35 and next 8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7594764" y="4286791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595550" y="4444991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7594764" y="5682992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595550" y="5841192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047656" y="907063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Step down from 7 and next 4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092549" y="2419231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Step down from 12 and next 4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047656" y="3840809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Step down from 24 and next 4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078863" y="5309257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Step down from 35 and next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" y="858563"/>
            <a:ext cx="1681916" cy="148514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2295291"/>
            <a:ext cx="1681916" cy="14851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" y="5184214"/>
            <a:ext cx="1681916" cy="148514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1681916" cy="14851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96" y="2276872"/>
            <a:ext cx="1681916" cy="14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19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31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1330971"/>
            <a:ext cx="1294695" cy="1143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18" y="1149500"/>
            <a:ext cx="1750637" cy="1545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95" y="4352956"/>
            <a:ext cx="1294695" cy="1143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24" y="1330971"/>
            <a:ext cx="1294695" cy="11432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8" y="4344240"/>
            <a:ext cx="1294695" cy="1143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08" y="4149080"/>
            <a:ext cx="1750637" cy="15458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39" y="2772057"/>
            <a:ext cx="1294695" cy="11432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11" y="2792159"/>
            <a:ext cx="1294695" cy="11432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57" y="2590586"/>
            <a:ext cx="1750637" cy="15458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" y="4372772"/>
            <a:ext cx="1294695" cy="1143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03" y="4371956"/>
            <a:ext cx="1294695" cy="11432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06" y="4157789"/>
            <a:ext cx="1750637" cy="15458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69" y="1340876"/>
            <a:ext cx="1294695" cy="11432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62" y="1335958"/>
            <a:ext cx="1294695" cy="1143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14" y="1146819"/>
            <a:ext cx="1750637" cy="15458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" y="2772057"/>
            <a:ext cx="1294695" cy="11432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54" y="2779733"/>
            <a:ext cx="1294695" cy="11432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42" y="2627753"/>
            <a:ext cx="1750637" cy="154582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77804" y="1013419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8590" y="1171619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893057" y="4165071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93843" y="4323271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002990" y="1130847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03776" y="1289047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4926015" y="2564904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26801" y="2723104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49285" y="4204497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2361" y="4345251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444270" y="2672980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45056" y="2831180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1" name="Text Box 1050"/>
          <p:cNvSpPr txBox="1">
            <a:spLocks noChangeArrowheads="1"/>
          </p:cNvSpPr>
          <p:nvPr/>
        </p:nvSpPr>
        <p:spPr bwMode="auto">
          <a:xfrm>
            <a:off x="795396" y="5813930"/>
            <a:ext cx="7953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>
                <a:solidFill>
                  <a:schemeClr val="accent5"/>
                </a:solidFill>
              </a:rPr>
              <a:t>seeds: red, cluster charge: green, residual plots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42" name="Text Box 1050"/>
          <p:cNvSpPr txBox="1">
            <a:spLocks noChangeArrowheads="1"/>
          </p:cNvSpPr>
          <p:nvPr/>
        </p:nvSpPr>
        <p:spPr bwMode="auto">
          <a:xfrm>
            <a:off x="477804" y="204029"/>
            <a:ext cx="7550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DEPFET sensors </a:t>
            </a:r>
            <a:r>
              <a:rPr lang="en-US" sz="2800" dirty="0" smtClean="0">
                <a:solidFill>
                  <a:schemeClr val="accent5"/>
                </a:solidFill>
              </a:rPr>
              <a:t>cases in study – results (1)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43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 smtClean="0"/>
              <a:t>23 </a:t>
            </a:r>
            <a:r>
              <a:rPr lang="en-US" sz="1200" dirty="0" smtClean="0">
                <a:latin typeface="+mn-lt"/>
              </a:rPr>
              <a:t>October 2014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712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96" y="3573011"/>
            <a:ext cx="1484291" cy="1310641"/>
          </a:xfrm>
          <a:prstGeom prst="rect">
            <a:avLst/>
          </a:prstGeom>
        </p:spPr>
      </p:pic>
      <p:pic>
        <p:nvPicPr>
          <p:cNvPr id="2056" name="Picture 20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25" y="3573010"/>
            <a:ext cx="1484291" cy="1310641"/>
          </a:xfrm>
          <a:prstGeom prst="rect">
            <a:avLst/>
          </a:prstGeom>
        </p:spPr>
      </p:pic>
      <p:pic>
        <p:nvPicPr>
          <p:cNvPr id="2057" name="Picture 20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71" y="3500592"/>
            <a:ext cx="1695847" cy="1497447"/>
          </a:xfrm>
          <a:prstGeom prst="rect">
            <a:avLst/>
          </a:prstGeom>
        </p:spPr>
      </p:pic>
      <p:pic>
        <p:nvPicPr>
          <p:cNvPr id="2058" name="Picture 20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48" y="4916171"/>
            <a:ext cx="1484291" cy="1310641"/>
          </a:xfrm>
          <a:prstGeom prst="rect">
            <a:avLst/>
          </a:prstGeom>
        </p:spPr>
      </p:pic>
      <p:pic>
        <p:nvPicPr>
          <p:cNvPr id="2059" name="Picture 20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13" y="4891679"/>
            <a:ext cx="1484291" cy="1310641"/>
          </a:xfrm>
          <a:prstGeom prst="rect">
            <a:avLst/>
          </a:prstGeom>
        </p:spPr>
      </p:pic>
      <p:pic>
        <p:nvPicPr>
          <p:cNvPr id="2060" name="Picture 20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43" y="4871111"/>
            <a:ext cx="1695847" cy="149744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58564"/>
            <a:ext cx="1512589" cy="1335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01" y="853288"/>
            <a:ext cx="1512589" cy="1335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65" y="712397"/>
            <a:ext cx="1790533" cy="1581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" y="2165380"/>
            <a:ext cx="1512589" cy="1335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27" y="2165379"/>
            <a:ext cx="1512589" cy="1335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64" y="1994298"/>
            <a:ext cx="1790533" cy="1581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" y="3605540"/>
            <a:ext cx="1512589" cy="1335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26" y="3605539"/>
            <a:ext cx="1512589" cy="133562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59" y="3363234"/>
            <a:ext cx="1790533" cy="15810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" y="5085185"/>
            <a:ext cx="1512589" cy="133562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00" y="5085184"/>
            <a:ext cx="1512589" cy="133562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63" y="4872281"/>
            <a:ext cx="1790533" cy="1581055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67" y="844682"/>
            <a:ext cx="1512589" cy="1335628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15" y="833261"/>
            <a:ext cx="1512589" cy="1335628"/>
          </a:xfrm>
          <a:prstGeom prst="rect">
            <a:avLst/>
          </a:prstGeom>
        </p:spPr>
      </p:pic>
      <p:pic>
        <p:nvPicPr>
          <p:cNvPr id="2050" name="Picture 204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55" y="620688"/>
            <a:ext cx="1790533" cy="1581055"/>
          </a:xfrm>
          <a:prstGeom prst="rect">
            <a:avLst/>
          </a:prstGeom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71" y="2204864"/>
            <a:ext cx="1512589" cy="1335628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15" y="2204864"/>
            <a:ext cx="1512589" cy="1335628"/>
          </a:xfrm>
          <a:prstGeom prst="rect">
            <a:avLst/>
          </a:prstGeom>
        </p:spPr>
      </p:pic>
      <p:pic>
        <p:nvPicPr>
          <p:cNvPr id="2054" name="Picture 205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29" y="1988840"/>
            <a:ext cx="1790533" cy="15810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32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1050"/>
          <p:cNvSpPr txBox="1">
            <a:spLocks noChangeArrowheads="1"/>
          </p:cNvSpPr>
          <p:nvPr/>
        </p:nvSpPr>
        <p:spPr bwMode="auto">
          <a:xfrm>
            <a:off x="1104869" y="6327074"/>
            <a:ext cx="7953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>
                <a:solidFill>
                  <a:schemeClr val="accent5"/>
                </a:solidFill>
              </a:rPr>
              <a:t>seeds: red, cluster charge: green, residual plots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42" name="Text Box 1050"/>
          <p:cNvSpPr txBox="1">
            <a:spLocks noChangeArrowheads="1"/>
          </p:cNvSpPr>
          <p:nvPr/>
        </p:nvSpPr>
        <p:spPr bwMode="auto">
          <a:xfrm>
            <a:off x="549286" y="204029"/>
            <a:ext cx="7479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DEPFET sensors </a:t>
            </a:r>
            <a:r>
              <a:rPr lang="en-US" sz="2800" dirty="0" smtClean="0">
                <a:solidFill>
                  <a:schemeClr val="accent5"/>
                </a:solidFill>
              </a:rPr>
              <a:t>cases in study – results (2)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43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 smtClean="0"/>
              <a:t>23 </a:t>
            </a:r>
            <a:r>
              <a:rPr lang="en-US" sz="1200" dirty="0" smtClean="0">
                <a:latin typeface="+mn-lt"/>
              </a:rPr>
              <a:t>October 2014</a:t>
            </a:r>
            <a:endParaRPr lang="cs-CZ" sz="1200" dirty="0">
              <a:latin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52751" y="692696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53537" y="850896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58687" y="2188975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59473" y="2339081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677227" y="3644983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50303" y="3785737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684354" y="5073699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85140" y="5231899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5148850" y="730391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149636" y="888591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5148064" y="2249372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148850" y="2407572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5148064" y="3682678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48850" y="3840878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5148064" y="5078879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48850" y="5237079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62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33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1330971"/>
            <a:ext cx="1294695" cy="1143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18" y="1149500"/>
            <a:ext cx="1750637" cy="1545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24" y="1330971"/>
            <a:ext cx="1294695" cy="114322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77804" y="1013419"/>
            <a:ext cx="864096" cy="7263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1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8590" y="1171619"/>
            <a:ext cx="86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 Box 1050"/>
          <p:cNvSpPr txBox="1">
            <a:spLocks noChangeArrowheads="1"/>
          </p:cNvSpPr>
          <p:nvPr/>
        </p:nvSpPr>
        <p:spPr bwMode="auto">
          <a:xfrm>
            <a:off x="795396" y="5813930"/>
            <a:ext cx="7953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>
                <a:solidFill>
                  <a:schemeClr val="accent5"/>
                </a:solidFill>
              </a:rPr>
              <a:t>seeds: red, cluster charge: green, residual plots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42" name="Text Box 1050"/>
          <p:cNvSpPr txBox="1">
            <a:spLocks noChangeArrowheads="1"/>
          </p:cNvSpPr>
          <p:nvPr/>
        </p:nvSpPr>
        <p:spPr bwMode="auto">
          <a:xfrm>
            <a:off x="611560" y="204029"/>
            <a:ext cx="7416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DEPFET sensors </a:t>
            </a:r>
            <a:r>
              <a:rPr lang="en-US" sz="2800" dirty="0" smtClean="0">
                <a:solidFill>
                  <a:schemeClr val="accent5"/>
                </a:solidFill>
              </a:rPr>
              <a:t>cases in study - extremes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43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 smtClean="0"/>
              <a:t>23 </a:t>
            </a:r>
            <a:r>
              <a:rPr lang="en-US" sz="1200" dirty="0" smtClean="0">
                <a:latin typeface="+mn-lt"/>
              </a:rPr>
              <a:t>October 2014</a:t>
            </a:r>
            <a:endParaRPr lang="cs-CZ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78" y="4509120"/>
            <a:ext cx="1306024" cy="1153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98" y="4356182"/>
            <a:ext cx="1817257" cy="160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" y="2977241"/>
            <a:ext cx="1306024" cy="1153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62" y="2977241"/>
            <a:ext cx="1306024" cy="1153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26" y="2751529"/>
            <a:ext cx="1817257" cy="1604653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932040" y="167879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Normal response</a:t>
            </a:r>
          </a:p>
          <a:p>
            <a:pPr algn="ctr"/>
            <a:r>
              <a:rPr lang="en-US" dirty="0" smtClean="0"/>
              <a:t>RMS 7.6 </a:t>
            </a:r>
            <a:r>
              <a:rPr lang="en-US" dirty="0"/>
              <a:t>x </a:t>
            </a:r>
            <a:r>
              <a:rPr lang="en-US" dirty="0" smtClean="0"/>
              <a:t>8.6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860032" y="3291786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Cut all digits over 25 to 25 ADU</a:t>
            </a:r>
          </a:p>
          <a:p>
            <a:pPr algn="ctr"/>
            <a:r>
              <a:rPr lang="en-US" dirty="0" smtClean="0"/>
              <a:t>RMS 7.2 </a:t>
            </a:r>
            <a:r>
              <a:rPr lang="en-US" dirty="0"/>
              <a:t>x </a:t>
            </a:r>
            <a:r>
              <a:rPr lang="en-US" dirty="0" smtClean="0"/>
              <a:t>8.2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897740" y="4900390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Binary readout</a:t>
            </a:r>
          </a:p>
          <a:p>
            <a:pPr algn="ctr"/>
            <a:r>
              <a:rPr lang="en-US" dirty="0" smtClean="0"/>
              <a:t>RMS 9.3 x 10.1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4046897">
            <a:off x="337430" y="4242956"/>
            <a:ext cx="917746" cy="293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92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E26A0833-1E9D-4D64-B9CB-F71285E99964}" type="slidenum">
              <a:rPr lang="cs-CZ"/>
              <a:pPr>
                <a:defRPr/>
              </a:pPr>
              <a:t>34</a:t>
            </a:fld>
            <a:endParaRPr lang="cs-CZ" dirty="0"/>
          </a:p>
        </p:txBody>
      </p:sp>
      <p:pic>
        <p:nvPicPr>
          <p:cNvPr id="2053" name="Picture 4" descr="depfet_logo_v5_hex_lay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92" y="58853"/>
            <a:ext cx="942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50"/>
          <p:cNvSpPr txBox="1">
            <a:spLocks noChangeArrowheads="1"/>
          </p:cNvSpPr>
          <p:nvPr/>
        </p:nvSpPr>
        <p:spPr bwMode="auto">
          <a:xfrm>
            <a:off x="179512" y="1268760"/>
            <a:ext cx="87849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Residuals was difference between true position and reconstructed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Accumulation of ADU up to 8 up (3 bits error) affect resolution in less 0.9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m (10 %) for signal less 20, higher signal not (case 7, 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Accumulation of ADU up to </a:t>
            </a:r>
            <a:r>
              <a:rPr lang="en-US" sz="1600" dirty="0" smtClean="0"/>
              <a:t>4 </a:t>
            </a:r>
            <a:r>
              <a:rPr lang="en-US" sz="1600" dirty="0"/>
              <a:t>up </a:t>
            </a:r>
            <a:r>
              <a:rPr lang="en-US" sz="1600" dirty="0" smtClean="0"/>
              <a:t>(2 </a:t>
            </a:r>
            <a:r>
              <a:rPr lang="en-US" sz="1600" dirty="0"/>
              <a:t>bits error) affect resolution in less </a:t>
            </a:r>
            <a:r>
              <a:rPr lang="en-US" sz="1600" dirty="0" smtClean="0"/>
              <a:t>0.2 </a:t>
            </a:r>
            <a:r>
              <a:rPr lang="en-US" sz="1600" dirty="0">
                <a:latin typeface="Symbol" panose="05050102010706020507" pitchFamily="18" charset="2"/>
              </a:rPr>
              <a:t>m</a:t>
            </a:r>
            <a:r>
              <a:rPr lang="en-US" sz="1600" dirty="0"/>
              <a:t>m </a:t>
            </a:r>
            <a:r>
              <a:rPr lang="en-US" sz="1600" dirty="0" smtClean="0"/>
              <a:t>(3 %) for </a:t>
            </a:r>
            <a:r>
              <a:rPr lang="en-US" sz="1600" dirty="0"/>
              <a:t>signal less 20, higher signal </a:t>
            </a:r>
            <a:r>
              <a:rPr lang="en-US" sz="1600" dirty="0" smtClean="0"/>
              <a:t>not (case 11, 12).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Rest of cases and residual plot RMS varied in less 0.1 </a:t>
            </a:r>
            <a:r>
              <a:rPr lang="en-US" sz="1600" dirty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m in u and v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There is no real influence to average residual plots and for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Important note: resolution affection is only for clusters containing affected digit. E.g. if there is 5% of affected digits, there is 5 % contribution of adding error on average error 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Extremes: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 smtClean="0"/>
              <a:t>Cut down in 25 ADU have no </a:t>
            </a:r>
            <a:r>
              <a:rPr lang="en-US" sz="1600" dirty="0"/>
              <a:t>influence to residual plots and for </a:t>
            </a:r>
            <a:r>
              <a:rPr lang="en-US" sz="1600" dirty="0" smtClean="0"/>
              <a:t>resolution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 smtClean="0"/>
              <a:t>Binary readout gives in average about 2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m worst resolution (20 %)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Presenting analysis was prepare for 50 x 55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m DEPFET pixels we are not expecting changes for other pixel size prepared for Belle II.</a:t>
            </a:r>
            <a:endParaRPr lang="en-US" sz="1600" dirty="0"/>
          </a:p>
        </p:txBody>
      </p:sp>
      <p:sp>
        <p:nvSpPr>
          <p:cNvPr id="10" name="Text Box 1050"/>
          <p:cNvSpPr txBox="1">
            <a:spLocks noChangeArrowheads="1"/>
          </p:cNvSpPr>
          <p:nvPr/>
        </p:nvSpPr>
        <p:spPr bwMode="auto">
          <a:xfrm>
            <a:off x="251520" y="204029"/>
            <a:ext cx="7776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DEPFET sensors </a:t>
            </a:r>
            <a:r>
              <a:rPr lang="en-US" sz="2800" dirty="0" smtClean="0">
                <a:solidFill>
                  <a:schemeClr val="accent5"/>
                </a:solidFill>
              </a:rPr>
              <a:t>cases in study - conclusion</a:t>
            </a:r>
            <a:endParaRPr lang="cs-CZ" sz="2800" dirty="0">
              <a:solidFill>
                <a:schemeClr val="accent5"/>
              </a:solidFill>
            </a:endParaRPr>
          </a:p>
        </p:txBody>
      </p:sp>
      <p:sp>
        <p:nvSpPr>
          <p:cNvPr id="11" name="Text Box 1050"/>
          <p:cNvSpPr txBox="1">
            <a:spLocks noChangeArrowheads="1"/>
          </p:cNvSpPr>
          <p:nvPr/>
        </p:nvSpPr>
        <p:spPr bwMode="auto">
          <a:xfrm>
            <a:off x="251520" y="6536377"/>
            <a:ext cx="4248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cs-CZ" sz="1200" dirty="0" smtClean="0">
                <a:latin typeface="+mn-lt"/>
              </a:rPr>
              <a:t>Peter </a:t>
            </a:r>
            <a:r>
              <a:rPr lang="en-US" sz="1200" dirty="0" err="1" smtClean="0">
                <a:latin typeface="+mn-lt"/>
              </a:rPr>
              <a:t>Kody</a:t>
            </a:r>
            <a:r>
              <a:rPr lang="cs-CZ" sz="1200" dirty="0" smtClean="0">
                <a:latin typeface="+mn-lt"/>
              </a:rPr>
              <a:t>š, </a:t>
            </a:r>
            <a:r>
              <a:rPr lang="en-US" sz="1200" dirty="0" smtClean="0"/>
              <a:t>23 </a:t>
            </a:r>
            <a:r>
              <a:rPr lang="en-US" sz="1200" dirty="0" smtClean="0">
                <a:latin typeface="+mn-lt"/>
              </a:rPr>
              <a:t>October 2014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2653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nhaltsplatzhalt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124744"/>
            <a:ext cx="6552727" cy="491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1" name="Gruppieren 30"/>
          <p:cNvGrpSpPr/>
          <p:nvPr/>
        </p:nvGrpSpPr>
        <p:grpSpPr>
          <a:xfrm>
            <a:off x="3347864" y="1484784"/>
            <a:ext cx="3744415" cy="3816424"/>
            <a:chOff x="1877786" y="1673679"/>
            <a:chExt cx="2718707" cy="1436914"/>
          </a:xfrm>
        </p:grpSpPr>
        <p:cxnSp>
          <p:nvCxnSpPr>
            <p:cNvPr id="12" name="Gerade Verbindung 11"/>
            <p:cNvCxnSpPr/>
            <p:nvPr/>
          </p:nvCxnSpPr>
          <p:spPr bwMode="auto">
            <a:xfrm flipV="1">
              <a:off x="1877786" y="1673679"/>
              <a:ext cx="2718707" cy="1436914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4" name="Gerade Verbindung 13"/>
            <p:cNvCxnSpPr/>
            <p:nvPr/>
          </p:nvCxnSpPr>
          <p:spPr bwMode="auto">
            <a:xfrm flipH="1" flipV="1">
              <a:off x="3028950" y="2155371"/>
              <a:ext cx="155121" cy="253093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feld 14"/>
            <p:cNvSpPr txBox="1"/>
            <p:nvPr/>
          </p:nvSpPr>
          <p:spPr>
            <a:xfrm>
              <a:off x="2568733" y="1996889"/>
              <a:ext cx="920434" cy="15384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 = gain</a:t>
              </a:r>
              <a:endParaRPr lang="de-DE" dirty="0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 – Gain and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0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Gain, noise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38321"/>
            <a:ext cx="8136904" cy="5374836"/>
          </a:xfrm>
        </p:spPr>
      </p:pic>
      <p:grpSp>
        <p:nvGrpSpPr>
          <p:cNvPr id="13" name="Gruppieren 12"/>
          <p:cNvGrpSpPr/>
          <p:nvPr/>
        </p:nvGrpSpPr>
        <p:grpSpPr>
          <a:xfrm>
            <a:off x="2627784" y="4617422"/>
            <a:ext cx="1313764" cy="467762"/>
            <a:chOff x="2627784" y="4617422"/>
            <a:chExt cx="1313764" cy="467762"/>
          </a:xfrm>
        </p:grpSpPr>
        <p:cxnSp>
          <p:nvCxnSpPr>
            <p:cNvPr id="8" name="Gerade Verbindung mit Pfeil 7"/>
            <p:cNvCxnSpPr/>
            <p:nvPr/>
          </p:nvCxnSpPr>
          <p:spPr bwMode="auto">
            <a:xfrm flipH="1">
              <a:off x="2627784" y="4725144"/>
              <a:ext cx="432048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feld 11"/>
            <p:cNvSpPr txBox="1"/>
            <p:nvPr/>
          </p:nvSpPr>
          <p:spPr>
            <a:xfrm>
              <a:off x="3035531" y="4617422"/>
              <a:ext cx="906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 121</a:t>
              </a:r>
              <a:endPara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70648" y="4029093"/>
            <a:ext cx="279244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0648" y="1181100"/>
            <a:ext cx="279244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121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89868"/>
            <a:ext cx="8224838" cy="2910039"/>
          </a:xfrm>
        </p:spPr>
      </p:pic>
    </p:spTree>
    <p:extLst>
      <p:ext uri="{BB962C8B-B14F-4D97-AF65-F5344CB8AC3E}">
        <p14:creationId xmlns:p14="http://schemas.microsoft.com/office/powerpoint/2010/main" val="32919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nhaltsplatzhalt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124744"/>
            <a:ext cx="6552727" cy="491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2" name="Gruppieren 31"/>
          <p:cNvGrpSpPr/>
          <p:nvPr/>
        </p:nvGrpSpPr>
        <p:grpSpPr>
          <a:xfrm>
            <a:off x="2555775" y="1484784"/>
            <a:ext cx="4536503" cy="3816424"/>
            <a:chOff x="1240971" y="1679122"/>
            <a:chExt cx="3718832" cy="1431471"/>
          </a:xfrm>
        </p:grpSpPr>
        <p:cxnSp>
          <p:nvCxnSpPr>
            <p:cNvPr id="18" name="Gerade Verbindung 17"/>
            <p:cNvCxnSpPr/>
            <p:nvPr/>
          </p:nvCxnSpPr>
          <p:spPr bwMode="auto">
            <a:xfrm flipV="1">
              <a:off x="3461568" y="1679122"/>
              <a:ext cx="0" cy="1431471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3" name="Gerade Verbindung 22"/>
            <p:cNvCxnSpPr/>
            <p:nvPr/>
          </p:nvCxnSpPr>
          <p:spPr bwMode="auto">
            <a:xfrm>
              <a:off x="1240971" y="3110593"/>
              <a:ext cx="3706586" cy="0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1253217" y="1679122"/>
              <a:ext cx="3706586" cy="0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 – Dynamic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range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93903"/>
            <a:ext cx="8136903" cy="5260221"/>
          </a:xfrm>
        </p:spPr>
      </p:pic>
      <p:grpSp>
        <p:nvGrpSpPr>
          <p:cNvPr id="10" name="Gruppieren 9"/>
          <p:cNvGrpSpPr/>
          <p:nvPr/>
        </p:nvGrpSpPr>
        <p:grpSpPr>
          <a:xfrm>
            <a:off x="2801804" y="908720"/>
            <a:ext cx="906017" cy="2448272"/>
            <a:chOff x="2801804" y="908720"/>
            <a:chExt cx="906017" cy="2448272"/>
          </a:xfrm>
        </p:grpSpPr>
        <p:cxnSp>
          <p:nvCxnSpPr>
            <p:cNvPr id="8" name="Gerade Verbindung 7"/>
            <p:cNvCxnSpPr/>
            <p:nvPr/>
          </p:nvCxnSpPr>
          <p:spPr bwMode="auto">
            <a:xfrm>
              <a:off x="2801804" y="908720"/>
              <a:ext cx="0" cy="244827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feld 8"/>
            <p:cNvSpPr txBox="1"/>
            <p:nvPr/>
          </p:nvSpPr>
          <p:spPr>
            <a:xfrm>
              <a:off x="2801804" y="2130653"/>
              <a:ext cx="906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 128</a:t>
              </a:r>
              <a:endPara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74084" y="4006233"/>
            <a:ext cx="279244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1108" y="1219200"/>
            <a:ext cx="279244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3808" y="1219200"/>
            <a:ext cx="279244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de-D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128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41" y="1229203"/>
            <a:ext cx="5751948" cy="4352448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2" y="674688"/>
            <a:ext cx="2976563" cy="2892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3645905"/>
            <a:ext cx="4419601" cy="2382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554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PP_HLL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MPP_HLL</Template>
  <TotalTime>0</TotalTime>
  <Words>1124</Words>
  <Application>Microsoft Office PowerPoint</Application>
  <PresentationFormat>On-screen Show (4:3)</PresentationFormat>
  <Paragraphs>235</Paragraphs>
  <Slides>34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MPP_HLL</vt:lpstr>
      <vt:lpstr>CorelDRAW</vt:lpstr>
      <vt:lpstr>Worksheet</vt:lpstr>
      <vt:lpstr>DCDpp Transfer curves</vt:lpstr>
      <vt:lpstr>DCDpp Test System on “hybrid4”</vt:lpstr>
      <vt:lpstr>Overlay, pedestals</vt:lpstr>
      <vt:lpstr>Observables – Gain and noise</vt:lpstr>
      <vt:lpstr>Gain, noise</vt:lpstr>
      <vt:lpstr>Channel 121</vt:lpstr>
      <vt:lpstr>Observables – Dynamic range</vt:lpstr>
      <vt:lpstr>Dynamic range</vt:lpstr>
      <vt:lpstr>Channel 128</vt:lpstr>
      <vt:lpstr>Observables – Missing codes</vt:lpstr>
      <vt:lpstr>Missing codes</vt:lpstr>
      <vt:lpstr>Missing codes</vt:lpstr>
      <vt:lpstr>Channel 57</vt:lpstr>
      <vt:lpstr>Influence on position measurement</vt:lpstr>
      <vt:lpstr>Summary</vt:lpstr>
      <vt:lpstr>What‘s next</vt:lpstr>
      <vt:lpstr>PowerPoint Presentation</vt:lpstr>
      <vt:lpstr>PowerPoint Presentation</vt:lpstr>
      <vt:lpstr>How to find the linear range</vt:lpstr>
      <vt:lpstr>Static ADC Parameters (expressed in LSB-units or %FSR)</vt:lpstr>
      <vt:lpstr>Ideal transfer function of 3-bit ADC</vt:lpstr>
      <vt:lpstr>DNL – missing code</vt:lpstr>
      <vt:lpstr>DNL – differential non-linearity: Precision</vt:lpstr>
      <vt:lpstr>DNL - monotonicity</vt:lpstr>
      <vt:lpstr>INL – integral non-linearity: Curvature</vt:lpstr>
      <vt:lpstr>INL/DNL example</vt:lpstr>
      <vt:lpstr>INL, DNL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Eduard Prinker</dc:creator>
  <cp:lastModifiedBy>Manfred Valentan</cp:lastModifiedBy>
  <cp:revision>77</cp:revision>
  <cp:lastPrinted>2014-09-30T14:06:25Z</cp:lastPrinted>
  <dcterms:created xsi:type="dcterms:W3CDTF">2014-09-25T08:54:50Z</dcterms:created>
  <dcterms:modified xsi:type="dcterms:W3CDTF">2014-10-27T08:29:59Z</dcterms:modified>
</cp:coreProperties>
</file>