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94" r:id="rId2"/>
    <p:sldId id="501" r:id="rId3"/>
    <p:sldId id="502" r:id="rId4"/>
    <p:sldId id="521" r:id="rId5"/>
    <p:sldId id="518" r:id="rId6"/>
    <p:sldId id="503" r:id="rId7"/>
    <p:sldId id="504" r:id="rId8"/>
    <p:sldId id="505" r:id="rId9"/>
    <p:sldId id="522" r:id="rId10"/>
    <p:sldId id="506" r:id="rId11"/>
    <p:sldId id="507" r:id="rId12"/>
    <p:sldId id="508" r:id="rId13"/>
    <p:sldId id="509" r:id="rId14"/>
    <p:sldId id="510" r:id="rId15"/>
    <p:sldId id="511" r:id="rId16"/>
    <p:sldId id="512" r:id="rId17"/>
    <p:sldId id="523" r:id="rId18"/>
    <p:sldId id="519" r:id="rId19"/>
    <p:sldId id="520" r:id="rId20"/>
    <p:sldId id="514" r:id="rId21"/>
    <p:sldId id="516" r:id="rId22"/>
    <p:sldId id="515" r:id="rId23"/>
    <p:sldId id="524" r:id="rId24"/>
    <p:sldId id="525" r:id="rId25"/>
    <p:sldId id="526" r:id="rId26"/>
    <p:sldId id="528" r:id="rId27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701"/>
    <a:srgbClr val="FFFF00"/>
    <a:srgbClr val="0000CC"/>
    <a:srgbClr val="FF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22" autoAdjust="0"/>
    <p:restoredTop sz="91156" autoAdjust="0"/>
  </p:normalViewPr>
  <p:slideViewPr>
    <p:cSldViewPr>
      <p:cViewPr>
        <p:scale>
          <a:sx n="75" d="100"/>
          <a:sy n="75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991D8C50-42DC-41D4-9520-2CA4F1DABD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7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F0C37DCA-A26A-421B-BAB4-7D7CB2CD65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021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defTabSz="936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1BD7D0-29FF-4820-B604-F87798278CBF}" type="slidenum">
              <a:rPr lang="en-US" altLang="de-DE" sz="1300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de-DE" sz="13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B3846-E453-4D3B-814D-C4F2411662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2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47EE-2417-4C38-B463-6D45D54977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7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453C-606E-4EF0-A71C-ECF0D53EF2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3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450" y="130175"/>
            <a:ext cx="7499350" cy="34607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6D3DE-57CB-4F9D-85CC-08726A64B0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2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03BF2-6B51-4AFB-905B-C19B6F81F3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09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3990C-E5CF-4718-BB40-9CDDFAE188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62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B2B79-C343-4149-9A04-2EC94C3C24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0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0149E-AF61-48CE-BCBF-B130A4FC74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6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7D1D6-90B5-4774-A4A5-7C755E07AF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17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3AA5-27B4-418B-8BA8-3405AD5B17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27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5D2A-0A5C-4D86-AD5B-587111AA9D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5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61EF6-4626-4A38-96F1-3641A7C5FF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r-Latn-C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453188"/>
            <a:ext cx="4333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23652AE-93FD-4480-B6AE-D1C47A0C21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3778" y="6536377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ASIC Review 2014</a:t>
            </a:r>
            <a:endParaRPr lang="de-DE" dirty="0"/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14" name="Picture 2" descr="C:\Users\ivan\Desktop\kit_logo_de_farbe_positiv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067"/>
            <a:ext cx="619160" cy="2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23FF79-7E26-447F-9142-9EA270A5A738}" type="slidenum">
              <a:rPr lang="de-DE" sz="1400"/>
              <a:pPr eaLnBrk="1" hangingPunct="1"/>
              <a:t>1</a:t>
            </a:fld>
            <a:endParaRPr lang="de-DE" sz="140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DCD</a:t>
            </a:r>
          </a:p>
        </p:txBody>
      </p:sp>
    </p:spTree>
    <p:extLst>
      <p:ext uri="{BB962C8B-B14F-4D97-AF65-F5344CB8AC3E}">
        <p14:creationId xmlns:p14="http://schemas.microsoft.com/office/powerpoint/2010/main" val="39088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10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Signal receiver</a:t>
            </a: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1234777"/>
            <a:ext cx="6219825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6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23FF79-7E26-447F-9142-9EA270A5A738}" type="slidenum">
              <a:rPr lang="de-DE" sz="1400"/>
              <a:pPr eaLnBrk="1" hangingPunct="1"/>
              <a:t>11</a:t>
            </a:fld>
            <a:endParaRPr lang="de-DE" sz="140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35970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en-US" sz="1400" smtClean="0"/>
              <a:pPr eaLnBrk="1" hangingPunct="1"/>
              <a:t>12</a:t>
            </a:fld>
            <a:endParaRPr lang="en-US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Single-Input Amplifier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692150"/>
            <a:ext cx="8229600" cy="36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The single input amplifier is not able to distinguish between signal and crosstalk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Amplifier bandwidth quite high ~ 100Mhz/2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  <a:sym typeface="Symbol"/>
              </a:rPr>
              <a:t></a:t>
            </a: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</p:txBody>
      </p:sp>
      <p:sp>
        <p:nvSpPr>
          <p:cNvPr id="94" name="Čuvar mesta za broj slajda 3"/>
          <p:cNvSpPr txBox="1">
            <a:spLocks/>
          </p:cNvSpPr>
          <p:nvPr/>
        </p:nvSpPr>
        <p:spPr bwMode="auto">
          <a:xfrm>
            <a:off x="8675688" y="6453188"/>
            <a:ext cx="4333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fld id="{0D5AFCCE-70E0-4B68-87CF-2FFD232EA6E8}" type="slidenum">
              <a:rPr lang="de-DE" sz="1400" smtClean="0"/>
              <a:pPr eaLnBrk="1" hangingPunct="1"/>
              <a:t>12</a:t>
            </a:fld>
            <a:endParaRPr lang="de-DE" sz="1400"/>
          </a:p>
        </p:txBody>
      </p:sp>
      <p:grpSp>
        <p:nvGrpSpPr>
          <p:cNvPr id="96" name="Gruppieren 95"/>
          <p:cNvGrpSpPr/>
          <p:nvPr/>
        </p:nvGrpSpPr>
        <p:grpSpPr>
          <a:xfrm>
            <a:off x="2627784" y="3429000"/>
            <a:ext cx="503932" cy="720080"/>
            <a:chOff x="2627784" y="5016202"/>
            <a:chExt cx="503932" cy="720080"/>
          </a:xfrm>
        </p:grpSpPr>
        <p:cxnSp>
          <p:nvCxnSpPr>
            <p:cNvPr id="9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Ellipse 189"/>
          <p:cNvSpPr/>
          <p:nvPr/>
        </p:nvSpPr>
        <p:spPr bwMode="auto">
          <a:xfrm>
            <a:off x="2987824" y="227687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Ellipse 190"/>
          <p:cNvSpPr/>
          <p:nvPr/>
        </p:nvSpPr>
        <p:spPr bwMode="auto">
          <a:xfrm>
            <a:off x="2987824" y="249289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059832" y="414908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3131840" y="278092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>
            <a:off x="3131840" y="32849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2051720" y="378904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Gerade Verbindung mit Pfeil 18"/>
          <p:cNvCxnSpPr/>
          <p:nvPr/>
        </p:nvCxnSpPr>
        <p:spPr bwMode="auto">
          <a:xfrm>
            <a:off x="3491880" y="3356992"/>
            <a:ext cx="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4" name="Gruppieren 33"/>
          <p:cNvGrpSpPr/>
          <p:nvPr/>
        </p:nvGrpSpPr>
        <p:grpSpPr>
          <a:xfrm>
            <a:off x="2195736" y="3212976"/>
            <a:ext cx="936104" cy="144016"/>
            <a:chOff x="2627784" y="1772816"/>
            <a:chExt cx="936104" cy="144016"/>
          </a:xfrm>
        </p:grpSpPr>
        <p:grpSp>
          <p:nvGrpSpPr>
            <p:cNvPr id="184" name="Gruppieren 18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85" name="Gerade Verbindung 184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Gerade Verbindung 185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Gerade Verbindung 186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Gerade Verbindung 187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Gerade Verbindung 188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1" name="Gerade Verbindung 30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Gerade Verbindung 191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3" name="Gerade Verbindung 32"/>
          <p:cNvCxnSpPr/>
          <p:nvPr/>
        </p:nvCxnSpPr>
        <p:spPr bwMode="auto">
          <a:xfrm>
            <a:off x="2195736" y="328498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36"/>
          <p:cNvCxnSpPr/>
          <p:nvPr/>
        </p:nvCxnSpPr>
        <p:spPr bwMode="auto">
          <a:xfrm flipH="1">
            <a:off x="1691680" y="37890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3" name="Gruppieren 192"/>
          <p:cNvGrpSpPr/>
          <p:nvPr/>
        </p:nvGrpSpPr>
        <p:grpSpPr>
          <a:xfrm>
            <a:off x="3491880" y="3212976"/>
            <a:ext cx="936104" cy="144016"/>
            <a:chOff x="2627784" y="1772816"/>
            <a:chExt cx="936104" cy="144016"/>
          </a:xfrm>
        </p:grpSpPr>
        <p:grpSp>
          <p:nvGrpSpPr>
            <p:cNvPr id="194" name="Gruppieren 19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97" name="Gerade Verbindung 196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Gerade Verbindung 197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Gerade Verbindung 198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Gerade Verbindung 199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Gerade Verbindung 200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5" name="Gerade Verbindung 194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Gerade Verbindung 195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Rechteck 43"/>
          <p:cNvSpPr/>
          <p:nvPr/>
        </p:nvSpPr>
        <p:spPr bwMode="auto">
          <a:xfrm>
            <a:off x="4427984" y="3068960"/>
            <a:ext cx="72008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53" name="Gerade Verbindung 52"/>
          <p:cNvCxnSpPr/>
          <p:nvPr/>
        </p:nvCxnSpPr>
        <p:spPr bwMode="auto">
          <a:xfrm flipV="1">
            <a:off x="1547664" y="1340768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Sechseck 53"/>
          <p:cNvSpPr/>
          <p:nvPr/>
        </p:nvSpPr>
        <p:spPr bwMode="auto">
          <a:xfrm>
            <a:off x="1403648" y="3717032"/>
            <a:ext cx="288032" cy="144016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2" name="Gerade Verbindung mit Pfeil 201"/>
          <p:cNvCxnSpPr/>
          <p:nvPr/>
        </p:nvCxnSpPr>
        <p:spPr bwMode="auto">
          <a:xfrm flipV="1">
            <a:off x="2699792" y="378904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1403648" y="1556792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5" name="Gruppieren 64"/>
          <p:cNvGrpSpPr/>
          <p:nvPr/>
        </p:nvGrpSpPr>
        <p:grpSpPr>
          <a:xfrm>
            <a:off x="539552" y="1916832"/>
            <a:ext cx="792088" cy="864096"/>
            <a:chOff x="539552" y="1916832"/>
            <a:chExt cx="792088" cy="864096"/>
          </a:xfrm>
        </p:grpSpPr>
        <p:grpSp>
          <p:nvGrpSpPr>
            <p:cNvPr id="63" name="Gruppieren 62"/>
            <p:cNvGrpSpPr/>
            <p:nvPr/>
          </p:nvGrpSpPr>
          <p:grpSpPr>
            <a:xfrm>
              <a:off x="539552" y="2060848"/>
              <a:ext cx="504056" cy="576064"/>
              <a:chOff x="4644008" y="980728"/>
              <a:chExt cx="648072" cy="576064"/>
            </a:xfrm>
            <a:noFill/>
          </p:grpSpPr>
          <p:sp>
            <p:nvSpPr>
              <p:cNvPr id="58" name="Bogen 57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3" name="Bogen 202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04" name="Gruppieren 203"/>
            <p:cNvGrpSpPr/>
            <p:nvPr/>
          </p:nvGrpSpPr>
          <p:grpSpPr>
            <a:xfrm>
              <a:off x="539552" y="1988840"/>
              <a:ext cx="648072" cy="720080"/>
              <a:chOff x="4644008" y="980728"/>
              <a:chExt cx="648072" cy="576064"/>
            </a:xfrm>
            <a:noFill/>
          </p:grpSpPr>
          <p:sp>
            <p:nvSpPr>
              <p:cNvPr id="205" name="Bogen 204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6" name="Bogen 205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07" name="Gruppieren 206"/>
            <p:cNvGrpSpPr/>
            <p:nvPr/>
          </p:nvGrpSpPr>
          <p:grpSpPr>
            <a:xfrm>
              <a:off x="539552" y="1916832"/>
              <a:ext cx="792088" cy="864096"/>
              <a:chOff x="4644008" y="980728"/>
              <a:chExt cx="648072" cy="576064"/>
            </a:xfrm>
            <a:noFill/>
          </p:grpSpPr>
          <p:sp>
            <p:nvSpPr>
              <p:cNvPr id="208" name="Bogen 207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9" name="Bogen 208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10" name="Gruppieren 209"/>
          <p:cNvGrpSpPr/>
          <p:nvPr/>
        </p:nvGrpSpPr>
        <p:grpSpPr>
          <a:xfrm flipH="1">
            <a:off x="1547664" y="4653136"/>
            <a:ext cx="503932" cy="720080"/>
            <a:chOff x="2627784" y="5016202"/>
            <a:chExt cx="503932" cy="720080"/>
          </a:xfrm>
        </p:grpSpPr>
        <p:cxnSp>
          <p:nvCxnSpPr>
            <p:cNvPr id="21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3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" name="Gerade Verbindung 213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" name="Gerade Verbindung 215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8" name="Gerade Verbindung 217"/>
          <p:cNvCxnSpPr/>
          <p:nvPr/>
        </p:nvCxnSpPr>
        <p:spPr bwMode="auto">
          <a:xfrm>
            <a:off x="1403648" y="537321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Gerade Verbindung 69"/>
          <p:cNvCxnSpPr/>
          <p:nvPr/>
        </p:nvCxnSpPr>
        <p:spPr bwMode="auto">
          <a:xfrm flipV="1">
            <a:off x="1547664" y="386104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Gerade Verbindung 75"/>
          <p:cNvCxnSpPr/>
          <p:nvPr/>
        </p:nvCxnSpPr>
        <p:spPr bwMode="auto">
          <a:xfrm>
            <a:off x="2051720" y="5013176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Gerade Verbindung 77"/>
          <p:cNvCxnSpPr/>
          <p:nvPr/>
        </p:nvCxnSpPr>
        <p:spPr bwMode="auto">
          <a:xfrm>
            <a:off x="1907704" y="515719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Gerade Verbindung 218"/>
          <p:cNvCxnSpPr/>
          <p:nvPr/>
        </p:nvCxnSpPr>
        <p:spPr bwMode="auto">
          <a:xfrm>
            <a:off x="1979712" y="522920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Gerade Verbindung 219"/>
          <p:cNvCxnSpPr/>
          <p:nvPr/>
        </p:nvCxnSpPr>
        <p:spPr bwMode="auto">
          <a:xfrm>
            <a:off x="2051720" y="52292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Gerade Verbindung 221"/>
          <p:cNvCxnSpPr/>
          <p:nvPr/>
        </p:nvCxnSpPr>
        <p:spPr bwMode="auto">
          <a:xfrm>
            <a:off x="1907704" y="544522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feld 1"/>
          <p:cNvSpPr txBox="1"/>
          <p:nvPr/>
        </p:nvSpPr>
        <p:spPr>
          <a:xfrm>
            <a:off x="3779912" y="1484784"/>
            <a:ext cx="52490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Crosstalk sources:</a:t>
            </a:r>
          </a:p>
          <a:p>
            <a:pPr algn="l"/>
            <a:r>
              <a:rPr lang="en-US" dirty="0" smtClean="0"/>
              <a:t>Switching of DEPFET rows</a:t>
            </a:r>
          </a:p>
          <a:p>
            <a:pPr algn="l"/>
            <a:r>
              <a:rPr lang="en-US" dirty="0" smtClean="0"/>
              <a:t>Fluctuations in power supply voltages</a:t>
            </a:r>
          </a:p>
          <a:p>
            <a:pPr algn="l"/>
            <a:r>
              <a:rPr lang="en-US" dirty="0"/>
              <a:t>EM environment</a:t>
            </a:r>
          </a:p>
          <a:p>
            <a:pPr algn="l"/>
            <a:r>
              <a:rPr lang="en-US" dirty="0" smtClean="0"/>
              <a:t>Assumption: crosstalk affects all channels equally – “common mode noise”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763688" y="198884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5cm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0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106"/>
          <p:cNvCxnSpPr/>
          <p:nvPr/>
        </p:nvCxnSpPr>
        <p:spPr bwMode="auto">
          <a:xfrm flipV="1">
            <a:off x="6156176" y="1340768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en-US" sz="1400" smtClean="0"/>
              <a:pPr eaLnBrk="1" hangingPunct="1"/>
              <a:t>13</a:t>
            </a:fld>
            <a:endParaRPr lang="en-US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Differential </a:t>
            </a:r>
            <a:r>
              <a:rPr lang="en-US" sz="2000" dirty="0"/>
              <a:t>Amplifier</a:t>
            </a:r>
            <a:endParaRPr lang="en-US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692150"/>
            <a:ext cx="8229600" cy="36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Differential amplifiers are not sensitive to common signals.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</p:txBody>
      </p:sp>
      <p:sp>
        <p:nvSpPr>
          <p:cNvPr id="94" name="Čuvar mesta za broj slajda 3"/>
          <p:cNvSpPr txBox="1">
            <a:spLocks/>
          </p:cNvSpPr>
          <p:nvPr/>
        </p:nvSpPr>
        <p:spPr bwMode="auto">
          <a:xfrm>
            <a:off x="8675688" y="6453188"/>
            <a:ext cx="4333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fld id="{0D5AFCCE-70E0-4B68-87CF-2FFD232EA6E8}" type="slidenum">
              <a:rPr lang="de-DE" sz="1400" smtClean="0"/>
              <a:pPr eaLnBrk="1" hangingPunct="1"/>
              <a:t>13</a:t>
            </a:fld>
            <a:endParaRPr lang="de-DE" sz="1400"/>
          </a:p>
        </p:txBody>
      </p:sp>
      <p:grpSp>
        <p:nvGrpSpPr>
          <p:cNvPr id="96" name="Gruppieren 95"/>
          <p:cNvGrpSpPr/>
          <p:nvPr/>
        </p:nvGrpSpPr>
        <p:grpSpPr>
          <a:xfrm>
            <a:off x="2627784" y="3429000"/>
            <a:ext cx="503932" cy="720080"/>
            <a:chOff x="2627784" y="5016202"/>
            <a:chExt cx="503932" cy="720080"/>
          </a:xfrm>
        </p:grpSpPr>
        <p:cxnSp>
          <p:nvCxnSpPr>
            <p:cNvPr id="9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Ellipse 189"/>
          <p:cNvSpPr/>
          <p:nvPr/>
        </p:nvSpPr>
        <p:spPr bwMode="auto">
          <a:xfrm>
            <a:off x="2987824" y="227687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Ellipse 190"/>
          <p:cNvSpPr/>
          <p:nvPr/>
        </p:nvSpPr>
        <p:spPr bwMode="auto">
          <a:xfrm>
            <a:off x="2987824" y="249289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131840" y="4149080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3131840" y="278092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>
            <a:off x="3131840" y="32849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34" name="Gruppieren 33"/>
          <p:cNvGrpSpPr/>
          <p:nvPr/>
        </p:nvGrpSpPr>
        <p:grpSpPr>
          <a:xfrm>
            <a:off x="2195736" y="3212976"/>
            <a:ext cx="936104" cy="144016"/>
            <a:chOff x="2627784" y="1772816"/>
            <a:chExt cx="936104" cy="144016"/>
          </a:xfrm>
        </p:grpSpPr>
        <p:grpSp>
          <p:nvGrpSpPr>
            <p:cNvPr id="184" name="Gruppieren 18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85" name="Gerade Verbindung 184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Gerade Verbindung 185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Gerade Verbindung 186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Gerade Verbindung 187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Gerade Verbindung 188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1" name="Gerade Verbindung 30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Gerade Verbindung 191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3" name="Gerade Verbindung 32"/>
          <p:cNvCxnSpPr/>
          <p:nvPr/>
        </p:nvCxnSpPr>
        <p:spPr bwMode="auto">
          <a:xfrm>
            <a:off x="2195736" y="328498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36"/>
          <p:cNvCxnSpPr/>
          <p:nvPr/>
        </p:nvCxnSpPr>
        <p:spPr bwMode="auto">
          <a:xfrm flipH="1">
            <a:off x="1691680" y="37890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3" name="Gruppieren 192"/>
          <p:cNvGrpSpPr/>
          <p:nvPr/>
        </p:nvGrpSpPr>
        <p:grpSpPr>
          <a:xfrm>
            <a:off x="7236296" y="1412776"/>
            <a:ext cx="936104" cy="144016"/>
            <a:chOff x="2627784" y="1772816"/>
            <a:chExt cx="936104" cy="144016"/>
          </a:xfrm>
        </p:grpSpPr>
        <p:grpSp>
          <p:nvGrpSpPr>
            <p:cNvPr id="194" name="Gruppieren 19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97" name="Gerade Verbindung 196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Gerade Verbindung 197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Gerade Verbindung 198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Gerade Verbindung 199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Gerade Verbindung 200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5" name="Gerade Verbindung 194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Gerade Verbindung 195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Rechteck 43"/>
          <p:cNvSpPr/>
          <p:nvPr/>
        </p:nvSpPr>
        <p:spPr bwMode="auto">
          <a:xfrm>
            <a:off x="8172400" y="1268760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53" name="Gerade Verbindung 52"/>
          <p:cNvCxnSpPr/>
          <p:nvPr/>
        </p:nvCxnSpPr>
        <p:spPr bwMode="auto">
          <a:xfrm flipV="1">
            <a:off x="1547664" y="1340768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Sechseck 53"/>
          <p:cNvSpPr/>
          <p:nvPr/>
        </p:nvSpPr>
        <p:spPr bwMode="auto">
          <a:xfrm>
            <a:off x="1403648" y="3717032"/>
            <a:ext cx="288032" cy="144016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5" name="Gruppieren 44"/>
          <p:cNvGrpSpPr/>
          <p:nvPr/>
        </p:nvGrpSpPr>
        <p:grpSpPr>
          <a:xfrm flipH="1">
            <a:off x="4572124" y="3429000"/>
            <a:ext cx="503932" cy="720080"/>
            <a:chOff x="2627784" y="5016202"/>
            <a:chExt cx="503932" cy="720080"/>
          </a:xfrm>
        </p:grpSpPr>
        <p:cxnSp>
          <p:nvCxnSpPr>
            <p:cNvPr id="46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Gerade Verbindung 50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Ellipse 54"/>
          <p:cNvSpPr/>
          <p:nvPr/>
        </p:nvSpPr>
        <p:spPr bwMode="auto">
          <a:xfrm flipH="1">
            <a:off x="4427984" y="227687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Ellipse 55"/>
          <p:cNvSpPr/>
          <p:nvPr/>
        </p:nvSpPr>
        <p:spPr bwMode="auto">
          <a:xfrm flipH="1">
            <a:off x="4427984" y="249289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 flipH="1" flipV="1">
            <a:off x="4572000" y="278092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Gerade Verbindung 58"/>
          <p:cNvCxnSpPr/>
          <p:nvPr/>
        </p:nvCxnSpPr>
        <p:spPr bwMode="auto">
          <a:xfrm flipH="1">
            <a:off x="4211960" y="32849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60" name="Gruppieren 59"/>
          <p:cNvGrpSpPr/>
          <p:nvPr/>
        </p:nvGrpSpPr>
        <p:grpSpPr>
          <a:xfrm flipH="1">
            <a:off x="4572000" y="3212976"/>
            <a:ext cx="936104" cy="144016"/>
            <a:chOff x="2627784" y="1772816"/>
            <a:chExt cx="936104" cy="144016"/>
          </a:xfrm>
        </p:grpSpPr>
        <p:grpSp>
          <p:nvGrpSpPr>
            <p:cNvPr id="61" name="Gruppieren 60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64" name="Gerade Verbindung 63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Gerade Verbindung 64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Gerade Verbindung 65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Gerade Verbindung 66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Gerade Verbindung 67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2" name="Gerade Verbindung 61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9" name="Gerade Verbindung 68"/>
          <p:cNvCxnSpPr/>
          <p:nvPr/>
        </p:nvCxnSpPr>
        <p:spPr bwMode="auto">
          <a:xfrm flipH="1">
            <a:off x="5508104" y="328498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0" name="Gruppieren 69"/>
          <p:cNvGrpSpPr/>
          <p:nvPr/>
        </p:nvGrpSpPr>
        <p:grpSpPr>
          <a:xfrm flipH="1">
            <a:off x="3852044" y="4149080"/>
            <a:ext cx="503932" cy="720080"/>
            <a:chOff x="2627784" y="5016202"/>
            <a:chExt cx="503932" cy="720080"/>
          </a:xfrm>
        </p:grpSpPr>
        <p:cxnSp>
          <p:nvCxnSpPr>
            <p:cNvPr id="7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3708028" y="48691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Abgerundetes Rechteck 7"/>
          <p:cNvSpPr/>
          <p:nvPr/>
        </p:nvSpPr>
        <p:spPr bwMode="auto">
          <a:xfrm>
            <a:off x="3491880" y="2996952"/>
            <a:ext cx="720080" cy="57606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10" name="Gerade Verbindung 9"/>
          <p:cNvCxnSpPr>
            <a:stCxn id="8" idx="2"/>
          </p:cNvCxnSpPr>
          <p:nvPr/>
        </p:nvCxnSpPr>
        <p:spPr bwMode="auto">
          <a:xfrm>
            <a:off x="3851920" y="357301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Bogen 11"/>
          <p:cNvSpPr/>
          <p:nvPr/>
        </p:nvSpPr>
        <p:spPr bwMode="auto">
          <a:xfrm>
            <a:off x="3347864" y="3933056"/>
            <a:ext cx="1008112" cy="115212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 flipH="1">
            <a:off x="5076056" y="3717032"/>
            <a:ext cx="1224136" cy="144016"/>
            <a:chOff x="6228184" y="3717032"/>
            <a:chExt cx="1224136" cy="144016"/>
          </a:xfrm>
        </p:grpSpPr>
        <p:cxnSp>
          <p:nvCxnSpPr>
            <p:cNvPr id="83" name="Gerade Verbindung 82"/>
            <p:cNvCxnSpPr/>
            <p:nvPr/>
          </p:nvCxnSpPr>
          <p:spPr bwMode="auto">
            <a:xfrm flipH="1">
              <a:off x="6516216" y="3789040"/>
              <a:ext cx="9361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Sechseck 83"/>
            <p:cNvSpPr/>
            <p:nvPr/>
          </p:nvSpPr>
          <p:spPr bwMode="auto">
            <a:xfrm>
              <a:off x="6228184" y="3717032"/>
              <a:ext cx="288032" cy="144016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7236296" y="1916832"/>
            <a:ext cx="936104" cy="144016"/>
            <a:chOff x="2627784" y="1772816"/>
            <a:chExt cx="936104" cy="144016"/>
          </a:xfrm>
        </p:grpSpPr>
        <p:grpSp>
          <p:nvGrpSpPr>
            <p:cNvPr id="87" name="Gruppieren 86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90" name="Gerade Verbindung 89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Gerade Verbindung 90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Gerade Verbindung 91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Gerade Verbindung 92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Gerade Verbindung 94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8" name="Gerade Verbindung 87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Gerade Verbindung 88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4" name="Rechteck 103"/>
          <p:cNvSpPr/>
          <p:nvPr/>
        </p:nvSpPr>
        <p:spPr bwMode="auto">
          <a:xfrm>
            <a:off x="8172400" y="1772816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105" name="Gerade Verbindung 104"/>
          <p:cNvCxnSpPr/>
          <p:nvPr/>
        </p:nvCxnSpPr>
        <p:spPr bwMode="auto">
          <a:xfrm rot="10800000" flipH="1">
            <a:off x="7236296" y="14847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06" name="Gerade Verbindung 105"/>
          <p:cNvCxnSpPr/>
          <p:nvPr/>
        </p:nvCxnSpPr>
        <p:spPr bwMode="auto">
          <a:xfrm rot="10800000" flipH="1">
            <a:off x="7236296" y="198884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08" name="Gerade Verbindung mit Pfeil 107"/>
          <p:cNvCxnSpPr/>
          <p:nvPr/>
        </p:nvCxnSpPr>
        <p:spPr bwMode="auto">
          <a:xfrm flipV="1">
            <a:off x="2051720" y="378904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Gerade Verbindung mit Pfeil 109"/>
          <p:cNvCxnSpPr/>
          <p:nvPr/>
        </p:nvCxnSpPr>
        <p:spPr bwMode="auto">
          <a:xfrm flipV="1">
            <a:off x="5652120" y="378904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Gerade Verbindung mit Pfeil 110"/>
          <p:cNvCxnSpPr/>
          <p:nvPr/>
        </p:nvCxnSpPr>
        <p:spPr bwMode="auto">
          <a:xfrm flipV="1">
            <a:off x="3707904" y="414908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3" name="Gruppieren 112"/>
          <p:cNvGrpSpPr/>
          <p:nvPr/>
        </p:nvGrpSpPr>
        <p:grpSpPr>
          <a:xfrm>
            <a:off x="539552" y="1916832"/>
            <a:ext cx="792088" cy="864096"/>
            <a:chOff x="539552" y="1916832"/>
            <a:chExt cx="792088" cy="864096"/>
          </a:xfrm>
        </p:grpSpPr>
        <p:grpSp>
          <p:nvGrpSpPr>
            <p:cNvPr id="114" name="Gruppieren 113"/>
            <p:cNvGrpSpPr/>
            <p:nvPr/>
          </p:nvGrpSpPr>
          <p:grpSpPr>
            <a:xfrm>
              <a:off x="539552" y="2060848"/>
              <a:ext cx="504056" cy="576064"/>
              <a:chOff x="4644008" y="980728"/>
              <a:chExt cx="648072" cy="576064"/>
            </a:xfrm>
            <a:noFill/>
          </p:grpSpPr>
          <p:sp>
            <p:nvSpPr>
              <p:cNvPr id="121" name="Bogen 120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2" name="Bogen 121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5" name="Gruppieren 114"/>
            <p:cNvGrpSpPr/>
            <p:nvPr/>
          </p:nvGrpSpPr>
          <p:grpSpPr>
            <a:xfrm>
              <a:off x="539552" y="1988840"/>
              <a:ext cx="648072" cy="720080"/>
              <a:chOff x="4644008" y="980728"/>
              <a:chExt cx="648072" cy="576064"/>
            </a:xfrm>
            <a:noFill/>
          </p:grpSpPr>
          <p:sp>
            <p:nvSpPr>
              <p:cNvPr id="119" name="Bogen 118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0" name="Bogen 119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6" name="Gruppieren 115"/>
            <p:cNvGrpSpPr/>
            <p:nvPr/>
          </p:nvGrpSpPr>
          <p:grpSpPr>
            <a:xfrm>
              <a:off x="539552" y="1916832"/>
              <a:ext cx="792088" cy="864096"/>
              <a:chOff x="4644008" y="980728"/>
              <a:chExt cx="648072" cy="576064"/>
            </a:xfrm>
            <a:noFill/>
          </p:grpSpPr>
          <p:sp>
            <p:nvSpPr>
              <p:cNvPr id="117" name="Bogen 116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Bogen 117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23" name="Gruppieren 122"/>
          <p:cNvGrpSpPr/>
          <p:nvPr/>
        </p:nvGrpSpPr>
        <p:grpSpPr>
          <a:xfrm>
            <a:off x="5148064" y="1916832"/>
            <a:ext cx="792088" cy="864096"/>
            <a:chOff x="539552" y="1916832"/>
            <a:chExt cx="792088" cy="864096"/>
          </a:xfrm>
        </p:grpSpPr>
        <p:grpSp>
          <p:nvGrpSpPr>
            <p:cNvPr id="124" name="Gruppieren 123"/>
            <p:cNvGrpSpPr/>
            <p:nvPr/>
          </p:nvGrpSpPr>
          <p:grpSpPr>
            <a:xfrm>
              <a:off x="539552" y="2060848"/>
              <a:ext cx="504056" cy="576064"/>
              <a:chOff x="4644008" y="980728"/>
              <a:chExt cx="648072" cy="576064"/>
            </a:xfrm>
            <a:noFill/>
          </p:grpSpPr>
          <p:sp>
            <p:nvSpPr>
              <p:cNvPr id="131" name="Bogen 130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2" name="Bogen 131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25" name="Gruppieren 124"/>
            <p:cNvGrpSpPr/>
            <p:nvPr/>
          </p:nvGrpSpPr>
          <p:grpSpPr>
            <a:xfrm>
              <a:off x="539552" y="1988840"/>
              <a:ext cx="648072" cy="720080"/>
              <a:chOff x="4644008" y="980728"/>
              <a:chExt cx="648072" cy="576064"/>
            </a:xfrm>
            <a:noFill/>
          </p:grpSpPr>
          <p:sp>
            <p:nvSpPr>
              <p:cNvPr id="129" name="Bogen 128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0" name="Bogen 129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26" name="Gruppieren 125"/>
            <p:cNvGrpSpPr/>
            <p:nvPr/>
          </p:nvGrpSpPr>
          <p:grpSpPr>
            <a:xfrm>
              <a:off x="539552" y="1916832"/>
              <a:ext cx="792088" cy="864096"/>
              <a:chOff x="4644008" y="980728"/>
              <a:chExt cx="648072" cy="576064"/>
            </a:xfrm>
            <a:noFill/>
          </p:grpSpPr>
          <p:sp>
            <p:nvSpPr>
              <p:cNvPr id="127" name="Bogen 126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8" name="Bogen 127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33" name="Gruppieren 132"/>
          <p:cNvGrpSpPr/>
          <p:nvPr/>
        </p:nvGrpSpPr>
        <p:grpSpPr>
          <a:xfrm>
            <a:off x="1403648" y="3861048"/>
            <a:ext cx="4896544" cy="2016224"/>
            <a:chOff x="1403648" y="3861048"/>
            <a:chExt cx="4896544" cy="2016224"/>
          </a:xfrm>
        </p:grpSpPr>
        <p:grpSp>
          <p:nvGrpSpPr>
            <p:cNvPr id="134" name="Gruppieren 133"/>
            <p:cNvGrpSpPr/>
            <p:nvPr/>
          </p:nvGrpSpPr>
          <p:grpSpPr>
            <a:xfrm flipH="1">
              <a:off x="1547664" y="5157192"/>
              <a:ext cx="503932" cy="720080"/>
              <a:chOff x="2627784" y="5016202"/>
              <a:chExt cx="503932" cy="720080"/>
            </a:xfrm>
          </p:grpSpPr>
          <p:cxnSp>
            <p:nvCxnSpPr>
              <p:cNvPr id="154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6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7" name="Gerade Verbindung 156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9" name="Gerade Verbindung 158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35" name="Gruppieren 134"/>
            <p:cNvGrpSpPr/>
            <p:nvPr/>
          </p:nvGrpSpPr>
          <p:grpSpPr>
            <a:xfrm>
              <a:off x="5652120" y="5157192"/>
              <a:ext cx="503932" cy="720080"/>
              <a:chOff x="2627784" y="5016202"/>
              <a:chExt cx="503932" cy="720080"/>
            </a:xfrm>
          </p:grpSpPr>
          <p:cxnSp>
            <p:nvCxnSpPr>
              <p:cNvPr id="147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8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9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0" name="Gerade Verbindung 149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2" name="Gerade Verbindung 151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36" name="Gerade Verbindung 135"/>
            <p:cNvCxnSpPr/>
            <p:nvPr/>
          </p:nvCxnSpPr>
          <p:spPr bwMode="auto">
            <a:xfrm>
              <a:off x="1403648" y="5877272"/>
              <a:ext cx="2880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Gerade Verbindung 136"/>
            <p:cNvCxnSpPr/>
            <p:nvPr/>
          </p:nvCxnSpPr>
          <p:spPr bwMode="auto">
            <a:xfrm>
              <a:off x="6012160" y="5877272"/>
              <a:ext cx="2880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Gerade Verbindung 137"/>
            <p:cNvCxnSpPr/>
            <p:nvPr/>
          </p:nvCxnSpPr>
          <p:spPr bwMode="auto">
            <a:xfrm flipH="1">
              <a:off x="2051720" y="5517232"/>
              <a:ext cx="360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2195736" y="3933056"/>
              <a:ext cx="0" cy="1296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Gerade Verbindung 139"/>
            <p:cNvCxnSpPr/>
            <p:nvPr/>
          </p:nvCxnSpPr>
          <p:spPr bwMode="auto">
            <a:xfrm>
              <a:off x="2195736" y="5229200"/>
              <a:ext cx="1152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1" name="Abgerundetes Rechteck 140"/>
            <p:cNvSpPr/>
            <p:nvPr/>
          </p:nvSpPr>
          <p:spPr bwMode="auto">
            <a:xfrm>
              <a:off x="3491880" y="5085184"/>
              <a:ext cx="720080" cy="288032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+</a:t>
              </a: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>
              <a:off x="5508104" y="3933056"/>
              <a:ext cx="0" cy="1296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Gerade Verbindung 142"/>
            <p:cNvCxnSpPr/>
            <p:nvPr/>
          </p:nvCxnSpPr>
          <p:spPr bwMode="auto">
            <a:xfrm>
              <a:off x="4355976" y="5229200"/>
              <a:ext cx="1152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Gerade Verbindung 143"/>
            <p:cNvCxnSpPr>
              <a:stCxn id="141" idx="2"/>
            </p:cNvCxnSpPr>
            <p:nvPr/>
          </p:nvCxnSpPr>
          <p:spPr bwMode="auto">
            <a:xfrm>
              <a:off x="3851920" y="5373216"/>
              <a:ext cx="0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Gerade Verbindung 144"/>
            <p:cNvCxnSpPr/>
            <p:nvPr/>
          </p:nvCxnSpPr>
          <p:spPr bwMode="auto">
            <a:xfrm flipV="1">
              <a:off x="1547664" y="3861048"/>
              <a:ext cx="0" cy="1296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Gerade Verbindung 145"/>
            <p:cNvCxnSpPr/>
            <p:nvPr/>
          </p:nvCxnSpPr>
          <p:spPr bwMode="auto">
            <a:xfrm flipV="1">
              <a:off x="6156176" y="3861048"/>
              <a:ext cx="0" cy="1296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" name="Gerade Verbindung mit Pfeil 2"/>
          <p:cNvCxnSpPr/>
          <p:nvPr/>
        </p:nvCxnSpPr>
        <p:spPr bwMode="auto">
          <a:xfrm>
            <a:off x="3851920" y="2060848"/>
            <a:ext cx="0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feld 3"/>
          <p:cNvSpPr txBox="1"/>
          <p:nvPr/>
        </p:nvSpPr>
        <p:spPr>
          <a:xfrm>
            <a:off x="2411760" y="1772816"/>
            <a:ext cx="2369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common mode feedback</a:t>
            </a:r>
            <a:endParaRPr lang="en-US" dirty="0"/>
          </a:p>
        </p:txBody>
      </p:sp>
      <p:sp>
        <p:nvSpPr>
          <p:cNvPr id="161" name="Textfeld 160"/>
          <p:cNvSpPr txBox="1"/>
          <p:nvPr/>
        </p:nvSpPr>
        <p:spPr>
          <a:xfrm>
            <a:off x="6300192" y="4797152"/>
            <a:ext cx="2292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common mode feedback</a:t>
            </a:r>
            <a:endParaRPr lang="en-US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H="1">
            <a:off x="4572000" y="5085184"/>
            <a:ext cx="21602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298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106"/>
          <p:cNvCxnSpPr/>
          <p:nvPr/>
        </p:nvCxnSpPr>
        <p:spPr bwMode="auto">
          <a:xfrm flipV="1">
            <a:off x="6156176" y="1340768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en-US" sz="1400" smtClean="0"/>
              <a:pPr eaLnBrk="1" hangingPunct="1"/>
              <a:t>14</a:t>
            </a:fld>
            <a:endParaRPr lang="en-US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Differential Amplifier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692150"/>
            <a:ext cx="6923112" cy="36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ea typeface="SimSun" pitchFamily="2" charset="-122"/>
              </a:rPr>
              <a:t>Problem: DEPFET signal is not differential. </a:t>
            </a:r>
            <a:endParaRPr lang="en-US" altLang="zh-CN" sz="1400" kern="0" dirty="0" smtClean="0">
              <a:ea typeface="SimSun" pitchFamily="2" charset="-122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Idea: feed two DEPFET signals to a differential amplifier.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Drawback: double hits are not amplified.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</p:txBody>
      </p:sp>
      <p:sp>
        <p:nvSpPr>
          <p:cNvPr id="94" name="Čuvar mesta za broj slajda 3"/>
          <p:cNvSpPr txBox="1">
            <a:spLocks/>
          </p:cNvSpPr>
          <p:nvPr/>
        </p:nvSpPr>
        <p:spPr bwMode="auto">
          <a:xfrm>
            <a:off x="8675688" y="6453188"/>
            <a:ext cx="4333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fld id="{0D5AFCCE-70E0-4B68-87CF-2FFD232EA6E8}" type="slidenum">
              <a:rPr lang="de-DE" sz="1400" smtClean="0"/>
              <a:pPr eaLnBrk="1" hangingPunct="1"/>
              <a:t>14</a:t>
            </a:fld>
            <a:endParaRPr lang="de-DE" sz="1400"/>
          </a:p>
        </p:txBody>
      </p:sp>
      <p:grpSp>
        <p:nvGrpSpPr>
          <p:cNvPr id="96" name="Gruppieren 95"/>
          <p:cNvGrpSpPr/>
          <p:nvPr/>
        </p:nvGrpSpPr>
        <p:grpSpPr>
          <a:xfrm>
            <a:off x="2627784" y="3429000"/>
            <a:ext cx="503932" cy="720080"/>
            <a:chOff x="2627784" y="5016202"/>
            <a:chExt cx="503932" cy="720080"/>
          </a:xfrm>
        </p:grpSpPr>
        <p:cxnSp>
          <p:nvCxnSpPr>
            <p:cNvPr id="9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Ellipse 189"/>
          <p:cNvSpPr/>
          <p:nvPr/>
        </p:nvSpPr>
        <p:spPr bwMode="auto">
          <a:xfrm>
            <a:off x="2987824" y="227687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Ellipse 190"/>
          <p:cNvSpPr/>
          <p:nvPr/>
        </p:nvSpPr>
        <p:spPr bwMode="auto">
          <a:xfrm>
            <a:off x="2987824" y="249289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131840" y="4149080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3131840" y="278092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>
            <a:off x="3131840" y="32849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34" name="Gruppieren 33"/>
          <p:cNvGrpSpPr/>
          <p:nvPr/>
        </p:nvGrpSpPr>
        <p:grpSpPr>
          <a:xfrm>
            <a:off x="2195736" y="3212976"/>
            <a:ext cx="936104" cy="144016"/>
            <a:chOff x="2627784" y="1772816"/>
            <a:chExt cx="936104" cy="144016"/>
          </a:xfrm>
        </p:grpSpPr>
        <p:grpSp>
          <p:nvGrpSpPr>
            <p:cNvPr id="184" name="Gruppieren 18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85" name="Gerade Verbindung 184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Gerade Verbindung 185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Gerade Verbindung 186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Gerade Verbindung 187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Gerade Verbindung 188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1" name="Gerade Verbindung 30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Gerade Verbindung 191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3" name="Gerade Verbindung 32"/>
          <p:cNvCxnSpPr/>
          <p:nvPr/>
        </p:nvCxnSpPr>
        <p:spPr bwMode="auto">
          <a:xfrm>
            <a:off x="2195736" y="328498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36"/>
          <p:cNvCxnSpPr/>
          <p:nvPr/>
        </p:nvCxnSpPr>
        <p:spPr bwMode="auto">
          <a:xfrm flipH="1">
            <a:off x="1691680" y="37890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3" name="Gruppieren 192"/>
          <p:cNvGrpSpPr/>
          <p:nvPr/>
        </p:nvGrpSpPr>
        <p:grpSpPr>
          <a:xfrm>
            <a:off x="7236296" y="1412776"/>
            <a:ext cx="936104" cy="144016"/>
            <a:chOff x="2627784" y="1772816"/>
            <a:chExt cx="936104" cy="144016"/>
          </a:xfrm>
        </p:grpSpPr>
        <p:grpSp>
          <p:nvGrpSpPr>
            <p:cNvPr id="194" name="Gruppieren 19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97" name="Gerade Verbindung 196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Gerade Verbindung 197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Gerade Verbindung 198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Gerade Verbindung 199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Gerade Verbindung 200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5" name="Gerade Verbindung 194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Gerade Verbindung 195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Rechteck 43"/>
          <p:cNvSpPr/>
          <p:nvPr/>
        </p:nvSpPr>
        <p:spPr bwMode="auto">
          <a:xfrm>
            <a:off x="8172400" y="1268760"/>
            <a:ext cx="72008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53" name="Gerade Verbindung 52"/>
          <p:cNvCxnSpPr/>
          <p:nvPr/>
        </p:nvCxnSpPr>
        <p:spPr bwMode="auto">
          <a:xfrm flipV="1">
            <a:off x="1547664" y="1988840"/>
            <a:ext cx="0" cy="18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Sechseck 53"/>
          <p:cNvSpPr/>
          <p:nvPr/>
        </p:nvSpPr>
        <p:spPr bwMode="auto">
          <a:xfrm>
            <a:off x="1403648" y="3717032"/>
            <a:ext cx="288032" cy="144016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5" name="Gruppieren 44"/>
          <p:cNvGrpSpPr/>
          <p:nvPr/>
        </p:nvGrpSpPr>
        <p:grpSpPr>
          <a:xfrm flipH="1">
            <a:off x="4572124" y="3429000"/>
            <a:ext cx="503932" cy="720080"/>
            <a:chOff x="2627784" y="5016202"/>
            <a:chExt cx="503932" cy="720080"/>
          </a:xfrm>
        </p:grpSpPr>
        <p:cxnSp>
          <p:nvCxnSpPr>
            <p:cNvPr id="46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Gerade Verbindung 50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Ellipse 54"/>
          <p:cNvSpPr/>
          <p:nvPr/>
        </p:nvSpPr>
        <p:spPr bwMode="auto">
          <a:xfrm flipH="1">
            <a:off x="4427984" y="227687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Ellipse 55"/>
          <p:cNvSpPr/>
          <p:nvPr/>
        </p:nvSpPr>
        <p:spPr bwMode="auto">
          <a:xfrm flipH="1">
            <a:off x="4427984" y="249289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 flipH="1" flipV="1">
            <a:off x="4572000" y="278092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Gerade Verbindung 58"/>
          <p:cNvCxnSpPr/>
          <p:nvPr/>
        </p:nvCxnSpPr>
        <p:spPr bwMode="auto">
          <a:xfrm flipH="1">
            <a:off x="4211960" y="32849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60" name="Gruppieren 59"/>
          <p:cNvGrpSpPr/>
          <p:nvPr/>
        </p:nvGrpSpPr>
        <p:grpSpPr>
          <a:xfrm flipH="1">
            <a:off x="4572000" y="3212976"/>
            <a:ext cx="936104" cy="144016"/>
            <a:chOff x="2627784" y="1772816"/>
            <a:chExt cx="936104" cy="144016"/>
          </a:xfrm>
        </p:grpSpPr>
        <p:grpSp>
          <p:nvGrpSpPr>
            <p:cNvPr id="61" name="Gruppieren 60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64" name="Gerade Verbindung 63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Gerade Verbindung 64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Gerade Verbindung 65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Gerade Verbindung 66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Gerade Verbindung 67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2" name="Gerade Verbindung 61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9" name="Gerade Verbindung 68"/>
          <p:cNvCxnSpPr/>
          <p:nvPr/>
        </p:nvCxnSpPr>
        <p:spPr bwMode="auto">
          <a:xfrm flipH="1">
            <a:off x="5508104" y="328498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0" name="Gruppieren 69"/>
          <p:cNvGrpSpPr/>
          <p:nvPr/>
        </p:nvGrpSpPr>
        <p:grpSpPr>
          <a:xfrm flipH="1">
            <a:off x="3852044" y="4149080"/>
            <a:ext cx="503932" cy="720080"/>
            <a:chOff x="2627784" y="5016202"/>
            <a:chExt cx="503932" cy="720080"/>
          </a:xfrm>
        </p:grpSpPr>
        <p:cxnSp>
          <p:nvCxnSpPr>
            <p:cNvPr id="7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3708028" y="48691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Abgerundetes Rechteck 7"/>
          <p:cNvSpPr/>
          <p:nvPr/>
        </p:nvSpPr>
        <p:spPr bwMode="auto">
          <a:xfrm>
            <a:off x="3491880" y="2996952"/>
            <a:ext cx="720080" cy="57606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10" name="Gerade Verbindung 9"/>
          <p:cNvCxnSpPr>
            <a:stCxn id="8" idx="2"/>
          </p:cNvCxnSpPr>
          <p:nvPr/>
        </p:nvCxnSpPr>
        <p:spPr bwMode="auto">
          <a:xfrm>
            <a:off x="3851920" y="357301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Bogen 11"/>
          <p:cNvSpPr/>
          <p:nvPr/>
        </p:nvSpPr>
        <p:spPr bwMode="auto">
          <a:xfrm>
            <a:off x="3347864" y="3933056"/>
            <a:ext cx="1008112" cy="115212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 flipH="1">
            <a:off x="5076056" y="3717032"/>
            <a:ext cx="1224136" cy="144016"/>
            <a:chOff x="6228184" y="3717032"/>
            <a:chExt cx="1224136" cy="144016"/>
          </a:xfrm>
        </p:grpSpPr>
        <p:cxnSp>
          <p:nvCxnSpPr>
            <p:cNvPr id="83" name="Gerade Verbindung 82"/>
            <p:cNvCxnSpPr/>
            <p:nvPr/>
          </p:nvCxnSpPr>
          <p:spPr bwMode="auto">
            <a:xfrm flipH="1">
              <a:off x="6516216" y="3789040"/>
              <a:ext cx="9361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Sechseck 83"/>
            <p:cNvSpPr/>
            <p:nvPr/>
          </p:nvSpPr>
          <p:spPr bwMode="auto">
            <a:xfrm>
              <a:off x="6228184" y="3717032"/>
              <a:ext cx="288032" cy="144016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7236296" y="1916832"/>
            <a:ext cx="936104" cy="144016"/>
            <a:chOff x="2627784" y="1772816"/>
            <a:chExt cx="936104" cy="144016"/>
          </a:xfrm>
        </p:grpSpPr>
        <p:grpSp>
          <p:nvGrpSpPr>
            <p:cNvPr id="87" name="Gruppieren 86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90" name="Gerade Verbindung 89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Gerade Verbindung 90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Gerade Verbindung 91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Gerade Verbindung 92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Gerade Verbindung 94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8" name="Gerade Verbindung 87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Gerade Verbindung 88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4" name="Rechteck 103"/>
          <p:cNvSpPr/>
          <p:nvPr/>
        </p:nvSpPr>
        <p:spPr bwMode="auto">
          <a:xfrm>
            <a:off x="8172400" y="1772816"/>
            <a:ext cx="720080" cy="432048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105" name="Gerade Verbindung 104"/>
          <p:cNvCxnSpPr/>
          <p:nvPr/>
        </p:nvCxnSpPr>
        <p:spPr bwMode="auto">
          <a:xfrm rot="10800000" flipH="1">
            <a:off x="7236296" y="14847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06" name="Gerade Verbindung 105"/>
          <p:cNvCxnSpPr/>
          <p:nvPr/>
        </p:nvCxnSpPr>
        <p:spPr bwMode="auto">
          <a:xfrm rot="10800000" flipH="1">
            <a:off x="7236296" y="198884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08" name="Gerade Verbindung mit Pfeil 107"/>
          <p:cNvCxnSpPr/>
          <p:nvPr/>
        </p:nvCxnSpPr>
        <p:spPr bwMode="auto">
          <a:xfrm flipV="1">
            <a:off x="2051720" y="378904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Gerade Verbindung mit Pfeil 108"/>
          <p:cNvCxnSpPr/>
          <p:nvPr/>
        </p:nvCxnSpPr>
        <p:spPr bwMode="auto">
          <a:xfrm>
            <a:off x="3275856" y="3284984"/>
            <a:ext cx="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Gerade Verbindung mit Pfeil 109"/>
          <p:cNvCxnSpPr/>
          <p:nvPr/>
        </p:nvCxnSpPr>
        <p:spPr bwMode="auto">
          <a:xfrm flipV="1">
            <a:off x="2699792" y="3789040"/>
            <a:ext cx="0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Gerade Verbindung mit Pfeil 111"/>
          <p:cNvCxnSpPr/>
          <p:nvPr/>
        </p:nvCxnSpPr>
        <p:spPr bwMode="auto">
          <a:xfrm rot="10800000">
            <a:off x="4427984" y="3284984"/>
            <a:ext cx="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Gerade Verbindung mit Pfeil 112"/>
          <p:cNvCxnSpPr/>
          <p:nvPr/>
        </p:nvCxnSpPr>
        <p:spPr bwMode="auto">
          <a:xfrm rot="10800000" flipV="1">
            <a:off x="5004048" y="3789040"/>
            <a:ext cx="0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Gerade Verbindung mit Pfeil 113"/>
          <p:cNvCxnSpPr/>
          <p:nvPr/>
        </p:nvCxnSpPr>
        <p:spPr bwMode="auto">
          <a:xfrm flipV="1">
            <a:off x="3707904" y="4149080"/>
            <a:ext cx="0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Gerade Verbindung mit Pfeil 114"/>
          <p:cNvCxnSpPr/>
          <p:nvPr/>
        </p:nvCxnSpPr>
        <p:spPr bwMode="auto">
          <a:xfrm>
            <a:off x="1403648" y="1988840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6" name="Gruppieren 35"/>
          <p:cNvGrpSpPr/>
          <p:nvPr/>
        </p:nvGrpSpPr>
        <p:grpSpPr>
          <a:xfrm>
            <a:off x="1403648" y="3861048"/>
            <a:ext cx="4896544" cy="2016224"/>
            <a:chOff x="1403648" y="3861048"/>
            <a:chExt cx="4896544" cy="2016224"/>
          </a:xfrm>
        </p:grpSpPr>
        <p:grpSp>
          <p:nvGrpSpPr>
            <p:cNvPr id="116" name="Gruppieren 115"/>
            <p:cNvGrpSpPr/>
            <p:nvPr/>
          </p:nvGrpSpPr>
          <p:grpSpPr>
            <a:xfrm flipH="1">
              <a:off x="1547664" y="5157192"/>
              <a:ext cx="503932" cy="720080"/>
              <a:chOff x="2627784" y="5016202"/>
              <a:chExt cx="503932" cy="720080"/>
            </a:xfrm>
          </p:grpSpPr>
          <p:cxnSp>
            <p:nvCxnSpPr>
              <p:cNvPr id="117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8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9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0" name="Gerade Verbindung 119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" name="Gerade Verbindung 121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4" name="Gruppieren 123"/>
            <p:cNvGrpSpPr/>
            <p:nvPr/>
          </p:nvGrpSpPr>
          <p:grpSpPr>
            <a:xfrm>
              <a:off x="5652120" y="5157192"/>
              <a:ext cx="503932" cy="720080"/>
              <a:chOff x="2627784" y="5016202"/>
              <a:chExt cx="503932" cy="720080"/>
            </a:xfrm>
          </p:grpSpPr>
          <p:cxnSp>
            <p:nvCxnSpPr>
              <p:cNvPr id="125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" name="Gerade Verbindung 127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0" name="Gerade Verbindung 129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32" name="Gerade Verbindung 131"/>
            <p:cNvCxnSpPr/>
            <p:nvPr/>
          </p:nvCxnSpPr>
          <p:spPr bwMode="auto">
            <a:xfrm>
              <a:off x="1403648" y="5877272"/>
              <a:ext cx="2880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Gerade Verbindung 132"/>
            <p:cNvCxnSpPr/>
            <p:nvPr/>
          </p:nvCxnSpPr>
          <p:spPr bwMode="auto">
            <a:xfrm>
              <a:off x="6012160" y="5877272"/>
              <a:ext cx="2880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Gerade Verbindung 24"/>
            <p:cNvCxnSpPr/>
            <p:nvPr/>
          </p:nvCxnSpPr>
          <p:spPr bwMode="auto">
            <a:xfrm flipH="1">
              <a:off x="2051720" y="5517232"/>
              <a:ext cx="360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Gerade Verbindung 26"/>
            <p:cNvCxnSpPr/>
            <p:nvPr/>
          </p:nvCxnSpPr>
          <p:spPr bwMode="auto">
            <a:xfrm>
              <a:off x="2195736" y="3933056"/>
              <a:ext cx="0" cy="1296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Gerade Verbindung 28"/>
            <p:cNvCxnSpPr/>
            <p:nvPr/>
          </p:nvCxnSpPr>
          <p:spPr bwMode="auto">
            <a:xfrm>
              <a:off x="2195736" y="5229200"/>
              <a:ext cx="1152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Abgerundetes Rechteck 137"/>
            <p:cNvSpPr/>
            <p:nvPr/>
          </p:nvSpPr>
          <p:spPr bwMode="auto">
            <a:xfrm>
              <a:off x="3491880" y="5085184"/>
              <a:ext cx="720080" cy="288032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+</a:t>
              </a: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>
              <a:off x="5508104" y="3933056"/>
              <a:ext cx="0" cy="1296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Gerade Verbindung 139"/>
            <p:cNvCxnSpPr/>
            <p:nvPr/>
          </p:nvCxnSpPr>
          <p:spPr bwMode="auto">
            <a:xfrm>
              <a:off x="4355976" y="5229200"/>
              <a:ext cx="1152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 Verbindung 31"/>
            <p:cNvCxnSpPr>
              <a:stCxn id="138" idx="2"/>
            </p:cNvCxnSpPr>
            <p:nvPr/>
          </p:nvCxnSpPr>
          <p:spPr bwMode="auto">
            <a:xfrm>
              <a:off x="3851920" y="5373216"/>
              <a:ext cx="0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Gerade Verbindung 142"/>
            <p:cNvCxnSpPr/>
            <p:nvPr/>
          </p:nvCxnSpPr>
          <p:spPr bwMode="auto">
            <a:xfrm flipV="1">
              <a:off x="1547664" y="3861048"/>
              <a:ext cx="0" cy="1296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Gerade Verbindung 144"/>
            <p:cNvCxnSpPr/>
            <p:nvPr/>
          </p:nvCxnSpPr>
          <p:spPr bwMode="auto">
            <a:xfrm flipV="1">
              <a:off x="6156176" y="3861048"/>
              <a:ext cx="0" cy="12961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extfeld 1"/>
          <p:cNvSpPr txBox="1"/>
          <p:nvPr/>
        </p:nvSpPr>
        <p:spPr>
          <a:xfrm>
            <a:off x="971600" y="198884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2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en-US" sz="1400" smtClean="0"/>
              <a:pPr eaLnBrk="1" hangingPunct="1"/>
              <a:t>15</a:t>
            </a:fld>
            <a:endParaRPr lang="en-US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New: Multi-differential </a:t>
            </a:r>
            <a:r>
              <a:rPr lang="en-US" sz="2000" dirty="0"/>
              <a:t>Amplifier</a:t>
            </a:r>
            <a:endParaRPr lang="en-US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692150"/>
            <a:ext cx="6491064" cy="36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Idea: extend the differential scheme to n inputs. The inputs are connected to n DEPFET rows.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The amplifier is not sensitive </a:t>
            </a:r>
            <a:r>
              <a:rPr lang="en-US" altLang="zh-CN" sz="1400" kern="0" dirty="0">
                <a:ea typeface="SimSun" pitchFamily="2" charset="-122"/>
              </a:rPr>
              <a:t>common </a:t>
            </a:r>
            <a:r>
              <a:rPr lang="en-US" altLang="zh-CN" sz="1400" kern="0" dirty="0" smtClean="0">
                <a:ea typeface="SimSun" pitchFamily="2" charset="-122"/>
              </a:rPr>
              <a:t>signals.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 </a:t>
            </a:r>
          </a:p>
        </p:txBody>
      </p:sp>
      <p:sp>
        <p:nvSpPr>
          <p:cNvPr id="94" name="Čuvar mesta za broj slajda 3"/>
          <p:cNvSpPr txBox="1">
            <a:spLocks/>
          </p:cNvSpPr>
          <p:nvPr/>
        </p:nvSpPr>
        <p:spPr bwMode="auto">
          <a:xfrm>
            <a:off x="8675688" y="6453188"/>
            <a:ext cx="4333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fld id="{0D5AFCCE-70E0-4B68-87CF-2FFD232EA6E8}" type="slidenum">
              <a:rPr lang="de-DE" sz="1400" smtClean="0"/>
              <a:pPr eaLnBrk="1" hangingPunct="1"/>
              <a:t>15</a:t>
            </a:fld>
            <a:endParaRPr lang="de-DE" sz="1400"/>
          </a:p>
        </p:txBody>
      </p:sp>
      <p:grpSp>
        <p:nvGrpSpPr>
          <p:cNvPr id="96" name="Gruppieren 95"/>
          <p:cNvGrpSpPr/>
          <p:nvPr/>
        </p:nvGrpSpPr>
        <p:grpSpPr>
          <a:xfrm>
            <a:off x="2627784" y="3429000"/>
            <a:ext cx="503932" cy="720080"/>
            <a:chOff x="2627784" y="5016202"/>
            <a:chExt cx="503932" cy="720080"/>
          </a:xfrm>
        </p:grpSpPr>
        <p:cxnSp>
          <p:nvCxnSpPr>
            <p:cNvPr id="9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Ellipse 189"/>
          <p:cNvSpPr/>
          <p:nvPr/>
        </p:nvSpPr>
        <p:spPr bwMode="auto">
          <a:xfrm>
            <a:off x="2987824" y="227687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1" name="Ellipse 190"/>
          <p:cNvSpPr/>
          <p:nvPr/>
        </p:nvSpPr>
        <p:spPr bwMode="auto">
          <a:xfrm>
            <a:off x="2987824" y="249289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131840" y="4149080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3131840" y="278092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>
            <a:off x="3131840" y="3284984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34" name="Gruppieren 33"/>
          <p:cNvGrpSpPr/>
          <p:nvPr/>
        </p:nvGrpSpPr>
        <p:grpSpPr>
          <a:xfrm>
            <a:off x="2555776" y="3212976"/>
            <a:ext cx="576064" cy="144016"/>
            <a:chOff x="2627784" y="1772816"/>
            <a:chExt cx="936104" cy="144016"/>
          </a:xfrm>
        </p:grpSpPr>
        <p:grpSp>
          <p:nvGrpSpPr>
            <p:cNvPr id="184" name="Gruppieren 18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85" name="Gerade Verbindung 184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Gerade Verbindung 185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Gerade Verbindung 186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Gerade Verbindung 187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Gerade Verbindung 188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1" name="Gerade Verbindung 30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Gerade Verbindung 191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3" name="Gerade Verbindung 32"/>
          <p:cNvCxnSpPr/>
          <p:nvPr/>
        </p:nvCxnSpPr>
        <p:spPr bwMode="auto">
          <a:xfrm>
            <a:off x="2555776" y="328498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36"/>
          <p:cNvCxnSpPr/>
          <p:nvPr/>
        </p:nvCxnSpPr>
        <p:spPr bwMode="auto">
          <a:xfrm flipH="1">
            <a:off x="2483768" y="378904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3" name="Gruppieren 192"/>
          <p:cNvGrpSpPr/>
          <p:nvPr/>
        </p:nvGrpSpPr>
        <p:grpSpPr>
          <a:xfrm>
            <a:off x="7236296" y="836712"/>
            <a:ext cx="936104" cy="144016"/>
            <a:chOff x="2627784" y="1772816"/>
            <a:chExt cx="936104" cy="144016"/>
          </a:xfrm>
        </p:grpSpPr>
        <p:grpSp>
          <p:nvGrpSpPr>
            <p:cNvPr id="194" name="Gruppieren 19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97" name="Gerade Verbindung 196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Gerade Verbindung 197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Gerade Verbindung 198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Gerade Verbindung 199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Gerade Verbindung 200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5" name="Gerade Verbindung 194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Gerade Verbindung 195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Rechteck 43"/>
          <p:cNvSpPr/>
          <p:nvPr/>
        </p:nvSpPr>
        <p:spPr bwMode="auto">
          <a:xfrm>
            <a:off x="8172400" y="692696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sp>
        <p:nvSpPr>
          <p:cNvPr id="54" name="Sechseck 53"/>
          <p:cNvSpPr/>
          <p:nvPr/>
        </p:nvSpPr>
        <p:spPr bwMode="auto">
          <a:xfrm>
            <a:off x="2411760" y="3717032"/>
            <a:ext cx="288032" cy="144016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0" name="Gruppieren 69"/>
          <p:cNvGrpSpPr/>
          <p:nvPr/>
        </p:nvGrpSpPr>
        <p:grpSpPr>
          <a:xfrm flipH="1">
            <a:off x="3852044" y="4149080"/>
            <a:ext cx="503932" cy="720080"/>
            <a:chOff x="2627784" y="5016202"/>
            <a:chExt cx="503932" cy="720080"/>
          </a:xfrm>
        </p:grpSpPr>
        <p:cxnSp>
          <p:nvCxnSpPr>
            <p:cNvPr id="7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3708028" y="48691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Abgerundetes Rechteck 7"/>
          <p:cNvSpPr/>
          <p:nvPr/>
        </p:nvSpPr>
        <p:spPr bwMode="auto">
          <a:xfrm>
            <a:off x="3491880" y="2996952"/>
            <a:ext cx="720080" cy="57606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10" name="Gerade Verbindung 9"/>
          <p:cNvCxnSpPr>
            <a:stCxn id="8" idx="2"/>
          </p:cNvCxnSpPr>
          <p:nvPr/>
        </p:nvCxnSpPr>
        <p:spPr bwMode="auto">
          <a:xfrm>
            <a:off x="3851920" y="357301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Bogen 11"/>
          <p:cNvSpPr/>
          <p:nvPr/>
        </p:nvSpPr>
        <p:spPr bwMode="auto">
          <a:xfrm>
            <a:off x="3347864" y="3933056"/>
            <a:ext cx="1008112" cy="115212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6" name="Gruppieren 85"/>
          <p:cNvGrpSpPr/>
          <p:nvPr/>
        </p:nvGrpSpPr>
        <p:grpSpPr>
          <a:xfrm>
            <a:off x="7236296" y="1340768"/>
            <a:ext cx="936104" cy="144016"/>
            <a:chOff x="2627784" y="1772816"/>
            <a:chExt cx="936104" cy="144016"/>
          </a:xfrm>
        </p:grpSpPr>
        <p:grpSp>
          <p:nvGrpSpPr>
            <p:cNvPr id="87" name="Gruppieren 86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90" name="Gerade Verbindung 89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Gerade Verbindung 90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Gerade Verbindung 91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Gerade Verbindung 92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Gerade Verbindung 94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8" name="Gerade Verbindung 87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Gerade Verbindung 88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4" name="Rechteck 103"/>
          <p:cNvSpPr/>
          <p:nvPr/>
        </p:nvSpPr>
        <p:spPr bwMode="auto">
          <a:xfrm>
            <a:off x="8172400" y="1196752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105" name="Gerade Verbindung 104"/>
          <p:cNvCxnSpPr/>
          <p:nvPr/>
        </p:nvCxnSpPr>
        <p:spPr bwMode="auto">
          <a:xfrm rot="10800000" flipH="1">
            <a:off x="7236296" y="90872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06" name="Gerade Verbindung 105"/>
          <p:cNvCxnSpPr/>
          <p:nvPr/>
        </p:nvCxnSpPr>
        <p:spPr bwMode="auto">
          <a:xfrm rot="10800000" flipH="1">
            <a:off x="7236296" y="1412776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9" name="Gruppieren 8"/>
          <p:cNvGrpSpPr/>
          <p:nvPr/>
        </p:nvGrpSpPr>
        <p:grpSpPr>
          <a:xfrm>
            <a:off x="1547664" y="2276872"/>
            <a:ext cx="864096" cy="1872208"/>
            <a:chOff x="1691680" y="2276872"/>
            <a:chExt cx="864096" cy="1872208"/>
          </a:xfrm>
        </p:grpSpPr>
        <p:grpSp>
          <p:nvGrpSpPr>
            <p:cNvPr id="109" name="Gruppieren 108"/>
            <p:cNvGrpSpPr/>
            <p:nvPr/>
          </p:nvGrpSpPr>
          <p:grpSpPr>
            <a:xfrm>
              <a:off x="1907704" y="3429000"/>
              <a:ext cx="503932" cy="720080"/>
              <a:chOff x="2627784" y="5016202"/>
              <a:chExt cx="503932" cy="720080"/>
            </a:xfrm>
          </p:grpSpPr>
          <p:cxnSp>
            <p:nvCxnSpPr>
              <p:cNvPr id="113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4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5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6" name="Gerade Verbindung 115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8" name="Gerade Verbindung 117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0" name="Ellipse 119"/>
            <p:cNvSpPr/>
            <p:nvPr/>
          </p:nvSpPr>
          <p:spPr bwMode="auto">
            <a:xfrm>
              <a:off x="2267744" y="2276872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1" name="Ellipse 120"/>
            <p:cNvSpPr/>
            <p:nvPr/>
          </p:nvSpPr>
          <p:spPr bwMode="auto">
            <a:xfrm>
              <a:off x="2267744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2" name="Gerade Verbindung 121"/>
            <p:cNvCxnSpPr/>
            <p:nvPr/>
          </p:nvCxnSpPr>
          <p:spPr bwMode="auto">
            <a:xfrm flipV="1">
              <a:off x="2411760" y="2780928"/>
              <a:ext cx="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Gerade Verbindung 122"/>
            <p:cNvCxnSpPr/>
            <p:nvPr/>
          </p:nvCxnSpPr>
          <p:spPr bwMode="auto">
            <a:xfrm>
              <a:off x="2411760" y="3284984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grpSp>
          <p:nvGrpSpPr>
            <p:cNvPr id="124" name="Gruppieren 123"/>
            <p:cNvGrpSpPr/>
            <p:nvPr/>
          </p:nvGrpSpPr>
          <p:grpSpPr>
            <a:xfrm>
              <a:off x="1835696" y="3212976"/>
              <a:ext cx="576064" cy="144016"/>
              <a:chOff x="2627784" y="1772816"/>
              <a:chExt cx="936104" cy="144016"/>
            </a:xfrm>
          </p:grpSpPr>
          <p:grpSp>
            <p:nvGrpSpPr>
              <p:cNvPr id="125" name="Gruppieren 124"/>
              <p:cNvGrpSpPr/>
              <p:nvPr/>
            </p:nvGrpSpPr>
            <p:grpSpPr>
              <a:xfrm>
                <a:off x="2843808" y="1772816"/>
                <a:ext cx="504056" cy="144016"/>
                <a:chOff x="3707904" y="1772816"/>
                <a:chExt cx="504056" cy="144016"/>
              </a:xfrm>
            </p:grpSpPr>
            <p:cxnSp>
              <p:nvCxnSpPr>
                <p:cNvPr id="128" name="Gerade Verbindung 127"/>
                <p:cNvCxnSpPr/>
                <p:nvPr/>
              </p:nvCxnSpPr>
              <p:spPr bwMode="auto">
                <a:xfrm>
                  <a:off x="370790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Gerade Verbindung 128"/>
                <p:cNvCxnSpPr/>
                <p:nvPr/>
              </p:nvCxnSpPr>
              <p:spPr bwMode="auto">
                <a:xfrm flipV="1">
                  <a:off x="3851920" y="1772816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0" name="Gerade Verbindung 129"/>
                <p:cNvCxnSpPr/>
                <p:nvPr/>
              </p:nvCxnSpPr>
              <p:spPr bwMode="auto">
                <a:xfrm>
                  <a:off x="3923928" y="1772816"/>
                  <a:ext cx="72008" cy="1440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1" name="Gerade Verbindung 130"/>
                <p:cNvCxnSpPr/>
                <p:nvPr/>
              </p:nvCxnSpPr>
              <p:spPr bwMode="auto">
                <a:xfrm flipV="1">
                  <a:off x="3995936" y="1844824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2" name="Gerade Verbindung 131"/>
                <p:cNvCxnSpPr/>
                <p:nvPr/>
              </p:nvCxnSpPr>
              <p:spPr bwMode="auto">
                <a:xfrm>
                  <a:off x="406794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26" name="Gerade Verbindung 125"/>
              <p:cNvCxnSpPr/>
              <p:nvPr/>
            </p:nvCxnSpPr>
            <p:spPr bwMode="auto">
              <a:xfrm flipH="1">
                <a:off x="262778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Gerade Verbindung 126"/>
              <p:cNvCxnSpPr/>
              <p:nvPr/>
            </p:nvCxnSpPr>
            <p:spPr bwMode="auto">
              <a:xfrm flipH="1">
                <a:off x="334786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33" name="Gerade Verbindung 132"/>
            <p:cNvCxnSpPr/>
            <p:nvPr/>
          </p:nvCxnSpPr>
          <p:spPr bwMode="auto">
            <a:xfrm>
              <a:off x="1835696" y="3284984"/>
              <a:ext cx="0" cy="5040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Gerade Verbindung 133"/>
            <p:cNvCxnSpPr/>
            <p:nvPr/>
          </p:nvCxnSpPr>
          <p:spPr bwMode="auto">
            <a:xfrm flipH="1">
              <a:off x="1763688" y="3789040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5" name="Sechseck 134"/>
            <p:cNvSpPr/>
            <p:nvPr/>
          </p:nvSpPr>
          <p:spPr bwMode="auto">
            <a:xfrm>
              <a:off x="1691680" y="3717032"/>
              <a:ext cx="288032" cy="144016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6" name="Gruppieren 135"/>
          <p:cNvGrpSpPr/>
          <p:nvPr/>
        </p:nvGrpSpPr>
        <p:grpSpPr>
          <a:xfrm>
            <a:off x="683568" y="2276872"/>
            <a:ext cx="864096" cy="1872208"/>
            <a:chOff x="1691680" y="2276872"/>
            <a:chExt cx="864096" cy="1872208"/>
          </a:xfrm>
        </p:grpSpPr>
        <p:grpSp>
          <p:nvGrpSpPr>
            <p:cNvPr id="137" name="Gruppieren 136"/>
            <p:cNvGrpSpPr/>
            <p:nvPr/>
          </p:nvGrpSpPr>
          <p:grpSpPr>
            <a:xfrm>
              <a:off x="1907704" y="3429000"/>
              <a:ext cx="503932" cy="720080"/>
              <a:chOff x="2627784" y="5016202"/>
              <a:chExt cx="503932" cy="720080"/>
            </a:xfrm>
          </p:grpSpPr>
          <p:cxnSp>
            <p:nvCxnSpPr>
              <p:cNvPr id="154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6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7" name="Gerade Verbindung 156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9" name="Gerade Verbindung 158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38" name="Ellipse 137"/>
            <p:cNvSpPr/>
            <p:nvPr/>
          </p:nvSpPr>
          <p:spPr bwMode="auto">
            <a:xfrm>
              <a:off x="2267744" y="2276872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2267744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0" name="Gerade Verbindung 139"/>
            <p:cNvCxnSpPr/>
            <p:nvPr/>
          </p:nvCxnSpPr>
          <p:spPr bwMode="auto">
            <a:xfrm flipV="1">
              <a:off x="2411760" y="2780928"/>
              <a:ext cx="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2411760" y="3284984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grpSp>
          <p:nvGrpSpPr>
            <p:cNvPr id="142" name="Gruppieren 141"/>
            <p:cNvGrpSpPr/>
            <p:nvPr/>
          </p:nvGrpSpPr>
          <p:grpSpPr>
            <a:xfrm>
              <a:off x="1835696" y="3212976"/>
              <a:ext cx="576064" cy="144016"/>
              <a:chOff x="2627784" y="1772816"/>
              <a:chExt cx="936104" cy="144016"/>
            </a:xfrm>
          </p:grpSpPr>
          <p:grpSp>
            <p:nvGrpSpPr>
              <p:cNvPr id="146" name="Gruppieren 145"/>
              <p:cNvGrpSpPr/>
              <p:nvPr/>
            </p:nvGrpSpPr>
            <p:grpSpPr>
              <a:xfrm>
                <a:off x="2843808" y="1772816"/>
                <a:ext cx="504056" cy="144016"/>
                <a:chOff x="3707904" y="1772816"/>
                <a:chExt cx="504056" cy="144016"/>
              </a:xfrm>
            </p:grpSpPr>
            <p:cxnSp>
              <p:nvCxnSpPr>
                <p:cNvPr id="149" name="Gerade Verbindung 148"/>
                <p:cNvCxnSpPr/>
                <p:nvPr/>
              </p:nvCxnSpPr>
              <p:spPr bwMode="auto">
                <a:xfrm>
                  <a:off x="370790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0" name="Gerade Verbindung 149"/>
                <p:cNvCxnSpPr/>
                <p:nvPr/>
              </p:nvCxnSpPr>
              <p:spPr bwMode="auto">
                <a:xfrm flipV="1">
                  <a:off x="3851920" y="1772816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1" name="Gerade Verbindung 150"/>
                <p:cNvCxnSpPr/>
                <p:nvPr/>
              </p:nvCxnSpPr>
              <p:spPr bwMode="auto">
                <a:xfrm>
                  <a:off x="3923928" y="1772816"/>
                  <a:ext cx="72008" cy="1440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2" name="Gerade Verbindung 151"/>
                <p:cNvCxnSpPr/>
                <p:nvPr/>
              </p:nvCxnSpPr>
              <p:spPr bwMode="auto">
                <a:xfrm flipV="1">
                  <a:off x="3995936" y="1844824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" name="Gerade Verbindung 152"/>
                <p:cNvCxnSpPr/>
                <p:nvPr/>
              </p:nvCxnSpPr>
              <p:spPr bwMode="auto">
                <a:xfrm>
                  <a:off x="406794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7" name="Gerade Verbindung 146"/>
              <p:cNvCxnSpPr/>
              <p:nvPr/>
            </p:nvCxnSpPr>
            <p:spPr bwMode="auto">
              <a:xfrm flipH="1">
                <a:off x="262778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8" name="Gerade Verbindung 147"/>
              <p:cNvCxnSpPr/>
              <p:nvPr/>
            </p:nvCxnSpPr>
            <p:spPr bwMode="auto">
              <a:xfrm flipH="1">
                <a:off x="334786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43" name="Gerade Verbindung 142"/>
            <p:cNvCxnSpPr/>
            <p:nvPr/>
          </p:nvCxnSpPr>
          <p:spPr bwMode="auto">
            <a:xfrm>
              <a:off x="1835696" y="3284984"/>
              <a:ext cx="0" cy="5040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Gerade Verbindung 143"/>
            <p:cNvCxnSpPr/>
            <p:nvPr/>
          </p:nvCxnSpPr>
          <p:spPr bwMode="auto">
            <a:xfrm flipH="1">
              <a:off x="1763688" y="3789040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5" name="Sechseck 144"/>
            <p:cNvSpPr/>
            <p:nvPr/>
          </p:nvSpPr>
          <p:spPr bwMode="auto">
            <a:xfrm>
              <a:off x="1691680" y="3717032"/>
              <a:ext cx="288032" cy="144016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1" name="Gerade Verbindung 160"/>
          <p:cNvCxnSpPr/>
          <p:nvPr/>
        </p:nvCxnSpPr>
        <p:spPr bwMode="auto">
          <a:xfrm>
            <a:off x="1403648" y="4149080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uppieren 15"/>
          <p:cNvGrpSpPr/>
          <p:nvPr/>
        </p:nvGrpSpPr>
        <p:grpSpPr>
          <a:xfrm flipH="1">
            <a:off x="4427984" y="2276872"/>
            <a:ext cx="2592288" cy="1872208"/>
            <a:chOff x="3635896" y="1268760"/>
            <a:chExt cx="2592288" cy="1872208"/>
          </a:xfrm>
        </p:grpSpPr>
        <p:grpSp>
          <p:nvGrpSpPr>
            <p:cNvPr id="162" name="Gruppieren 161"/>
            <p:cNvGrpSpPr/>
            <p:nvPr/>
          </p:nvGrpSpPr>
          <p:grpSpPr>
            <a:xfrm>
              <a:off x="5580112" y="2420888"/>
              <a:ext cx="503932" cy="720080"/>
              <a:chOff x="2627784" y="5016202"/>
              <a:chExt cx="503932" cy="720080"/>
            </a:xfrm>
          </p:grpSpPr>
          <p:cxnSp>
            <p:nvCxnSpPr>
              <p:cNvPr id="163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5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6" name="Gerade Verbindung 165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7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8" name="Gerade Verbindung 167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9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5940152" y="1268760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Ellipse 170"/>
            <p:cNvSpPr/>
            <p:nvPr/>
          </p:nvSpPr>
          <p:spPr bwMode="auto">
            <a:xfrm>
              <a:off x="5940152" y="148478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2" name="Gerade Verbindung 171"/>
            <p:cNvCxnSpPr/>
            <p:nvPr/>
          </p:nvCxnSpPr>
          <p:spPr bwMode="auto">
            <a:xfrm flipV="1">
              <a:off x="6084168" y="1772816"/>
              <a:ext cx="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6084168" y="2276872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grpSp>
          <p:nvGrpSpPr>
            <p:cNvPr id="174" name="Gruppieren 173"/>
            <p:cNvGrpSpPr/>
            <p:nvPr/>
          </p:nvGrpSpPr>
          <p:grpSpPr>
            <a:xfrm>
              <a:off x="5508104" y="2204864"/>
              <a:ext cx="576064" cy="144016"/>
              <a:chOff x="2627784" y="1772816"/>
              <a:chExt cx="936104" cy="144016"/>
            </a:xfrm>
          </p:grpSpPr>
          <p:grpSp>
            <p:nvGrpSpPr>
              <p:cNvPr id="175" name="Gruppieren 174"/>
              <p:cNvGrpSpPr/>
              <p:nvPr/>
            </p:nvGrpSpPr>
            <p:grpSpPr>
              <a:xfrm>
                <a:off x="2843808" y="1772816"/>
                <a:ext cx="504056" cy="144016"/>
                <a:chOff x="3707904" y="1772816"/>
                <a:chExt cx="504056" cy="144016"/>
              </a:xfrm>
            </p:grpSpPr>
            <p:cxnSp>
              <p:nvCxnSpPr>
                <p:cNvPr id="178" name="Gerade Verbindung 177"/>
                <p:cNvCxnSpPr/>
                <p:nvPr/>
              </p:nvCxnSpPr>
              <p:spPr bwMode="auto">
                <a:xfrm>
                  <a:off x="370790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9" name="Gerade Verbindung 178"/>
                <p:cNvCxnSpPr/>
                <p:nvPr/>
              </p:nvCxnSpPr>
              <p:spPr bwMode="auto">
                <a:xfrm flipV="1">
                  <a:off x="3851920" y="1772816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0" name="Gerade Verbindung 179"/>
                <p:cNvCxnSpPr/>
                <p:nvPr/>
              </p:nvCxnSpPr>
              <p:spPr bwMode="auto">
                <a:xfrm>
                  <a:off x="3923928" y="1772816"/>
                  <a:ext cx="72008" cy="1440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1" name="Gerade Verbindung 180"/>
                <p:cNvCxnSpPr/>
                <p:nvPr/>
              </p:nvCxnSpPr>
              <p:spPr bwMode="auto">
                <a:xfrm flipV="1">
                  <a:off x="3995936" y="1844824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2" name="Gerade Verbindung 181"/>
                <p:cNvCxnSpPr/>
                <p:nvPr/>
              </p:nvCxnSpPr>
              <p:spPr bwMode="auto">
                <a:xfrm>
                  <a:off x="406794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76" name="Gerade Verbindung 175"/>
              <p:cNvCxnSpPr/>
              <p:nvPr/>
            </p:nvCxnSpPr>
            <p:spPr bwMode="auto">
              <a:xfrm flipH="1">
                <a:off x="262778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7" name="Gerade Verbindung 176"/>
              <p:cNvCxnSpPr/>
              <p:nvPr/>
            </p:nvCxnSpPr>
            <p:spPr bwMode="auto">
              <a:xfrm flipH="1">
                <a:off x="334786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83" name="Gerade Verbindung 182"/>
            <p:cNvCxnSpPr/>
            <p:nvPr/>
          </p:nvCxnSpPr>
          <p:spPr bwMode="auto">
            <a:xfrm>
              <a:off x="5508104" y="2276872"/>
              <a:ext cx="0" cy="5040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5436096" y="2780928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3" name="Sechseck 202"/>
            <p:cNvSpPr/>
            <p:nvPr/>
          </p:nvSpPr>
          <p:spPr bwMode="auto">
            <a:xfrm>
              <a:off x="5364088" y="2708920"/>
              <a:ext cx="288032" cy="144016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204" name="Gruppieren 203"/>
            <p:cNvGrpSpPr/>
            <p:nvPr/>
          </p:nvGrpSpPr>
          <p:grpSpPr>
            <a:xfrm>
              <a:off x="4499992" y="1268760"/>
              <a:ext cx="864096" cy="1872208"/>
              <a:chOff x="1691680" y="2276872"/>
              <a:chExt cx="864096" cy="1872208"/>
            </a:xfrm>
          </p:grpSpPr>
          <p:grpSp>
            <p:nvGrpSpPr>
              <p:cNvPr id="205" name="Gruppieren 204"/>
              <p:cNvGrpSpPr/>
              <p:nvPr/>
            </p:nvGrpSpPr>
            <p:grpSpPr>
              <a:xfrm>
                <a:off x="1907704" y="342900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222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3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4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" name="Gerade Verbindung 224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7" name="Gerade Verbindung 226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8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06" name="Ellipse 205"/>
              <p:cNvSpPr/>
              <p:nvPr/>
            </p:nvSpPr>
            <p:spPr bwMode="auto">
              <a:xfrm>
                <a:off x="2267744" y="2276872"/>
                <a:ext cx="288032" cy="288032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7" name="Ellipse 206"/>
              <p:cNvSpPr/>
              <p:nvPr/>
            </p:nvSpPr>
            <p:spPr bwMode="auto">
              <a:xfrm>
                <a:off x="2267744" y="2492896"/>
                <a:ext cx="288032" cy="288032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8" name="Gerade Verbindung 207"/>
              <p:cNvCxnSpPr/>
              <p:nvPr/>
            </p:nvCxnSpPr>
            <p:spPr bwMode="auto">
              <a:xfrm flipV="1">
                <a:off x="2411760" y="2780928"/>
                <a:ext cx="0" cy="72008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9" name="Gerade Verbindung 208"/>
              <p:cNvCxnSpPr/>
              <p:nvPr/>
            </p:nvCxnSpPr>
            <p:spPr bwMode="auto">
              <a:xfrm>
                <a:off x="2411760" y="328498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grpSp>
            <p:nvGrpSpPr>
              <p:cNvPr id="210" name="Gruppieren 209"/>
              <p:cNvGrpSpPr/>
              <p:nvPr/>
            </p:nvGrpSpPr>
            <p:grpSpPr>
              <a:xfrm>
                <a:off x="1835696" y="3212976"/>
                <a:ext cx="576064" cy="144016"/>
                <a:chOff x="2627784" y="1772816"/>
                <a:chExt cx="936104" cy="144016"/>
              </a:xfrm>
            </p:grpSpPr>
            <p:grpSp>
              <p:nvGrpSpPr>
                <p:cNvPr id="214" name="Gruppieren 213"/>
                <p:cNvGrpSpPr/>
                <p:nvPr/>
              </p:nvGrpSpPr>
              <p:grpSpPr>
                <a:xfrm>
                  <a:off x="2843808" y="1772816"/>
                  <a:ext cx="504056" cy="144016"/>
                  <a:chOff x="3707904" y="1772816"/>
                  <a:chExt cx="504056" cy="144016"/>
                </a:xfrm>
              </p:grpSpPr>
              <p:cxnSp>
                <p:nvCxnSpPr>
                  <p:cNvPr id="217" name="Gerade Verbindung 216"/>
                  <p:cNvCxnSpPr/>
                  <p:nvPr/>
                </p:nvCxnSpPr>
                <p:spPr bwMode="auto">
                  <a:xfrm>
                    <a:off x="3707904" y="1844824"/>
                    <a:ext cx="144016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8" name="Gerade Verbindung 217"/>
                  <p:cNvCxnSpPr/>
                  <p:nvPr/>
                </p:nvCxnSpPr>
                <p:spPr bwMode="auto">
                  <a:xfrm flipV="1">
                    <a:off x="3851920" y="1772816"/>
                    <a:ext cx="72008" cy="7200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9" name="Gerade Verbindung 218"/>
                  <p:cNvCxnSpPr/>
                  <p:nvPr/>
                </p:nvCxnSpPr>
                <p:spPr bwMode="auto">
                  <a:xfrm>
                    <a:off x="3923928" y="1772816"/>
                    <a:ext cx="72008" cy="14401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0" name="Gerade Verbindung 219"/>
                  <p:cNvCxnSpPr/>
                  <p:nvPr/>
                </p:nvCxnSpPr>
                <p:spPr bwMode="auto">
                  <a:xfrm flipV="1">
                    <a:off x="3995936" y="1844824"/>
                    <a:ext cx="72008" cy="7200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1" name="Gerade Verbindung 220"/>
                  <p:cNvCxnSpPr/>
                  <p:nvPr/>
                </p:nvCxnSpPr>
                <p:spPr bwMode="auto">
                  <a:xfrm>
                    <a:off x="4067944" y="1844824"/>
                    <a:ext cx="144016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15" name="Gerade Verbindung 214"/>
                <p:cNvCxnSpPr/>
                <p:nvPr/>
              </p:nvCxnSpPr>
              <p:spPr bwMode="auto">
                <a:xfrm flipH="1">
                  <a:off x="2627784" y="1844824"/>
                  <a:ext cx="21602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6" name="Gerade Verbindung 215"/>
                <p:cNvCxnSpPr/>
                <p:nvPr/>
              </p:nvCxnSpPr>
              <p:spPr bwMode="auto">
                <a:xfrm flipH="1">
                  <a:off x="3347864" y="1844824"/>
                  <a:ext cx="21602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11" name="Gerade Verbindung 210"/>
              <p:cNvCxnSpPr/>
              <p:nvPr/>
            </p:nvCxnSpPr>
            <p:spPr bwMode="auto">
              <a:xfrm>
                <a:off x="1835696" y="3284984"/>
                <a:ext cx="0" cy="5040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Gerade Verbindung 211"/>
              <p:cNvCxnSpPr/>
              <p:nvPr/>
            </p:nvCxnSpPr>
            <p:spPr bwMode="auto">
              <a:xfrm flipH="1">
                <a:off x="1763688" y="3789040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3" name="Sechseck 212"/>
              <p:cNvSpPr/>
              <p:nvPr/>
            </p:nvSpPr>
            <p:spPr bwMode="auto">
              <a:xfrm>
                <a:off x="1691680" y="3717032"/>
                <a:ext cx="288032" cy="144016"/>
              </a:xfrm>
              <a:prstGeom prst="hexagon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29" name="Gruppieren 228"/>
            <p:cNvGrpSpPr/>
            <p:nvPr/>
          </p:nvGrpSpPr>
          <p:grpSpPr>
            <a:xfrm>
              <a:off x="3635896" y="1268760"/>
              <a:ext cx="864096" cy="1872208"/>
              <a:chOff x="1691680" y="2276872"/>
              <a:chExt cx="864096" cy="1872208"/>
            </a:xfrm>
          </p:grpSpPr>
          <p:grpSp>
            <p:nvGrpSpPr>
              <p:cNvPr id="230" name="Gruppieren 229"/>
              <p:cNvGrpSpPr/>
              <p:nvPr/>
            </p:nvGrpSpPr>
            <p:grpSpPr>
              <a:xfrm>
                <a:off x="1907704" y="342900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24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8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9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0" name="Gerade Verbindung 249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1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2" name="Gerade Verbindung 251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31" name="Ellipse 230"/>
              <p:cNvSpPr/>
              <p:nvPr/>
            </p:nvSpPr>
            <p:spPr bwMode="auto">
              <a:xfrm>
                <a:off x="2267744" y="2276872"/>
                <a:ext cx="288032" cy="288032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32" name="Ellipse 231"/>
              <p:cNvSpPr/>
              <p:nvPr/>
            </p:nvSpPr>
            <p:spPr bwMode="auto">
              <a:xfrm>
                <a:off x="2267744" y="2492896"/>
                <a:ext cx="288032" cy="288032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33" name="Gerade Verbindung 232"/>
              <p:cNvCxnSpPr/>
              <p:nvPr/>
            </p:nvCxnSpPr>
            <p:spPr bwMode="auto">
              <a:xfrm flipV="1">
                <a:off x="2411760" y="2780928"/>
                <a:ext cx="0" cy="72008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Gerade Verbindung 233"/>
              <p:cNvCxnSpPr/>
              <p:nvPr/>
            </p:nvCxnSpPr>
            <p:spPr bwMode="auto">
              <a:xfrm>
                <a:off x="2411760" y="328498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grpSp>
            <p:nvGrpSpPr>
              <p:cNvPr id="235" name="Gruppieren 234"/>
              <p:cNvGrpSpPr/>
              <p:nvPr/>
            </p:nvGrpSpPr>
            <p:grpSpPr>
              <a:xfrm>
                <a:off x="1835696" y="3212976"/>
                <a:ext cx="576064" cy="144016"/>
                <a:chOff x="2627784" y="1772816"/>
                <a:chExt cx="936104" cy="144016"/>
              </a:xfrm>
            </p:grpSpPr>
            <p:grpSp>
              <p:nvGrpSpPr>
                <p:cNvPr id="239" name="Gruppieren 238"/>
                <p:cNvGrpSpPr/>
                <p:nvPr/>
              </p:nvGrpSpPr>
              <p:grpSpPr>
                <a:xfrm>
                  <a:off x="2843808" y="1772816"/>
                  <a:ext cx="504056" cy="144016"/>
                  <a:chOff x="3707904" y="1772816"/>
                  <a:chExt cx="504056" cy="144016"/>
                </a:xfrm>
              </p:grpSpPr>
              <p:cxnSp>
                <p:nvCxnSpPr>
                  <p:cNvPr id="242" name="Gerade Verbindung 241"/>
                  <p:cNvCxnSpPr/>
                  <p:nvPr/>
                </p:nvCxnSpPr>
                <p:spPr bwMode="auto">
                  <a:xfrm>
                    <a:off x="3707904" y="1844824"/>
                    <a:ext cx="144016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3" name="Gerade Verbindung 242"/>
                  <p:cNvCxnSpPr/>
                  <p:nvPr/>
                </p:nvCxnSpPr>
                <p:spPr bwMode="auto">
                  <a:xfrm flipV="1">
                    <a:off x="3851920" y="1772816"/>
                    <a:ext cx="72008" cy="7200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4" name="Gerade Verbindung 243"/>
                  <p:cNvCxnSpPr/>
                  <p:nvPr/>
                </p:nvCxnSpPr>
                <p:spPr bwMode="auto">
                  <a:xfrm>
                    <a:off x="3923928" y="1772816"/>
                    <a:ext cx="72008" cy="14401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5" name="Gerade Verbindung 244"/>
                  <p:cNvCxnSpPr/>
                  <p:nvPr/>
                </p:nvCxnSpPr>
                <p:spPr bwMode="auto">
                  <a:xfrm flipV="1">
                    <a:off x="3995936" y="1844824"/>
                    <a:ext cx="72008" cy="7200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6" name="Gerade Verbindung 245"/>
                  <p:cNvCxnSpPr/>
                  <p:nvPr/>
                </p:nvCxnSpPr>
                <p:spPr bwMode="auto">
                  <a:xfrm>
                    <a:off x="4067944" y="1844824"/>
                    <a:ext cx="144016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40" name="Gerade Verbindung 239"/>
                <p:cNvCxnSpPr/>
                <p:nvPr/>
              </p:nvCxnSpPr>
              <p:spPr bwMode="auto">
                <a:xfrm flipH="1">
                  <a:off x="2627784" y="1844824"/>
                  <a:ext cx="21602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1" name="Gerade Verbindung 240"/>
                <p:cNvCxnSpPr/>
                <p:nvPr/>
              </p:nvCxnSpPr>
              <p:spPr bwMode="auto">
                <a:xfrm flipH="1">
                  <a:off x="3347864" y="1844824"/>
                  <a:ext cx="21602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36" name="Gerade Verbindung 235"/>
              <p:cNvCxnSpPr/>
              <p:nvPr/>
            </p:nvCxnSpPr>
            <p:spPr bwMode="auto">
              <a:xfrm>
                <a:off x="1835696" y="3284984"/>
                <a:ext cx="0" cy="5040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7" name="Gerade Verbindung 236"/>
              <p:cNvCxnSpPr/>
              <p:nvPr/>
            </p:nvCxnSpPr>
            <p:spPr bwMode="auto">
              <a:xfrm flipH="1">
                <a:off x="1763688" y="3789040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8" name="Sechseck 237"/>
              <p:cNvSpPr/>
              <p:nvPr/>
            </p:nvSpPr>
            <p:spPr bwMode="auto">
              <a:xfrm>
                <a:off x="1691680" y="3717032"/>
                <a:ext cx="288032" cy="144016"/>
              </a:xfrm>
              <a:prstGeom prst="hexagon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254" name="Gerade Verbindung 253"/>
            <p:cNvCxnSpPr/>
            <p:nvPr/>
          </p:nvCxnSpPr>
          <p:spPr bwMode="auto">
            <a:xfrm>
              <a:off x="4355976" y="3140968"/>
              <a:ext cx="172819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5" name="Gruppieren 254"/>
          <p:cNvGrpSpPr/>
          <p:nvPr/>
        </p:nvGrpSpPr>
        <p:grpSpPr>
          <a:xfrm>
            <a:off x="7236296" y="1844824"/>
            <a:ext cx="936104" cy="144016"/>
            <a:chOff x="2627784" y="1772816"/>
            <a:chExt cx="936104" cy="144016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259" name="Gerade Verbindung 258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0" name="Gerade Verbindung 259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1" name="Gerade Verbindung 260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2" name="Gerade Verbindung 261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3" name="Gerade Verbindung 262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57" name="Gerade Verbindung 256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8" name="Gerade Verbindung 257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4" name="Rechteck 263"/>
          <p:cNvSpPr/>
          <p:nvPr/>
        </p:nvSpPr>
        <p:spPr bwMode="auto">
          <a:xfrm>
            <a:off x="8172400" y="1700808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265" name="Gerade Verbindung 264"/>
          <p:cNvCxnSpPr/>
          <p:nvPr/>
        </p:nvCxnSpPr>
        <p:spPr bwMode="auto">
          <a:xfrm rot="10800000" flipH="1">
            <a:off x="7236296" y="19168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266" name="Gruppieren 265"/>
          <p:cNvGrpSpPr/>
          <p:nvPr/>
        </p:nvGrpSpPr>
        <p:grpSpPr>
          <a:xfrm>
            <a:off x="7236296" y="2348880"/>
            <a:ext cx="936104" cy="144016"/>
            <a:chOff x="2627784" y="1772816"/>
            <a:chExt cx="936104" cy="144016"/>
          </a:xfrm>
        </p:grpSpPr>
        <p:grpSp>
          <p:nvGrpSpPr>
            <p:cNvPr id="267" name="Gruppieren 266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270" name="Gerade Verbindung 269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1" name="Gerade Verbindung 270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2" name="Gerade Verbindung 271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3" name="Gerade Verbindung 272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4" name="Gerade Verbindung 273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68" name="Gerade Verbindung 267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9" name="Gerade Verbindung 268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5" name="Rechteck 274"/>
          <p:cNvSpPr/>
          <p:nvPr/>
        </p:nvSpPr>
        <p:spPr bwMode="auto">
          <a:xfrm>
            <a:off x="8172400" y="2204864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276" name="Gerade Verbindung 275"/>
          <p:cNvCxnSpPr/>
          <p:nvPr/>
        </p:nvCxnSpPr>
        <p:spPr bwMode="auto">
          <a:xfrm rot="10800000" flipH="1">
            <a:off x="7236296" y="242088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277" name="Gruppieren 276"/>
          <p:cNvGrpSpPr/>
          <p:nvPr/>
        </p:nvGrpSpPr>
        <p:grpSpPr>
          <a:xfrm>
            <a:off x="7236296" y="2852936"/>
            <a:ext cx="936104" cy="144016"/>
            <a:chOff x="2627784" y="1772816"/>
            <a:chExt cx="936104" cy="144016"/>
          </a:xfrm>
        </p:grpSpPr>
        <p:grpSp>
          <p:nvGrpSpPr>
            <p:cNvPr id="278" name="Gruppieren 277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281" name="Gerade Verbindung 280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2" name="Gerade Verbindung 281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3" name="Gerade Verbindung 282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4" name="Gerade Verbindung 283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5" name="Gerade Verbindung 284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79" name="Gerade Verbindung 278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Gerade Verbindung 279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6" name="Rechteck 285"/>
          <p:cNvSpPr/>
          <p:nvPr/>
        </p:nvSpPr>
        <p:spPr bwMode="auto">
          <a:xfrm>
            <a:off x="8172400" y="2708920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287" name="Gerade Verbindung 286"/>
          <p:cNvCxnSpPr/>
          <p:nvPr/>
        </p:nvCxnSpPr>
        <p:spPr bwMode="auto">
          <a:xfrm rot="10800000" flipH="1">
            <a:off x="7236296" y="292494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288" name="Gruppieren 287"/>
          <p:cNvGrpSpPr/>
          <p:nvPr/>
        </p:nvGrpSpPr>
        <p:grpSpPr>
          <a:xfrm>
            <a:off x="7236296" y="3356992"/>
            <a:ext cx="936104" cy="144016"/>
            <a:chOff x="2627784" y="1772816"/>
            <a:chExt cx="936104" cy="144016"/>
          </a:xfrm>
        </p:grpSpPr>
        <p:grpSp>
          <p:nvGrpSpPr>
            <p:cNvPr id="289" name="Gruppieren 288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292" name="Gerade Verbindung 291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3" name="Gerade Verbindung 292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4" name="Gerade Verbindung 293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5" name="Gerade Verbindung 294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6" name="Gerade Verbindung 295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90" name="Gerade Verbindung 289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Gerade Verbindung 290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7" name="Rechteck 296"/>
          <p:cNvSpPr/>
          <p:nvPr/>
        </p:nvSpPr>
        <p:spPr bwMode="auto">
          <a:xfrm>
            <a:off x="8172400" y="3212976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298" name="Gerade Verbindung 297"/>
          <p:cNvCxnSpPr/>
          <p:nvPr/>
        </p:nvCxnSpPr>
        <p:spPr bwMode="auto">
          <a:xfrm rot="10800000" flipH="1">
            <a:off x="7236296" y="342900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299" name="Gerade Verbindung 298"/>
          <p:cNvCxnSpPr/>
          <p:nvPr/>
        </p:nvCxnSpPr>
        <p:spPr bwMode="auto">
          <a:xfrm flipV="1">
            <a:off x="827584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Gerade Verbindung 299"/>
          <p:cNvCxnSpPr/>
          <p:nvPr/>
        </p:nvCxnSpPr>
        <p:spPr bwMode="auto">
          <a:xfrm flipV="1">
            <a:off x="1691680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Gerade Verbindung 300"/>
          <p:cNvCxnSpPr/>
          <p:nvPr/>
        </p:nvCxnSpPr>
        <p:spPr bwMode="auto">
          <a:xfrm flipV="1">
            <a:off x="2555776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Gerade Verbindung 301"/>
          <p:cNvCxnSpPr/>
          <p:nvPr/>
        </p:nvCxnSpPr>
        <p:spPr bwMode="auto">
          <a:xfrm flipV="1">
            <a:off x="5148064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Gerade Verbindung 302"/>
          <p:cNvCxnSpPr/>
          <p:nvPr/>
        </p:nvCxnSpPr>
        <p:spPr bwMode="auto">
          <a:xfrm flipV="1">
            <a:off x="6012160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Gerade Verbindung 303"/>
          <p:cNvCxnSpPr/>
          <p:nvPr/>
        </p:nvCxnSpPr>
        <p:spPr bwMode="auto">
          <a:xfrm flipV="1">
            <a:off x="6876256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Gerade Verbindung mit Pfeil 304"/>
          <p:cNvCxnSpPr/>
          <p:nvPr/>
        </p:nvCxnSpPr>
        <p:spPr bwMode="auto">
          <a:xfrm flipV="1">
            <a:off x="827584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6" name="Gerade Verbindung mit Pfeil 305"/>
          <p:cNvCxnSpPr/>
          <p:nvPr/>
        </p:nvCxnSpPr>
        <p:spPr bwMode="auto">
          <a:xfrm flipV="1">
            <a:off x="3707904" y="414908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" name="Gerade Verbindung mit Pfeil 306"/>
          <p:cNvCxnSpPr/>
          <p:nvPr/>
        </p:nvCxnSpPr>
        <p:spPr bwMode="auto">
          <a:xfrm flipV="1">
            <a:off x="1691680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8" name="Gerade Verbindung mit Pfeil 307"/>
          <p:cNvCxnSpPr/>
          <p:nvPr/>
        </p:nvCxnSpPr>
        <p:spPr bwMode="auto">
          <a:xfrm flipV="1">
            <a:off x="2555776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9" name="Gerade Verbindung mit Pfeil 308"/>
          <p:cNvCxnSpPr/>
          <p:nvPr/>
        </p:nvCxnSpPr>
        <p:spPr bwMode="auto">
          <a:xfrm flipV="1">
            <a:off x="5148064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0" name="Gerade Verbindung mit Pfeil 309"/>
          <p:cNvCxnSpPr/>
          <p:nvPr/>
        </p:nvCxnSpPr>
        <p:spPr bwMode="auto">
          <a:xfrm flipV="1">
            <a:off x="6012160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1" name="Gerade Verbindung mit Pfeil 310"/>
          <p:cNvCxnSpPr/>
          <p:nvPr/>
        </p:nvCxnSpPr>
        <p:spPr bwMode="auto">
          <a:xfrm flipV="1">
            <a:off x="6876256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2" name="Gruppieren 311"/>
          <p:cNvGrpSpPr/>
          <p:nvPr/>
        </p:nvGrpSpPr>
        <p:grpSpPr>
          <a:xfrm>
            <a:off x="-108520" y="1916832"/>
            <a:ext cx="792088" cy="864096"/>
            <a:chOff x="539552" y="1916832"/>
            <a:chExt cx="792088" cy="864096"/>
          </a:xfrm>
        </p:grpSpPr>
        <p:grpSp>
          <p:nvGrpSpPr>
            <p:cNvPr id="313" name="Gruppieren 312"/>
            <p:cNvGrpSpPr/>
            <p:nvPr/>
          </p:nvGrpSpPr>
          <p:grpSpPr>
            <a:xfrm>
              <a:off x="539552" y="2060848"/>
              <a:ext cx="504056" cy="576064"/>
              <a:chOff x="4644008" y="980728"/>
              <a:chExt cx="648072" cy="576064"/>
            </a:xfrm>
            <a:noFill/>
          </p:grpSpPr>
          <p:sp>
            <p:nvSpPr>
              <p:cNvPr id="320" name="Bogen 319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1" name="Bogen 320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14" name="Gruppieren 313"/>
            <p:cNvGrpSpPr/>
            <p:nvPr/>
          </p:nvGrpSpPr>
          <p:grpSpPr>
            <a:xfrm>
              <a:off x="539552" y="1988840"/>
              <a:ext cx="648072" cy="720080"/>
              <a:chOff x="4644008" y="980728"/>
              <a:chExt cx="648072" cy="576064"/>
            </a:xfrm>
            <a:noFill/>
          </p:grpSpPr>
          <p:sp>
            <p:nvSpPr>
              <p:cNvPr id="318" name="Bogen 317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9" name="Bogen 318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15" name="Gruppieren 314"/>
            <p:cNvGrpSpPr/>
            <p:nvPr/>
          </p:nvGrpSpPr>
          <p:grpSpPr>
            <a:xfrm>
              <a:off x="539552" y="1916832"/>
              <a:ext cx="792088" cy="864096"/>
              <a:chOff x="4644008" y="980728"/>
              <a:chExt cx="648072" cy="576064"/>
            </a:xfrm>
            <a:noFill/>
          </p:grpSpPr>
          <p:sp>
            <p:nvSpPr>
              <p:cNvPr id="316" name="Bogen 315"/>
              <p:cNvSpPr/>
              <p:nvPr/>
            </p:nvSpPr>
            <p:spPr bwMode="auto">
              <a:xfrm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7" name="Bogen 316"/>
              <p:cNvSpPr/>
              <p:nvPr/>
            </p:nvSpPr>
            <p:spPr bwMode="auto">
              <a:xfrm flipV="1">
                <a:off x="4644008" y="980728"/>
                <a:ext cx="648072" cy="576064"/>
              </a:xfrm>
              <a:prstGeom prst="arc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2" name="Gruppieren 31"/>
          <p:cNvGrpSpPr/>
          <p:nvPr/>
        </p:nvGrpSpPr>
        <p:grpSpPr>
          <a:xfrm>
            <a:off x="827584" y="4221088"/>
            <a:ext cx="6048672" cy="2088232"/>
            <a:chOff x="827584" y="4221088"/>
            <a:chExt cx="6048672" cy="2088232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1259632" y="4293096"/>
              <a:ext cx="2376140" cy="2016224"/>
              <a:chOff x="1259632" y="4293096"/>
              <a:chExt cx="2376140" cy="2016224"/>
            </a:xfrm>
          </p:grpSpPr>
          <p:grpSp>
            <p:nvGrpSpPr>
              <p:cNvPr id="322" name="Gruppieren 321"/>
              <p:cNvGrpSpPr/>
              <p:nvPr/>
            </p:nvGrpSpPr>
            <p:grpSpPr>
              <a:xfrm flipH="1">
                <a:off x="1403648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32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4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5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6" name="Gerade Verbindung 325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8" name="Gerade Verbindung 327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9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30" name="Gerade Verbindung 329"/>
              <p:cNvCxnSpPr/>
              <p:nvPr/>
            </p:nvCxnSpPr>
            <p:spPr bwMode="auto">
              <a:xfrm>
                <a:off x="1259632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1" name="Gerade Verbindung 330"/>
              <p:cNvCxnSpPr/>
              <p:nvPr/>
            </p:nvCxnSpPr>
            <p:spPr bwMode="auto">
              <a:xfrm flipV="1">
                <a:off x="1403648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32" name="Gruppieren 331"/>
              <p:cNvGrpSpPr/>
              <p:nvPr/>
            </p:nvGrpSpPr>
            <p:grpSpPr>
              <a:xfrm flipH="1">
                <a:off x="2267744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33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4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5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6" name="Gerade Verbindung 335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" name="Gerade Verbindung 337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9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40" name="Gerade Verbindung 339"/>
              <p:cNvCxnSpPr/>
              <p:nvPr/>
            </p:nvCxnSpPr>
            <p:spPr bwMode="auto">
              <a:xfrm>
                <a:off x="2123728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1" name="Gerade Verbindung 340"/>
              <p:cNvCxnSpPr/>
              <p:nvPr/>
            </p:nvCxnSpPr>
            <p:spPr bwMode="auto">
              <a:xfrm flipV="1">
                <a:off x="2267744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42" name="Gruppieren 341"/>
              <p:cNvGrpSpPr/>
              <p:nvPr/>
            </p:nvGrpSpPr>
            <p:grpSpPr>
              <a:xfrm flipH="1">
                <a:off x="3131840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34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4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5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6" name="Gerade Verbindung 345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8" name="Gerade Verbindung 347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9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50" name="Gerade Verbindung 349"/>
              <p:cNvCxnSpPr/>
              <p:nvPr/>
            </p:nvCxnSpPr>
            <p:spPr bwMode="auto">
              <a:xfrm>
                <a:off x="2987824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1" name="Gerade Verbindung 350"/>
              <p:cNvCxnSpPr/>
              <p:nvPr/>
            </p:nvCxnSpPr>
            <p:spPr bwMode="auto">
              <a:xfrm flipV="1">
                <a:off x="3131840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52" name="Gruppieren 351"/>
            <p:cNvGrpSpPr/>
            <p:nvPr/>
          </p:nvGrpSpPr>
          <p:grpSpPr>
            <a:xfrm flipH="1">
              <a:off x="4067944" y="4293096"/>
              <a:ext cx="2376140" cy="2016224"/>
              <a:chOff x="1259632" y="4293096"/>
              <a:chExt cx="2376140" cy="2016224"/>
            </a:xfrm>
          </p:grpSpPr>
          <p:grpSp>
            <p:nvGrpSpPr>
              <p:cNvPr id="353" name="Gruppieren 352"/>
              <p:cNvGrpSpPr/>
              <p:nvPr/>
            </p:nvGrpSpPr>
            <p:grpSpPr>
              <a:xfrm flipH="1">
                <a:off x="1403648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376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7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8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9" name="Gerade Verbindung 378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0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81" name="Gerade Verbindung 380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2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54" name="Gerade Verbindung 353"/>
              <p:cNvCxnSpPr/>
              <p:nvPr/>
            </p:nvCxnSpPr>
            <p:spPr bwMode="auto">
              <a:xfrm>
                <a:off x="1259632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5" name="Gerade Verbindung 354"/>
              <p:cNvCxnSpPr/>
              <p:nvPr/>
            </p:nvCxnSpPr>
            <p:spPr bwMode="auto">
              <a:xfrm flipV="1">
                <a:off x="1403648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56" name="Gruppieren 355"/>
              <p:cNvGrpSpPr/>
              <p:nvPr/>
            </p:nvGrpSpPr>
            <p:grpSpPr>
              <a:xfrm flipH="1">
                <a:off x="2267744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369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0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1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2" name="Gerade Verbindung 371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4" name="Gerade Verbindung 373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5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57" name="Gerade Verbindung 356"/>
              <p:cNvCxnSpPr/>
              <p:nvPr/>
            </p:nvCxnSpPr>
            <p:spPr bwMode="auto">
              <a:xfrm>
                <a:off x="2123728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8" name="Gerade Verbindung 357"/>
              <p:cNvCxnSpPr/>
              <p:nvPr/>
            </p:nvCxnSpPr>
            <p:spPr bwMode="auto">
              <a:xfrm flipV="1">
                <a:off x="2267744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59" name="Gruppieren 358"/>
              <p:cNvGrpSpPr/>
              <p:nvPr/>
            </p:nvGrpSpPr>
            <p:grpSpPr>
              <a:xfrm flipH="1">
                <a:off x="3131840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362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3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4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5" name="Gerade Verbindung 364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6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7" name="Gerade Verbindung 366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8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60" name="Gerade Verbindung 359"/>
              <p:cNvCxnSpPr/>
              <p:nvPr/>
            </p:nvCxnSpPr>
            <p:spPr bwMode="auto">
              <a:xfrm>
                <a:off x="2987824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1" name="Gerade Verbindung 360"/>
              <p:cNvCxnSpPr/>
              <p:nvPr/>
            </p:nvCxnSpPr>
            <p:spPr bwMode="auto">
              <a:xfrm flipV="1">
                <a:off x="3131840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83" name="Abgerundetes Rechteck 382"/>
            <p:cNvSpPr/>
            <p:nvPr/>
          </p:nvSpPr>
          <p:spPr bwMode="auto">
            <a:xfrm>
              <a:off x="3491880" y="5157192"/>
              <a:ext cx="720080" cy="288032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+</a:t>
              </a:r>
            </a:p>
          </p:txBody>
        </p:sp>
        <p:cxnSp>
          <p:nvCxnSpPr>
            <p:cNvPr id="22" name="Gerade Verbindung 21"/>
            <p:cNvCxnSpPr/>
            <p:nvPr/>
          </p:nvCxnSpPr>
          <p:spPr bwMode="auto">
            <a:xfrm>
              <a:off x="827584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4" name="Gerade Verbindung 383"/>
            <p:cNvCxnSpPr/>
            <p:nvPr/>
          </p:nvCxnSpPr>
          <p:spPr bwMode="auto">
            <a:xfrm>
              <a:off x="1691680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5" name="Gerade Verbindung 384"/>
            <p:cNvCxnSpPr/>
            <p:nvPr/>
          </p:nvCxnSpPr>
          <p:spPr bwMode="auto">
            <a:xfrm>
              <a:off x="2555776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Gerade Verbindung 25"/>
            <p:cNvCxnSpPr/>
            <p:nvPr/>
          </p:nvCxnSpPr>
          <p:spPr bwMode="auto">
            <a:xfrm>
              <a:off x="3851920" y="5517232"/>
              <a:ext cx="0" cy="4320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6" name="Gerade Verbindung 385"/>
            <p:cNvCxnSpPr/>
            <p:nvPr/>
          </p:nvCxnSpPr>
          <p:spPr bwMode="auto">
            <a:xfrm>
              <a:off x="5148064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7" name="Gerade Verbindung 386"/>
            <p:cNvCxnSpPr/>
            <p:nvPr/>
          </p:nvCxnSpPr>
          <p:spPr bwMode="auto">
            <a:xfrm>
              <a:off x="6012160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8" name="Gerade Verbindung 387"/>
            <p:cNvCxnSpPr/>
            <p:nvPr/>
          </p:nvCxnSpPr>
          <p:spPr bwMode="auto">
            <a:xfrm>
              <a:off x="6876256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827584" y="5301208"/>
              <a:ext cx="25202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9" name="Gerade Verbindung 388"/>
            <p:cNvCxnSpPr/>
            <p:nvPr/>
          </p:nvCxnSpPr>
          <p:spPr bwMode="auto">
            <a:xfrm>
              <a:off x="4355976" y="5301208"/>
              <a:ext cx="25202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3707904" y="5949280"/>
              <a:ext cx="2880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414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en-US" sz="1400" smtClean="0"/>
              <a:pPr eaLnBrk="1" hangingPunct="1"/>
              <a:t>16</a:t>
            </a:fld>
            <a:endParaRPr lang="en-US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New: Multi-differential </a:t>
            </a:r>
            <a:r>
              <a:rPr lang="en-US" sz="2000" dirty="0"/>
              <a:t>Amplifier</a:t>
            </a:r>
            <a:endParaRPr lang="en-US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692150"/>
            <a:ext cx="8229600" cy="36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The amplifier amplifies the difference from the mean value.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In the case of large n, the mean value is not influenced by single hits.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Behaves as the single input amplifier for the case of sparse signals.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</p:txBody>
      </p:sp>
      <p:sp>
        <p:nvSpPr>
          <p:cNvPr id="94" name="Čuvar mesta za broj slajda 3"/>
          <p:cNvSpPr txBox="1">
            <a:spLocks/>
          </p:cNvSpPr>
          <p:nvPr/>
        </p:nvSpPr>
        <p:spPr bwMode="auto">
          <a:xfrm>
            <a:off x="8675688" y="6453188"/>
            <a:ext cx="4333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fld id="{0D5AFCCE-70E0-4B68-87CF-2FFD232EA6E8}" type="slidenum">
              <a:rPr lang="de-DE" sz="1400" smtClean="0"/>
              <a:pPr eaLnBrk="1" hangingPunct="1"/>
              <a:t>16</a:t>
            </a:fld>
            <a:endParaRPr lang="de-DE" sz="140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131840" y="4149080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uppieren 1"/>
          <p:cNvGrpSpPr/>
          <p:nvPr/>
        </p:nvGrpSpPr>
        <p:grpSpPr>
          <a:xfrm>
            <a:off x="2483768" y="2276872"/>
            <a:ext cx="792088" cy="1872208"/>
            <a:chOff x="2483768" y="2276872"/>
            <a:chExt cx="792088" cy="1872208"/>
          </a:xfrm>
        </p:grpSpPr>
        <p:grpSp>
          <p:nvGrpSpPr>
            <p:cNvPr id="96" name="Gruppieren 95"/>
            <p:cNvGrpSpPr/>
            <p:nvPr/>
          </p:nvGrpSpPr>
          <p:grpSpPr>
            <a:xfrm>
              <a:off x="2627784" y="3429000"/>
              <a:ext cx="503932" cy="720080"/>
              <a:chOff x="2627784" y="5016202"/>
              <a:chExt cx="503932" cy="720080"/>
            </a:xfrm>
          </p:grpSpPr>
          <p:cxnSp>
            <p:nvCxnSpPr>
              <p:cNvPr id="97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8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9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0" name="Gerade Verbindung 99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" name="Gerade Verbindung 101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90" name="Ellipse 189"/>
            <p:cNvSpPr/>
            <p:nvPr/>
          </p:nvSpPr>
          <p:spPr bwMode="auto">
            <a:xfrm>
              <a:off x="2987824" y="2276872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1" name="Ellipse 190"/>
            <p:cNvSpPr/>
            <p:nvPr/>
          </p:nvSpPr>
          <p:spPr bwMode="auto">
            <a:xfrm>
              <a:off x="2987824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" name="Gerade Verbindung 10"/>
            <p:cNvCxnSpPr/>
            <p:nvPr/>
          </p:nvCxnSpPr>
          <p:spPr bwMode="auto">
            <a:xfrm flipV="1">
              <a:off x="3131840" y="2780928"/>
              <a:ext cx="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Gerade Verbindung 14"/>
            <p:cNvCxnSpPr/>
            <p:nvPr/>
          </p:nvCxnSpPr>
          <p:spPr bwMode="auto">
            <a:xfrm>
              <a:off x="3131840" y="3284984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grpSp>
          <p:nvGrpSpPr>
            <p:cNvPr id="34" name="Gruppieren 33"/>
            <p:cNvGrpSpPr/>
            <p:nvPr/>
          </p:nvGrpSpPr>
          <p:grpSpPr>
            <a:xfrm>
              <a:off x="2555776" y="3212976"/>
              <a:ext cx="576064" cy="144016"/>
              <a:chOff x="2627784" y="1772816"/>
              <a:chExt cx="936104" cy="144016"/>
            </a:xfrm>
          </p:grpSpPr>
          <p:grpSp>
            <p:nvGrpSpPr>
              <p:cNvPr id="184" name="Gruppieren 183"/>
              <p:cNvGrpSpPr/>
              <p:nvPr/>
            </p:nvGrpSpPr>
            <p:grpSpPr>
              <a:xfrm>
                <a:off x="2843808" y="1772816"/>
                <a:ext cx="504056" cy="144016"/>
                <a:chOff x="3707904" y="1772816"/>
                <a:chExt cx="504056" cy="144016"/>
              </a:xfrm>
            </p:grpSpPr>
            <p:cxnSp>
              <p:nvCxnSpPr>
                <p:cNvPr id="185" name="Gerade Verbindung 184"/>
                <p:cNvCxnSpPr/>
                <p:nvPr/>
              </p:nvCxnSpPr>
              <p:spPr bwMode="auto">
                <a:xfrm>
                  <a:off x="370790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6" name="Gerade Verbindung 185"/>
                <p:cNvCxnSpPr/>
                <p:nvPr/>
              </p:nvCxnSpPr>
              <p:spPr bwMode="auto">
                <a:xfrm flipV="1">
                  <a:off x="3851920" y="1772816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7" name="Gerade Verbindung 186"/>
                <p:cNvCxnSpPr/>
                <p:nvPr/>
              </p:nvCxnSpPr>
              <p:spPr bwMode="auto">
                <a:xfrm>
                  <a:off x="3923928" y="1772816"/>
                  <a:ext cx="72008" cy="1440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8" name="Gerade Verbindung 187"/>
                <p:cNvCxnSpPr/>
                <p:nvPr/>
              </p:nvCxnSpPr>
              <p:spPr bwMode="auto">
                <a:xfrm flipV="1">
                  <a:off x="3995936" y="1844824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9" name="Gerade Verbindung 188"/>
                <p:cNvCxnSpPr/>
                <p:nvPr/>
              </p:nvCxnSpPr>
              <p:spPr bwMode="auto">
                <a:xfrm>
                  <a:off x="406794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1" name="Gerade Verbindung 30"/>
              <p:cNvCxnSpPr/>
              <p:nvPr/>
            </p:nvCxnSpPr>
            <p:spPr bwMode="auto">
              <a:xfrm flipH="1">
                <a:off x="262778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2" name="Gerade Verbindung 191"/>
              <p:cNvCxnSpPr/>
              <p:nvPr/>
            </p:nvCxnSpPr>
            <p:spPr bwMode="auto">
              <a:xfrm flipH="1">
                <a:off x="334786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3" name="Gerade Verbindung 32"/>
            <p:cNvCxnSpPr/>
            <p:nvPr/>
          </p:nvCxnSpPr>
          <p:spPr bwMode="auto">
            <a:xfrm>
              <a:off x="2555776" y="3284984"/>
              <a:ext cx="0" cy="5040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Gerade Verbindung 36"/>
            <p:cNvCxnSpPr/>
            <p:nvPr/>
          </p:nvCxnSpPr>
          <p:spPr bwMode="auto">
            <a:xfrm flipH="1">
              <a:off x="2483768" y="3789040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3" name="Gruppieren 192"/>
          <p:cNvGrpSpPr/>
          <p:nvPr/>
        </p:nvGrpSpPr>
        <p:grpSpPr>
          <a:xfrm>
            <a:off x="7236296" y="836712"/>
            <a:ext cx="936104" cy="144016"/>
            <a:chOff x="2627784" y="1772816"/>
            <a:chExt cx="936104" cy="144016"/>
          </a:xfrm>
        </p:grpSpPr>
        <p:grpSp>
          <p:nvGrpSpPr>
            <p:cNvPr id="194" name="Gruppieren 193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197" name="Gerade Verbindung 196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Gerade Verbindung 197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Gerade Verbindung 198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Gerade Verbindung 199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Gerade Verbindung 200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5" name="Gerade Verbindung 194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Gerade Verbindung 195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Rechteck 43"/>
          <p:cNvSpPr/>
          <p:nvPr/>
        </p:nvSpPr>
        <p:spPr bwMode="auto">
          <a:xfrm>
            <a:off x="8172400" y="692696"/>
            <a:ext cx="720080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sp>
        <p:nvSpPr>
          <p:cNvPr id="54" name="Sechseck 53"/>
          <p:cNvSpPr/>
          <p:nvPr/>
        </p:nvSpPr>
        <p:spPr bwMode="auto">
          <a:xfrm>
            <a:off x="2411760" y="3717032"/>
            <a:ext cx="288032" cy="144016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0" name="Gruppieren 69"/>
          <p:cNvGrpSpPr/>
          <p:nvPr/>
        </p:nvGrpSpPr>
        <p:grpSpPr>
          <a:xfrm flipH="1">
            <a:off x="3852044" y="4149080"/>
            <a:ext cx="503932" cy="720080"/>
            <a:chOff x="2627784" y="5016202"/>
            <a:chExt cx="503932" cy="720080"/>
          </a:xfrm>
        </p:grpSpPr>
        <p:cxnSp>
          <p:nvCxnSpPr>
            <p:cNvPr id="71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7404" y="5229200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Prava linija spajanja 41"/>
            <p:cNvCxnSpPr>
              <a:cxnSpLocks noChangeShapeType="1"/>
            </p:cNvCxnSpPr>
            <p:nvPr/>
          </p:nvCxnSpPr>
          <p:spPr bwMode="auto">
            <a:xfrm rot="5400000">
              <a:off x="2773735" y="5371281"/>
              <a:ext cx="2857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Prava linija spajanja 43"/>
            <p:cNvCxnSpPr>
              <a:cxnSpLocks noChangeShapeType="1"/>
            </p:cNvCxnSpPr>
            <p:nvPr/>
          </p:nvCxnSpPr>
          <p:spPr bwMode="auto">
            <a:xfrm rot="5400000">
              <a:off x="2703091" y="5372075"/>
              <a:ext cx="2857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3131716" y="552025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915692" y="5520258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>
              <a:off x="3131716" y="5016202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Prava linija spajanja 39"/>
            <p:cNvCxnSpPr>
              <a:cxnSpLocks noChangeShapeType="1"/>
            </p:cNvCxnSpPr>
            <p:nvPr/>
          </p:nvCxnSpPr>
          <p:spPr bwMode="auto">
            <a:xfrm rot="10800000">
              <a:off x="2627784" y="5373216"/>
              <a:ext cx="21431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3708028" y="48691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Abgerundetes Rechteck 7"/>
          <p:cNvSpPr/>
          <p:nvPr/>
        </p:nvSpPr>
        <p:spPr bwMode="auto">
          <a:xfrm>
            <a:off x="3491880" y="2996952"/>
            <a:ext cx="720080" cy="57606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10" name="Gerade Verbindung 9"/>
          <p:cNvCxnSpPr>
            <a:stCxn id="8" idx="2"/>
          </p:cNvCxnSpPr>
          <p:nvPr/>
        </p:nvCxnSpPr>
        <p:spPr bwMode="auto">
          <a:xfrm>
            <a:off x="3851920" y="357301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Bogen 11"/>
          <p:cNvSpPr/>
          <p:nvPr/>
        </p:nvSpPr>
        <p:spPr bwMode="auto">
          <a:xfrm>
            <a:off x="3347864" y="3933056"/>
            <a:ext cx="1008112" cy="115212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6" name="Gruppieren 85"/>
          <p:cNvGrpSpPr/>
          <p:nvPr/>
        </p:nvGrpSpPr>
        <p:grpSpPr>
          <a:xfrm>
            <a:off x="7236296" y="1340768"/>
            <a:ext cx="936104" cy="144016"/>
            <a:chOff x="2627784" y="1772816"/>
            <a:chExt cx="936104" cy="144016"/>
          </a:xfrm>
        </p:grpSpPr>
        <p:grpSp>
          <p:nvGrpSpPr>
            <p:cNvPr id="87" name="Gruppieren 86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90" name="Gerade Verbindung 89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Gerade Verbindung 90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Gerade Verbindung 91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Gerade Verbindung 92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Gerade Verbindung 94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8" name="Gerade Verbindung 87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Gerade Verbindung 88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4" name="Rechteck 103"/>
          <p:cNvSpPr/>
          <p:nvPr/>
        </p:nvSpPr>
        <p:spPr bwMode="auto">
          <a:xfrm>
            <a:off x="8172400" y="1196752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105" name="Gerade Verbindung 104"/>
          <p:cNvCxnSpPr/>
          <p:nvPr/>
        </p:nvCxnSpPr>
        <p:spPr bwMode="auto">
          <a:xfrm rot="10800000" flipH="1">
            <a:off x="7236296" y="90872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06" name="Gerade Verbindung 105"/>
          <p:cNvCxnSpPr/>
          <p:nvPr/>
        </p:nvCxnSpPr>
        <p:spPr bwMode="auto">
          <a:xfrm rot="10800000" flipH="1">
            <a:off x="7236296" y="1412776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9" name="Gruppieren 8"/>
          <p:cNvGrpSpPr/>
          <p:nvPr/>
        </p:nvGrpSpPr>
        <p:grpSpPr>
          <a:xfrm>
            <a:off x="1547664" y="2276872"/>
            <a:ext cx="864096" cy="1872208"/>
            <a:chOff x="1691680" y="2276872"/>
            <a:chExt cx="864096" cy="1872208"/>
          </a:xfrm>
        </p:grpSpPr>
        <p:grpSp>
          <p:nvGrpSpPr>
            <p:cNvPr id="109" name="Gruppieren 108"/>
            <p:cNvGrpSpPr/>
            <p:nvPr/>
          </p:nvGrpSpPr>
          <p:grpSpPr>
            <a:xfrm>
              <a:off x="1907704" y="3429000"/>
              <a:ext cx="503932" cy="720080"/>
              <a:chOff x="2627784" y="5016202"/>
              <a:chExt cx="503932" cy="720080"/>
            </a:xfrm>
          </p:grpSpPr>
          <p:cxnSp>
            <p:nvCxnSpPr>
              <p:cNvPr id="113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4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5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6" name="Gerade Verbindung 115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8" name="Gerade Verbindung 117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0" name="Ellipse 119"/>
            <p:cNvSpPr/>
            <p:nvPr/>
          </p:nvSpPr>
          <p:spPr bwMode="auto">
            <a:xfrm>
              <a:off x="2267744" y="2276872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1" name="Ellipse 120"/>
            <p:cNvSpPr/>
            <p:nvPr/>
          </p:nvSpPr>
          <p:spPr bwMode="auto">
            <a:xfrm>
              <a:off x="2267744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2" name="Gerade Verbindung 121"/>
            <p:cNvCxnSpPr/>
            <p:nvPr/>
          </p:nvCxnSpPr>
          <p:spPr bwMode="auto">
            <a:xfrm flipV="1">
              <a:off x="2411760" y="2780928"/>
              <a:ext cx="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Gerade Verbindung 122"/>
            <p:cNvCxnSpPr/>
            <p:nvPr/>
          </p:nvCxnSpPr>
          <p:spPr bwMode="auto">
            <a:xfrm>
              <a:off x="2411760" y="3284984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grpSp>
          <p:nvGrpSpPr>
            <p:cNvPr id="124" name="Gruppieren 123"/>
            <p:cNvGrpSpPr/>
            <p:nvPr/>
          </p:nvGrpSpPr>
          <p:grpSpPr>
            <a:xfrm>
              <a:off x="1835696" y="3212976"/>
              <a:ext cx="576064" cy="144016"/>
              <a:chOff x="2627784" y="1772816"/>
              <a:chExt cx="936104" cy="144016"/>
            </a:xfrm>
          </p:grpSpPr>
          <p:grpSp>
            <p:nvGrpSpPr>
              <p:cNvPr id="125" name="Gruppieren 124"/>
              <p:cNvGrpSpPr/>
              <p:nvPr/>
            </p:nvGrpSpPr>
            <p:grpSpPr>
              <a:xfrm>
                <a:off x="2843808" y="1772816"/>
                <a:ext cx="504056" cy="144016"/>
                <a:chOff x="3707904" y="1772816"/>
                <a:chExt cx="504056" cy="144016"/>
              </a:xfrm>
            </p:grpSpPr>
            <p:cxnSp>
              <p:nvCxnSpPr>
                <p:cNvPr id="128" name="Gerade Verbindung 127"/>
                <p:cNvCxnSpPr/>
                <p:nvPr/>
              </p:nvCxnSpPr>
              <p:spPr bwMode="auto">
                <a:xfrm>
                  <a:off x="370790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Gerade Verbindung 128"/>
                <p:cNvCxnSpPr/>
                <p:nvPr/>
              </p:nvCxnSpPr>
              <p:spPr bwMode="auto">
                <a:xfrm flipV="1">
                  <a:off x="3851920" y="1772816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0" name="Gerade Verbindung 129"/>
                <p:cNvCxnSpPr/>
                <p:nvPr/>
              </p:nvCxnSpPr>
              <p:spPr bwMode="auto">
                <a:xfrm>
                  <a:off x="3923928" y="1772816"/>
                  <a:ext cx="72008" cy="1440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1" name="Gerade Verbindung 130"/>
                <p:cNvCxnSpPr/>
                <p:nvPr/>
              </p:nvCxnSpPr>
              <p:spPr bwMode="auto">
                <a:xfrm flipV="1">
                  <a:off x="3995936" y="1844824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2" name="Gerade Verbindung 131"/>
                <p:cNvCxnSpPr/>
                <p:nvPr/>
              </p:nvCxnSpPr>
              <p:spPr bwMode="auto">
                <a:xfrm>
                  <a:off x="406794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26" name="Gerade Verbindung 125"/>
              <p:cNvCxnSpPr/>
              <p:nvPr/>
            </p:nvCxnSpPr>
            <p:spPr bwMode="auto">
              <a:xfrm flipH="1">
                <a:off x="262778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Gerade Verbindung 126"/>
              <p:cNvCxnSpPr/>
              <p:nvPr/>
            </p:nvCxnSpPr>
            <p:spPr bwMode="auto">
              <a:xfrm flipH="1">
                <a:off x="334786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33" name="Gerade Verbindung 132"/>
            <p:cNvCxnSpPr/>
            <p:nvPr/>
          </p:nvCxnSpPr>
          <p:spPr bwMode="auto">
            <a:xfrm>
              <a:off x="1835696" y="3284984"/>
              <a:ext cx="0" cy="5040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Gerade Verbindung 133"/>
            <p:cNvCxnSpPr/>
            <p:nvPr/>
          </p:nvCxnSpPr>
          <p:spPr bwMode="auto">
            <a:xfrm flipH="1">
              <a:off x="1763688" y="3789040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5" name="Sechseck 134"/>
            <p:cNvSpPr/>
            <p:nvPr/>
          </p:nvSpPr>
          <p:spPr bwMode="auto">
            <a:xfrm>
              <a:off x="1691680" y="3717032"/>
              <a:ext cx="288032" cy="144016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6" name="Gruppieren 135"/>
          <p:cNvGrpSpPr/>
          <p:nvPr/>
        </p:nvGrpSpPr>
        <p:grpSpPr>
          <a:xfrm>
            <a:off x="683568" y="2276872"/>
            <a:ext cx="864096" cy="1872208"/>
            <a:chOff x="1691680" y="2276872"/>
            <a:chExt cx="864096" cy="1872208"/>
          </a:xfrm>
        </p:grpSpPr>
        <p:grpSp>
          <p:nvGrpSpPr>
            <p:cNvPr id="137" name="Gruppieren 136"/>
            <p:cNvGrpSpPr/>
            <p:nvPr/>
          </p:nvGrpSpPr>
          <p:grpSpPr>
            <a:xfrm>
              <a:off x="1907704" y="3429000"/>
              <a:ext cx="503932" cy="720080"/>
              <a:chOff x="2627784" y="5016202"/>
              <a:chExt cx="503932" cy="720080"/>
            </a:xfrm>
          </p:grpSpPr>
          <p:cxnSp>
            <p:nvCxnSpPr>
              <p:cNvPr id="154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6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7" name="Gerade Verbindung 156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9" name="Gerade Verbindung 158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38" name="Ellipse 137"/>
            <p:cNvSpPr/>
            <p:nvPr/>
          </p:nvSpPr>
          <p:spPr bwMode="auto">
            <a:xfrm>
              <a:off x="2267744" y="2276872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2267744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0" name="Gerade Verbindung 139"/>
            <p:cNvCxnSpPr/>
            <p:nvPr/>
          </p:nvCxnSpPr>
          <p:spPr bwMode="auto">
            <a:xfrm flipV="1">
              <a:off x="2411760" y="2780928"/>
              <a:ext cx="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2411760" y="3284984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grpSp>
          <p:nvGrpSpPr>
            <p:cNvPr id="142" name="Gruppieren 141"/>
            <p:cNvGrpSpPr/>
            <p:nvPr/>
          </p:nvGrpSpPr>
          <p:grpSpPr>
            <a:xfrm>
              <a:off x="1835696" y="3212976"/>
              <a:ext cx="576064" cy="144016"/>
              <a:chOff x="2627784" y="1772816"/>
              <a:chExt cx="936104" cy="144016"/>
            </a:xfrm>
          </p:grpSpPr>
          <p:grpSp>
            <p:nvGrpSpPr>
              <p:cNvPr id="146" name="Gruppieren 145"/>
              <p:cNvGrpSpPr/>
              <p:nvPr/>
            </p:nvGrpSpPr>
            <p:grpSpPr>
              <a:xfrm>
                <a:off x="2843808" y="1772816"/>
                <a:ext cx="504056" cy="144016"/>
                <a:chOff x="3707904" y="1772816"/>
                <a:chExt cx="504056" cy="144016"/>
              </a:xfrm>
            </p:grpSpPr>
            <p:cxnSp>
              <p:nvCxnSpPr>
                <p:cNvPr id="149" name="Gerade Verbindung 148"/>
                <p:cNvCxnSpPr/>
                <p:nvPr/>
              </p:nvCxnSpPr>
              <p:spPr bwMode="auto">
                <a:xfrm>
                  <a:off x="370790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0" name="Gerade Verbindung 149"/>
                <p:cNvCxnSpPr/>
                <p:nvPr/>
              </p:nvCxnSpPr>
              <p:spPr bwMode="auto">
                <a:xfrm flipV="1">
                  <a:off x="3851920" y="1772816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1" name="Gerade Verbindung 150"/>
                <p:cNvCxnSpPr/>
                <p:nvPr/>
              </p:nvCxnSpPr>
              <p:spPr bwMode="auto">
                <a:xfrm>
                  <a:off x="3923928" y="1772816"/>
                  <a:ext cx="72008" cy="1440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2" name="Gerade Verbindung 151"/>
                <p:cNvCxnSpPr/>
                <p:nvPr/>
              </p:nvCxnSpPr>
              <p:spPr bwMode="auto">
                <a:xfrm flipV="1">
                  <a:off x="3995936" y="1844824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" name="Gerade Verbindung 152"/>
                <p:cNvCxnSpPr/>
                <p:nvPr/>
              </p:nvCxnSpPr>
              <p:spPr bwMode="auto">
                <a:xfrm>
                  <a:off x="406794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7" name="Gerade Verbindung 146"/>
              <p:cNvCxnSpPr/>
              <p:nvPr/>
            </p:nvCxnSpPr>
            <p:spPr bwMode="auto">
              <a:xfrm flipH="1">
                <a:off x="262778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8" name="Gerade Verbindung 147"/>
              <p:cNvCxnSpPr/>
              <p:nvPr/>
            </p:nvCxnSpPr>
            <p:spPr bwMode="auto">
              <a:xfrm flipH="1">
                <a:off x="334786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43" name="Gerade Verbindung 142"/>
            <p:cNvCxnSpPr/>
            <p:nvPr/>
          </p:nvCxnSpPr>
          <p:spPr bwMode="auto">
            <a:xfrm>
              <a:off x="1835696" y="3284984"/>
              <a:ext cx="0" cy="5040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Gerade Verbindung 143"/>
            <p:cNvCxnSpPr/>
            <p:nvPr/>
          </p:nvCxnSpPr>
          <p:spPr bwMode="auto">
            <a:xfrm flipH="1">
              <a:off x="1763688" y="3789040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5" name="Sechseck 144"/>
            <p:cNvSpPr/>
            <p:nvPr/>
          </p:nvSpPr>
          <p:spPr bwMode="auto">
            <a:xfrm>
              <a:off x="1691680" y="3717032"/>
              <a:ext cx="288032" cy="144016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1" name="Gerade Verbindung 160"/>
          <p:cNvCxnSpPr/>
          <p:nvPr/>
        </p:nvCxnSpPr>
        <p:spPr bwMode="auto">
          <a:xfrm>
            <a:off x="1403648" y="4149080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uppieren 15"/>
          <p:cNvGrpSpPr/>
          <p:nvPr/>
        </p:nvGrpSpPr>
        <p:grpSpPr>
          <a:xfrm flipH="1">
            <a:off x="4427984" y="2276872"/>
            <a:ext cx="2592288" cy="1872208"/>
            <a:chOff x="3635896" y="1268760"/>
            <a:chExt cx="2592288" cy="1872208"/>
          </a:xfrm>
        </p:grpSpPr>
        <p:grpSp>
          <p:nvGrpSpPr>
            <p:cNvPr id="162" name="Gruppieren 161"/>
            <p:cNvGrpSpPr/>
            <p:nvPr/>
          </p:nvGrpSpPr>
          <p:grpSpPr>
            <a:xfrm>
              <a:off x="5580112" y="2420888"/>
              <a:ext cx="503932" cy="720080"/>
              <a:chOff x="2627784" y="5016202"/>
              <a:chExt cx="503932" cy="720080"/>
            </a:xfrm>
          </p:grpSpPr>
          <p:cxnSp>
            <p:nvCxnSpPr>
              <p:cNvPr id="163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7404" y="5229200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" name="Prava linija spajanja 41"/>
              <p:cNvCxnSpPr>
                <a:cxnSpLocks noChangeShapeType="1"/>
              </p:cNvCxnSpPr>
              <p:nvPr/>
            </p:nvCxnSpPr>
            <p:spPr bwMode="auto">
              <a:xfrm rot="5400000">
                <a:off x="2773735" y="5371281"/>
                <a:ext cx="28575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5" name="Prava linija spajanja 43"/>
              <p:cNvCxnSpPr>
                <a:cxnSpLocks noChangeShapeType="1"/>
              </p:cNvCxnSpPr>
              <p:nvPr/>
            </p:nvCxnSpPr>
            <p:spPr bwMode="auto">
              <a:xfrm rot="5400000">
                <a:off x="2703091" y="5372075"/>
                <a:ext cx="28575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6" name="Gerade Verbindung 165"/>
              <p:cNvCxnSpPr/>
              <p:nvPr/>
            </p:nvCxnSpPr>
            <p:spPr bwMode="auto">
              <a:xfrm>
                <a:off x="3131716" y="5520258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7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915692" y="5520258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8" name="Gerade Verbindung 167"/>
              <p:cNvCxnSpPr/>
              <p:nvPr/>
            </p:nvCxnSpPr>
            <p:spPr bwMode="auto">
              <a:xfrm>
                <a:off x="3131716" y="5016202"/>
                <a:ext cx="0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9" name="Prava linija spajanja 39"/>
              <p:cNvCxnSpPr>
                <a:cxnSpLocks noChangeShapeType="1"/>
              </p:cNvCxnSpPr>
              <p:nvPr/>
            </p:nvCxnSpPr>
            <p:spPr bwMode="auto">
              <a:xfrm rot="10800000">
                <a:off x="2627784" y="5373216"/>
                <a:ext cx="214312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5940152" y="1268760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Ellipse 170"/>
            <p:cNvSpPr/>
            <p:nvPr/>
          </p:nvSpPr>
          <p:spPr bwMode="auto">
            <a:xfrm>
              <a:off x="5940152" y="148478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2" name="Gerade Verbindung 171"/>
            <p:cNvCxnSpPr/>
            <p:nvPr/>
          </p:nvCxnSpPr>
          <p:spPr bwMode="auto">
            <a:xfrm flipV="1">
              <a:off x="6084168" y="1772816"/>
              <a:ext cx="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6084168" y="2276872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grpSp>
          <p:nvGrpSpPr>
            <p:cNvPr id="174" name="Gruppieren 173"/>
            <p:cNvGrpSpPr/>
            <p:nvPr/>
          </p:nvGrpSpPr>
          <p:grpSpPr>
            <a:xfrm>
              <a:off x="5508104" y="2204864"/>
              <a:ext cx="576064" cy="144016"/>
              <a:chOff x="2627784" y="1772816"/>
              <a:chExt cx="936104" cy="144016"/>
            </a:xfrm>
          </p:grpSpPr>
          <p:grpSp>
            <p:nvGrpSpPr>
              <p:cNvPr id="175" name="Gruppieren 174"/>
              <p:cNvGrpSpPr/>
              <p:nvPr/>
            </p:nvGrpSpPr>
            <p:grpSpPr>
              <a:xfrm>
                <a:off x="2843808" y="1772816"/>
                <a:ext cx="504056" cy="144016"/>
                <a:chOff x="3707904" y="1772816"/>
                <a:chExt cx="504056" cy="144016"/>
              </a:xfrm>
            </p:grpSpPr>
            <p:cxnSp>
              <p:nvCxnSpPr>
                <p:cNvPr id="178" name="Gerade Verbindung 177"/>
                <p:cNvCxnSpPr/>
                <p:nvPr/>
              </p:nvCxnSpPr>
              <p:spPr bwMode="auto">
                <a:xfrm>
                  <a:off x="370790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9" name="Gerade Verbindung 178"/>
                <p:cNvCxnSpPr/>
                <p:nvPr/>
              </p:nvCxnSpPr>
              <p:spPr bwMode="auto">
                <a:xfrm flipV="1">
                  <a:off x="3851920" y="1772816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0" name="Gerade Verbindung 179"/>
                <p:cNvCxnSpPr/>
                <p:nvPr/>
              </p:nvCxnSpPr>
              <p:spPr bwMode="auto">
                <a:xfrm>
                  <a:off x="3923928" y="1772816"/>
                  <a:ext cx="72008" cy="14401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1" name="Gerade Verbindung 180"/>
                <p:cNvCxnSpPr/>
                <p:nvPr/>
              </p:nvCxnSpPr>
              <p:spPr bwMode="auto">
                <a:xfrm flipV="1">
                  <a:off x="3995936" y="1844824"/>
                  <a:ext cx="720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2" name="Gerade Verbindung 181"/>
                <p:cNvCxnSpPr/>
                <p:nvPr/>
              </p:nvCxnSpPr>
              <p:spPr bwMode="auto">
                <a:xfrm>
                  <a:off x="4067944" y="1844824"/>
                  <a:ext cx="14401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76" name="Gerade Verbindung 175"/>
              <p:cNvCxnSpPr/>
              <p:nvPr/>
            </p:nvCxnSpPr>
            <p:spPr bwMode="auto">
              <a:xfrm flipH="1">
                <a:off x="262778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7" name="Gerade Verbindung 176"/>
              <p:cNvCxnSpPr/>
              <p:nvPr/>
            </p:nvCxnSpPr>
            <p:spPr bwMode="auto">
              <a:xfrm flipH="1">
                <a:off x="3347864" y="1844824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83" name="Gerade Verbindung 182"/>
            <p:cNvCxnSpPr/>
            <p:nvPr/>
          </p:nvCxnSpPr>
          <p:spPr bwMode="auto">
            <a:xfrm>
              <a:off x="5508104" y="2276872"/>
              <a:ext cx="0" cy="5040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5436096" y="2780928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3" name="Sechseck 202"/>
            <p:cNvSpPr/>
            <p:nvPr/>
          </p:nvSpPr>
          <p:spPr bwMode="auto">
            <a:xfrm>
              <a:off x="5364088" y="2708920"/>
              <a:ext cx="288032" cy="144016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204" name="Gruppieren 203"/>
            <p:cNvGrpSpPr/>
            <p:nvPr/>
          </p:nvGrpSpPr>
          <p:grpSpPr>
            <a:xfrm>
              <a:off x="4499992" y="1268760"/>
              <a:ext cx="864096" cy="1872208"/>
              <a:chOff x="1691680" y="2276872"/>
              <a:chExt cx="864096" cy="1872208"/>
            </a:xfrm>
          </p:grpSpPr>
          <p:grpSp>
            <p:nvGrpSpPr>
              <p:cNvPr id="205" name="Gruppieren 204"/>
              <p:cNvGrpSpPr/>
              <p:nvPr/>
            </p:nvGrpSpPr>
            <p:grpSpPr>
              <a:xfrm>
                <a:off x="1907704" y="342900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222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3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4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" name="Gerade Verbindung 224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7" name="Gerade Verbindung 226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8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06" name="Ellipse 205"/>
              <p:cNvSpPr/>
              <p:nvPr/>
            </p:nvSpPr>
            <p:spPr bwMode="auto">
              <a:xfrm>
                <a:off x="2267744" y="2276872"/>
                <a:ext cx="288032" cy="288032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7" name="Ellipse 206"/>
              <p:cNvSpPr/>
              <p:nvPr/>
            </p:nvSpPr>
            <p:spPr bwMode="auto">
              <a:xfrm>
                <a:off x="2267744" y="2492896"/>
                <a:ext cx="288032" cy="288032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8" name="Gerade Verbindung 207"/>
              <p:cNvCxnSpPr/>
              <p:nvPr/>
            </p:nvCxnSpPr>
            <p:spPr bwMode="auto">
              <a:xfrm flipV="1">
                <a:off x="2411760" y="2780928"/>
                <a:ext cx="0" cy="72008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9" name="Gerade Verbindung 208"/>
              <p:cNvCxnSpPr/>
              <p:nvPr/>
            </p:nvCxnSpPr>
            <p:spPr bwMode="auto">
              <a:xfrm>
                <a:off x="2411760" y="328498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grpSp>
            <p:nvGrpSpPr>
              <p:cNvPr id="210" name="Gruppieren 209"/>
              <p:cNvGrpSpPr/>
              <p:nvPr/>
            </p:nvGrpSpPr>
            <p:grpSpPr>
              <a:xfrm>
                <a:off x="1835696" y="3212976"/>
                <a:ext cx="576064" cy="144016"/>
                <a:chOff x="2627784" y="1772816"/>
                <a:chExt cx="936104" cy="144016"/>
              </a:xfrm>
            </p:grpSpPr>
            <p:grpSp>
              <p:nvGrpSpPr>
                <p:cNvPr id="214" name="Gruppieren 213"/>
                <p:cNvGrpSpPr/>
                <p:nvPr/>
              </p:nvGrpSpPr>
              <p:grpSpPr>
                <a:xfrm>
                  <a:off x="2843808" y="1772816"/>
                  <a:ext cx="504056" cy="144016"/>
                  <a:chOff x="3707904" y="1772816"/>
                  <a:chExt cx="504056" cy="144016"/>
                </a:xfrm>
              </p:grpSpPr>
              <p:cxnSp>
                <p:nvCxnSpPr>
                  <p:cNvPr id="217" name="Gerade Verbindung 216"/>
                  <p:cNvCxnSpPr/>
                  <p:nvPr/>
                </p:nvCxnSpPr>
                <p:spPr bwMode="auto">
                  <a:xfrm>
                    <a:off x="3707904" y="1844824"/>
                    <a:ext cx="144016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8" name="Gerade Verbindung 217"/>
                  <p:cNvCxnSpPr/>
                  <p:nvPr/>
                </p:nvCxnSpPr>
                <p:spPr bwMode="auto">
                  <a:xfrm flipV="1">
                    <a:off x="3851920" y="1772816"/>
                    <a:ext cx="72008" cy="7200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9" name="Gerade Verbindung 218"/>
                  <p:cNvCxnSpPr/>
                  <p:nvPr/>
                </p:nvCxnSpPr>
                <p:spPr bwMode="auto">
                  <a:xfrm>
                    <a:off x="3923928" y="1772816"/>
                    <a:ext cx="72008" cy="14401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0" name="Gerade Verbindung 219"/>
                  <p:cNvCxnSpPr/>
                  <p:nvPr/>
                </p:nvCxnSpPr>
                <p:spPr bwMode="auto">
                  <a:xfrm flipV="1">
                    <a:off x="3995936" y="1844824"/>
                    <a:ext cx="72008" cy="7200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1" name="Gerade Verbindung 220"/>
                  <p:cNvCxnSpPr/>
                  <p:nvPr/>
                </p:nvCxnSpPr>
                <p:spPr bwMode="auto">
                  <a:xfrm>
                    <a:off x="4067944" y="1844824"/>
                    <a:ext cx="144016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15" name="Gerade Verbindung 214"/>
                <p:cNvCxnSpPr/>
                <p:nvPr/>
              </p:nvCxnSpPr>
              <p:spPr bwMode="auto">
                <a:xfrm flipH="1">
                  <a:off x="2627784" y="1844824"/>
                  <a:ext cx="21602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6" name="Gerade Verbindung 215"/>
                <p:cNvCxnSpPr/>
                <p:nvPr/>
              </p:nvCxnSpPr>
              <p:spPr bwMode="auto">
                <a:xfrm flipH="1">
                  <a:off x="3347864" y="1844824"/>
                  <a:ext cx="21602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11" name="Gerade Verbindung 210"/>
              <p:cNvCxnSpPr/>
              <p:nvPr/>
            </p:nvCxnSpPr>
            <p:spPr bwMode="auto">
              <a:xfrm>
                <a:off x="1835696" y="3284984"/>
                <a:ext cx="0" cy="5040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Gerade Verbindung 211"/>
              <p:cNvCxnSpPr/>
              <p:nvPr/>
            </p:nvCxnSpPr>
            <p:spPr bwMode="auto">
              <a:xfrm flipH="1">
                <a:off x="1763688" y="3789040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3" name="Sechseck 212"/>
              <p:cNvSpPr/>
              <p:nvPr/>
            </p:nvSpPr>
            <p:spPr bwMode="auto">
              <a:xfrm>
                <a:off x="1691680" y="3717032"/>
                <a:ext cx="288032" cy="144016"/>
              </a:xfrm>
              <a:prstGeom prst="hexagon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29" name="Gruppieren 228"/>
            <p:cNvGrpSpPr/>
            <p:nvPr/>
          </p:nvGrpSpPr>
          <p:grpSpPr>
            <a:xfrm>
              <a:off x="3635896" y="1268760"/>
              <a:ext cx="864096" cy="1872208"/>
              <a:chOff x="1691680" y="2276872"/>
              <a:chExt cx="864096" cy="1872208"/>
            </a:xfrm>
          </p:grpSpPr>
          <p:grpSp>
            <p:nvGrpSpPr>
              <p:cNvPr id="230" name="Gruppieren 229"/>
              <p:cNvGrpSpPr/>
              <p:nvPr/>
            </p:nvGrpSpPr>
            <p:grpSpPr>
              <a:xfrm>
                <a:off x="1907704" y="342900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24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8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9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0" name="Gerade Verbindung 249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1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2" name="Gerade Verbindung 251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31" name="Ellipse 230"/>
              <p:cNvSpPr/>
              <p:nvPr/>
            </p:nvSpPr>
            <p:spPr bwMode="auto">
              <a:xfrm>
                <a:off x="2267744" y="2276872"/>
                <a:ext cx="288032" cy="288032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32" name="Ellipse 231"/>
              <p:cNvSpPr/>
              <p:nvPr/>
            </p:nvSpPr>
            <p:spPr bwMode="auto">
              <a:xfrm>
                <a:off x="2267744" y="2492896"/>
                <a:ext cx="288032" cy="288032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33" name="Gerade Verbindung 232"/>
              <p:cNvCxnSpPr/>
              <p:nvPr/>
            </p:nvCxnSpPr>
            <p:spPr bwMode="auto">
              <a:xfrm flipV="1">
                <a:off x="2411760" y="2780928"/>
                <a:ext cx="0" cy="72008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Gerade Verbindung 233"/>
              <p:cNvCxnSpPr/>
              <p:nvPr/>
            </p:nvCxnSpPr>
            <p:spPr bwMode="auto">
              <a:xfrm>
                <a:off x="2411760" y="328498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grpSp>
            <p:nvGrpSpPr>
              <p:cNvPr id="235" name="Gruppieren 234"/>
              <p:cNvGrpSpPr/>
              <p:nvPr/>
            </p:nvGrpSpPr>
            <p:grpSpPr>
              <a:xfrm>
                <a:off x="1835696" y="3212976"/>
                <a:ext cx="576064" cy="144016"/>
                <a:chOff x="2627784" y="1772816"/>
                <a:chExt cx="936104" cy="144016"/>
              </a:xfrm>
            </p:grpSpPr>
            <p:grpSp>
              <p:nvGrpSpPr>
                <p:cNvPr id="239" name="Gruppieren 238"/>
                <p:cNvGrpSpPr/>
                <p:nvPr/>
              </p:nvGrpSpPr>
              <p:grpSpPr>
                <a:xfrm>
                  <a:off x="2843808" y="1772816"/>
                  <a:ext cx="504056" cy="144016"/>
                  <a:chOff x="3707904" y="1772816"/>
                  <a:chExt cx="504056" cy="144016"/>
                </a:xfrm>
              </p:grpSpPr>
              <p:cxnSp>
                <p:nvCxnSpPr>
                  <p:cNvPr id="242" name="Gerade Verbindung 241"/>
                  <p:cNvCxnSpPr/>
                  <p:nvPr/>
                </p:nvCxnSpPr>
                <p:spPr bwMode="auto">
                  <a:xfrm>
                    <a:off x="3707904" y="1844824"/>
                    <a:ext cx="144016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3" name="Gerade Verbindung 242"/>
                  <p:cNvCxnSpPr/>
                  <p:nvPr/>
                </p:nvCxnSpPr>
                <p:spPr bwMode="auto">
                  <a:xfrm flipV="1">
                    <a:off x="3851920" y="1772816"/>
                    <a:ext cx="72008" cy="7200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4" name="Gerade Verbindung 243"/>
                  <p:cNvCxnSpPr/>
                  <p:nvPr/>
                </p:nvCxnSpPr>
                <p:spPr bwMode="auto">
                  <a:xfrm>
                    <a:off x="3923928" y="1772816"/>
                    <a:ext cx="72008" cy="14401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5" name="Gerade Verbindung 244"/>
                  <p:cNvCxnSpPr/>
                  <p:nvPr/>
                </p:nvCxnSpPr>
                <p:spPr bwMode="auto">
                  <a:xfrm flipV="1">
                    <a:off x="3995936" y="1844824"/>
                    <a:ext cx="72008" cy="7200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6" name="Gerade Verbindung 245"/>
                  <p:cNvCxnSpPr/>
                  <p:nvPr/>
                </p:nvCxnSpPr>
                <p:spPr bwMode="auto">
                  <a:xfrm>
                    <a:off x="4067944" y="1844824"/>
                    <a:ext cx="144016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40" name="Gerade Verbindung 239"/>
                <p:cNvCxnSpPr/>
                <p:nvPr/>
              </p:nvCxnSpPr>
              <p:spPr bwMode="auto">
                <a:xfrm flipH="1">
                  <a:off x="2627784" y="1844824"/>
                  <a:ext cx="21602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1" name="Gerade Verbindung 240"/>
                <p:cNvCxnSpPr/>
                <p:nvPr/>
              </p:nvCxnSpPr>
              <p:spPr bwMode="auto">
                <a:xfrm flipH="1">
                  <a:off x="3347864" y="1844824"/>
                  <a:ext cx="21602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36" name="Gerade Verbindung 235"/>
              <p:cNvCxnSpPr/>
              <p:nvPr/>
            </p:nvCxnSpPr>
            <p:spPr bwMode="auto">
              <a:xfrm>
                <a:off x="1835696" y="3284984"/>
                <a:ext cx="0" cy="5040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7" name="Gerade Verbindung 236"/>
              <p:cNvCxnSpPr/>
              <p:nvPr/>
            </p:nvCxnSpPr>
            <p:spPr bwMode="auto">
              <a:xfrm flipH="1">
                <a:off x="1763688" y="3789040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8" name="Sechseck 237"/>
              <p:cNvSpPr/>
              <p:nvPr/>
            </p:nvSpPr>
            <p:spPr bwMode="auto">
              <a:xfrm>
                <a:off x="1691680" y="3717032"/>
                <a:ext cx="288032" cy="144016"/>
              </a:xfrm>
              <a:prstGeom prst="hexagon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254" name="Gerade Verbindung 253"/>
            <p:cNvCxnSpPr/>
            <p:nvPr/>
          </p:nvCxnSpPr>
          <p:spPr bwMode="auto">
            <a:xfrm>
              <a:off x="4355976" y="3140968"/>
              <a:ext cx="172819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5" name="Gruppieren 254"/>
          <p:cNvGrpSpPr/>
          <p:nvPr/>
        </p:nvGrpSpPr>
        <p:grpSpPr>
          <a:xfrm>
            <a:off x="7236296" y="1844824"/>
            <a:ext cx="936104" cy="144016"/>
            <a:chOff x="2627784" y="1772816"/>
            <a:chExt cx="936104" cy="144016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259" name="Gerade Verbindung 258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0" name="Gerade Verbindung 259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1" name="Gerade Verbindung 260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2" name="Gerade Verbindung 261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3" name="Gerade Verbindung 262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57" name="Gerade Verbindung 256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8" name="Gerade Verbindung 257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4" name="Rechteck 263"/>
          <p:cNvSpPr/>
          <p:nvPr/>
        </p:nvSpPr>
        <p:spPr bwMode="auto">
          <a:xfrm>
            <a:off x="8172400" y="1700808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265" name="Gerade Verbindung 264"/>
          <p:cNvCxnSpPr/>
          <p:nvPr/>
        </p:nvCxnSpPr>
        <p:spPr bwMode="auto">
          <a:xfrm rot="10800000" flipH="1">
            <a:off x="7236296" y="19168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266" name="Gruppieren 265"/>
          <p:cNvGrpSpPr/>
          <p:nvPr/>
        </p:nvGrpSpPr>
        <p:grpSpPr>
          <a:xfrm>
            <a:off x="7236296" y="2348880"/>
            <a:ext cx="936104" cy="144016"/>
            <a:chOff x="2627784" y="1772816"/>
            <a:chExt cx="936104" cy="144016"/>
          </a:xfrm>
        </p:grpSpPr>
        <p:grpSp>
          <p:nvGrpSpPr>
            <p:cNvPr id="267" name="Gruppieren 266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270" name="Gerade Verbindung 269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1" name="Gerade Verbindung 270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2" name="Gerade Verbindung 271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3" name="Gerade Verbindung 272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4" name="Gerade Verbindung 273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68" name="Gerade Verbindung 267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9" name="Gerade Verbindung 268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5" name="Rechteck 274"/>
          <p:cNvSpPr/>
          <p:nvPr/>
        </p:nvSpPr>
        <p:spPr bwMode="auto">
          <a:xfrm>
            <a:off x="8172400" y="2204864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276" name="Gerade Verbindung 275"/>
          <p:cNvCxnSpPr/>
          <p:nvPr/>
        </p:nvCxnSpPr>
        <p:spPr bwMode="auto">
          <a:xfrm rot="10800000" flipH="1">
            <a:off x="7236296" y="242088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277" name="Gruppieren 276"/>
          <p:cNvGrpSpPr/>
          <p:nvPr/>
        </p:nvGrpSpPr>
        <p:grpSpPr>
          <a:xfrm>
            <a:off x="7236296" y="2852936"/>
            <a:ext cx="936104" cy="144016"/>
            <a:chOff x="2627784" y="1772816"/>
            <a:chExt cx="936104" cy="144016"/>
          </a:xfrm>
        </p:grpSpPr>
        <p:grpSp>
          <p:nvGrpSpPr>
            <p:cNvPr id="278" name="Gruppieren 277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281" name="Gerade Verbindung 280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2" name="Gerade Verbindung 281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3" name="Gerade Verbindung 282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4" name="Gerade Verbindung 283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5" name="Gerade Verbindung 284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79" name="Gerade Verbindung 278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Gerade Verbindung 279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6" name="Rechteck 285"/>
          <p:cNvSpPr/>
          <p:nvPr/>
        </p:nvSpPr>
        <p:spPr bwMode="auto">
          <a:xfrm>
            <a:off x="8172400" y="2708920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287" name="Gerade Verbindung 286"/>
          <p:cNvCxnSpPr/>
          <p:nvPr/>
        </p:nvCxnSpPr>
        <p:spPr bwMode="auto">
          <a:xfrm rot="10800000" flipH="1">
            <a:off x="7236296" y="292494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grpSp>
        <p:nvGrpSpPr>
          <p:cNvPr id="288" name="Gruppieren 287"/>
          <p:cNvGrpSpPr/>
          <p:nvPr/>
        </p:nvGrpSpPr>
        <p:grpSpPr>
          <a:xfrm>
            <a:off x="7236296" y="3356992"/>
            <a:ext cx="936104" cy="144016"/>
            <a:chOff x="2627784" y="1772816"/>
            <a:chExt cx="936104" cy="144016"/>
          </a:xfrm>
        </p:grpSpPr>
        <p:grpSp>
          <p:nvGrpSpPr>
            <p:cNvPr id="289" name="Gruppieren 288"/>
            <p:cNvGrpSpPr/>
            <p:nvPr/>
          </p:nvGrpSpPr>
          <p:grpSpPr>
            <a:xfrm>
              <a:off x="2843808" y="1772816"/>
              <a:ext cx="504056" cy="144016"/>
              <a:chOff x="3707904" y="1772816"/>
              <a:chExt cx="504056" cy="144016"/>
            </a:xfrm>
          </p:grpSpPr>
          <p:cxnSp>
            <p:nvCxnSpPr>
              <p:cNvPr id="292" name="Gerade Verbindung 291"/>
              <p:cNvCxnSpPr/>
              <p:nvPr/>
            </p:nvCxnSpPr>
            <p:spPr bwMode="auto">
              <a:xfrm>
                <a:off x="370790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3" name="Gerade Verbindung 292"/>
              <p:cNvCxnSpPr/>
              <p:nvPr/>
            </p:nvCxnSpPr>
            <p:spPr bwMode="auto">
              <a:xfrm flipV="1">
                <a:off x="3851920" y="1772816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4" name="Gerade Verbindung 293"/>
              <p:cNvCxnSpPr/>
              <p:nvPr/>
            </p:nvCxnSpPr>
            <p:spPr bwMode="auto">
              <a:xfrm>
                <a:off x="3923928" y="1772816"/>
                <a:ext cx="72008" cy="14401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5" name="Gerade Verbindung 294"/>
              <p:cNvCxnSpPr/>
              <p:nvPr/>
            </p:nvCxnSpPr>
            <p:spPr bwMode="auto">
              <a:xfrm flipV="1">
                <a:off x="3995936" y="1844824"/>
                <a:ext cx="72008" cy="7200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6" name="Gerade Verbindung 295"/>
              <p:cNvCxnSpPr/>
              <p:nvPr/>
            </p:nvCxnSpPr>
            <p:spPr bwMode="auto">
              <a:xfrm>
                <a:off x="4067944" y="1844824"/>
                <a:ext cx="1440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90" name="Gerade Verbindung 289"/>
            <p:cNvCxnSpPr/>
            <p:nvPr/>
          </p:nvCxnSpPr>
          <p:spPr bwMode="auto">
            <a:xfrm flipH="1">
              <a:off x="262778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Gerade Verbindung 290"/>
            <p:cNvCxnSpPr/>
            <p:nvPr/>
          </p:nvCxnSpPr>
          <p:spPr bwMode="auto">
            <a:xfrm flipH="1">
              <a:off x="3347864" y="1844824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7" name="Rechteck 296"/>
          <p:cNvSpPr/>
          <p:nvPr/>
        </p:nvSpPr>
        <p:spPr bwMode="auto">
          <a:xfrm>
            <a:off x="8172400" y="3212976"/>
            <a:ext cx="72008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</p:txBody>
      </p:sp>
      <p:cxnSp>
        <p:nvCxnSpPr>
          <p:cNvPr id="298" name="Gerade Verbindung 297"/>
          <p:cNvCxnSpPr/>
          <p:nvPr/>
        </p:nvCxnSpPr>
        <p:spPr bwMode="auto">
          <a:xfrm rot="10800000" flipH="1">
            <a:off x="7236296" y="342900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299" name="Gerade Verbindung 298"/>
          <p:cNvCxnSpPr/>
          <p:nvPr/>
        </p:nvCxnSpPr>
        <p:spPr bwMode="auto">
          <a:xfrm flipV="1">
            <a:off x="827584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Gerade Verbindung 299"/>
          <p:cNvCxnSpPr/>
          <p:nvPr/>
        </p:nvCxnSpPr>
        <p:spPr bwMode="auto">
          <a:xfrm flipV="1">
            <a:off x="1691680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Gerade Verbindung 300"/>
          <p:cNvCxnSpPr/>
          <p:nvPr/>
        </p:nvCxnSpPr>
        <p:spPr bwMode="auto">
          <a:xfrm flipV="1">
            <a:off x="2555776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Gerade Verbindung 301"/>
          <p:cNvCxnSpPr/>
          <p:nvPr/>
        </p:nvCxnSpPr>
        <p:spPr bwMode="auto">
          <a:xfrm flipV="1">
            <a:off x="5148064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Gerade Verbindung 302"/>
          <p:cNvCxnSpPr/>
          <p:nvPr/>
        </p:nvCxnSpPr>
        <p:spPr bwMode="auto">
          <a:xfrm flipV="1">
            <a:off x="6012160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Gerade Verbindung 303"/>
          <p:cNvCxnSpPr/>
          <p:nvPr/>
        </p:nvCxnSpPr>
        <p:spPr bwMode="auto">
          <a:xfrm flipV="1">
            <a:off x="6876256" y="1556792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Gerade Verbindung mit Pfeil 304"/>
          <p:cNvCxnSpPr/>
          <p:nvPr/>
        </p:nvCxnSpPr>
        <p:spPr bwMode="auto">
          <a:xfrm>
            <a:off x="683568" y="1772816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" name="Gerade Verbindung mit Pfeil 2"/>
          <p:cNvCxnSpPr/>
          <p:nvPr/>
        </p:nvCxnSpPr>
        <p:spPr bwMode="auto">
          <a:xfrm rot="10800000">
            <a:off x="827584" y="3861048"/>
            <a:ext cx="0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8" name="Gerade Verbindung mit Pfeil 377"/>
          <p:cNvCxnSpPr/>
          <p:nvPr/>
        </p:nvCxnSpPr>
        <p:spPr bwMode="auto">
          <a:xfrm rot="10800000">
            <a:off x="1043608" y="3789040"/>
            <a:ext cx="0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Gerade Verbindung mit Pfeil 12"/>
          <p:cNvCxnSpPr/>
          <p:nvPr/>
        </p:nvCxnSpPr>
        <p:spPr bwMode="auto">
          <a:xfrm>
            <a:off x="1475656" y="3284984"/>
            <a:ext cx="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80" name="Gruppieren 379"/>
          <p:cNvGrpSpPr/>
          <p:nvPr/>
        </p:nvGrpSpPr>
        <p:grpSpPr>
          <a:xfrm>
            <a:off x="827584" y="4221088"/>
            <a:ext cx="6048672" cy="2088232"/>
            <a:chOff x="827584" y="4221088"/>
            <a:chExt cx="6048672" cy="2088232"/>
          </a:xfrm>
        </p:grpSpPr>
        <p:grpSp>
          <p:nvGrpSpPr>
            <p:cNvPr id="381" name="Gruppieren 380"/>
            <p:cNvGrpSpPr/>
            <p:nvPr/>
          </p:nvGrpSpPr>
          <p:grpSpPr>
            <a:xfrm>
              <a:off x="1259632" y="4293096"/>
              <a:ext cx="2376140" cy="2016224"/>
              <a:chOff x="1259632" y="4293096"/>
              <a:chExt cx="2376140" cy="2016224"/>
            </a:xfrm>
          </p:grpSpPr>
          <p:grpSp>
            <p:nvGrpSpPr>
              <p:cNvPr id="424" name="Gruppieren 423"/>
              <p:cNvGrpSpPr/>
              <p:nvPr/>
            </p:nvGrpSpPr>
            <p:grpSpPr>
              <a:xfrm flipH="1">
                <a:off x="1403648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44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8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9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0" name="Gerade Verbindung 449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1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2" name="Gerade Verbindung 451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25" name="Gerade Verbindung 424"/>
              <p:cNvCxnSpPr/>
              <p:nvPr/>
            </p:nvCxnSpPr>
            <p:spPr bwMode="auto">
              <a:xfrm>
                <a:off x="1259632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6" name="Gerade Verbindung 425"/>
              <p:cNvCxnSpPr/>
              <p:nvPr/>
            </p:nvCxnSpPr>
            <p:spPr bwMode="auto">
              <a:xfrm flipV="1">
                <a:off x="1403648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27" name="Gruppieren 426"/>
              <p:cNvGrpSpPr/>
              <p:nvPr/>
            </p:nvGrpSpPr>
            <p:grpSpPr>
              <a:xfrm flipH="1">
                <a:off x="2267744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440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1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2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3" name="Gerade Verbindung 442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4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5" name="Gerade Verbindung 444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6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28" name="Gerade Verbindung 427"/>
              <p:cNvCxnSpPr/>
              <p:nvPr/>
            </p:nvCxnSpPr>
            <p:spPr bwMode="auto">
              <a:xfrm>
                <a:off x="2123728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9" name="Gerade Verbindung 428"/>
              <p:cNvCxnSpPr/>
              <p:nvPr/>
            </p:nvCxnSpPr>
            <p:spPr bwMode="auto">
              <a:xfrm flipV="1">
                <a:off x="2267744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30" name="Gruppieren 429"/>
              <p:cNvGrpSpPr/>
              <p:nvPr/>
            </p:nvGrpSpPr>
            <p:grpSpPr>
              <a:xfrm flipH="1">
                <a:off x="3131840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43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34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35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36" name="Gerade Verbindung 435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38" name="Gerade Verbindung 437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9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31" name="Gerade Verbindung 430"/>
              <p:cNvCxnSpPr/>
              <p:nvPr/>
            </p:nvCxnSpPr>
            <p:spPr bwMode="auto">
              <a:xfrm>
                <a:off x="2987824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2" name="Gerade Verbindung 431"/>
              <p:cNvCxnSpPr/>
              <p:nvPr/>
            </p:nvCxnSpPr>
            <p:spPr bwMode="auto">
              <a:xfrm flipV="1">
                <a:off x="3131840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82" name="Gruppieren 381"/>
            <p:cNvGrpSpPr/>
            <p:nvPr/>
          </p:nvGrpSpPr>
          <p:grpSpPr>
            <a:xfrm flipH="1">
              <a:off x="4067944" y="4293096"/>
              <a:ext cx="2376140" cy="2016224"/>
              <a:chOff x="1259632" y="4293096"/>
              <a:chExt cx="2376140" cy="2016224"/>
            </a:xfrm>
          </p:grpSpPr>
          <p:grpSp>
            <p:nvGrpSpPr>
              <p:cNvPr id="394" name="Gruppieren 393"/>
              <p:cNvGrpSpPr/>
              <p:nvPr/>
            </p:nvGrpSpPr>
            <p:grpSpPr>
              <a:xfrm flipH="1">
                <a:off x="1403648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41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8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9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20" name="Gerade Verbindung 419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1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22" name="Gerade Verbindung 421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95" name="Gerade Verbindung 394"/>
              <p:cNvCxnSpPr/>
              <p:nvPr/>
            </p:nvCxnSpPr>
            <p:spPr bwMode="auto">
              <a:xfrm>
                <a:off x="1259632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6" name="Gerade Verbindung 395"/>
              <p:cNvCxnSpPr/>
              <p:nvPr/>
            </p:nvCxnSpPr>
            <p:spPr bwMode="auto">
              <a:xfrm flipV="1">
                <a:off x="1403648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97" name="Gruppieren 396"/>
              <p:cNvGrpSpPr/>
              <p:nvPr/>
            </p:nvGrpSpPr>
            <p:grpSpPr>
              <a:xfrm flipH="1">
                <a:off x="2267744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410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1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2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3" name="Gerade Verbindung 412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4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5" name="Gerade Verbindung 414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6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98" name="Gerade Verbindung 397"/>
              <p:cNvCxnSpPr/>
              <p:nvPr/>
            </p:nvCxnSpPr>
            <p:spPr bwMode="auto">
              <a:xfrm>
                <a:off x="2123728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9" name="Gerade Verbindung 398"/>
              <p:cNvCxnSpPr/>
              <p:nvPr/>
            </p:nvCxnSpPr>
            <p:spPr bwMode="auto">
              <a:xfrm flipV="1">
                <a:off x="2267744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00" name="Gruppieren 399"/>
              <p:cNvGrpSpPr/>
              <p:nvPr/>
            </p:nvGrpSpPr>
            <p:grpSpPr>
              <a:xfrm flipH="1">
                <a:off x="3131840" y="5589240"/>
                <a:ext cx="503932" cy="720080"/>
                <a:chOff x="2627784" y="5016202"/>
                <a:chExt cx="503932" cy="720080"/>
              </a:xfrm>
            </p:grpSpPr>
            <p:cxnSp>
              <p:nvCxnSpPr>
                <p:cNvPr id="403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7404" y="5229200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4" name="Prava linija spajanja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73735" y="5371281"/>
                  <a:ext cx="28575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5" name="Prava linija spajanja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703091" y="5372075"/>
                  <a:ext cx="285750" cy="0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6" name="Gerade Verbindung 405"/>
                <p:cNvCxnSpPr/>
                <p:nvPr/>
              </p:nvCxnSpPr>
              <p:spPr bwMode="auto">
                <a:xfrm>
                  <a:off x="3131716" y="552025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7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915692" y="5520258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8" name="Gerade Verbindung 407"/>
                <p:cNvCxnSpPr/>
                <p:nvPr/>
              </p:nvCxnSpPr>
              <p:spPr bwMode="auto">
                <a:xfrm>
                  <a:off x="3131716" y="5016202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9" name="Prava linija spajanja 3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2627784" y="5373216"/>
                  <a:ext cx="214312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01" name="Gerade Verbindung 400"/>
              <p:cNvCxnSpPr/>
              <p:nvPr/>
            </p:nvCxnSpPr>
            <p:spPr bwMode="auto">
              <a:xfrm>
                <a:off x="2987824" y="6309320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2" name="Gerade Verbindung 401"/>
              <p:cNvCxnSpPr/>
              <p:nvPr/>
            </p:nvCxnSpPr>
            <p:spPr bwMode="auto">
              <a:xfrm flipV="1">
                <a:off x="3131840" y="4293096"/>
                <a:ext cx="0" cy="12961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83" name="Abgerundetes Rechteck 382"/>
            <p:cNvSpPr/>
            <p:nvPr/>
          </p:nvSpPr>
          <p:spPr bwMode="auto">
            <a:xfrm>
              <a:off x="3491880" y="5157192"/>
              <a:ext cx="720080" cy="288032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+</a:t>
              </a:r>
            </a:p>
          </p:txBody>
        </p:sp>
        <p:cxnSp>
          <p:nvCxnSpPr>
            <p:cNvPr id="384" name="Gerade Verbindung 383"/>
            <p:cNvCxnSpPr/>
            <p:nvPr/>
          </p:nvCxnSpPr>
          <p:spPr bwMode="auto">
            <a:xfrm>
              <a:off x="827584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5" name="Gerade Verbindung 384"/>
            <p:cNvCxnSpPr/>
            <p:nvPr/>
          </p:nvCxnSpPr>
          <p:spPr bwMode="auto">
            <a:xfrm>
              <a:off x="1691680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6" name="Gerade Verbindung 385"/>
            <p:cNvCxnSpPr/>
            <p:nvPr/>
          </p:nvCxnSpPr>
          <p:spPr bwMode="auto">
            <a:xfrm>
              <a:off x="2555776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7" name="Gerade Verbindung 386"/>
            <p:cNvCxnSpPr/>
            <p:nvPr/>
          </p:nvCxnSpPr>
          <p:spPr bwMode="auto">
            <a:xfrm>
              <a:off x="3851920" y="5517232"/>
              <a:ext cx="0" cy="4320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8" name="Gerade Verbindung 387"/>
            <p:cNvCxnSpPr/>
            <p:nvPr/>
          </p:nvCxnSpPr>
          <p:spPr bwMode="auto">
            <a:xfrm>
              <a:off x="5148064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9" name="Gerade Verbindung 388"/>
            <p:cNvCxnSpPr/>
            <p:nvPr/>
          </p:nvCxnSpPr>
          <p:spPr bwMode="auto">
            <a:xfrm>
              <a:off x="6012160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0" name="Gerade Verbindung 389"/>
            <p:cNvCxnSpPr/>
            <p:nvPr/>
          </p:nvCxnSpPr>
          <p:spPr bwMode="auto">
            <a:xfrm>
              <a:off x="6876256" y="4221088"/>
              <a:ext cx="0" cy="108012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1" name="Gerade Verbindung 390"/>
            <p:cNvCxnSpPr/>
            <p:nvPr/>
          </p:nvCxnSpPr>
          <p:spPr bwMode="auto">
            <a:xfrm>
              <a:off x="827584" y="5301208"/>
              <a:ext cx="25202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2" name="Gerade Verbindung 391"/>
            <p:cNvCxnSpPr/>
            <p:nvPr/>
          </p:nvCxnSpPr>
          <p:spPr bwMode="auto">
            <a:xfrm>
              <a:off x="4355976" y="5301208"/>
              <a:ext cx="25202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3" name="Gerade Verbindung 392"/>
            <p:cNvCxnSpPr/>
            <p:nvPr/>
          </p:nvCxnSpPr>
          <p:spPr bwMode="auto">
            <a:xfrm>
              <a:off x="3707904" y="5949280"/>
              <a:ext cx="2880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189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17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The ADC uses redundant signed-digit (RSD) conversion.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The algorithm starts with the comparison of the input signal with two thresholds, one positive and one negative.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If the input signal is larger than the positive threshold, the pair of output code bits is set to 10, meaning +1, and a reference current is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subtracted.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If the input signal is lower than the negative threshold, the output code is set to 01 (-1) and the reference is added.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If the input signal value is between the thresholds, the bits are set to 00 (0) and no arithmetical operation is carried out.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The residue signal is multiplied by two and the result undergoes the same operation for the next bits.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The conversion is not </a:t>
            </a:r>
            <a:r>
              <a:rPr lang="en-US" altLang="zh-CN" sz="1400" kern="0" dirty="0" err="1">
                <a:latin typeface="+mn-lt"/>
                <a:ea typeface="SimSun" pitchFamily="2" charset="-122"/>
                <a:cs typeface="+mn-cs"/>
              </a:rPr>
              <a:t>inuenced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 by the comparator </a:t>
            </a:r>
            <a:r>
              <a:rPr lang="en-US" altLang="zh-CN" sz="1400" kern="0" dirty="0" err="1">
                <a:latin typeface="+mn-lt"/>
                <a:ea typeface="SimSun" pitchFamily="2" charset="-122"/>
                <a:cs typeface="+mn-cs"/>
              </a:rPr>
              <a:t>osets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, providing the </a:t>
            </a:r>
            <a:r>
              <a:rPr lang="en-US" altLang="zh-CN" sz="1400" kern="0" dirty="0" err="1">
                <a:latin typeface="+mn-lt"/>
                <a:ea typeface="SimSun" pitchFamily="2" charset="-122"/>
                <a:cs typeface="+mn-cs"/>
              </a:rPr>
              <a:t>osets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 are not larger than half of the threshold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solidFill>
                  <a:srgbClr val="FF0000"/>
                </a:solidFill>
                <a:latin typeface="+mn-lt"/>
                <a:ea typeface="SimSun" pitchFamily="2" charset="-122"/>
                <a:cs typeface="+mn-cs"/>
              </a:rPr>
              <a:t>Current-mode memory cells are used to implement the described A/D conversion algorithm.</a:t>
            </a:r>
          </a:p>
        </p:txBody>
      </p:sp>
    </p:spTree>
    <p:extLst>
      <p:ext uri="{BB962C8B-B14F-4D97-AF65-F5344CB8AC3E}">
        <p14:creationId xmlns:p14="http://schemas.microsoft.com/office/powerpoint/2010/main" val="13617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451"/>
          <p:cNvGrpSpPr>
            <a:grpSpLocks/>
          </p:cNvGrpSpPr>
          <p:nvPr/>
        </p:nvGrpSpPr>
        <p:grpSpPr bwMode="auto">
          <a:xfrm>
            <a:off x="2339975" y="3644900"/>
            <a:ext cx="434975" cy="576263"/>
            <a:chOff x="2699" y="2251"/>
            <a:chExt cx="274" cy="363"/>
          </a:xfrm>
        </p:grpSpPr>
        <p:sp>
          <p:nvSpPr>
            <p:cNvPr id="86105" name="Line 452"/>
            <p:cNvSpPr>
              <a:spLocks noChangeShapeType="1"/>
            </p:cNvSpPr>
            <p:nvPr/>
          </p:nvSpPr>
          <p:spPr bwMode="auto">
            <a:xfrm rot="5400000" flipH="1">
              <a:off x="2653" y="256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6" name="Line 453"/>
            <p:cNvSpPr>
              <a:spLocks noChangeShapeType="1"/>
            </p:cNvSpPr>
            <p:nvPr/>
          </p:nvSpPr>
          <p:spPr bwMode="auto">
            <a:xfrm rot="5400000" flipH="1" flipV="1">
              <a:off x="2745" y="247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7" name="Line 454"/>
            <p:cNvSpPr>
              <a:spLocks noChangeShapeType="1"/>
            </p:cNvSpPr>
            <p:nvPr/>
          </p:nvSpPr>
          <p:spPr bwMode="auto">
            <a:xfrm rot="5400000" flipH="1">
              <a:off x="2700" y="243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8" name="Line 455"/>
            <p:cNvSpPr>
              <a:spLocks noChangeShapeType="1"/>
            </p:cNvSpPr>
            <p:nvPr/>
          </p:nvSpPr>
          <p:spPr bwMode="auto">
            <a:xfrm rot="5400000" flipH="1">
              <a:off x="2745" y="243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9" name="Line 456"/>
            <p:cNvSpPr>
              <a:spLocks noChangeShapeType="1"/>
            </p:cNvSpPr>
            <p:nvPr/>
          </p:nvSpPr>
          <p:spPr bwMode="auto">
            <a:xfrm rot="5400000" flipH="1" flipV="1">
              <a:off x="2745" y="229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10" name="Line 457"/>
            <p:cNvSpPr>
              <a:spLocks noChangeShapeType="1"/>
            </p:cNvSpPr>
            <p:nvPr/>
          </p:nvSpPr>
          <p:spPr bwMode="auto">
            <a:xfrm rot="5400000" flipH="1" flipV="1">
              <a:off x="2653" y="229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11" name="Line 458"/>
            <p:cNvSpPr>
              <a:spLocks noChangeShapeType="1"/>
            </p:cNvSpPr>
            <p:nvPr/>
          </p:nvSpPr>
          <p:spPr bwMode="auto">
            <a:xfrm rot="5400000" flipH="1" flipV="1">
              <a:off x="2905" y="236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6019" name="AutoShape 460"/>
          <p:cNvSpPr>
            <a:spLocks noChangeArrowheads="1"/>
          </p:cNvSpPr>
          <p:nvPr/>
        </p:nvSpPr>
        <p:spPr bwMode="auto">
          <a:xfrm rot="5400000">
            <a:off x="2413000" y="3500438"/>
            <a:ext cx="287338" cy="1444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86020" name="Text Box 431"/>
          <p:cNvSpPr txBox="1">
            <a:spLocks noChangeArrowheads="1"/>
          </p:cNvSpPr>
          <p:nvPr/>
        </p:nvSpPr>
        <p:spPr bwMode="auto">
          <a:xfrm>
            <a:off x="2579688" y="3573463"/>
            <a:ext cx="46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Sw2</a:t>
            </a:r>
          </a:p>
        </p:txBody>
      </p:sp>
      <p:grpSp>
        <p:nvGrpSpPr>
          <p:cNvPr id="86022" name="Group 351"/>
          <p:cNvGrpSpPr>
            <a:grpSpLocks/>
          </p:cNvGrpSpPr>
          <p:nvPr/>
        </p:nvGrpSpPr>
        <p:grpSpPr bwMode="auto">
          <a:xfrm>
            <a:off x="2339975" y="4135438"/>
            <a:ext cx="434975" cy="576262"/>
            <a:chOff x="2699" y="2251"/>
            <a:chExt cx="274" cy="363"/>
          </a:xfrm>
        </p:grpSpPr>
        <p:sp>
          <p:nvSpPr>
            <p:cNvPr id="86098" name="Line 352"/>
            <p:cNvSpPr>
              <a:spLocks noChangeShapeType="1"/>
            </p:cNvSpPr>
            <p:nvPr/>
          </p:nvSpPr>
          <p:spPr bwMode="auto">
            <a:xfrm rot="5400000" flipH="1">
              <a:off x="2653" y="256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099" name="Line 353"/>
            <p:cNvSpPr>
              <a:spLocks noChangeShapeType="1"/>
            </p:cNvSpPr>
            <p:nvPr/>
          </p:nvSpPr>
          <p:spPr bwMode="auto">
            <a:xfrm rot="5400000" flipH="1" flipV="1">
              <a:off x="2745" y="247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0" name="Line 354"/>
            <p:cNvSpPr>
              <a:spLocks noChangeShapeType="1"/>
            </p:cNvSpPr>
            <p:nvPr/>
          </p:nvSpPr>
          <p:spPr bwMode="auto">
            <a:xfrm rot="5400000" flipH="1">
              <a:off x="2700" y="243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1" name="Line 355"/>
            <p:cNvSpPr>
              <a:spLocks noChangeShapeType="1"/>
            </p:cNvSpPr>
            <p:nvPr/>
          </p:nvSpPr>
          <p:spPr bwMode="auto">
            <a:xfrm rot="5400000" flipH="1">
              <a:off x="2745" y="243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2" name="Line 356"/>
            <p:cNvSpPr>
              <a:spLocks noChangeShapeType="1"/>
            </p:cNvSpPr>
            <p:nvPr/>
          </p:nvSpPr>
          <p:spPr bwMode="auto">
            <a:xfrm rot="5400000" flipH="1" flipV="1">
              <a:off x="2745" y="229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3" name="Line 357"/>
            <p:cNvSpPr>
              <a:spLocks noChangeShapeType="1"/>
            </p:cNvSpPr>
            <p:nvPr/>
          </p:nvSpPr>
          <p:spPr bwMode="auto">
            <a:xfrm rot="5400000" flipH="1" flipV="1">
              <a:off x="2653" y="229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104" name="Line 358"/>
            <p:cNvSpPr>
              <a:spLocks noChangeShapeType="1"/>
            </p:cNvSpPr>
            <p:nvPr/>
          </p:nvSpPr>
          <p:spPr bwMode="auto">
            <a:xfrm rot="5400000" flipH="1" flipV="1">
              <a:off x="2905" y="236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6023" name="Line 359"/>
          <p:cNvSpPr>
            <a:spLocks noChangeShapeType="1"/>
          </p:cNvSpPr>
          <p:nvPr/>
        </p:nvSpPr>
        <p:spPr bwMode="auto">
          <a:xfrm>
            <a:off x="2771775" y="4424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24" name="Line 360"/>
          <p:cNvSpPr>
            <a:spLocks noChangeShapeType="1"/>
          </p:cNvSpPr>
          <p:nvPr/>
        </p:nvSpPr>
        <p:spPr bwMode="auto">
          <a:xfrm flipV="1">
            <a:off x="2339975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25" name="Line 361"/>
          <p:cNvSpPr>
            <a:spLocks noChangeShapeType="1"/>
          </p:cNvSpPr>
          <p:nvPr/>
        </p:nvSpPr>
        <p:spPr bwMode="auto">
          <a:xfrm rot="10800000">
            <a:off x="2339975" y="35734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26" name="Line 362"/>
          <p:cNvSpPr>
            <a:spLocks noChangeShapeType="1"/>
          </p:cNvSpPr>
          <p:nvPr/>
        </p:nvSpPr>
        <p:spPr bwMode="auto">
          <a:xfrm flipV="1">
            <a:off x="2700338" y="33575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27" name="Line 363"/>
          <p:cNvSpPr>
            <a:spLocks noChangeShapeType="1"/>
          </p:cNvSpPr>
          <p:nvPr/>
        </p:nvSpPr>
        <p:spPr bwMode="auto">
          <a:xfrm>
            <a:off x="2916238" y="35734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28" name="Line 364"/>
          <p:cNvSpPr>
            <a:spLocks noChangeShapeType="1"/>
          </p:cNvSpPr>
          <p:nvPr/>
        </p:nvSpPr>
        <p:spPr bwMode="auto">
          <a:xfrm flipV="1">
            <a:off x="3276600" y="3573463"/>
            <a:ext cx="0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29" name="Line 367"/>
          <p:cNvSpPr>
            <a:spLocks noChangeShapeType="1"/>
          </p:cNvSpPr>
          <p:nvPr/>
        </p:nvSpPr>
        <p:spPr bwMode="auto">
          <a:xfrm>
            <a:off x="2339975" y="30686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30" name="Line 368"/>
          <p:cNvSpPr>
            <a:spLocks noChangeShapeType="1"/>
          </p:cNvSpPr>
          <p:nvPr/>
        </p:nvSpPr>
        <p:spPr bwMode="auto">
          <a:xfrm>
            <a:off x="2771775" y="30686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31" name="Line 374"/>
          <p:cNvSpPr>
            <a:spLocks noChangeShapeType="1"/>
          </p:cNvSpPr>
          <p:nvPr/>
        </p:nvSpPr>
        <p:spPr bwMode="auto">
          <a:xfrm flipH="1">
            <a:off x="2339975" y="29972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32" name="Line 375"/>
          <p:cNvSpPr>
            <a:spLocks noChangeShapeType="1"/>
          </p:cNvSpPr>
          <p:nvPr/>
        </p:nvSpPr>
        <p:spPr bwMode="auto">
          <a:xfrm flipH="1">
            <a:off x="2266950" y="25654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6033" name="Group 376"/>
          <p:cNvGrpSpPr>
            <a:grpSpLocks/>
          </p:cNvGrpSpPr>
          <p:nvPr/>
        </p:nvGrpSpPr>
        <p:grpSpPr bwMode="auto">
          <a:xfrm flipH="1">
            <a:off x="2195513" y="2925763"/>
            <a:ext cx="287337" cy="287337"/>
            <a:chOff x="3560" y="2704"/>
            <a:chExt cx="181" cy="181"/>
          </a:xfrm>
        </p:grpSpPr>
        <p:sp>
          <p:nvSpPr>
            <p:cNvPr id="86096" name="Oval 377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6097" name="Line 378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6034" name="Line 379"/>
          <p:cNvSpPr>
            <a:spLocks noChangeShapeType="1"/>
          </p:cNvSpPr>
          <p:nvPr/>
        </p:nvSpPr>
        <p:spPr bwMode="auto">
          <a:xfrm>
            <a:off x="2338388" y="2565400"/>
            <a:ext cx="15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35" name="AutoShape 384"/>
          <p:cNvSpPr>
            <a:spLocks noChangeArrowheads="1"/>
          </p:cNvSpPr>
          <p:nvPr/>
        </p:nvSpPr>
        <p:spPr bwMode="auto">
          <a:xfrm rot="5400000">
            <a:off x="5257006" y="2169319"/>
            <a:ext cx="719138" cy="6477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</a:t>
            </a:r>
          </a:p>
        </p:txBody>
      </p:sp>
      <p:sp>
        <p:nvSpPr>
          <p:cNvPr id="86036" name="Line 385"/>
          <p:cNvSpPr>
            <a:spLocks noChangeShapeType="1"/>
          </p:cNvSpPr>
          <p:nvPr/>
        </p:nvSpPr>
        <p:spPr bwMode="auto">
          <a:xfrm>
            <a:off x="5292725" y="17002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37" name="Line 386"/>
          <p:cNvSpPr>
            <a:spLocks noChangeShapeType="1"/>
          </p:cNvSpPr>
          <p:nvPr/>
        </p:nvSpPr>
        <p:spPr bwMode="auto">
          <a:xfrm>
            <a:off x="5581650" y="1557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38" name="Line 387"/>
          <p:cNvSpPr>
            <a:spLocks noChangeShapeType="1"/>
          </p:cNvSpPr>
          <p:nvPr/>
        </p:nvSpPr>
        <p:spPr bwMode="auto">
          <a:xfrm>
            <a:off x="5653088" y="1557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39" name="Line 388"/>
          <p:cNvSpPr>
            <a:spLocks noChangeShapeType="1"/>
          </p:cNvSpPr>
          <p:nvPr/>
        </p:nvSpPr>
        <p:spPr bwMode="auto">
          <a:xfrm>
            <a:off x="5653088" y="17002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0" name="Line 390"/>
          <p:cNvSpPr>
            <a:spLocks noChangeShapeType="1"/>
          </p:cNvSpPr>
          <p:nvPr/>
        </p:nvSpPr>
        <p:spPr bwMode="auto">
          <a:xfrm flipH="1">
            <a:off x="4932363" y="17002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1" name="Line 391"/>
          <p:cNvSpPr>
            <a:spLocks noChangeShapeType="1"/>
          </p:cNvSpPr>
          <p:nvPr/>
        </p:nvSpPr>
        <p:spPr bwMode="auto">
          <a:xfrm>
            <a:off x="6300788" y="17002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2" name="Line 392"/>
          <p:cNvSpPr>
            <a:spLocks noChangeShapeType="1"/>
          </p:cNvSpPr>
          <p:nvPr/>
        </p:nvSpPr>
        <p:spPr bwMode="auto">
          <a:xfrm flipH="1">
            <a:off x="5940425" y="24923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3" name="Line 393"/>
          <p:cNvSpPr>
            <a:spLocks noChangeShapeType="1"/>
          </p:cNvSpPr>
          <p:nvPr/>
        </p:nvSpPr>
        <p:spPr bwMode="auto">
          <a:xfrm flipH="1">
            <a:off x="4932363" y="23479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4" name="Line 394"/>
          <p:cNvSpPr>
            <a:spLocks noChangeShapeType="1"/>
          </p:cNvSpPr>
          <p:nvPr/>
        </p:nvSpPr>
        <p:spPr bwMode="auto">
          <a:xfrm>
            <a:off x="4932363" y="17002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5" name="AutoShape 395"/>
          <p:cNvSpPr>
            <a:spLocks noChangeArrowheads="1"/>
          </p:cNvSpPr>
          <p:nvPr/>
        </p:nvSpPr>
        <p:spPr bwMode="auto">
          <a:xfrm rot="5400000">
            <a:off x="4968082" y="3177381"/>
            <a:ext cx="1223962" cy="5746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TC</a:t>
            </a:r>
          </a:p>
        </p:txBody>
      </p:sp>
      <p:sp>
        <p:nvSpPr>
          <p:cNvPr id="86046" name="Line 396"/>
          <p:cNvSpPr>
            <a:spLocks noChangeShapeType="1"/>
          </p:cNvSpPr>
          <p:nvPr/>
        </p:nvSpPr>
        <p:spPr bwMode="auto">
          <a:xfrm flipH="1">
            <a:off x="5867400" y="32131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7" name="Line 397"/>
          <p:cNvSpPr>
            <a:spLocks noChangeShapeType="1"/>
          </p:cNvSpPr>
          <p:nvPr/>
        </p:nvSpPr>
        <p:spPr bwMode="auto">
          <a:xfrm>
            <a:off x="6300788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8" name="Line 398"/>
          <p:cNvSpPr>
            <a:spLocks noChangeShapeType="1"/>
          </p:cNvSpPr>
          <p:nvPr/>
        </p:nvSpPr>
        <p:spPr bwMode="auto">
          <a:xfrm flipH="1">
            <a:off x="4643438" y="34290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49" name="Line 399"/>
          <p:cNvSpPr>
            <a:spLocks noChangeShapeType="1"/>
          </p:cNvSpPr>
          <p:nvPr/>
        </p:nvSpPr>
        <p:spPr bwMode="auto">
          <a:xfrm flipH="1">
            <a:off x="4138613" y="2349500"/>
            <a:ext cx="15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50" name="Line 400"/>
          <p:cNvSpPr>
            <a:spLocks noChangeShapeType="1"/>
          </p:cNvSpPr>
          <p:nvPr/>
        </p:nvSpPr>
        <p:spPr bwMode="auto">
          <a:xfrm flipV="1">
            <a:off x="4427538" y="213201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51" name="Line 401"/>
          <p:cNvSpPr>
            <a:spLocks noChangeShapeType="1"/>
          </p:cNvSpPr>
          <p:nvPr/>
        </p:nvSpPr>
        <p:spPr bwMode="auto">
          <a:xfrm flipH="1">
            <a:off x="4138613" y="23479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52" name="Line 402"/>
          <p:cNvSpPr>
            <a:spLocks noChangeShapeType="1"/>
          </p:cNvSpPr>
          <p:nvPr/>
        </p:nvSpPr>
        <p:spPr bwMode="auto">
          <a:xfrm flipH="1">
            <a:off x="4643438" y="23479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53" name="Line 404"/>
          <p:cNvSpPr>
            <a:spLocks noChangeShapeType="1"/>
          </p:cNvSpPr>
          <p:nvPr/>
        </p:nvSpPr>
        <p:spPr bwMode="auto">
          <a:xfrm>
            <a:off x="4140200" y="34290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54" name="Oval 406"/>
          <p:cNvSpPr>
            <a:spLocks noChangeArrowheads="1"/>
          </p:cNvSpPr>
          <p:nvPr/>
        </p:nvSpPr>
        <p:spPr bwMode="auto">
          <a:xfrm>
            <a:off x="5148263" y="2276475"/>
            <a:ext cx="144462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 b="1"/>
              <a:t> </a:t>
            </a:r>
          </a:p>
        </p:txBody>
      </p:sp>
      <p:sp>
        <p:nvSpPr>
          <p:cNvPr id="86055" name="Line 407"/>
          <p:cNvSpPr>
            <a:spLocks noChangeShapeType="1"/>
          </p:cNvSpPr>
          <p:nvPr/>
        </p:nvSpPr>
        <p:spPr bwMode="auto">
          <a:xfrm flipH="1">
            <a:off x="5076825" y="26368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56" name="Line 409"/>
          <p:cNvSpPr>
            <a:spLocks noChangeShapeType="1"/>
          </p:cNvSpPr>
          <p:nvPr/>
        </p:nvSpPr>
        <p:spPr bwMode="auto">
          <a:xfrm flipH="1">
            <a:off x="5867400" y="3716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57" name="Oval 408"/>
          <p:cNvSpPr>
            <a:spLocks noChangeArrowheads="1"/>
          </p:cNvSpPr>
          <p:nvPr/>
        </p:nvSpPr>
        <p:spPr bwMode="auto">
          <a:xfrm>
            <a:off x="5867400" y="3644900"/>
            <a:ext cx="144463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86058" name="Line 410"/>
          <p:cNvSpPr>
            <a:spLocks noChangeShapeType="1"/>
          </p:cNvSpPr>
          <p:nvPr/>
        </p:nvSpPr>
        <p:spPr bwMode="auto">
          <a:xfrm rot="10800000" flipH="1">
            <a:off x="3492500" y="23495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59" name="Line 411"/>
          <p:cNvSpPr>
            <a:spLocks noChangeShapeType="1"/>
          </p:cNvSpPr>
          <p:nvPr/>
        </p:nvSpPr>
        <p:spPr bwMode="auto">
          <a:xfrm>
            <a:off x="4500563" y="1916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60" name="Oval 412"/>
          <p:cNvSpPr>
            <a:spLocks noChangeArrowheads="1"/>
          </p:cNvSpPr>
          <p:nvPr/>
        </p:nvSpPr>
        <p:spPr bwMode="auto">
          <a:xfrm>
            <a:off x="4859338" y="2276475"/>
            <a:ext cx="144462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2</a:t>
            </a:r>
          </a:p>
        </p:txBody>
      </p:sp>
      <p:sp>
        <p:nvSpPr>
          <p:cNvPr id="86061" name="Oval 413"/>
          <p:cNvSpPr>
            <a:spLocks noChangeArrowheads="1"/>
          </p:cNvSpPr>
          <p:nvPr/>
        </p:nvSpPr>
        <p:spPr bwMode="auto">
          <a:xfrm>
            <a:off x="4067175" y="2276475"/>
            <a:ext cx="144463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1</a:t>
            </a:r>
          </a:p>
        </p:txBody>
      </p:sp>
      <p:sp>
        <p:nvSpPr>
          <p:cNvPr id="86062" name="Oval 414"/>
          <p:cNvSpPr>
            <a:spLocks noChangeArrowheads="1"/>
          </p:cNvSpPr>
          <p:nvPr/>
        </p:nvSpPr>
        <p:spPr bwMode="auto">
          <a:xfrm>
            <a:off x="6227763" y="2420938"/>
            <a:ext cx="144462" cy="1444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3</a:t>
            </a:r>
          </a:p>
        </p:txBody>
      </p:sp>
      <p:sp>
        <p:nvSpPr>
          <p:cNvPr id="86063" name="Text Box 415"/>
          <p:cNvSpPr txBox="1">
            <a:spLocks noChangeArrowheads="1"/>
          </p:cNvSpPr>
          <p:nvPr/>
        </p:nvSpPr>
        <p:spPr bwMode="auto">
          <a:xfrm>
            <a:off x="5640388" y="1700213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  <a:r>
              <a:rPr lang="de-DE" altLang="de-DE" baseline="-25000"/>
              <a:t>f</a:t>
            </a:r>
          </a:p>
        </p:txBody>
      </p:sp>
      <p:sp>
        <p:nvSpPr>
          <p:cNvPr id="86064" name="Text Box 416"/>
          <p:cNvSpPr txBox="1">
            <a:spLocks noChangeArrowheads="1"/>
          </p:cNvSpPr>
          <p:nvPr/>
        </p:nvSpPr>
        <p:spPr bwMode="auto">
          <a:xfrm>
            <a:off x="4267200" y="2420938"/>
            <a:ext cx="46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Sw1</a:t>
            </a:r>
          </a:p>
        </p:txBody>
      </p:sp>
      <p:sp>
        <p:nvSpPr>
          <p:cNvPr id="86065" name="Line 417"/>
          <p:cNvSpPr>
            <a:spLocks noChangeShapeType="1"/>
          </p:cNvSpPr>
          <p:nvPr/>
        </p:nvSpPr>
        <p:spPr bwMode="auto">
          <a:xfrm flipV="1">
            <a:off x="4427538" y="32131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66" name="Text Box 418"/>
          <p:cNvSpPr txBox="1">
            <a:spLocks noChangeArrowheads="1"/>
          </p:cNvSpPr>
          <p:nvPr/>
        </p:nvSpPr>
        <p:spPr bwMode="auto">
          <a:xfrm>
            <a:off x="4235450" y="3500438"/>
            <a:ext cx="46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Sw2</a:t>
            </a:r>
          </a:p>
        </p:txBody>
      </p:sp>
      <p:sp>
        <p:nvSpPr>
          <p:cNvPr id="86067" name="Line 419"/>
          <p:cNvSpPr>
            <a:spLocks noChangeShapeType="1"/>
          </p:cNvSpPr>
          <p:nvPr/>
        </p:nvSpPr>
        <p:spPr bwMode="auto">
          <a:xfrm>
            <a:off x="4500563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68" name="Oval 420"/>
          <p:cNvSpPr>
            <a:spLocks noChangeArrowheads="1"/>
          </p:cNvSpPr>
          <p:nvPr/>
        </p:nvSpPr>
        <p:spPr bwMode="auto">
          <a:xfrm>
            <a:off x="4859338" y="3357563"/>
            <a:ext cx="144462" cy="1444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4</a:t>
            </a:r>
          </a:p>
        </p:txBody>
      </p:sp>
      <p:sp>
        <p:nvSpPr>
          <p:cNvPr id="86069" name="Oval 422"/>
          <p:cNvSpPr>
            <a:spLocks noChangeArrowheads="1"/>
          </p:cNvSpPr>
          <p:nvPr/>
        </p:nvSpPr>
        <p:spPr bwMode="auto">
          <a:xfrm>
            <a:off x="3203575" y="3502025"/>
            <a:ext cx="144463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2</a:t>
            </a:r>
          </a:p>
        </p:txBody>
      </p:sp>
      <p:sp>
        <p:nvSpPr>
          <p:cNvPr id="86070" name="AutoShape 423"/>
          <p:cNvSpPr>
            <a:spLocks noChangeArrowheads="1"/>
          </p:cNvSpPr>
          <p:nvPr/>
        </p:nvSpPr>
        <p:spPr bwMode="auto">
          <a:xfrm rot="10800000" flipH="1">
            <a:off x="2268538" y="4784725"/>
            <a:ext cx="142875" cy="714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86071" name="Line 424"/>
          <p:cNvSpPr>
            <a:spLocks noChangeShapeType="1"/>
          </p:cNvSpPr>
          <p:nvPr/>
        </p:nvSpPr>
        <p:spPr bwMode="auto">
          <a:xfrm flipV="1">
            <a:off x="2339975" y="4568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72" name="Line 426"/>
          <p:cNvSpPr>
            <a:spLocks noChangeShapeType="1"/>
          </p:cNvSpPr>
          <p:nvPr/>
        </p:nvSpPr>
        <p:spPr bwMode="auto">
          <a:xfrm flipV="1">
            <a:off x="1763713" y="33575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73" name="Line 427"/>
          <p:cNvSpPr>
            <a:spLocks noChangeShapeType="1"/>
          </p:cNvSpPr>
          <p:nvPr/>
        </p:nvSpPr>
        <p:spPr bwMode="auto">
          <a:xfrm>
            <a:off x="1835150" y="30686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74" name="Line 428"/>
          <p:cNvSpPr>
            <a:spLocks noChangeShapeType="1"/>
          </p:cNvSpPr>
          <p:nvPr/>
        </p:nvSpPr>
        <p:spPr bwMode="auto">
          <a:xfrm flipH="1">
            <a:off x="1042988" y="357346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75" name="Line 429"/>
          <p:cNvSpPr>
            <a:spLocks noChangeShapeType="1"/>
          </p:cNvSpPr>
          <p:nvPr/>
        </p:nvSpPr>
        <p:spPr bwMode="auto">
          <a:xfrm flipH="1">
            <a:off x="1979613" y="35734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76" name="Oval 421"/>
          <p:cNvSpPr>
            <a:spLocks noChangeArrowheads="1"/>
          </p:cNvSpPr>
          <p:nvPr/>
        </p:nvSpPr>
        <p:spPr bwMode="auto">
          <a:xfrm>
            <a:off x="2268538" y="3502025"/>
            <a:ext cx="144462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1</a:t>
            </a:r>
          </a:p>
        </p:txBody>
      </p:sp>
      <p:sp>
        <p:nvSpPr>
          <p:cNvPr id="86077" name="Text Box 430"/>
          <p:cNvSpPr txBox="1">
            <a:spLocks noChangeArrowheads="1"/>
          </p:cNvSpPr>
          <p:nvPr/>
        </p:nvSpPr>
        <p:spPr bwMode="auto">
          <a:xfrm>
            <a:off x="1571625" y="3573463"/>
            <a:ext cx="46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Sw1</a:t>
            </a:r>
          </a:p>
        </p:txBody>
      </p:sp>
      <p:sp>
        <p:nvSpPr>
          <p:cNvPr id="86078" name="Text Box 432"/>
          <p:cNvSpPr txBox="1">
            <a:spLocks noChangeArrowheads="1"/>
          </p:cNvSpPr>
          <p:nvPr/>
        </p:nvSpPr>
        <p:spPr bwMode="auto">
          <a:xfrm>
            <a:off x="4081463" y="1844675"/>
            <a:ext cx="377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86079" name="Text Box 433"/>
          <p:cNvSpPr txBox="1">
            <a:spLocks noChangeArrowheads="1"/>
          </p:cNvSpPr>
          <p:nvPr/>
        </p:nvSpPr>
        <p:spPr bwMode="auto">
          <a:xfrm>
            <a:off x="4535488" y="2852738"/>
            <a:ext cx="6683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Wr+Rd</a:t>
            </a:r>
          </a:p>
        </p:txBody>
      </p:sp>
      <p:sp>
        <p:nvSpPr>
          <p:cNvPr id="86080" name="Text Box 434"/>
          <p:cNvSpPr txBox="1">
            <a:spLocks noChangeArrowheads="1"/>
          </p:cNvSpPr>
          <p:nvPr/>
        </p:nvSpPr>
        <p:spPr bwMode="auto">
          <a:xfrm>
            <a:off x="2786063" y="2925763"/>
            <a:ext cx="377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86081" name="Text Box 435"/>
          <p:cNvSpPr txBox="1">
            <a:spLocks noChangeArrowheads="1"/>
          </p:cNvSpPr>
          <p:nvPr/>
        </p:nvSpPr>
        <p:spPr bwMode="auto">
          <a:xfrm>
            <a:off x="1077913" y="2925763"/>
            <a:ext cx="6683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Wr+Rd</a:t>
            </a:r>
          </a:p>
        </p:txBody>
      </p:sp>
      <p:sp>
        <p:nvSpPr>
          <p:cNvPr id="86082" name="Text Box 436"/>
          <p:cNvSpPr txBox="1">
            <a:spLocks noChangeArrowheads="1"/>
          </p:cNvSpPr>
          <p:nvPr/>
        </p:nvSpPr>
        <p:spPr bwMode="auto">
          <a:xfrm>
            <a:off x="2511425" y="4568825"/>
            <a:ext cx="355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T1</a:t>
            </a:r>
          </a:p>
        </p:txBody>
      </p:sp>
      <p:sp>
        <p:nvSpPr>
          <p:cNvPr id="86083" name="Text Box 437"/>
          <p:cNvSpPr txBox="1">
            <a:spLocks noChangeArrowheads="1"/>
          </p:cNvSpPr>
          <p:nvPr/>
        </p:nvSpPr>
        <p:spPr bwMode="auto">
          <a:xfrm>
            <a:off x="2387600" y="26368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I1</a:t>
            </a:r>
          </a:p>
        </p:txBody>
      </p:sp>
      <p:sp>
        <p:nvSpPr>
          <p:cNvPr id="86084" name="Oval 438"/>
          <p:cNvSpPr>
            <a:spLocks noChangeArrowheads="1"/>
          </p:cNvSpPr>
          <p:nvPr/>
        </p:nvSpPr>
        <p:spPr bwMode="auto">
          <a:xfrm>
            <a:off x="1331913" y="3502025"/>
            <a:ext cx="144462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IO</a:t>
            </a:r>
          </a:p>
        </p:txBody>
      </p:sp>
      <p:sp>
        <p:nvSpPr>
          <p:cNvPr id="86085" name="Line 439"/>
          <p:cNvSpPr>
            <a:spLocks noChangeShapeType="1"/>
          </p:cNvSpPr>
          <p:nvPr/>
        </p:nvSpPr>
        <p:spPr bwMode="auto">
          <a:xfrm rot="10800000">
            <a:off x="1042988" y="37893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86" name="Text Box 440"/>
          <p:cNvSpPr txBox="1">
            <a:spLocks noChangeArrowheads="1"/>
          </p:cNvSpPr>
          <p:nvPr/>
        </p:nvSpPr>
        <p:spPr bwMode="auto">
          <a:xfrm>
            <a:off x="900113" y="3789363"/>
            <a:ext cx="584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</a:t>
            </a:r>
            <a:r>
              <a:rPr lang="de-DE" altLang="de-DE" baseline="-25000"/>
              <a:t>in</a:t>
            </a:r>
            <a:r>
              <a:rPr lang="de-DE" altLang="de-DE"/>
              <a:t>/I</a:t>
            </a:r>
            <a:r>
              <a:rPr lang="de-DE" altLang="de-DE" baseline="-25000"/>
              <a:t>out</a:t>
            </a:r>
          </a:p>
        </p:txBody>
      </p:sp>
      <p:sp>
        <p:nvSpPr>
          <p:cNvPr id="86087" name="Line 441"/>
          <p:cNvSpPr>
            <a:spLocks noChangeShapeType="1"/>
          </p:cNvSpPr>
          <p:nvPr/>
        </p:nvSpPr>
        <p:spPr bwMode="auto">
          <a:xfrm flipV="1">
            <a:off x="3276600" y="44958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88" name="Text Box 442"/>
          <p:cNvSpPr txBox="1">
            <a:spLocks noChangeArrowheads="1"/>
          </p:cNvSpPr>
          <p:nvPr/>
        </p:nvSpPr>
        <p:spPr bwMode="auto">
          <a:xfrm>
            <a:off x="3281363" y="4568825"/>
            <a:ext cx="400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</a:t>
            </a:r>
            <a:r>
              <a:rPr lang="de-DE" altLang="de-DE" baseline="-25000"/>
              <a:t>GS</a:t>
            </a:r>
          </a:p>
        </p:txBody>
      </p:sp>
      <p:sp>
        <p:nvSpPr>
          <p:cNvPr id="86089" name="Line 444"/>
          <p:cNvSpPr>
            <a:spLocks noChangeShapeType="1"/>
          </p:cNvSpPr>
          <p:nvPr/>
        </p:nvSpPr>
        <p:spPr bwMode="auto">
          <a:xfrm>
            <a:off x="3492500" y="249237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90" name="Oval 448"/>
          <p:cNvSpPr>
            <a:spLocks noChangeArrowheads="1"/>
          </p:cNvSpPr>
          <p:nvPr/>
        </p:nvSpPr>
        <p:spPr bwMode="auto">
          <a:xfrm>
            <a:off x="4859338" y="2563813"/>
            <a:ext cx="144462" cy="144462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Ref</a:t>
            </a:r>
          </a:p>
        </p:txBody>
      </p:sp>
      <p:sp>
        <p:nvSpPr>
          <p:cNvPr id="86091" name="Oval 450"/>
          <p:cNvSpPr>
            <a:spLocks noChangeArrowheads="1"/>
          </p:cNvSpPr>
          <p:nvPr/>
        </p:nvSpPr>
        <p:spPr bwMode="auto">
          <a:xfrm>
            <a:off x="6227763" y="3644900"/>
            <a:ext cx="144462" cy="144463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800"/>
              <a:t>Ref2</a:t>
            </a:r>
          </a:p>
        </p:txBody>
      </p:sp>
      <p:sp>
        <p:nvSpPr>
          <p:cNvPr id="86092" name="Text Box 463"/>
          <p:cNvSpPr txBox="1">
            <a:spLocks noChangeArrowheads="1"/>
          </p:cNvSpPr>
          <p:nvPr/>
        </p:nvSpPr>
        <p:spPr bwMode="auto">
          <a:xfrm>
            <a:off x="2124075" y="37893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86093" name="Text Box 464"/>
          <p:cNvSpPr txBox="1">
            <a:spLocks noChangeArrowheads="1"/>
          </p:cNvSpPr>
          <p:nvPr/>
        </p:nvSpPr>
        <p:spPr bwMode="auto">
          <a:xfrm>
            <a:off x="2411413" y="32131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</a:t>
            </a:r>
          </a:p>
        </p:txBody>
      </p:sp>
      <p:sp>
        <p:nvSpPr>
          <p:cNvPr id="86094" name="Line 465"/>
          <p:cNvSpPr>
            <a:spLocks noChangeShapeType="1"/>
          </p:cNvSpPr>
          <p:nvPr/>
        </p:nvSpPr>
        <p:spPr bwMode="auto">
          <a:xfrm>
            <a:off x="2339975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095" name="Text Box 466"/>
          <p:cNvSpPr txBox="1">
            <a:spLocks noChangeArrowheads="1"/>
          </p:cNvSpPr>
          <p:nvPr/>
        </p:nvSpPr>
        <p:spPr bwMode="auto">
          <a:xfrm>
            <a:off x="3482975" y="2492375"/>
            <a:ext cx="584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</a:t>
            </a:r>
            <a:r>
              <a:rPr lang="de-DE" altLang="de-DE" baseline="-25000"/>
              <a:t>in</a:t>
            </a:r>
            <a:r>
              <a:rPr lang="de-DE" altLang="de-DE"/>
              <a:t>/I</a:t>
            </a:r>
            <a:r>
              <a:rPr lang="de-DE" altLang="de-DE" baseline="-25000"/>
              <a:t>out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24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3"/>
          <p:cNvSpPr>
            <a:spLocks noChangeArrowheads="1"/>
          </p:cNvSpPr>
          <p:nvPr/>
        </p:nvSpPr>
        <p:spPr bwMode="auto">
          <a:xfrm>
            <a:off x="252413" y="1698625"/>
            <a:ext cx="287337" cy="2873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891" name="Oval 4"/>
          <p:cNvSpPr>
            <a:spLocks noChangeArrowheads="1"/>
          </p:cNvSpPr>
          <p:nvPr/>
        </p:nvSpPr>
        <p:spPr bwMode="auto">
          <a:xfrm>
            <a:off x="539750" y="1698625"/>
            <a:ext cx="287338" cy="287338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892" name="Oval 5"/>
          <p:cNvSpPr>
            <a:spLocks noChangeArrowheads="1"/>
          </p:cNvSpPr>
          <p:nvPr/>
        </p:nvSpPr>
        <p:spPr bwMode="auto">
          <a:xfrm>
            <a:off x="827088" y="1698625"/>
            <a:ext cx="287337" cy="287338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893" name="Rectangle 6"/>
          <p:cNvSpPr>
            <a:spLocks noChangeArrowheads="1"/>
          </p:cNvSpPr>
          <p:nvPr/>
        </p:nvSpPr>
        <p:spPr bwMode="auto">
          <a:xfrm>
            <a:off x="1260475" y="1698625"/>
            <a:ext cx="287338" cy="28733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894" name="Rectangle 7"/>
          <p:cNvSpPr>
            <a:spLocks noChangeArrowheads="1"/>
          </p:cNvSpPr>
          <p:nvPr/>
        </p:nvSpPr>
        <p:spPr bwMode="auto">
          <a:xfrm>
            <a:off x="252413" y="2346325"/>
            <a:ext cx="287337" cy="2873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895" name="Rectangle 8"/>
          <p:cNvSpPr>
            <a:spLocks noChangeArrowheads="1"/>
          </p:cNvSpPr>
          <p:nvPr/>
        </p:nvSpPr>
        <p:spPr bwMode="auto">
          <a:xfrm>
            <a:off x="1260475" y="2346325"/>
            <a:ext cx="287338" cy="2873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896" name="Oval 9"/>
          <p:cNvSpPr>
            <a:spLocks noChangeArrowheads="1"/>
          </p:cNvSpPr>
          <p:nvPr/>
        </p:nvSpPr>
        <p:spPr bwMode="auto">
          <a:xfrm>
            <a:off x="539750" y="2346325"/>
            <a:ext cx="287338" cy="287338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897" name="Oval 10"/>
          <p:cNvSpPr>
            <a:spLocks noChangeArrowheads="1"/>
          </p:cNvSpPr>
          <p:nvPr/>
        </p:nvSpPr>
        <p:spPr bwMode="auto">
          <a:xfrm>
            <a:off x="827088" y="2346325"/>
            <a:ext cx="287337" cy="287338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898" name="Rectangle 11"/>
          <p:cNvSpPr>
            <a:spLocks noChangeArrowheads="1"/>
          </p:cNvSpPr>
          <p:nvPr/>
        </p:nvSpPr>
        <p:spPr bwMode="auto">
          <a:xfrm>
            <a:off x="2124075" y="1697038"/>
            <a:ext cx="287338" cy="28733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899" name="Oval 12"/>
          <p:cNvSpPr>
            <a:spLocks noChangeArrowheads="1"/>
          </p:cNvSpPr>
          <p:nvPr/>
        </p:nvSpPr>
        <p:spPr bwMode="auto">
          <a:xfrm>
            <a:off x="2411413" y="1697038"/>
            <a:ext cx="287337" cy="2873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165900" name="Oval 13"/>
          <p:cNvSpPr>
            <a:spLocks noChangeArrowheads="1"/>
          </p:cNvSpPr>
          <p:nvPr/>
        </p:nvSpPr>
        <p:spPr bwMode="auto">
          <a:xfrm>
            <a:off x="2698750" y="1697038"/>
            <a:ext cx="287338" cy="2873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165901" name="Rectangle 14"/>
          <p:cNvSpPr>
            <a:spLocks noChangeArrowheads="1"/>
          </p:cNvSpPr>
          <p:nvPr/>
        </p:nvSpPr>
        <p:spPr bwMode="auto">
          <a:xfrm>
            <a:off x="3132138" y="1697038"/>
            <a:ext cx="287337" cy="2873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902" name="Rectangle 15"/>
          <p:cNvSpPr>
            <a:spLocks noChangeArrowheads="1"/>
          </p:cNvSpPr>
          <p:nvPr/>
        </p:nvSpPr>
        <p:spPr bwMode="auto">
          <a:xfrm>
            <a:off x="2124075" y="2344738"/>
            <a:ext cx="287338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03" name="Rectangle 16"/>
          <p:cNvSpPr>
            <a:spLocks noChangeArrowheads="1"/>
          </p:cNvSpPr>
          <p:nvPr/>
        </p:nvSpPr>
        <p:spPr bwMode="auto">
          <a:xfrm>
            <a:off x="3132138" y="2344738"/>
            <a:ext cx="287337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04" name="Oval 17"/>
          <p:cNvSpPr>
            <a:spLocks noChangeArrowheads="1"/>
          </p:cNvSpPr>
          <p:nvPr/>
        </p:nvSpPr>
        <p:spPr bwMode="auto">
          <a:xfrm>
            <a:off x="2411413" y="2344738"/>
            <a:ext cx="287337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05" name="Oval 18"/>
          <p:cNvSpPr>
            <a:spLocks noChangeArrowheads="1"/>
          </p:cNvSpPr>
          <p:nvPr/>
        </p:nvSpPr>
        <p:spPr bwMode="auto">
          <a:xfrm>
            <a:off x="2698750" y="2344738"/>
            <a:ext cx="287338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06" name="Rectangle 19"/>
          <p:cNvSpPr>
            <a:spLocks noChangeArrowheads="1"/>
          </p:cNvSpPr>
          <p:nvPr/>
        </p:nvSpPr>
        <p:spPr bwMode="auto">
          <a:xfrm>
            <a:off x="3995738" y="1697038"/>
            <a:ext cx="287337" cy="2873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07" name="Oval 20"/>
          <p:cNvSpPr>
            <a:spLocks noChangeArrowheads="1"/>
          </p:cNvSpPr>
          <p:nvPr/>
        </p:nvSpPr>
        <p:spPr bwMode="auto">
          <a:xfrm>
            <a:off x="4283075" y="1697038"/>
            <a:ext cx="287338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08" name="Oval 21"/>
          <p:cNvSpPr>
            <a:spLocks noChangeArrowheads="1"/>
          </p:cNvSpPr>
          <p:nvPr/>
        </p:nvSpPr>
        <p:spPr bwMode="auto">
          <a:xfrm>
            <a:off x="4570413" y="1697038"/>
            <a:ext cx="287337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09" name="Rectangle 22"/>
          <p:cNvSpPr>
            <a:spLocks noChangeArrowheads="1"/>
          </p:cNvSpPr>
          <p:nvPr/>
        </p:nvSpPr>
        <p:spPr bwMode="auto">
          <a:xfrm>
            <a:off x="5003800" y="1697038"/>
            <a:ext cx="287338" cy="2873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10" name="Rectangle 23"/>
          <p:cNvSpPr>
            <a:spLocks noChangeArrowheads="1"/>
          </p:cNvSpPr>
          <p:nvPr/>
        </p:nvSpPr>
        <p:spPr bwMode="auto">
          <a:xfrm>
            <a:off x="3995738" y="2344738"/>
            <a:ext cx="287337" cy="2873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911" name="Rectangle 24"/>
          <p:cNvSpPr>
            <a:spLocks noChangeArrowheads="1"/>
          </p:cNvSpPr>
          <p:nvPr/>
        </p:nvSpPr>
        <p:spPr bwMode="auto">
          <a:xfrm>
            <a:off x="5003800" y="2344738"/>
            <a:ext cx="287338" cy="28733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12" name="Oval 25"/>
          <p:cNvSpPr>
            <a:spLocks noChangeArrowheads="1"/>
          </p:cNvSpPr>
          <p:nvPr/>
        </p:nvSpPr>
        <p:spPr bwMode="auto">
          <a:xfrm>
            <a:off x="4283075" y="2344738"/>
            <a:ext cx="287338" cy="2873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913" name="Oval 26"/>
          <p:cNvSpPr>
            <a:spLocks noChangeArrowheads="1"/>
          </p:cNvSpPr>
          <p:nvPr/>
        </p:nvSpPr>
        <p:spPr bwMode="auto">
          <a:xfrm>
            <a:off x="4570413" y="2344738"/>
            <a:ext cx="287337" cy="2873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914" name="Rectangle 27"/>
          <p:cNvSpPr>
            <a:spLocks noChangeArrowheads="1"/>
          </p:cNvSpPr>
          <p:nvPr/>
        </p:nvSpPr>
        <p:spPr bwMode="auto">
          <a:xfrm>
            <a:off x="5868988" y="1697038"/>
            <a:ext cx="287337" cy="2873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15" name="Oval 28"/>
          <p:cNvSpPr>
            <a:spLocks noChangeArrowheads="1"/>
          </p:cNvSpPr>
          <p:nvPr/>
        </p:nvSpPr>
        <p:spPr bwMode="auto">
          <a:xfrm>
            <a:off x="6156325" y="1697038"/>
            <a:ext cx="287338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16" name="Oval 29"/>
          <p:cNvSpPr>
            <a:spLocks noChangeArrowheads="1"/>
          </p:cNvSpPr>
          <p:nvPr/>
        </p:nvSpPr>
        <p:spPr bwMode="auto">
          <a:xfrm>
            <a:off x="6443663" y="1697038"/>
            <a:ext cx="287337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17" name="Rectangle 30"/>
          <p:cNvSpPr>
            <a:spLocks noChangeArrowheads="1"/>
          </p:cNvSpPr>
          <p:nvPr/>
        </p:nvSpPr>
        <p:spPr bwMode="auto">
          <a:xfrm>
            <a:off x="6877050" y="1697038"/>
            <a:ext cx="287338" cy="2873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18" name="Rectangle 31"/>
          <p:cNvSpPr>
            <a:spLocks noChangeArrowheads="1"/>
          </p:cNvSpPr>
          <p:nvPr/>
        </p:nvSpPr>
        <p:spPr bwMode="auto">
          <a:xfrm>
            <a:off x="5868988" y="2344738"/>
            <a:ext cx="287337" cy="28733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19" name="Rectangle 32"/>
          <p:cNvSpPr>
            <a:spLocks noChangeArrowheads="1"/>
          </p:cNvSpPr>
          <p:nvPr/>
        </p:nvSpPr>
        <p:spPr bwMode="auto">
          <a:xfrm>
            <a:off x="6877050" y="2344738"/>
            <a:ext cx="287338" cy="2873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920" name="Oval 33"/>
          <p:cNvSpPr>
            <a:spLocks noChangeArrowheads="1"/>
          </p:cNvSpPr>
          <p:nvPr/>
        </p:nvSpPr>
        <p:spPr bwMode="auto">
          <a:xfrm>
            <a:off x="6156325" y="2344738"/>
            <a:ext cx="287338" cy="2873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165921" name="Oval 34"/>
          <p:cNvSpPr>
            <a:spLocks noChangeArrowheads="1"/>
          </p:cNvSpPr>
          <p:nvPr/>
        </p:nvSpPr>
        <p:spPr bwMode="auto">
          <a:xfrm>
            <a:off x="6443663" y="2344738"/>
            <a:ext cx="287337" cy="2873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165922" name="Line 35"/>
          <p:cNvSpPr>
            <a:spLocks noChangeShapeType="1"/>
          </p:cNvSpPr>
          <p:nvPr/>
        </p:nvSpPr>
        <p:spPr bwMode="auto">
          <a:xfrm>
            <a:off x="4140200" y="1985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23" name="Line 36"/>
          <p:cNvSpPr>
            <a:spLocks noChangeShapeType="1"/>
          </p:cNvSpPr>
          <p:nvPr/>
        </p:nvSpPr>
        <p:spPr bwMode="auto">
          <a:xfrm>
            <a:off x="5148263" y="1985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24" name="Line 37"/>
          <p:cNvSpPr>
            <a:spLocks noChangeShapeType="1"/>
          </p:cNvSpPr>
          <p:nvPr/>
        </p:nvSpPr>
        <p:spPr bwMode="auto">
          <a:xfrm flipH="1">
            <a:off x="4140200" y="21304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25" name="Line 38"/>
          <p:cNvSpPr>
            <a:spLocks noChangeShapeType="1"/>
          </p:cNvSpPr>
          <p:nvPr/>
        </p:nvSpPr>
        <p:spPr bwMode="auto">
          <a:xfrm>
            <a:off x="4427538" y="1985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26" name="Line 39"/>
          <p:cNvSpPr>
            <a:spLocks noChangeShapeType="1"/>
          </p:cNvSpPr>
          <p:nvPr/>
        </p:nvSpPr>
        <p:spPr bwMode="auto">
          <a:xfrm>
            <a:off x="4716463" y="1985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27" name="Line 40"/>
          <p:cNvSpPr>
            <a:spLocks noChangeShapeType="1"/>
          </p:cNvSpPr>
          <p:nvPr/>
        </p:nvSpPr>
        <p:spPr bwMode="auto">
          <a:xfrm>
            <a:off x="7019925" y="1985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28" name="Line 41"/>
          <p:cNvSpPr>
            <a:spLocks noChangeShapeType="1"/>
          </p:cNvSpPr>
          <p:nvPr/>
        </p:nvSpPr>
        <p:spPr bwMode="auto">
          <a:xfrm>
            <a:off x="7019925" y="1985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29" name="Line 42"/>
          <p:cNvSpPr>
            <a:spLocks noChangeShapeType="1"/>
          </p:cNvSpPr>
          <p:nvPr/>
        </p:nvSpPr>
        <p:spPr bwMode="auto">
          <a:xfrm flipH="1">
            <a:off x="6011863" y="21304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30" name="Line 43"/>
          <p:cNvSpPr>
            <a:spLocks noChangeShapeType="1"/>
          </p:cNvSpPr>
          <p:nvPr/>
        </p:nvSpPr>
        <p:spPr bwMode="auto">
          <a:xfrm>
            <a:off x="6299200" y="1985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31" name="Line 44"/>
          <p:cNvSpPr>
            <a:spLocks noChangeShapeType="1"/>
          </p:cNvSpPr>
          <p:nvPr/>
        </p:nvSpPr>
        <p:spPr bwMode="auto">
          <a:xfrm>
            <a:off x="6588125" y="1985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32" name="Line 45"/>
          <p:cNvSpPr>
            <a:spLocks noChangeShapeType="1"/>
          </p:cNvSpPr>
          <p:nvPr/>
        </p:nvSpPr>
        <p:spPr bwMode="auto">
          <a:xfrm>
            <a:off x="6011863" y="1985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33" name="Rectangle 46"/>
          <p:cNvSpPr>
            <a:spLocks noChangeArrowheads="1"/>
          </p:cNvSpPr>
          <p:nvPr/>
        </p:nvSpPr>
        <p:spPr bwMode="auto">
          <a:xfrm>
            <a:off x="252413" y="4005263"/>
            <a:ext cx="287337" cy="2873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934" name="Oval 47"/>
          <p:cNvSpPr>
            <a:spLocks noChangeArrowheads="1"/>
          </p:cNvSpPr>
          <p:nvPr/>
        </p:nvSpPr>
        <p:spPr bwMode="auto">
          <a:xfrm>
            <a:off x="539750" y="4005263"/>
            <a:ext cx="287338" cy="2873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935" name="Oval 48"/>
          <p:cNvSpPr>
            <a:spLocks noChangeArrowheads="1"/>
          </p:cNvSpPr>
          <p:nvPr/>
        </p:nvSpPr>
        <p:spPr bwMode="auto">
          <a:xfrm>
            <a:off x="827088" y="4005263"/>
            <a:ext cx="287337" cy="2873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936" name="Rectangle 49"/>
          <p:cNvSpPr>
            <a:spLocks noChangeArrowheads="1"/>
          </p:cNvSpPr>
          <p:nvPr/>
        </p:nvSpPr>
        <p:spPr bwMode="auto">
          <a:xfrm>
            <a:off x="1260475" y="4005263"/>
            <a:ext cx="287338" cy="28733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37" name="Rectangle 50"/>
          <p:cNvSpPr>
            <a:spLocks noChangeArrowheads="1"/>
          </p:cNvSpPr>
          <p:nvPr/>
        </p:nvSpPr>
        <p:spPr bwMode="auto">
          <a:xfrm>
            <a:off x="252413" y="4652963"/>
            <a:ext cx="287337" cy="2873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38" name="Rectangle 51"/>
          <p:cNvSpPr>
            <a:spLocks noChangeArrowheads="1"/>
          </p:cNvSpPr>
          <p:nvPr/>
        </p:nvSpPr>
        <p:spPr bwMode="auto">
          <a:xfrm>
            <a:off x="1260475" y="4652963"/>
            <a:ext cx="287338" cy="2873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39" name="Oval 52"/>
          <p:cNvSpPr>
            <a:spLocks noChangeArrowheads="1"/>
          </p:cNvSpPr>
          <p:nvPr/>
        </p:nvSpPr>
        <p:spPr bwMode="auto">
          <a:xfrm>
            <a:off x="539750" y="4652963"/>
            <a:ext cx="287338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40" name="Oval 53"/>
          <p:cNvSpPr>
            <a:spLocks noChangeArrowheads="1"/>
          </p:cNvSpPr>
          <p:nvPr/>
        </p:nvSpPr>
        <p:spPr bwMode="auto">
          <a:xfrm>
            <a:off x="827088" y="4652963"/>
            <a:ext cx="287337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41" name="Rectangle 54"/>
          <p:cNvSpPr>
            <a:spLocks noChangeArrowheads="1"/>
          </p:cNvSpPr>
          <p:nvPr/>
        </p:nvSpPr>
        <p:spPr bwMode="auto">
          <a:xfrm>
            <a:off x="2124075" y="4003675"/>
            <a:ext cx="287338" cy="28733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42" name="Oval 55"/>
          <p:cNvSpPr>
            <a:spLocks noChangeArrowheads="1"/>
          </p:cNvSpPr>
          <p:nvPr/>
        </p:nvSpPr>
        <p:spPr bwMode="auto">
          <a:xfrm>
            <a:off x="2411413" y="4003675"/>
            <a:ext cx="287337" cy="2873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165943" name="Oval 56"/>
          <p:cNvSpPr>
            <a:spLocks noChangeArrowheads="1"/>
          </p:cNvSpPr>
          <p:nvPr/>
        </p:nvSpPr>
        <p:spPr bwMode="auto">
          <a:xfrm>
            <a:off x="2698750" y="4003675"/>
            <a:ext cx="287338" cy="2873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165944" name="Rectangle 57"/>
          <p:cNvSpPr>
            <a:spLocks noChangeArrowheads="1"/>
          </p:cNvSpPr>
          <p:nvPr/>
        </p:nvSpPr>
        <p:spPr bwMode="auto">
          <a:xfrm>
            <a:off x="3132138" y="4003675"/>
            <a:ext cx="287337" cy="2873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945" name="Rectangle 58"/>
          <p:cNvSpPr>
            <a:spLocks noChangeArrowheads="1"/>
          </p:cNvSpPr>
          <p:nvPr/>
        </p:nvSpPr>
        <p:spPr bwMode="auto">
          <a:xfrm>
            <a:off x="2124075" y="4651375"/>
            <a:ext cx="287338" cy="2873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46" name="Rectangle 59"/>
          <p:cNvSpPr>
            <a:spLocks noChangeArrowheads="1"/>
          </p:cNvSpPr>
          <p:nvPr/>
        </p:nvSpPr>
        <p:spPr bwMode="auto">
          <a:xfrm>
            <a:off x="3132138" y="4651375"/>
            <a:ext cx="287337" cy="2873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47" name="Oval 60"/>
          <p:cNvSpPr>
            <a:spLocks noChangeArrowheads="1"/>
          </p:cNvSpPr>
          <p:nvPr/>
        </p:nvSpPr>
        <p:spPr bwMode="auto">
          <a:xfrm>
            <a:off x="2411413" y="4651375"/>
            <a:ext cx="287337" cy="287338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48" name="Oval 61"/>
          <p:cNvSpPr>
            <a:spLocks noChangeArrowheads="1"/>
          </p:cNvSpPr>
          <p:nvPr/>
        </p:nvSpPr>
        <p:spPr bwMode="auto">
          <a:xfrm>
            <a:off x="2698750" y="4651375"/>
            <a:ext cx="287338" cy="287338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49" name="Rectangle 62"/>
          <p:cNvSpPr>
            <a:spLocks noChangeArrowheads="1"/>
          </p:cNvSpPr>
          <p:nvPr/>
        </p:nvSpPr>
        <p:spPr bwMode="auto">
          <a:xfrm>
            <a:off x="3995738" y="4003675"/>
            <a:ext cx="287337" cy="2873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50" name="Oval 63"/>
          <p:cNvSpPr>
            <a:spLocks noChangeArrowheads="1"/>
          </p:cNvSpPr>
          <p:nvPr/>
        </p:nvSpPr>
        <p:spPr bwMode="auto">
          <a:xfrm>
            <a:off x="4283075" y="4003675"/>
            <a:ext cx="287338" cy="287338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51" name="Oval 64"/>
          <p:cNvSpPr>
            <a:spLocks noChangeArrowheads="1"/>
          </p:cNvSpPr>
          <p:nvPr/>
        </p:nvSpPr>
        <p:spPr bwMode="auto">
          <a:xfrm>
            <a:off x="4570413" y="4003675"/>
            <a:ext cx="287337" cy="287338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52" name="Rectangle 65"/>
          <p:cNvSpPr>
            <a:spLocks noChangeArrowheads="1"/>
          </p:cNvSpPr>
          <p:nvPr/>
        </p:nvSpPr>
        <p:spPr bwMode="auto">
          <a:xfrm>
            <a:off x="5003800" y="4003675"/>
            <a:ext cx="287338" cy="2873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53" name="Rectangle 66"/>
          <p:cNvSpPr>
            <a:spLocks noChangeArrowheads="1"/>
          </p:cNvSpPr>
          <p:nvPr/>
        </p:nvSpPr>
        <p:spPr bwMode="auto">
          <a:xfrm>
            <a:off x="3995738" y="4651375"/>
            <a:ext cx="287337" cy="2873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954" name="Rectangle 67"/>
          <p:cNvSpPr>
            <a:spLocks noChangeArrowheads="1"/>
          </p:cNvSpPr>
          <p:nvPr/>
        </p:nvSpPr>
        <p:spPr bwMode="auto">
          <a:xfrm>
            <a:off x="5003800" y="4651375"/>
            <a:ext cx="287338" cy="28733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55" name="Oval 68"/>
          <p:cNvSpPr>
            <a:spLocks noChangeArrowheads="1"/>
          </p:cNvSpPr>
          <p:nvPr/>
        </p:nvSpPr>
        <p:spPr bwMode="auto">
          <a:xfrm>
            <a:off x="4283075" y="4651375"/>
            <a:ext cx="287338" cy="287338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956" name="Oval 69"/>
          <p:cNvSpPr>
            <a:spLocks noChangeArrowheads="1"/>
          </p:cNvSpPr>
          <p:nvPr/>
        </p:nvSpPr>
        <p:spPr bwMode="auto">
          <a:xfrm>
            <a:off x="4570413" y="4651375"/>
            <a:ext cx="287337" cy="287338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957" name="Rectangle 70"/>
          <p:cNvSpPr>
            <a:spLocks noChangeArrowheads="1"/>
          </p:cNvSpPr>
          <p:nvPr/>
        </p:nvSpPr>
        <p:spPr bwMode="auto">
          <a:xfrm>
            <a:off x="5868988" y="4003675"/>
            <a:ext cx="287337" cy="2873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58" name="Oval 71"/>
          <p:cNvSpPr>
            <a:spLocks noChangeArrowheads="1"/>
          </p:cNvSpPr>
          <p:nvPr/>
        </p:nvSpPr>
        <p:spPr bwMode="auto">
          <a:xfrm>
            <a:off x="6156325" y="4003675"/>
            <a:ext cx="287338" cy="287338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59" name="Oval 72"/>
          <p:cNvSpPr>
            <a:spLocks noChangeArrowheads="1"/>
          </p:cNvSpPr>
          <p:nvPr/>
        </p:nvSpPr>
        <p:spPr bwMode="auto">
          <a:xfrm>
            <a:off x="6443663" y="4003675"/>
            <a:ext cx="287337" cy="287338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60" name="Rectangle 73"/>
          <p:cNvSpPr>
            <a:spLocks noChangeArrowheads="1"/>
          </p:cNvSpPr>
          <p:nvPr/>
        </p:nvSpPr>
        <p:spPr bwMode="auto">
          <a:xfrm>
            <a:off x="6877050" y="4003675"/>
            <a:ext cx="287338" cy="2873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165961" name="Rectangle 74"/>
          <p:cNvSpPr>
            <a:spLocks noChangeArrowheads="1"/>
          </p:cNvSpPr>
          <p:nvPr/>
        </p:nvSpPr>
        <p:spPr bwMode="auto">
          <a:xfrm>
            <a:off x="5868988" y="4651375"/>
            <a:ext cx="287337" cy="28733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62" name="Rectangle 75"/>
          <p:cNvSpPr>
            <a:spLocks noChangeArrowheads="1"/>
          </p:cNvSpPr>
          <p:nvPr/>
        </p:nvSpPr>
        <p:spPr bwMode="auto">
          <a:xfrm>
            <a:off x="6877050" y="4651375"/>
            <a:ext cx="287338" cy="2873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963" name="Oval 76"/>
          <p:cNvSpPr>
            <a:spLocks noChangeArrowheads="1"/>
          </p:cNvSpPr>
          <p:nvPr/>
        </p:nvSpPr>
        <p:spPr bwMode="auto">
          <a:xfrm>
            <a:off x="6156325" y="4651375"/>
            <a:ext cx="287338" cy="2873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sp>
        <p:nvSpPr>
          <p:cNvPr id="165964" name="Oval 77"/>
          <p:cNvSpPr>
            <a:spLocks noChangeArrowheads="1"/>
          </p:cNvSpPr>
          <p:nvPr/>
        </p:nvSpPr>
        <p:spPr bwMode="auto">
          <a:xfrm>
            <a:off x="6443663" y="4651375"/>
            <a:ext cx="287337" cy="2873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</a:p>
        </p:txBody>
      </p:sp>
      <p:grpSp>
        <p:nvGrpSpPr>
          <p:cNvPr id="165965" name="Group 78"/>
          <p:cNvGrpSpPr>
            <a:grpSpLocks/>
          </p:cNvGrpSpPr>
          <p:nvPr/>
        </p:nvGrpSpPr>
        <p:grpSpPr bwMode="auto">
          <a:xfrm>
            <a:off x="4140200" y="4292600"/>
            <a:ext cx="2879725" cy="360363"/>
            <a:chOff x="2744" y="3566"/>
            <a:chExt cx="1814" cy="227"/>
          </a:xfrm>
        </p:grpSpPr>
        <p:sp>
          <p:nvSpPr>
            <p:cNvPr id="166067" name="Line 79"/>
            <p:cNvSpPr>
              <a:spLocks noChangeShapeType="1"/>
            </p:cNvSpPr>
            <p:nvPr/>
          </p:nvSpPr>
          <p:spPr bwMode="auto">
            <a:xfrm>
              <a:off x="2744" y="356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8" name="Line 80"/>
            <p:cNvSpPr>
              <a:spLocks noChangeShapeType="1"/>
            </p:cNvSpPr>
            <p:nvPr/>
          </p:nvSpPr>
          <p:spPr bwMode="auto">
            <a:xfrm>
              <a:off x="3379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9" name="Line 81"/>
            <p:cNvSpPr>
              <a:spLocks noChangeShapeType="1"/>
            </p:cNvSpPr>
            <p:nvPr/>
          </p:nvSpPr>
          <p:spPr bwMode="auto">
            <a:xfrm flipH="1">
              <a:off x="2744" y="365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70" name="Line 82"/>
            <p:cNvSpPr>
              <a:spLocks noChangeShapeType="1"/>
            </p:cNvSpPr>
            <p:nvPr/>
          </p:nvSpPr>
          <p:spPr bwMode="auto">
            <a:xfrm>
              <a:off x="2925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71" name="Line 83"/>
            <p:cNvSpPr>
              <a:spLocks noChangeShapeType="1"/>
            </p:cNvSpPr>
            <p:nvPr/>
          </p:nvSpPr>
          <p:spPr bwMode="auto">
            <a:xfrm>
              <a:off x="3107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72" name="Line 84"/>
            <p:cNvSpPr>
              <a:spLocks noChangeShapeType="1"/>
            </p:cNvSpPr>
            <p:nvPr/>
          </p:nvSpPr>
          <p:spPr bwMode="auto">
            <a:xfrm>
              <a:off x="4558" y="356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73" name="Line 85"/>
            <p:cNvSpPr>
              <a:spLocks noChangeShapeType="1"/>
            </p:cNvSpPr>
            <p:nvPr/>
          </p:nvSpPr>
          <p:spPr bwMode="auto">
            <a:xfrm>
              <a:off x="4558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74" name="Line 86"/>
            <p:cNvSpPr>
              <a:spLocks noChangeShapeType="1"/>
            </p:cNvSpPr>
            <p:nvPr/>
          </p:nvSpPr>
          <p:spPr bwMode="auto">
            <a:xfrm flipH="1">
              <a:off x="3923" y="365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75" name="Line 87"/>
            <p:cNvSpPr>
              <a:spLocks noChangeShapeType="1"/>
            </p:cNvSpPr>
            <p:nvPr/>
          </p:nvSpPr>
          <p:spPr bwMode="auto">
            <a:xfrm>
              <a:off x="4104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76" name="Line 88"/>
            <p:cNvSpPr>
              <a:spLocks noChangeShapeType="1"/>
            </p:cNvSpPr>
            <p:nvPr/>
          </p:nvSpPr>
          <p:spPr bwMode="auto">
            <a:xfrm>
              <a:off x="4286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77" name="Line 89"/>
            <p:cNvSpPr>
              <a:spLocks noChangeShapeType="1"/>
            </p:cNvSpPr>
            <p:nvPr/>
          </p:nvSpPr>
          <p:spPr bwMode="auto">
            <a:xfrm>
              <a:off x="3923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65966" name="Group 90"/>
          <p:cNvGrpSpPr>
            <a:grpSpLocks/>
          </p:cNvGrpSpPr>
          <p:nvPr/>
        </p:nvGrpSpPr>
        <p:grpSpPr bwMode="auto">
          <a:xfrm flipV="1">
            <a:off x="395288" y="4292600"/>
            <a:ext cx="2879725" cy="360363"/>
            <a:chOff x="2744" y="3566"/>
            <a:chExt cx="1814" cy="227"/>
          </a:xfrm>
        </p:grpSpPr>
        <p:sp>
          <p:nvSpPr>
            <p:cNvPr id="166056" name="Line 91"/>
            <p:cNvSpPr>
              <a:spLocks noChangeShapeType="1"/>
            </p:cNvSpPr>
            <p:nvPr/>
          </p:nvSpPr>
          <p:spPr bwMode="auto">
            <a:xfrm>
              <a:off x="2744" y="356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57" name="Line 92"/>
            <p:cNvSpPr>
              <a:spLocks noChangeShapeType="1"/>
            </p:cNvSpPr>
            <p:nvPr/>
          </p:nvSpPr>
          <p:spPr bwMode="auto">
            <a:xfrm>
              <a:off x="3379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58" name="Line 93"/>
            <p:cNvSpPr>
              <a:spLocks noChangeShapeType="1"/>
            </p:cNvSpPr>
            <p:nvPr/>
          </p:nvSpPr>
          <p:spPr bwMode="auto">
            <a:xfrm flipH="1">
              <a:off x="2744" y="365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59" name="Line 94"/>
            <p:cNvSpPr>
              <a:spLocks noChangeShapeType="1"/>
            </p:cNvSpPr>
            <p:nvPr/>
          </p:nvSpPr>
          <p:spPr bwMode="auto">
            <a:xfrm>
              <a:off x="2925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0" name="Line 95"/>
            <p:cNvSpPr>
              <a:spLocks noChangeShapeType="1"/>
            </p:cNvSpPr>
            <p:nvPr/>
          </p:nvSpPr>
          <p:spPr bwMode="auto">
            <a:xfrm>
              <a:off x="3107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1" name="Line 96"/>
            <p:cNvSpPr>
              <a:spLocks noChangeShapeType="1"/>
            </p:cNvSpPr>
            <p:nvPr/>
          </p:nvSpPr>
          <p:spPr bwMode="auto">
            <a:xfrm>
              <a:off x="4558" y="356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2" name="Line 97"/>
            <p:cNvSpPr>
              <a:spLocks noChangeShapeType="1"/>
            </p:cNvSpPr>
            <p:nvPr/>
          </p:nvSpPr>
          <p:spPr bwMode="auto">
            <a:xfrm>
              <a:off x="4558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3" name="Line 98"/>
            <p:cNvSpPr>
              <a:spLocks noChangeShapeType="1"/>
            </p:cNvSpPr>
            <p:nvPr/>
          </p:nvSpPr>
          <p:spPr bwMode="auto">
            <a:xfrm flipH="1">
              <a:off x="3923" y="365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4" name="Line 99"/>
            <p:cNvSpPr>
              <a:spLocks noChangeShapeType="1"/>
            </p:cNvSpPr>
            <p:nvPr/>
          </p:nvSpPr>
          <p:spPr bwMode="auto">
            <a:xfrm>
              <a:off x="4104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5" name="Line 100"/>
            <p:cNvSpPr>
              <a:spLocks noChangeShapeType="1"/>
            </p:cNvSpPr>
            <p:nvPr/>
          </p:nvSpPr>
          <p:spPr bwMode="auto">
            <a:xfrm>
              <a:off x="4286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6066" name="Line 101"/>
            <p:cNvSpPr>
              <a:spLocks noChangeShapeType="1"/>
            </p:cNvSpPr>
            <p:nvPr/>
          </p:nvSpPr>
          <p:spPr bwMode="auto">
            <a:xfrm>
              <a:off x="3923" y="35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5967" name="Line 174"/>
          <p:cNvSpPr>
            <a:spLocks noChangeShapeType="1"/>
          </p:cNvSpPr>
          <p:nvPr/>
        </p:nvSpPr>
        <p:spPr bwMode="auto">
          <a:xfrm>
            <a:off x="395288" y="1338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68" name="Line 179"/>
          <p:cNvSpPr>
            <a:spLocks noChangeShapeType="1"/>
          </p:cNvSpPr>
          <p:nvPr/>
        </p:nvSpPr>
        <p:spPr bwMode="auto">
          <a:xfrm>
            <a:off x="3276600" y="1338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69" name="Line 191"/>
          <p:cNvSpPr>
            <a:spLocks noChangeShapeType="1"/>
          </p:cNvSpPr>
          <p:nvPr/>
        </p:nvSpPr>
        <p:spPr bwMode="auto">
          <a:xfrm flipV="1">
            <a:off x="4427538" y="1409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70" name="Line 192"/>
          <p:cNvSpPr>
            <a:spLocks noChangeShapeType="1"/>
          </p:cNvSpPr>
          <p:nvPr/>
        </p:nvSpPr>
        <p:spPr bwMode="auto">
          <a:xfrm flipV="1">
            <a:off x="4716463" y="1409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71" name="Text Box 193"/>
          <p:cNvSpPr txBox="1">
            <a:spLocks noChangeArrowheads="1"/>
          </p:cNvSpPr>
          <p:nvPr/>
        </p:nvSpPr>
        <p:spPr bwMode="auto">
          <a:xfrm>
            <a:off x="401638" y="12668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</a:t>
            </a:r>
          </a:p>
        </p:txBody>
      </p:sp>
      <p:sp>
        <p:nvSpPr>
          <p:cNvPr id="165972" name="Text Box 194"/>
          <p:cNvSpPr txBox="1">
            <a:spLocks noChangeArrowheads="1"/>
          </p:cNvSpPr>
          <p:nvPr/>
        </p:nvSpPr>
        <p:spPr bwMode="auto">
          <a:xfrm>
            <a:off x="2994025" y="1266825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</a:t>
            </a:r>
          </a:p>
        </p:txBody>
      </p:sp>
      <p:sp>
        <p:nvSpPr>
          <p:cNvPr id="165973" name="Text Box 195"/>
          <p:cNvSpPr txBox="1">
            <a:spLocks noChangeArrowheads="1"/>
          </p:cNvSpPr>
          <p:nvPr/>
        </p:nvSpPr>
        <p:spPr bwMode="auto">
          <a:xfrm>
            <a:off x="4451350" y="2706688"/>
            <a:ext cx="1057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2(S-h</a:t>
            </a:r>
            <a:r>
              <a:rPr lang="de-DE" altLang="de-DE" baseline="-25000"/>
              <a:t>0</a:t>
            </a:r>
            <a:r>
              <a:rPr lang="de-DE" altLang="de-DE"/>
              <a:t>R+l</a:t>
            </a:r>
            <a:r>
              <a:rPr lang="de-DE" altLang="de-DE" baseline="-25000"/>
              <a:t>0</a:t>
            </a:r>
            <a:r>
              <a:rPr lang="de-DE" altLang="de-DE"/>
              <a:t>R)</a:t>
            </a:r>
          </a:p>
        </p:txBody>
      </p:sp>
      <p:sp>
        <p:nvSpPr>
          <p:cNvPr id="165974" name="Text Box 196"/>
          <p:cNvSpPr txBox="1">
            <a:spLocks noChangeArrowheads="1"/>
          </p:cNvSpPr>
          <p:nvPr/>
        </p:nvSpPr>
        <p:spPr bwMode="auto">
          <a:xfrm>
            <a:off x="5795963" y="2706688"/>
            <a:ext cx="1057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2(S-h</a:t>
            </a:r>
            <a:r>
              <a:rPr lang="de-DE" altLang="de-DE" baseline="-25000"/>
              <a:t>0</a:t>
            </a:r>
            <a:r>
              <a:rPr lang="de-DE" altLang="de-DE"/>
              <a:t>R+l</a:t>
            </a:r>
            <a:r>
              <a:rPr lang="de-DE" altLang="de-DE" baseline="-25000"/>
              <a:t>0</a:t>
            </a:r>
            <a:r>
              <a:rPr lang="de-DE" altLang="de-DE"/>
              <a:t>R)</a:t>
            </a:r>
          </a:p>
        </p:txBody>
      </p:sp>
      <p:sp>
        <p:nvSpPr>
          <p:cNvPr id="165975" name="Line 199"/>
          <p:cNvSpPr>
            <a:spLocks noChangeShapeType="1"/>
          </p:cNvSpPr>
          <p:nvPr/>
        </p:nvSpPr>
        <p:spPr bwMode="auto">
          <a:xfrm rot="10800000" flipV="1">
            <a:off x="684213" y="49403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76" name="Line 200"/>
          <p:cNvSpPr>
            <a:spLocks noChangeShapeType="1"/>
          </p:cNvSpPr>
          <p:nvPr/>
        </p:nvSpPr>
        <p:spPr bwMode="auto">
          <a:xfrm rot="10800000" flipV="1">
            <a:off x="971550" y="49403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77" name="Line 201"/>
          <p:cNvSpPr>
            <a:spLocks noChangeShapeType="1"/>
          </p:cNvSpPr>
          <p:nvPr/>
        </p:nvSpPr>
        <p:spPr bwMode="auto">
          <a:xfrm flipV="1">
            <a:off x="4427538" y="37147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78" name="Line 202"/>
          <p:cNvSpPr>
            <a:spLocks noChangeShapeType="1"/>
          </p:cNvSpPr>
          <p:nvPr/>
        </p:nvSpPr>
        <p:spPr bwMode="auto">
          <a:xfrm flipV="1">
            <a:off x="4716463" y="37147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79" name="Line 205"/>
          <p:cNvSpPr>
            <a:spLocks noChangeShapeType="1"/>
          </p:cNvSpPr>
          <p:nvPr/>
        </p:nvSpPr>
        <p:spPr bwMode="auto">
          <a:xfrm>
            <a:off x="684213" y="26336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80" name="Line 206"/>
          <p:cNvSpPr>
            <a:spLocks noChangeShapeType="1"/>
          </p:cNvSpPr>
          <p:nvPr/>
        </p:nvSpPr>
        <p:spPr bwMode="auto">
          <a:xfrm>
            <a:off x="971550" y="26336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81" name="Text Box 207"/>
          <p:cNvSpPr txBox="1">
            <a:spLocks noChangeArrowheads="1"/>
          </p:cNvSpPr>
          <p:nvPr/>
        </p:nvSpPr>
        <p:spPr bwMode="auto">
          <a:xfrm>
            <a:off x="3336925" y="5516563"/>
            <a:ext cx="4691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2(2(2(2(S - h</a:t>
            </a:r>
            <a:r>
              <a:rPr lang="de-DE" altLang="de-DE" baseline="-25000"/>
              <a:t>0</a:t>
            </a:r>
            <a:r>
              <a:rPr lang="de-DE" altLang="de-DE"/>
              <a:t>R + l</a:t>
            </a:r>
            <a:r>
              <a:rPr lang="de-DE" altLang="de-DE" baseline="-25000"/>
              <a:t>0</a:t>
            </a:r>
            <a:r>
              <a:rPr lang="de-DE" altLang="de-DE"/>
              <a:t>R) - h</a:t>
            </a:r>
            <a:r>
              <a:rPr lang="de-DE" altLang="de-DE" baseline="-25000"/>
              <a:t>1</a:t>
            </a:r>
            <a:r>
              <a:rPr lang="de-DE" altLang="de-DE"/>
              <a:t>R + l</a:t>
            </a:r>
            <a:r>
              <a:rPr lang="de-DE" altLang="de-DE" baseline="-25000"/>
              <a:t>1</a:t>
            </a:r>
            <a:r>
              <a:rPr lang="de-DE" altLang="de-DE"/>
              <a:t>R) – h</a:t>
            </a:r>
            <a:r>
              <a:rPr lang="de-DE" altLang="de-DE" baseline="-25000"/>
              <a:t>2</a:t>
            </a:r>
            <a:r>
              <a:rPr lang="de-DE" altLang="de-DE"/>
              <a:t>R + l</a:t>
            </a:r>
            <a:r>
              <a:rPr lang="de-DE" altLang="de-DE" baseline="-25000"/>
              <a:t>2</a:t>
            </a:r>
            <a:r>
              <a:rPr lang="de-DE" altLang="de-DE"/>
              <a:t>R) – h</a:t>
            </a:r>
            <a:r>
              <a:rPr lang="de-DE" altLang="de-DE" baseline="-25000"/>
              <a:t>3</a:t>
            </a:r>
            <a:r>
              <a:rPr lang="de-DE" altLang="de-DE"/>
              <a:t>R + l</a:t>
            </a:r>
            <a:r>
              <a:rPr lang="de-DE" altLang="de-DE" baseline="-25000"/>
              <a:t>3</a:t>
            </a:r>
            <a:r>
              <a:rPr lang="de-DE" altLang="de-DE"/>
              <a:t>R) = Res</a:t>
            </a:r>
          </a:p>
        </p:txBody>
      </p:sp>
      <p:sp>
        <p:nvSpPr>
          <p:cNvPr id="165982" name="Rectangle 221"/>
          <p:cNvSpPr>
            <a:spLocks noChangeArrowheads="1"/>
          </p:cNvSpPr>
          <p:nvPr/>
        </p:nvSpPr>
        <p:spPr bwMode="auto">
          <a:xfrm>
            <a:off x="7739063" y="4005263"/>
            <a:ext cx="287337" cy="2873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</a:t>
            </a:r>
          </a:p>
        </p:txBody>
      </p:sp>
      <p:sp>
        <p:nvSpPr>
          <p:cNvPr id="165983" name="Oval 222"/>
          <p:cNvSpPr>
            <a:spLocks noChangeArrowheads="1"/>
          </p:cNvSpPr>
          <p:nvPr/>
        </p:nvSpPr>
        <p:spPr bwMode="auto">
          <a:xfrm>
            <a:off x="8026400" y="4005263"/>
            <a:ext cx="287338" cy="2873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984" name="Oval 223"/>
          <p:cNvSpPr>
            <a:spLocks noChangeArrowheads="1"/>
          </p:cNvSpPr>
          <p:nvPr/>
        </p:nvSpPr>
        <p:spPr bwMode="auto">
          <a:xfrm>
            <a:off x="8313738" y="4005263"/>
            <a:ext cx="287337" cy="2873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</a:t>
            </a:r>
          </a:p>
        </p:txBody>
      </p:sp>
      <p:sp>
        <p:nvSpPr>
          <p:cNvPr id="165985" name="Rectangle 224"/>
          <p:cNvSpPr>
            <a:spLocks noChangeArrowheads="1"/>
          </p:cNvSpPr>
          <p:nvPr/>
        </p:nvSpPr>
        <p:spPr bwMode="auto">
          <a:xfrm>
            <a:off x="8747125" y="4005263"/>
            <a:ext cx="287338" cy="28733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86" name="Rectangle 225"/>
          <p:cNvSpPr>
            <a:spLocks noChangeArrowheads="1"/>
          </p:cNvSpPr>
          <p:nvPr/>
        </p:nvSpPr>
        <p:spPr bwMode="auto">
          <a:xfrm>
            <a:off x="7739063" y="4652963"/>
            <a:ext cx="287337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87" name="Rectangle 226"/>
          <p:cNvSpPr>
            <a:spLocks noChangeArrowheads="1"/>
          </p:cNvSpPr>
          <p:nvPr/>
        </p:nvSpPr>
        <p:spPr bwMode="auto">
          <a:xfrm>
            <a:off x="8747125" y="4652963"/>
            <a:ext cx="287338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nc</a:t>
            </a:r>
          </a:p>
        </p:txBody>
      </p:sp>
      <p:sp>
        <p:nvSpPr>
          <p:cNvPr id="165988" name="Oval 227"/>
          <p:cNvSpPr>
            <a:spLocks noChangeArrowheads="1"/>
          </p:cNvSpPr>
          <p:nvPr/>
        </p:nvSpPr>
        <p:spPr bwMode="auto">
          <a:xfrm>
            <a:off x="8026400" y="4652963"/>
            <a:ext cx="287338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89" name="Oval 228"/>
          <p:cNvSpPr>
            <a:spLocks noChangeArrowheads="1"/>
          </p:cNvSpPr>
          <p:nvPr/>
        </p:nvSpPr>
        <p:spPr bwMode="auto">
          <a:xfrm>
            <a:off x="8313738" y="4652963"/>
            <a:ext cx="287337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lt</a:t>
            </a:r>
          </a:p>
        </p:txBody>
      </p:sp>
      <p:sp>
        <p:nvSpPr>
          <p:cNvPr id="165990" name="Line 229"/>
          <p:cNvSpPr>
            <a:spLocks noChangeShapeType="1"/>
          </p:cNvSpPr>
          <p:nvPr/>
        </p:nvSpPr>
        <p:spPr bwMode="auto">
          <a:xfrm flipH="1">
            <a:off x="7881938" y="3644900"/>
            <a:ext cx="1587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91" name="Text Box 230"/>
          <p:cNvSpPr txBox="1">
            <a:spLocks noChangeArrowheads="1"/>
          </p:cNvSpPr>
          <p:nvPr/>
        </p:nvSpPr>
        <p:spPr bwMode="auto">
          <a:xfrm>
            <a:off x="7872413" y="3573463"/>
            <a:ext cx="3000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S‘</a:t>
            </a:r>
          </a:p>
        </p:txBody>
      </p:sp>
      <p:sp>
        <p:nvSpPr>
          <p:cNvPr id="165992" name="Line 231"/>
          <p:cNvSpPr>
            <a:spLocks noChangeShapeType="1"/>
          </p:cNvSpPr>
          <p:nvPr/>
        </p:nvSpPr>
        <p:spPr bwMode="auto">
          <a:xfrm>
            <a:off x="8170863" y="49403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93" name="Line 232"/>
          <p:cNvSpPr>
            <a:spLocks noChangeShapeType="1"/>
          </p:cNvSpPr>
          <p:nvPr/>
        </p:nvSpPr>
        <p:spPr bwMode="auto">
          <a:xfrm>
            <a:off x="8458200" y="49403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94" name="Line 236"/>
          <p:cNvSpPr>
            <a:spLocks noChangeShapeType="1"/>
          </p:cNvSpPr>
          <p:nvPr/>
        </p:nvSpPr>
        <p:spPr bwMode="auto">
          <a:xfrm rot="10800000">
            <a:off x="4284663" y="2633663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95" name="Line 237"/>
          <p:cNvSpPr>
            <a:spLocks noChangeShapeType="1"/>
          </p:cNvSpPr>
          <p:nvPr/>
        </p:nvSpPr>
        <p:spPr bwMode="auto">
          <a:xfrm rot="10800000" flipH="1">
            <a:off x="6804025" y="2633663"/>
            <a:ext cx="730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96" name="Line 238"/>
          <p:cNvSpPr>
            <a:spLocks noChangeShapeType="1"/>
          </p:cNvSpPr>
          <p:nvPr/>
        </p:nvSpPr>
        <p:spPr bwMode="auto">
          <a:xfrm rot="10800000" flipV="1">
            <a:off x="539750" y="3860800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97" name="Line 239"/>
          <p:cNvSpPr>
            <a:spLocks noChangeShapeType="1"/>
          </p:cNvSpPr>
          <p:nvPr/>
        </p:nvSpPr>
        <p:spPr bwMode="auto">
          <a:xfrm rot="10800000" flipH="1" flipV="1">
            <a:off x="2555875" y="3860800"/>
            <a:ext cx="5762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98" name="Line 240"/>
          <p:cNvSpPr>
            <a:spLocks noChangeShapeType="1"/>
          </p:cNvSpPr>
          <p:nvPr/>
        </p:nvSpPr>
        <p:spPr bwMode="auto">
          <a:xfrm rot="10800000">
            <a:off x="4284663" y="49403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999" name="Line 241"/>
          <p:cNvSpPr>
            <a:spLocks noChangeShapeType="1"/>
          </p:cNvSpPr>
          <p:nvPr/>
        </p:nvSpPr>
        <p:spPr bwMode="auto">
          <a:xfrm rot="10800000" flipH="1">
            <a:off x="7019925" y="4940300"/>
            <a:ext cx="14605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000" name="Line 242"/>
          <p:cNvSpPr>
            <a:spLocks noChangeShapeType="1"/>
          </p:cNvSpPr>
          <p:nvPr/>
        </p:nvSpPr>
        <p:spPr bwMode="auto">
          <a:xfrm flipH="1">
            <a:off x="8388350" y="53736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001" name="Text Box 244"/>
          <p:cNvSpPr txBox="1">
            <a:spLocks noChangeArrowheads="1"/>
          </p:cNvSpPr>
          <p:nvPr/>
        </p:nvSpPr>
        <p:spPr bwMode="auto">
          <a:xfrm>
            <a:off x="4403725" y="1338263"/>
            <a:ext cx="325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h</a:t>
            </a:r>
            <a:r>
              <a:rPr lang="de-DE" altLang="de-DE" baseline="-25000"/>
              <a:t>0</a:t>
            </a:r>
            <a:endParaRPr lang="de-DE" altLang="de-DE"/>
          </a:p>
        </p:txBody>
      </p:sp>
      <p:sp>
        <p:nvSpPr>
          <p:cNvPr id="166002" name="Text Box 245"/>
          <p:cNvSpPr txBox="1">
            <a:spLocks noChangeArrowheads="1"/>
          </p:cNvSpPr>
          <p:nvPr/>
        </p:nvSpPr>
        <p:spPr bwMode="auto">
          <a:xfrm>
            <a:off x="4716463" y="1338263"/>
            <a:ext cx="274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</a:t>
            </a:r>
            <a:r>
              <a:rPr lang="de-DE" altLang="de-DE" baseline="-25000"/>
              <a:t>0</a:t>
            </a:r>
            <a:endParaRPr lang="de-DE" altLang="de-DE"/>
          </a:p>
        </p:txBody>
      </p:sp>
      <p:sp>
        <p:nvSpPr>
          <p:cNvPr id="166003" name="Text Box 246"/>
          <p:cNvSpPr txBox="1">
            <a:spLocks noChangeArrowheads="1"/>
          </p:cNvSpPr>
          <p:nvPr/>
        </p:nvSpPr>
        <p:spPr bwMode="auto">
          <a:xfrm>
            <a:off x="673100" y="5011738"/>
            <a:ext cx="325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h</a:t>
            </a:r>
            <a:r>
              <a:rPr lang="de-DE" altLang="de-DE" baseline="-25000"/>
              <a:t>1</a:t>
            </a:r>
            <a:endParaRPr lang="de-DE" altLang="de-DE"/>
          </a:p>
        </p:txBody>
      </p:sp>
      <p:sp>
        <p:nvSpPr>
          <p:cNvPr id="166004" name="Text Box 247"/>
          <p:cNvSpPr txBox="1">
            <a:spLocks noChangeArrowheads="1"/>
          </p:cNvSpPr>
          <p:nvPr/>
        </p:nvSpPr>
        <p:spPr bwMode="auto">
          <a:xfrm>
            <a:off x="985838" y="5011738"/>
            <a:ext cx="274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</a:t>
            </a:r>
            <a:r>
              <a:rPr lang="de-DE" altLang="de-DE" baseline="-25000"/>
              <a:t>1</a:t>
            </a:r>
            <a:endParaRPr lang="de-DE" altLang="de-DE"/>
          </a:p>
        </p:txBody>
      </p:sp>
      <p:sp>
        <p:nvSpPr>
          <p:cNvPr id="166005" name="Text Box 248"/>
          <p:cNvSpPr txBox="1">
            <a:spLocks noChangeArrowheads="1"/>
          </p:cNvSpPr>
          <p:nvPr/>
        </p:nvSpPr>
        <p:spPr bwMode="auto">
          <a:xfrm>
            <a:off x="4403725" y="3716338"/>
            <a:ext cx="325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h</a:t>
            </a:r>
            <a:r>
              <a:rPr lang="de-DE" altLang="de-DE" baseline="-25000"/>
              <a:t>2</a:t>
            </a:r>
            <a:endParaRPr lang="de-DE" altLang="de-DE"/>
          </a:p>
        </p:txBody>
      </p:sp>
      <p:sp>
        <p:nvSpPr>
          <p:cNvPr id="166006" name="Text Box 249"/>
          <p:cNvSpPr txBox="1">
            <a:spLocks noChangeArrowheads="1"/>
          </p:cNvSpPr>
          <p:nvPr/>
        </p:nvSpPr>
        <p:spPr bwMode="auto">
          <a:xfrm>
            <a:off x="4716463" y="3716338"/>
            <a:ext cx="274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</a:t>
            </a:r>
            <a:r>
              <a:rPr lang="de-DE" altLang="de-DE" baseline="-25000"/>
              <a:t>2</a:t>
            </a:r>
            <a:endParaRPr lang="de-DE" altLang="de-DE"/>
          </a:p>
        </p:txBody>
      </p:sp>
      <p:sp>
        <p:nvSpPr>
          <p:cNvPr id="166007" name="Text Box 250"/>
          <p:cNvSpPr txBox="1">
            <a:spLocks noChangeArrowheads="1"/>
          </p:cNvSpPr>
          <p:nvPr/>
        </p:nvSpPr>
        <p:spPr bwMode="auto">
          <a:xfrm>
            <a:off x="8147050" y="4940300"/>
            <a:ext cx="325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h</a:t>
            </a:r>
            <a:r>
              <a:rPr lang="de-DE" altLang="de-DE" baseline="-25000"/>
              <a:t>3</a:t>
            </a:r>
            <a:endParaRPr lang="de-DE" altLang="de-DE"/>
          </a:p>
        </p:txBody>
      </p:sp>
      <p:sp>
        <p:nvSpPr>
          <p:cNvPr id="166008" name="Text Box 251"/>
          <p:cNvSpPr txBox="1">
            <a:spLocks noChangeArrowheads="1"/>
          </p:cNvSpPr>
          <p:nvPr/>
        </p:nvSpPr>
        <p:spPr bwMode="auto">
          <a:xfrm>
            <a:off x="8459788" y="4940300"/>
            <a:ext cx="274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</a:t>
            </a:r>
            <a:r>
              <a:rPr lang="de-DE" altLang="de-DE" baseline="-25000"/>
              <a:t>3</a:t>
            </a:r>
            <a:endParaRPr lang="de-DE" altLang="de-DE"/>
          </a:p>
        </p:txBody>
      </p:sp>
      <p:sp>
        <p:nvSpPr>
          <p:cNvPr id="166009" name="Text Box 256"/>
          <p:cNvSpPr txBox="1">
            <a:spLocks noChangeArrowheads="1"/>
          </p:cNvSpPr>
          <p:nvPr/>
        </p:nvSpPr>
        <p:spPr bwMode="auto">
          <a:xfrm>
            <a:off x="250825" y="908050"/>
            <a:ext cx="1168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sample state 1</a:t>
            </a:r>
          </a:p>
        </p:txBody>
      </p:sp>
      <p:sp>
        <p:nvSpPr>
          <p:cNvPr id="166010" name="Text Box 257"/>
          <p:cNvSpPr txBox="1">
            <a:spLocks noChangeArrowheads="1"/>
          </p:cNvSpPr>
          <p:nvPr/>
        </p:nvSpPr>
        <p:spPr bwMode="auto">
          <a:xfrm>
            <a:off x="2124075" y="908050"/>
            <a:ext cx="1168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sample state 2</a:t>
            </a:r>
          </a:p>
        </p:txBody>
      </p:sp>
      <p:sp>
        <p:nvSpPr>
          <p:cNvPr id="166011" name="Text Box 258"/>
          <p:cNvSpPr txBox="1">
            <a:spLocks noChangeArrowheads="1"/>
          </p:cNvSpPr>
          <p:nvPr/>
        </p:nvSpPr>
        <p:spPr bwMode="auto">
          <a:xfrm>
            <a:off x="4284663" y="908050"/>
            <a:ext cx="596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state3</a:t>
            </a:r>
          </a:p>
        </p:txBody>
      </p:sp>
      <p:sp>
        <p:nvSpPr>
          <p:cNvPr id="166012" name="Text Box 259"/>
          <p:cNvSpPr txBox="1">
            <a:spLocks noChangeArrowheads="1"/>
          </p:cNvSpPr>
          <p:nvPr/>
        </p:nvSpPr>
        <p:spPr bwMode="auto">
          <a:xfrm>
            <a:off x="6084888" y="908050"/>
            <a:ext cx="596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state4</a:t>
            </a:r>
          </a:p>
        </p:txBody>
      </p:sp>
      <p:sp>
        <p:nvSpPr>
          <p:cNvPr id="166013" name="Text Box 260"/>
          <p:cNvSpPr txBox="1">
            <a:spLocks noChangeArrowheads="1"/>
          </p:cNvSpPr>
          <p:nvPr/>
        </p:nvSpPr>
        <p:spPr bwMode="auto">
          <a:xfrm>
            <a:off x="611188" y="3284538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state1</a:t>
            </a:r>
          </a:p>
        </p:txBody>
      </p:sp>
      <p:sp>
        <p:nvSpPr>
          <p:cNvPr id="166014" name="Text Box 261"/>
          <p:cNvSpPr txBox="1">
            <a:spLocks noChangeArrowheads="1"/>
          </p:cNvSpPr>
          <p:nvPr/>
        </p:nvSpPr>
        <p:spPr bwMode="auto">
          <a:xfrm>
            <a:off x="2411413" y="3284538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state2</a:t>
            </a:r>
          </a:p>
        </p:txBody>
      </p:sp>
      <p:sp>
        <p:nvSpPr>
          <p:cNvPr id="166015" name="Text Box 262"/>
          <p:cNvSpPr txBox="1">
            <a:spLocks noChangeArrowheads="1"/>
          </p:cNvSpPr>
          <p:nvPr/>
        </p:nvSpPr>
        <p:spPr bwMode="auto">
          <a:xfrm>
            <a:off x="4284663" y="3284538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state3</a:t>
            </a:r>
          </a:p>
        </p:txBody>
      </p:sp>
      <p:sp>
        <p:nvSpPr>
          <p:cNvPr id="166016" name="Text Box 263"/>
          <p:cNvSpPr txBox="1">
            <a:spLocks noChangeArrowheads="1"/>
          </p:cNvSpPr>
          <p:nvPr/>
        </p:nvSpPr>
        <p:spPr bwMode="auto">
          <a:xfrm>
            <a:off x="6084888" y="3284538"/>
            <a:ext cx="596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state4</a:t>
            </a:r>
          </a:p>
        </p:txBody>
      </p:sp>
      <p:sp>
        <p:nvSpPr>
          <p:cNvPr id="166017" name="Text Box 264"/>
          <p:cNvSpPr txBox="1">
            <a:spLocks noChangeArrowheads="1"/>
          </p:cNvSpPr>
          <p:nvPr/>
        </p:nvSpPr>
        <p:spPr bwMode="auto">
          <a:xfrm>
            <a:off x="7667625" y="3284538"/>
            <a:ext cx="1168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sample state 1</a:t>
            </a:r>
          </a:p>
        </p:txBody>
      </p:sp>
      <p:sp>
        <p:nvSpPr>
          <p:cNvPr id="166018" name="Rectangle 265"/>
          <p:cNvSpPr>
            <a:spLocks noChangeArrowheads="1"/>
          </p:cNvSpPr>
          <p:nvPr/>
        </p:nvSpPr>
        <p:spPr bwMode="auto">
          <a:xfrm>
            <a:off x="34925" y="908050"/>
            <a:ext cx="1728788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 b="1"/>
          </a:p>
        </p:txBody>
      </p:sp>
      <p:sp>
        <p:nvSpPr>
          <p:cNvPr id="166019" name="Rectangle 266"/>
          <p:cNvSpPr>
            <a:spLocks noChangeArrowheads="1"/>
          </p:cNvSpPr>
          <p:nvPr/>
        </p:nvSpPr>
        <p:spPr bwMode="auto">
          <a:xfrm>
            <a:off x="1908175" y="908050"/>
            <a:ext cx="1727200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20" name="Rectangle 267"/>
          <p:cNvSpPr>
            <a:spLocks noChangeArrowheads="1"/>
          </p:cNvSpPr>
          <p:nvPr/>
        </p:nvSpPr>
        <p:spPr bwMode="auto">
          <a:xfrm>
            <a:off x="3779838" y="908050"/>
            <a:ext cx="1728787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21" name="Rectangle 268"/>
          <p:cNvSpPr>
            <a:spLocks noChangeArrowheads="1"/>
          </p:cNvSpPr>
          <p:nvPr/>
        </p:nvSpPr>
        <p:spPr bwMode="auto">
          <a:xfrm>
            <a:off x="5651500" y="908050"/>
            <a:ext cx="1728788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22" name="Rectangle 270"/>
          <p:cNvSpPr>
            <a:spLocks noChangeArrowheads="1"/>
          </p:cNvSpPr>
          <p:nvPr/>
        </p:nvSpPr>
        <p:spPr bwMode="auto">
          <a:xfrm>
            <a:off x="34925" y="3284538"/>
            <a:ext cx="1728788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23" name="Rectangle 271"/>
          <p:cNvSpPr>
            <a:spLocks noChangeArrowheads="1"/>
          </p:cNvSpPr>
          <p:nvPr/>
        </p:nvSpPr>
        <p:spPr bwMode="auto">
          <a:xfrm>
            <a:off x="1908175" y="3284538"/>
            <a:ext cx="1728788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24" name="Rectangle 272"/>
          <p:cNvSpPr>
            <a:spLocks noChangeArrowheads="1"/>
          </p:cNvSpPr>
          <p:nvPr/>
        </p:nvSpPr>
        <p:spPr bwMode="auto">
          <a:xfrm>
            <a:off x="3779838" y="3284538"/>
            <a:ext cx="1728787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25" name="Rectangle 273"/>
          <p:cNvSpPr>
            <a:spLocks noChangeArrowheads="1"/>
          </p:cNvSpPr>
          <p:nvPr/>
        </p:nvSpPr>
        <p:spPr bwMode="auto">
          <a:xfrm>
            <a:off x="5651500" y="3284538"/>
            <a:ext cx="1728788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26" name="Rectangle 274"/>
          <p:cNvSpPr>
            <a:spLocks noChangeArrowheads="1"/>
          </p:cNvSpPr>
          <p:nvPr/>
        </p:nvSpPr>
        <p:spPr bwMode="auto">
          <a:xfrm>
            <a:off x="7523163" y="3284538"/>
            <a:ext cx="1620837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27" name="Text Box 197"/>
          <p:cNvSpPr txBox="1">
            <a:spLocks noChangeArrowheads="1"/>
          </p:cNvSpPr>
          <p:nvPr/>
        </p:nvSpPr>
        <p:spPr bwMode="auto">
          <a:xfrm>
            <a:off x="671513" y="3644900"/>
            <a:ext cx="184626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2(2(S-h</a:t>
            </a:r>
            <a:r>
              <a:rPr lang="de-DE" altLang="de-DE" baseline="-25000"/>
              <a:t>0</a:t>
            </a:r>
            <a:r>
              <a:rPr lang="de-DE" altLang="de-DE"/>
              <a:t>R+l</a:t>
            </a:r>
            <a:r>
              <a:rPr lang="de-DE" altLang="de-DE" baseline="-25000"/>
              <a:t>0</a:t>
            </a:r>
            <a:r>
              <a:rPr lang="de-DE" altLang="de-DE"/>
              <a:t>R)-h</a:t>
            </a:r>
            <a:r>
              <a:rPr lang="de-DE" altLang="de-DE" baseline="-25000"/>
              <a:t>1</a:t>
            </a:r>
            <a:r>
              <a:rPr lang="de-DE" altLang="de-DE"/>
              <a:t>R+l</a:t>
            </a:r>
            <a:r>
              <a:rPr lang="de-DE" altLang="de-DE" baseline="-25000"/>
              <a:t>1</a:t>
            </a:r>
            <a:r>
              <a:rPr lang="de-DE" altLang="de-DE"/>
              <a:t>R)</a:t>
            </a:r>
          </a:p>
        </p:txBody>
      </p:sp>
      <p:sp>
        <p:nvSpPr>
          <p:cNvPr id="166028" name="Text Box 203"/>
          <p:cNvSpPr txBox="1">
            <a:spLocks noChangeArrowheads="1"/>
          </p:cNvSpPr>
          <p:nvPr/>
        </p:nvSpPr>
        <p:spPr bwMode="auto">
          <a:xfrm>
            <a:off x="4406900" y="5011738"/>
            <a:ext cx="2662238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2(2(2(S-h</a:t>
            </a:r>
            <a:r>
              <a:rPr lang="de-DE" altLang="de-DE" baseline="-25000"/>
              <a:t>0</a:t>
            </a:r>
            <a:r>
              <a:rPr lang="de-DE" altLang="de-DE"/>
              <a:t>R+l</a:t>
            </a:r>
            <a:r>
              <a:rPr lang="de-DE" altLang="de-DE" baseline="-25000"/>
              <a:t>0</a:t>
            </a:r>
            <a:r>
              <a:rPr lang="de-DE" altLang="de-DE"/>
              <a:t>R)-h</a:t>
            </a:r>
            <a:r>
              <a:rPr lang="de-DE" altLang="de-DE" baseline="-25000"/>
              <a:t>1</a:t>
            </a:r>
            <a:r>
              <a:rPr lang="de-DE" altLang="de-DE"/>
              <a:t>R+l</a:t>
            </a:r>
            <a:r>
              <a:rPr lang="de-DE" altLang="de-DE" baseline="-25000"/>
              <a:t>1</a:t>
            </a:r>
            <a:r>
              <a:rPr lang="de-DE" altLang="de-DE"/>
              <a:t>R)–h</a:t>
            </a:r>
            <a:r>
              <a:rPr lang="de-DE" altLang="de-DE" baseline="-25000"/>
              <a:t>2</a:t>
            </a:r>
            <a:r>
              <a:rPr lang="de-DE" altLang="de-DE"/>
              <a:t>R+l</a:t>
            </a:r>
            <a:r>
              <a:rPr lang="de-DE" altLang="de-DE" baseline="-25000"/>
              <a:t>2</a:t>
            </a:r>
            <a:r>
              <a:rPr lang="de-DE" altLang="de-DE"/>
              <a:t>R)</a:t>
            </a:r>
          </a:p>
        </p:txBody>
      </p:sp>
      <p:sp>
        <p:nvSpPr>
          <p:cNvPr id="166029" name="Rectangle 275"/>
          <p:cNvSpPr>
            <a:spLocks noChangeArrowheads="1"/>
          </p:cNvSpPr>
          <p:nvPr/>
        </p:nvSpPr>
        <p:spPr bwMode="auto">
          <a:xfrm>
            <a:off x="7524750" y="981075"/>
            <a:ext cx="287338" cy="2873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30" name="Oval 276"/>
          <p:cNvSpPr>
            <a:spLocks noChangeArrowheads="1"/>
          </p:cNvSpPr>
          <p:nvPr/>
        </p:nvSpPr>
        <p:spPr bwMode="auto">
          <a:xfrm>
            <a:off x="7524750" y="1341438"/>
            <a:ext cx="287338" cy="287337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6031" name="Text Box 277"/>
          <p:cNvSpPr txBox="1">
            <a:spLocks noChangeArrowheads="1"/>
          </p:cNvSpPr>
          <p:nvPr/>
        </p:nvSpPr>
        <p:spPr bwMode="auto">
          <a:xfrm>
            <a:off x="7885113" y="981075"/>
            <a:ext cx="1004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memory cell</a:t>
            </a:r>
          </a:p>
        </p:txBody>
      </p:sp>
      <p:sp>
        <p:nvSpPr>
          <p:cNvPr id="166032" name="Text Box 278"/>
          <p:cNvSpPr txBox="1">
            <a:spLocks noChangeArrowheads="1"/>
          </p:cNvSpPr>
          <p:nvPr/>
        </p:nvSpPr>
        <p:spPr bwMode="auto">
          <a:xfrm>
            <a:off x="7913688" y="1341438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comparator</a:t>
            </a:r>
          </a:p>
        </p:txBody>
      </p:sp>
      <p:sp>
        <p:nvSpPr>
          <p:cNvPr id="166033" name="Text Box 279"/>
          <p:cNvSpPr txBox="1">
            <a:spLocks noChangeArrowheads="1"/>
          </p:cNvSpPr>
          <p:nvPr/>
        </p:nvSpPr>
        <p:spPr bwMode="auto">
          <a:xfrm>
            <a:off x="7524750" y="1989138"/>
            <a:ext cx="1474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de-DE" altLang="de-DE"/>
              <a:t>rd – read</a:t>
            </a:r>
          </a:p>
          <a:p>
            <a:pPr algn="l"/>
            <a:r>
              <a:rPr lang="de-DE" altLang="de-DE"/>
              <a:t>wr – write</a:t>
            </a:r>
          </a:p>
          <a:p>
            <a:pPr algn="l"/>
            <a:r>
              <a:rPr lang="de-DE" altLang="de-DE"/>
              <a:t>nc – not connected</a:t>
            </a:r>
          </a:p>
          <a:p>
            <a:pPr algn="l"/>
            <a:r>
              <a:rPr lang="de-DE" altLang="de-DE"/>
              <a:t>r – reset</a:t>
            </a:r>
          </a:p>
          <a:p>
            <a:pPr algn="l"/>
            <a:r>
              <a:rPr lang="de-DE" altLang="de-DE"/>
              <a:t>c – compare</a:t>
            </a:r>
          </a:p>
          <a:p>
            <a:pPr algn="l"/>
            <a:r>
              <a:rPr lang="de-DE" altLang="de-DE"/>
              <a:t>lt - latched</a:t>
            </a:r>
          </a:p>
        </p:txBody>
      </p:sp>
      <p:sp>
        <p:nvSpPr>
          <p:cNvPr id="166034" name="Text Box 280"/>
          <p:cNvSpPr txBox="1">
            <a:spLocks noChangeArrowheads="1"/>
          </p:cNvSpPr>
          <p:nvPr/>
        </p:nvSpPr>
        <p:spPr bwMode="auto">
          <a:xfrm>
            <a:off x="7524750" y="1700213"/>
            <a:ext cx="652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States:</a:t>
            </a:r>
          </a:p>
        </p:txBody>
      </p:sp>
      <p:sp>
        <p:nvSpPr>
          <p:cNvPr id="166035" name="Text Box 281"/>
          <p:cNvSpPr txBox="1">
            <a:spLocks noChangeArrowheads="1"/>
          </p:cNvSpPr>
          <p:nvPr/>
        </p:nvSpPr>
        <p:spPr bwMode="auto">
          <a:xfrm>
            <a:off x="228600" y="1989138"/>
            <a:ext cx="312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1.</a:t>
            </a:r>
          </a:p>
        </p:txBody>
      </p:sp>
      <p:sp>
        <p:nvSpPr>
          <p:cNvPr id="166036" name="Text Box 282"/>
          <p:cNvSpPr txBox="1">
            <a:spLocks noChangeArrowheads="1"/>
          </p:cNvSpPr>
          <p:nvPr/>
        </p:nvSpPr>
        <p:spPr bwMode="auto">
          <a:xfrm>
            <a:off x="1258888" y="1989138"/>
            <a:ext cx="312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2.</a:t>
            </a:r>
          </a:p>
        </p:txBody>
      </p:sp>
      <p:sp>
        <p:nvSpPr>
          <p:cNvPr id="166037" name="Text Box 283"/>
          <p:cNvSpPr txBox="1">
            <a:spLocks noChangeArrowheads="1"/>
          </p:cNvSpPr>
          <p:nvPr/>
        </p:nvSpPr>
        <p:spPr bwMode="auto">
          <a:xfrm>
            <a:off x="250825" y="2636838"/>
            <a:ext cx="312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3.</a:t>
            </a:r>
          </a:p>
        </p:txBody>
      </p:sp>
      <p:sp>
        <p:nvSpPr>
          <p:cNvPr id="166038" name="Text Box 284"/>
          <p:cNvSpPr txBox="1">
            <a:spLocks noChangeArrowheads="1"/>
          </p:cNvSpPr>
          <p:nvPr/>
        </p:nvSpPr>
        <p:spPr bwMode="auto">
          <a:xfrm>
            <a:off x="1258888" y="2636838"/>
            <a:ext cx="312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4.</a:t>
            </a:r>
          </a:p>
        </p:txBody>
      </p:sp>
      <p:sp>
        <p:nvSpPr>
          <p:cNvPr id="166039" name="Text Box 285"/>
          <p:cNvSpPr txBox="1">
            <a:spLocks noChangeArrowheads="1"/>
          </p:cNvSpPr>
          <p:nvPr/>
        </p:nvSpPr>
        <p:spPr bwMode="auto">
          <a:xfrm>
            <a:off x="2124075" y="1989138"/>
            <a:ext cx="312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1.</a:t>
            </a:r>
          </a:p>
        </p:txBody>
      </p:sp>
      <p:sp>
        <p:nvSpPr>
          <p:cNvPr id="166040" name="Text Box 286"/>
          <p:cNvSpPr txBox="1">
            <a:spLocks noChangeArrowheads="1"/>
          </p:cNvSpPr>
          <p:nvPr/>
        </p:nvSpPr>
        <p:spPr bwMode="auto">
          <a:xfrm>
            <a:off x="3154363" y="1989138"/>
            <a:ext cx="312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2.</a:t>
            </a:r>
          </a:p>
        </p:txBody>
      </p:sp>
      <p:sp>
        <p:nvSpPr>
          <p:cNvPr id="166041" name="Text Box 287"/>
          <p:cNvSpPr txBox="1">
            <a:spLocks noChangeArrowheads="1"/>
          </p:cNvSpPr>
          <p:nvPr/>
        </p:nvSpPr>
        <p:spPr bwMode="auto">
          <a:xfrm>
            <a:off x="2146300" y="2636838"/>
            <a:ext cx="312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3.</a:t>
            </a:r>
          </a:p>
        </p:txBody>
      </p:sp>
      <p:sp>
        <p:nvSpPr>
          <p:cNvPr id="166042" name="Text Box 288"/>
          <p:cNvSpPr txBox="1">
            <a:spLocks noChangeArrowheads="1"/>
          </p:cNvSpPr>
          <p:nvPr/>
        </p:nvSpPr>
        <p:spPr bwMode="auto">
          <a:xfrm>
            <a:off x="3154363" y="2636838"/>
            <a:ext cx="312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4.</a:t>
            </a:r>
          </a:p>
        </p:txBody>
      </p:sp>
      <p:sp>
        <p:nvSpPr>
          <p:cNvPr id="166043" name="Text Box 289"/>
          <p:cNvSpPr txBox="1">
            <a:spLocks noChangeArrowheads="1"/>
          </p:cNvSpPr>
          <p:nvPr/>
        </p:nvSpPr>
        <p:spPr bwMode="auto">
          <a:xfrm>
            <a:off x="1908175" y="2852738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ck2</a:t>
            </a:r>
          </a:p>
        </p:txBody>
      </p:sp>
      <p:sp>
        <p:nvSpPr>
          <p:cNvPr id="166044" name="Text Box 290"/>
          <p:cNvSpPr txBox="1">
            <a:spLocks noChangeArrowheads="1"/>
          </p:cNvSpPr>
          <p:nvPr/>
        </p:nvSpPr>
        <p:spPr bwMode="auto">
          <a:xfrm>
            <a:off x="0" y="2852738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ck1</a:t>
            </a:r>
          </a:p>
        </p:txBody>
      </p:sp>
      <p:sp>
        <p:nvSpPr>
          <p:cNvPr id="166045" name="Text Box 291"/>
          <p:cNvSpPr txBox="1">
            <a:spLocks noChangeArrowheads="1"/>
          </p:cNvSpPr>
          <p:nvPr/>
        </p:nvSpPr>
        <p:spPr bwMode="auto">
          <a:xfrm>
            <a:off x="3779838" y="2852738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ck3</a:t>
            </a:r>
          </a:p>
        </p:txBody>
      </p:sp>
      <p:sp>
        <p:nvSpPr>
          <p:cNvPr id="166046" name="Text Box 292"/>
          <p:cNvSpPr txBox="1">
            <a:spLocks noChangeArrowheads="1"/>
          </p:cNvSpPr>
          <p:nvPr/>
        </p:nvSpPr>
        <p:spPr bwMode="auto">
          <a:xfrm>
            <a:off x="5651500" y="2852738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ck4</a:t>
            </a:r>
          </a:p>
        </p:txBody>
      </p:sp>
      <p:sp>
        <p:nvSpPr>
          <p:cNvPr id="166047" name="Text Box 293"/>
          <p:cNvSpPr txBox="1">
            <a:spLocks noChangeArrowheads="1"/>
          </p:cNvSpPr>
          <p:nvPr/>
        </p:nvSpPr>
        <p:spPr bwMode="auto">
          <a:xfrm>
            <a:off x="1928813" y="522922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ck6</a:t>
            </a:r>
          </a:p>
        </p:txBody>
      </p:sp>
      <p:sp>
        <p:nvSpPr>
          <p:cNvPr id="166048" name="Text Box 294"/>
          <p:cNvSpPr txBox="1">
            <a:spLocks noChangeArrowheads="1"/>
          </p:cNvSpPr>
          <p:nvPr/>
        </p:nvSpPr>
        <p:spPr bwMode="auto">
          <a:xfrm>
            <a:off x="20638" y="522922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ck5</a:t>
            </a:r>
          </a:p>
        </p:txBody>
      </p:sp>
      <p:sp>
        <p:nvSpPr>
          <p:cNvPr id="166049" name="Text Box 295"/>
          <p:cNvSpPr txBox="1">
            <a:spLocks noChangeArrowheads="1"/>
          </p:cNvSpPr>
          <p:nvPr/>
        </p:nvSpPr>
        <p:spPr bwMode="auto">
          <a:xfrm>
            <a:off x="3800475" y="522922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ck7</a:t>
            </a:r>
          </a:p>
        </p:txBody>
      </p:sp>
      <p:sp>
        <p:nvSpPr>
          <p:cNvPr id="166050" name="Text Box 296"/>
          <p:cNvSpPr txBox="1">
            <a:spLocks noChangeArrowheads="1"/>
          </p:cNvSpPr>
          <p:nvPr/>
        </p:nvSpPr>
        <p:spPr bwMode="auto">
          <a:xfrm>
            <a:off x="5672138" y="522922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ck8</a:t>
            </a:r>
          </a:p>
        </p:txBody>
      </p:sp>
      <p:sp>
        <p:nvSpPr>
          <p:cNvPr id="166051" name="Text Box 297"/>
          <p:cNvSpPr txBox="1">
            <a:spLocks noChangeArrowheads="1"/>
          </p:cNvSpPr>
          <p:nvPr/>
        </p:nvSpPr>
        <p:spPr bwMode="auto">
          <a:xfrm>
            <a:off x="7472363" y="522922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ck9</a:t>
            </a:r>
          </a:p>
        </p:txBody>
      </p:sp>
      <p:sp>
        <p:nvSpPr>
          <p:cNvPr id="166052" name="Line 299"/>
          <p:cNvSpPr>
            <a:spLocks noChangeShapeType="1"/>
          </p:cNvSpPr>
          <p:nvPr/>
        </p:nvSpPr>
        <p:spPr bwMode="auto">
          <a:xfrm>
            <a:off x="8893175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053" name="Line 300"/>
          <p:cNvSpPr>
            <a:spLocks noChangeShapeType="1"/>
          </p:cNvSpPr>
          <p:nvPr/>
        </p:nvSpPr>
        <p:spPr bwMode="auto">
          <a:xfrm flipH="1">
            <a:off x="7885113" y="53736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054" name="Line 301"/>
          <p:cNvSpPr>
            <a:spLocks noChangeShapeType="1"/>
          </p:cNvSpPr>
          <p:nvPr/>
        </p:nvSpPr>
        <p:spPr bwMode="auto">
          <a:xfrm>
            <a:off x="7885113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055" name="Text Box 302"/>
          <p:cNvSpPr txBox="1">
            <a:spLocks noChangeArrowheads="1"/>
          </p:cNvSpPr>
          <p:nvPr/>
        </p:nvSpPr>
        <p:spPr bwMode="auto">
          <a:xfrm>
            <a:off x="7956550" y="5516563"/>
            <a:ext cx="428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Res</a:t>
            </a:r>
          </a:p>
        </p:txBody>
      </p:sp>
    </p:spTree>
    <p:extLst>
      <p:ext uri="{BB962C8B-B14F-4D97-AF65-F5344CB8AC3E}">
        <p14:creationId xmlns:p14="http://schemas.microsoft.com/office/powerpoint/2010/main" val="44901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2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DCD is implemented in UMC 0.18 um CMOS 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technology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3.2mm x 5mm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DCD-B uses bump bonding on the UMC technology provided by </a:t>
            </a:r>
            <a:r>
              <a:rPr lang="en-US" altLang="zh-CN" sz="1400" kern="0" dirty="0" err="1">
                <a:latin typeface="+mn-lt"/>
                <a:ea typeface="SimSun" pitchFamily="2" charset="-122"/>
                <a:cs typeface="+mn-cs"/>
              </a:rPr>
              <a:t>EuroPractice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DCD has 256 analog channels each housing an input stage and 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ADCs (1 pipeline or 2 cyclic).</a:t>
            </a:r>
          </a:p>
        </p:txBody>
      </p:sp>
    </p:spTree>
    <p:extLst>
      <p:ext uri="{BB962C8B-B14F-4D97-AF65-F5344CB8AC3E}">
        <p14:creationId xmlns:p14="http://schemas.microsoft.com/office/powerpoint/2010/main" val="3570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20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ADC</a:t>
            </a: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01" y="764704"/>
            <a:ext cx="5089271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6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21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Current memory cell</a:t>
            </a: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</p:txBody>
      </p:sp>
      <p:sp>
        <p:nvSpPr>
          <p:cNvPr id="281" name="Rectangle 3"/>
          <p:cNvSpPr>
            <a:spLocks noChangeArrowheads="1"/>
          </p:cNvSpPr>
          <p:nvPr/>
        </p:nvSpPr>
        <p:spPr bwMode="auto">
          <a:xfrm>
            <a:off x="2051050" y="3213100"/>
            <a:ext cx="792163" cy="6477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2" name="Rectangle 5"/>
          <p:cNvSpPr>
            <a:spLocks noChangeArrowheads="1"/>
          </p:cNvSpPr>
          <p:nvPr/>
        </p:nvSpPr>
        <p:spPr bwMode="auto">
          <a:xfrm>
            <a:off x="2051050" y="2420938"/>
            <a:ext cx="1296988" cy="7921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3" name="Text Box 6"/>
          <p:cNvSpPr txBox="1">
            <a:spLocks noChangeArrowheads="1"/>
          </p:cNvSpPr>
          <p:nvPr/>
        </p:nvSpPr>
        <p:spPr bwMode="auto">
          <a:xfrm>
            <a:off x="2051050" y="2420938"/>
            <a:ext cx="46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Sw1</a:t>
            </a:r>
          </a:p>
        </p:txBody>
      </p:sp>
      <p:sp>
        <p:nvSpPr>
          <p:cNvPr id="284" name="Text Box 7"/>
          <p:cNvSpPr txBox="1">
            <a:spLocks noChangeArrowheads="1"/>
          </p:cNvSpPr>
          <p:nvPr/>
        </p:nvSpPr>
        <p:spPr bwMode="auto">
          <a:xfrm>
            <a:off x="1908175" y="3429000"/>
            <a:ext cx="463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Sw2</a:t>
            </a:r>
          </a:p>
        </p:txBody>
      </p:sp>
      <p:sp>
        <p:nvSpPr>
          <p:cNvPr id="285" name="Text Box 9"/>
          <p:cNvSpPr txBox="1">
            <a:spLocks noChangeArrowheads="1"/>
          </p:cNvSpPr>
          <p:nvPr/>
        </p:nvSpPr>
        <p:spPr bwMode="auto">
          <a:xfrm>
            <a:off x="827088" y="5373688"/>
            <a:ext cx="4651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Sw4</a:t>
            </a:r>
          </a:p>
        </p:txBody>
      </p:sp>
      <p:sp>
        <p:nvSpPr>
          <p:cNvPr id="286" name="AutoShape 10"/>
          <p:cNvSpPr>
            <a:spLocks noChangeArrowheads="1"/>
          </p:cNvSpPr>
          <p:nvPr/>
        </p:nvSpPr>
        <p:spPr bwMode="auto">
          <a:xfrm rot="10800000">
            <a:off x="4067175" y="4005263"/>
            <a:ext cx="3744913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7" name="AutoShape 11"/>
          <p:cNvSpPr>
            <a:spLocks noChangeArrowheads="1"/>
          </p:cNvSpPr>
          <p:nvPr/>
        </p:nvSpPr>
        <p:spPr bwMode="auto">
          <a:xfrm rot="5400000">
            <a:off x="5184775" y="2312988"/>
            <a:ext cx="1727200" cy="6477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8" name="Text Box 12"/>
          <p:cNvSpPr txBox="1">
            <a:spLocks noChangeArrowheads="1"/>
          </p:cNvSpPr>
          <p:nvPr/>
        </p:nvSpPr>
        <p:spPr bwMode="auto">
          <a:xfrm>
            <a:off x="6162675" y="21336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</a:t>
            </a:r>
          </a:p>
        </p:txBody>
      </p:sp>
      <p:sp>
        <p:nvSpPr>
          <p:cNvPr id="289" name="Text Box 13"/>
          <p:cNvSpPr txBox="1">
            <a:spLocks noChangeArrowheads="1"/>
          </p:cNvSpPr>
          <p:nvPr/>
        </p:nvSpPr>
        <p:spPr bwMode="auto">
          <a:xfrm>
            <a:off x="7294563" y="5300663"/>
            <a:ext cx="365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TC</a:t>
            </a:r>
          </a:p>
        </p:txBody>
      </p:sp>
      <p:sp>
        <p:nvSpPr>
          <p:cNvPr id="290" name="Rectangle 14"/>
          <p:cNvSpPr>
            <a:spLocks noChangeArrowheads="1"/>
          </p:cNvSpPr>
          <p:nvPr/>
        </p:nvSpPr>
        <p:spPr bwMode="auto">
          <a:xfrm>
            <a:off x="3348038" y="2781300"/>
            <a:ext cx="1655762" cy="13684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de-DE" altLang="de-DE"/>
              <a:t>DAC</a:t>
            </a:r>
          </a:p>
        </p:txBody>
      </p:sp>
      <p:grpSp>
        <p:nvGrpSpPr>
          <p:cNvPr id="291" name="Group 15"/>
          <p:cNvGrpSpPr>
            <a:grpSpLocks/>
          </p:cNvGrpSpPr>
          <p:nvPr/>
        </p:nvGrpSpPr>
        <p:grpSpPr bwMode="auto">
          <a:xfrm flipH="1">
            <a:off x="3419475" y="3429000"/>
            <a:ext cx="287338" cy="287338"/>
            <a:chOff x="3560" y="2704"/>
            <a:chExt cx="181" cy="181"/>
          </a:xfrm>
        </p:grpSpPr>
        <p:sp>
          <p:nvSpPr>
            <p:cNvPr id="292" name="Oval 16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93" name="Line 17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94" name="Line 18"/>
          <p:cNvSpPr>
            <a:spLocks noChangeShapeType="1"/>
          </p:cNvSpPr>
          <p:nvPr/>
        </p:nvSpPr>
        <p:spPr bwMode="auto">
          <a:xfrm flipH="1">
            <a:off x="3562350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5" name="Line 19"/>
          <p:cNvSpPr>
            <a:spLocks noChangeShapeType="1"/>
          </p:cNvSpPr>
          <p:nvPr/>
        </p:nvSpPr>
        <p:spPr bwMode="auto">
          <a:xfrm flipH="1">
            <a:off x="3562350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6" name="Text Box 21"/>
          <p:cNvSpPr txBox="1">
            <a:spLocks noChangeArrowheads="1"/>
          </p:cNvSpPr>
          <p:nvPr/>
        </p:nvSpPr>
        <p:spPr bwMode="auto">
          <a:xfrm>
            <a:off x="6249988" y="5191125"/>
            <a:ext cx="5762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24 </a:t>
            </a:r>
            <a:r>
              <a:rPr lang="el-GR" altLang="de-DE">
                <a:latin typeface="Arial" charset="0"/>
                <a:cs typeface="Arial" charset="0"/>
              </a:rPr>
              <a:t>μ</a:t>
            </a:r>
            <a:r>
              <a:rPr lang="de-DE" altLang="de-DE"/>
              <a:t>A</a:t>
            </a:r>
          </a:p>
        </p:txBody>
      </p:sp>
      <p:sp>
        <p:nvSpPr>
          <p:cNvPr id="297" name="Line 22"/>
          <p:cNvSpPr>
            <a:spLocks noChangeShapeType="1"/>
          </p:cNvSpPr>
          <p:nvPr/>
        </p:nvSpPr>
        <p:spPr bwMode="auto">
          <a:xfrm>
            <a:off x="5940425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98" name="Group 23"/>
          <p:cNvGrpSpPr>
            <a:grpSpLocks/>
          </p:cNvGrpSpPr>
          <p:nvPr/>
        </p:nvGrpSpPr>
        <p:grpSpPr bwMode="auto">
          <a:xfrm flipH="1">
            <a:off x="5505450" y="2708275"/>
            <a:ext cx="434975" cy="576263"/>
            <a:chOff x="2699" y="2251"/>
            <a:chExt cx="274" cy="363"/>
          </a:xfrm>
        </p:grpSpPr>
        <p:sp>
          <p:nvSpPr>
            <p:cNvPr id="299" name="Line 24"/>
            <p:cNvSpPr>
              <a:spLocks noChangeShapeType="1"/>
            </p:cNvSpPr>
            <p:nvPr/>
          </p:nvSpPr>
          <p:spPr bwMode="auto">
            <a:xfrm rot="5400000" flipH="1">
              <a:off x="2653" y="256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0" name="Line 25"/>
            <p:cNvSpPr>
              <a:spLocks noChangeShapeType="1"/>
            </p:cNvSpPr>
            <p:nvPr/>
          </p:nvSpPr>
          <p:spPr bwMode="auto">
            <a:xfrm rot="5400000" flipH="1" flipV="1">
              <a:off x="2745" y="247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1" name="Line 26"/>
            <p:cNvSpPr>
              <a:spLocks noChangeShapeType="1"/>
            </p:cNvSpPr>
            <p:nvPr/>
          </p:nvSpPr>
          <p:spPr bwMode="auto">
            <a:xfrm rot="5400000" flipH="1">
              <a:off x="2700" y="243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2" name="Line 27"/>
            <p:cNvSpPr>
              <a:spLocks noChangeShapeType="1"/>
            </p:cNvSpPr>
            <p:nvPr/>
          </p:nvSpPr>
          <p:spPr bwMode="auto">
            <a:xfrm rot="5400000" flipH="1">
              <a:off x="2745" y="243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3" name="Line 28"/>
            <p:cNvSpPr>
              <a:spLocks noChangeShapeType="1"/>
            </p:cNvSpPr>
            <p:nvPr/>
          </p:nvSpPr>
          <p:spPr bwMode="auto">
            <a:xfrm rot="5400000" flipH="1" flipV="1">
              <a:off x="2745" y="229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4" name="Line 29"/>
            <p:cNvSpPr>
              <a:spLocks noChangeShapeType="1"/>
            </p:cNvSpPr>
            <p:nvPr/>
          </p:nvSpPr>
          <p:spPr bwMode="auto">
            <a:xfrm rot="5400000" flipH="1" flipV="1">
              <a:off x="2653" y="229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5" name="Line 30"/>
            <p:cNvSpPr>
              <a:spLocks noChangeShapeType="1"/>
            </p:cNvSpPr>
            <p:nvPr/>
          </p:nvSpPr>
          <p:spPr bwMode="auto">
            <a:xfrm rot="5400000" flipH="1" flipV="1">
              <a:off x="2905" y="236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06" name="Line 31"/>
          <p:cNvSpPr>
            <a:spLocks noChangeShapeType="1"/>
          </p:cNvSpPr>
          <p:nvPr/>
        </p:nvSpPr>
        <p:spPr bwMode="auto">
          <a:xfrm>
            <a:off x="5867400" y="3284538"/>
            <a:ext cx="144463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" name="Line 32"/>
          <p:cNvSpPr>
            <a:spLocks noChangeShapeType="1"/>
          </p:cNvSpPr>
          <p:nvPr/>
        </p:nvSpPr>
        <p:spPr bwMode="auto">
          <a:xfrm>
            <a:off x="5435600" y="2997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" name="Line 33"/>
          <p:cNvSpPr>
            <a:spLocks noChangeShapeType="1"/>
          </p:cNvSpPr>
          <p:nvPr/>
        </p:nvSpPr>
        <p:spPr bwMode="auto">
          <a:xfrm>
            <a:off x="5940425" y="26368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" name="Line 34"/>
          <p:cNvSpPr>
            <a:spLocks noChangeShapeType="1"/>
          </p:cNvSpPr>
          <p:nvPr/>
        </p:nvSpPr>
        <p:spPr bwMode="auto">
          <a:xfrm>
            <a:off x="5580063" y="16287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" name="Line 35"/>
          <p:cNvSpPr>
            <a:spLocks noChangeShapeType="1"/>
          </p:cNvSpPr>
          <p:nvPr/>
        </p:nvSpPr>
        <p:spPr bwMode="auto">
          <a:xfrm>
            <a:off x="5868988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1" name="Line 36"/>
          <p:cNvSpPr>
            <a:spLocks noChangeShapeType="1"/>
          </p:cNvSpPr>
          <p:nvPr/>
        </p:nvSpPr>
        <p:spPr bwMode="auto">
          <a:xfrm>
            <a:off x="594042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2" name="Line 37"/>
          <p:cNvSpPr>
            <a:spLocks noChangeShapeType="1"/>
          </p:cNvSpPr>
          <p:nvPr/>
        </p:nvSpPr>
        <p:spPr bwMode="auto">
          <a:xfrm>
            <a:off x="5940425" y="16287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" name="AutoShape 38"/>
          <p:cNvSpPr>
            <a:spLocks noChangeArrowheads="1"/>
          </p:cNvSpPr>
          <p:nvPr/>
        </p:nvSpPr>
        <p:spPr bwMode="auto">
          <a:xfrm rot="16200000">
            <a:off x="6192044" y="1448594"/>
            <a:ext cx="431800" cy="3603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SF</a:t>
            </a:r>
          </a:p>
        </p:txBody>
      </p:sp>
      <p:sp>
        <p:nvSpPr>
          <p:cNvPr id="314" name="Line 39"/>
          <p:cNvSpPr>
            <a:spLocks noChangeShapeType="1"/>
          </p:cNvSpPr>
          <p:nvPr/>
        </p:nvSpPr>
        <p:spPr bwMode="auto">
          <a:xfrm>
            <a:off x="5940425" y="26368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5" name="Line 40"/>
          <p:cNvSpPr>
            <a:spLocks noChangeShapeType="1"/>
          </p:cNvSpPr>
          <p:nvPr/>
        </p:nvSpPr>
        <p:spPr bwMode="auto">
          <a:xfrm>
            <a:off x="6588125" y="16287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6" name="Line 41"/>
          <p:cNvSpPr>
            <a:spLocks noChangeShapeType="1"/>
          </p:cNvSpPr>
          <p:nvPr/>
        </p:nvSpPr>
        <p:spPr bwMode="auto">
          <a:xfrm>
            <a:off x="6732588" y="16287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" name="Line 42"/>
          <p:cNvSpPr>
            <a:spLocks noChangeShapeType="1"/>
          </p:cNvSpPr>
          <p:nvPr/>
        </p:nvSpPr>
        <p:spPr bwMode="auto">
          <a:xfrm flipH="1">
            <a:off x="5219700" y="16287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8" name="Line 43"/>
          <p:cNvSpPr>
            <a:spLocks noChangeShapeType="1"/>
          </p:cNvSpPr>
          <p:nvPr/>
        </p:nvSpPr>
        <p:spPr bwMode="auto">
          <a:xfrm>
            <a:off x="5219700" y="16287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9" name="Line 44"/>
          <p:cNvSpPr>
            <a:spLocks noChangeShapeType="1"/>
          </p:cNvSpPr>
          <p:nvPr/>
        </p:nvSpPr>
        <p:spPr bwMode="auto">
          <a:xfrm>
            <a:off x="5219700" y="299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0" name="Line 45"/>
          <p:cNvSpPr>
            <a:spLocks noChangeShapeType="1"/>
          </p:cNvSpPr>
          <p:nvPr/>
        </p:nvSpPr>
        <p:spPr bwMode="auto">
          <a:xfrm>
            <a:off x="5867400" y="19891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1" name="Line 46"/>
          <p:cNvSpPr>
            <a:spLocks noChangeShapeType="1"/>
          </p:cNvSpPr>
          <p:nvPr/>
        </p:nvSpPr>
        <p:spPr bwMode="auto">
          <a:xfrm>
            <a:off x="4211638" y="29972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2" name="Line 47"/>
          <p:cNvSpPr>
            <a:spLocks noChangeShapeType="1"/>
          </p:cNvSpPr>
          <p:nvPr/>
        </p:nvSpPr>
        <p:spPr bwMode="auto">
          <a:xfrm flipV="1">
            <a:off x="2555875" y="2852738"/>
            <a:ext cx="2873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3" name="Line 48"/>
          <p:cNvSpPr>
            <a:spLocks noChangeShapeType="1"/>
          </p:cNvSpPr>
          <p:nvPr/>
        </p:nvSpPr>
        <p:spPr bwMode="auto">
          <a:xfrm>
            <a:off x="4859338" y="299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24" name="Group 49"/>
          <p:cNvGrpSpPr>
            <a:grpSpLocks/>
          </p:cNvGrpSpPr>
          <p:nvPr/>
        </p:nvGrpSpPr>
        <p:grpSpPr bwMode="auto">
          <a:xfrm flipH="1">
            <a:off x="5289550" y="4076700"/>
            <a:ext cx="434975" cy="576263"/>
            <a:chOff x="2109" y="1253"/>
            <a:chExt cx="274" cy="363"/>
          </a:xfrm>
        </p:grpSpPr>
        <p:sp>
          <p:nvSpPr>
            <p:cNvPr id="325" name="Line 50"/>
            <p:cNvSpPr>
              <a:spLocks noChangeShapeType="1"/>
            </p:cNvSpPr>
            <p:nvPr/>
          </p:nvSpPr>
          <p:spPr bwMode="auto">
            <a:xfrm rot="5400000" flipH="1">
              <a:off x="2063" y="157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6" name="Line 51"/>
            <p:cNvSpPr>
              <a:spLocks noChangeShapeType="1"/>
            </p:cNvSpPr>
            <p:nvPr/>
          </p:nvSpPr>
          <p:spPr bwMode="auto">
            <a:xfrm rot="5400000" flipH="1" flipV="1">
              <a:off x="2155" y="147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" name="Line 52"/>
            <p:cNvSpPr>
              <a:spLocks noChangeShapeType="1"/>
            </p:cNvSpPr>
            <p:nvPr/>
          </p:nvSpPr>
          <p:spPr bwMode="auto">
            <a:xfrm rot="5400000" flipH="1">
              <a:off x="2110" y="143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8" name="Line 53"/>
            <p:cNvSpPr>
              <a:spLocks noChangeShapeType="1"/>
            </p:cNvSpPr>
            <p:nvPr/>
          </p:nvSpPr>
          <p:spPr bwMode="auto">
            <a:xfrm rot="5400000" flipH="1">
              <a:off x="2155" y="143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9" name="Line 54"/>
            <p:cNvSpPr>
              <a:spLocks noChangeShapeType="1"/>
            </p:cNvSpPr>
            <p:nvPr/>
          </p:nvSpPr>
          <p:spPr bwMode="auto">
            <a:xfrm rot="5400000" flipH="1" flipV="1">
              <a:off x="2155" y="129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 rot="5400000" flipH="1" flipV="1">
              <a:off x="2063" y="129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1" name="Line 56"/>
            <p:cNvSpPr>
              <a:spLocks noChangeShapeType="1"/>
            </p:cNvSpPr>
            <p:nvPr/>
          </p:nvSpPr>
          <p:spPr bwMode="auto">
            <a:xfrm rot="5400000" flipH="1" flipV="1">
              <a:off x="2315" y="13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2" name="Oval 57"/>
            <p:cNvSpPr>
              <a:spLocks noChangeArrowheads="1"/>
            </p:cNvSpPr>
            <p:nvPr/>
          </p:nvSpPr>
          <p:spPr bwMode="auto">
            <a:xfrm>
              <a:off x="2245" y="1389"/>
              <a:ext cx="90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grpSp>
        <p:nvGrpSpPr>
          <p:cNvPr id="333" name="Group 58"/>
          <p:cNvGrpSpPr>
            <a:grpSpLocks/>
          </p:cNvGrpSpPr>
          <p:nvPr/>
        </p:nvGrpSpPr>
        <p:grpSpPr bwMode="auto">
          <a:xfrm>
            <a:off x="6156325" y="4076700"/>
            <a:ext cx="434975" cy="576263"/>
            <a:chOff x="2109" y="1253"/>
            <a:chExt cx="274" cy="363"/>
          </a:xfrm>
        </p:grpSpPr>
        <p:sp>
          <p:nvSpPr>
            <p:cNvPr id="334" name="Line 59"/>
            <p:cNvSpPr>
              <a:spLocks noChangeShapeType="1"/>
            </p:cNvSpPr>
            <p:nvPr/>
          </p:nvSpPr>
          <p:spPr bwMode="auto">
            <a:xfrm rot="5400000" flipH="1">
              <a:off x="2063" y="157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5" name="Line 60"/>
            <p:cNvSpPr>
              <a:spLocks noChangeShapeType="1"/>
            </p:cNvSpPr>
            <p:nvPr/>
          </p:nvSpPr>
          <p:spPr bwMode="auto">
            <a:xfrm rot="5400000" flipH="1" flipV="1">
              <a:off x="2155" y="147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6" name="Line 61"/>
            <p:cNvSpPr>
              <a:spLocks noChangeShapeType="1"/>
            </p:cNvSpPr>
            <p:nvPr/>
          </p:nvSpPr>
          <p:spPr bwMode="auto">
            <a:xfrm rot="5400000" flipH="1">
              <a:off x="2110" y="143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7" name="Line 62"/>
            <p:cNvSpPr>
              <a:spLocks noChangeShapeType="1"/>
            </p:cNvSpPr>
            <p:nvPr/>
          </p:nvSpPr>
          <p:spPr bwMode="auto">
            <a:xfrm rot="5400000" flipH="1">
              <a:off x="2155" y="143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" name="Line 63"/>
            <p:cNvSpPr>
              <a:spLocks noChangeShapeType="1"/>
            </p:cNvSpPr>
            <p:nvPr/>
          </p:nvSpPr>
          <p:spPr bwMode="auto">
            <a:xfrm rot="5400000" flipH="1" flipV="1">
              <a:off x="2155" y="129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9" name="Line 64"/>
            <p:cNvSpPr>
              <a:spLocks noChangeShapeType="1"/>
            </p:cNvSpPr>
            <p:nvPr/>
          </p:nvSpPr>
          <p:spPr bwMode="auto">
            <a:xfrm rot="5400000" flipH="1" flipV="1">
              <a:off x="2063" y="129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0" name="Line 65"/>
            <p:cNvSpPr>
              <a:spLocks noChangeShapeType="1"/>
            </p:cNvSpPr>
            <p:nvPr/>
          </p:nvSpPr>
          <p:spPr bwMode="auto">
            <a:xfrm rot="5400000" flipH="1" flipV="1">
              <a:off x="2315" y="13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1" name="Oval 66"/>
            <p:cNvSpPr>
              <a:spLocks noChangeArrowheads="1"/>
            </p:cNvSpPr>
            <p:nvPr/>
          </p:nvSpPr>
          <p:spPr bwMode="auto">
            <a:xfrm>
              <a:off x="2245" y="1389"/>
              <a:ext cx="90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342" name="Line 67"/>
          <p:cNvSpPr>
            <a:spLocks noChangeShapeType="1"/>
          </p:cNvSpPr>
          <p:nvPr/>
        </p:nvSpPr>
        <p:spPr bwMode="auto">
          <a:xfrm flipH="1">
            <a:off x="5722938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3" name="Line 68"/>
          <p:cNvSpPr>
            <a:spLocks noChangeShapeType="1"/>
          </p:cNvSpPr>
          <p:nvPr/>
        </p:nvSpPr>
        <p:spPr bwMode="auto">
          <a:xfrm flipH="1">
            <a:off x="5867400" y="35004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44" name="Group 69"/>
          <p:cNvGrpSpPr>
            <a:grpSpLocks/>
          </p:cNvGrpSpPr>
          <p:nvPr/>
        </p:nvGrpSpPr>
        <p:grpSpPr bwMode="auto">
          <a:xfrm flipH="1">
            <a:off x="5795963" y="3644900"/>
            <a:ext cx="287337" cy="287338"/>
            <a:chOff x="3560" y="2704"/>
            <a:chExt cx="181" cy="181"/>
          </a:xfrm>
        </p:grpSpPr>
        <p:sp>
          <p:nvSpPr>
            <p:cNvPr id="345" name="Oval 70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6" name="Line 71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47" name="Line 72"/>
          <p:cNvSpPr>
            <a:spLocks noChangeShapeType="1"/>
          </p:cNvSpPr>
          <p:nvPr/>
        </p:nvSpPr>
        <p:spPr bwMode="auto">
          <a:xfrm flipH="1">
            <a:off x="5938838" y="3500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" name="Line 73"/>
          <p:cNvSpPr>
            <a:spLocks noChangeShapeType="1"/>
          </p:cNvSpPr>
          <p:nvPr/>
        </p:nvSpPr>
        <p:spPr bwMode="auto">
          <a:xfrm flipH="1">
            <a:off x="5938838" y="39322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" name="Line 74"/>
          <p:cNvSpPr>
            <a:spLocks noChangeShapeType="1"/>
          </p:cNvSpPr>
          <p:nvPr/>
        </p:nvSpPr>
        <p:spPr bwMode="auto">
          <a:xfrm flipH="1">
            <a:off x="6156325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50" name="Group 75"/>
          <p:cNvGrpSpPr>
            <a:grpSpLocks/>
          </p:cNvGrpSpPr>
          <p:nvPr/>
        </p:nvGrpSpPr>
        <p:grpSpPr bwMode="auto">
          <a:xfrm flipH="1">
            <a:off x="6011863" y="5013325"/>
            <a:ext cx="287337" cy="287338"/>
            <a:chOff x="3560" y="2704"/>
            <a:chExt cx="181" cy="181"/>
          </a:xfrm>
        </p:grpSpPr>
        <p:sp>
          <p:nvSpPr>
            <p:cNvPr id="351" name="Oval 76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52" name="Line 77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53" name="Line 78"/>
          <p:cNvSpPr>
            <a:spLocks noChangeShapeType="1"/>
          </p:cNvSpPr>
          <p:nvPr/>
        </p:nvSpPr>
        <p:spPr bwMode="auto">
          <a:xfrm flipH="1">
            <a:off x="6154738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54" name="Group 79"/>
          <p:cNvGrpSpPr>
            <a:grpSpLocks/>
          </p:cNvGrpSpPr>
          <p:nvPr/>
        </p:nvGrpSpPr>
        <p:grpSpPr bwMode="auto">
          <a:xfrm>
            <a:off x="6877050" y="4076700"/>
            <a:ext cx="434975" cy="576263"/>
            <a:chOff x="2699" y="2251"/>
            <a:chExt cx="274" cy="363"/>
          </a:xfrm>
        </p:grpSpPr>
        <p:sp>
          <p:nvSpPr>
            <p:cNvPr id="355" name="Line 80"/>
            <p:cNvSpPr>
              <a:spLocks noChangeShapeType="1"/>
            </p:cNvSpPr>
            <p:nvPr/>
          </p:nvSpPr>
          <p:spPr bwMode="auto">
            <a:xfrm rot="5400000" flipH="1">
              <a:off x="2653" y="256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6" name="Line 81"/>
            <p:cNvSpPr>
              <a:spLocks noChangeShapeType="1"/>
            </p:cNvSpPr>
            <p:nvPr/>
          </p:nvSpPr>
          <p:spPr bwMode="auto">
            <a:xfrm rot="5400000" flipH="1" flipV="1">
              <a:off x="2745" y="247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7" name="Line 82"/>
            <p:cNvSpPr>
              <a:spLocks noChangeShapeType="1"/>
            </p:cNvSpPr>
            <p:nvPr/>
          </p:nvSpPr>
          <p:spPr bwMode="auto">
            <a:xfrm rot="5400000" flipH="1">
              <a:off x="2700" y="243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" name="Line 83"/>
            <p:cNvSpPr>
              <a:spLocks noChangeShapeType="1"/>
            </p:cNvSpPr>
            <p:nvPr/>
          </p:nvSpPr>
          <p:spPr bwMode="auto">
            <a:xfrm rot="5400000" flipH="1">
              <a:off x="2745" y="243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" name="Line 84"/>
            <p:cNvSpPr>
              <a:spLocks noChangeShapeType="1"/>
            </p:cNvSpPr>
            <p:nvPr/>
          </p:nvSpPr>
          <p:spPr bwMode="auto">
            <a:xfrm rot="5400000" flipH="1" flipV="1">
              <a:off x="2745" y="229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" name="Line 85"/>
            <p:cNvSpPr>
              <a:spLocks noChangeShapeType="1"/>
            </p:cNvSpPr>
            <p:nvPr/>
          </p:nvSpPr>
          <p:spPr bwMode="auto">
            <a:xfrm rot="5400000" flipH="1" flipV="1">
              <a:off x="2653" y="229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1" name="Line 86"/>
            <p:cNvSpPr>
              <a:spLocks noChangeShapeType="1"/>
            </p:cNvSpPr>
            <p:nvPr/>
          </p:nvSpPr>
          <p:spPr bwMode="auto">
            <a:xfrm rot="5400000" flipH="1" flipV="1">
              <a:off x="2905" y="236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62" name="Line 87"/>
          <p:cNvSpPr>
            <a:spLocks noChangeShapeType="1"/>
          </p:cNvSpPr>
          <p:nvPr/>
        </p:nvSpPr>
        <p:spPr bwMode="auto">
          <a:xfrm flipH="1">
            <a:off x="6877050" y="46529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" name="Line 88"/>
          <p:cNvSpPr>
            <a:spLocks noChangeShapeType="1"/>
          </p:cNvSpPr>
          <p:nvPr/>
        </p:nvSpPr>
        <p:spPr bwMode="auto">
          <a:xfrm flipH="1">
            <a:off x="6154738" y="47958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4" name="Line 89"/>
          <p:cNvSpPr>
            <a:spLocks noChangeShapeType="1"/>
          </p:cNvSpPr>
          <p:nvPr/>
        </p:nvSpPr>
        <p:spPr bwMode="auto">
          <a:xfrm flipH="1">
            <a:off x="6154738" y="53006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" name="AutoShape 90"/>
          <p:cNvSpPr>
            <a:spLocks noChangeArrowheads="1"/>
          </p:cNvSpPr>
          <p:nvPr/>
        </p:nvSpPr>
        <p:spPr bwMode="auto">
          <a:xfrm rot="10800000" flipH="1">
            <a:off x="6083300" y="5443538"/>
            <a:ext cx="142875" cy="714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66" name="Line 91"/>
          <p:cNvSpPr>
            <a:spLocks noChangeShapeType="1"/>
          </p:cNvSpPr>
          <p:nvPr/>
        </p:nvSpPr>
        <p:spPr bwMode="auto">
          <a:xfrm>
            <a:off x="7162800" y="43656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67" name="Group 92"/>
          <p:cNvGrpSpPr>
            <a:grpSpLocks/>
          </p:cNvGrpSpPr>
          <p:nvPr/>
        </p:nvGrpSpPr>
        <p:grpSpPr bwMode="auto">
          <a:xfrm>
            <a:off x="5580063" y="5016500"/>
            <a:ext cx="287337" cy="287338"/>
            <a:chOff x="3560" y="2704"/>
            <a:chExt cx="181" cy="181"/>
          </a:xfrm>
        </p:grpSpPr>
        <p:sp>
          <p:nvSpPr>
            <p:cNvPr id="368" name="Oval 93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69" name="Line 94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70" name="Line 95"/>
          <p:cNvSpPr>
            <a:spLocks noChangeShapeType="1"/>
          </p:cNvSpPr>
          <p:nvPr/>
        </p:nvSpPr>
        <p:spPr bwMode="auto">
          <a:xfrm>
            <a:off x="5724525" y="48720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" name="Line 96"/>
          <p:cNvSpPr>
            <a:spLocks noChangeShapeType="1"/>
          </p:cNvSpPr>
          <p:nvPr/>
        </p:nvSpPr>
        <p:spPr bwMode="auto">
          <a:xfrm rot="16200000">
            <a:off x="4931568" y="458390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2" name="Line 97"/>
          <p:cNvSpPr>
            <a:spLocks noChangeShapeType="1"/>
          </p:cNvSpPr>
          <p:nvPr/>
        </p:nvSpPr>
        <p:spPr bwMode="auto">
          <a:xfrm rot="16200000" flipV="1">
            <a:off x="4931569" y="4439444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3" name="Line 98"/>
          <p:cNvSpPr>
            <a:spLocks noChangeShapeType="1"/>
          </p:cNvSpPr>
          <p:nvPr/>
        </p:nvSpPr>
        <p:spPr bwMode="auto">
          <a:xfrm rot="16200000">
            <a:off x="4714081" y="4368007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" name="Line 99"/>
          <p:cNvSpPr>
            <a:spLocks noChangeShapeType="1"/>
          </p:cNvSpPr>
          <p:nvPr/>
        </p:nvSpPr>
        <p:spPr bwMode="auto">
          <a:xfrm rot="16200000">
            <a:off x="4642644" y="4368007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5" name="Line 100"/>
          <p:cNvSpPr>
            <a:spLocks noChangeShapeType="1"/>
          </p:cNvSpPr>
          <p:nvPr/>
        </p:nvSpPr>
        <p:spPr bwMode="auto">
          <a:xfrm rot="16200000" flipV="1">
            <a:off x="4931569" y="4152107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6" name="Line 101"/>
          <p:cNvSpPr>
            <a:spLocks noChangeShapeType="1"/>
          </p:cNvSpPr>
          <p:nvPr/>
        </p:nvSpPr>
        <p:spPr bwMode="auto">
          <a:xfrm rot="16200000" flipV="1">
            <a:off x="4931569" y="4148931"/>
            <a:ext cx="1476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7" name="Line 102"/>
          <p:cNvSpPr>
            <a:spLocks noChangeShapeType="1"/>
          </p:cNvSpPr>
          <p:nvPr/>
        </p:nvSpPr>
        <p:spPr bwMode="auto">
          <a:xfrm rot="16200000" flipV="1">
            <a:off x="4676775" y="42608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" name="Line 103"/>
          <p:cNvSpPr>
            <a:spLocks noChangeShapeType="1"/>
          </p:cNvSpPr>
          <p:nvPr/>
        </p:nvSpPr>
        <p:spPr bwMode="auto">
          <a:xfrm>
            <a:off x="5003800" y="46561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" name="Line 104"/>
          <p:cNvSpPr>
            <a:spLocks noChangeShapeType="1"/>
          </p:cNvSpPr>
          <p:nvPr/>
        </p:nvSpPr>
        <p:spPr bwMode="auto">
          <a:xfrm>
            <a:off x="5003800" y="47990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0" name="Line 105"/>
          <p:cNvSpPr>
            <a:spLocks noChangeShapeType="1"/>
          </p:cNvSpPr>
          <p:nvPr/>
        </p:nvSpPr>
        <p:spPr bwMode="auto">
          <a:xfrm>
            <a:off x="5724525" y="53038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1" name="AutoShape 106"/>
          <p:cNvSpPr>
            <a:spLocks noChangeArrowheads="1"/>
          </p:cNvSpPr>
          <p:nvPr/>
        </p:nvSpPr>
        <p:spPr bwMode="auto">
          <a:xfrm rot="10800000">
            <a:off x="5653088" y="5446713"/>
            <a:ext cx="142875" cy="714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82" name="Line 107"/>
          <p:cNvSpPr>
            <a:spLocks noChangeShapeType="1"/>
          </p:cNvSpPr>
          <p:nvPr/>
        </p:nvSpPr>
        <p:spPr bwMode="auto">
          <a:xfrm flipH="1">
            <a:off x="2339975" y="4076700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3" name="Line 108"/>
          <p:cNvSpPr>
            <a:spLocks noChangeShapeType="1"/>
          </p:cNvSpPr>
          <p:nvPr/>
        </p:nvSpPr>
        <p:spPr bwMode="auto">
          <a:xfrm flipH="1">
            <a:off x="5724525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" name="Line 109"/>
          <p:cNvSpPr>
            <a:spLocks noChangeShapeType="1"/>
          </p:cNvSpPr>
          <p:nvPr/>
        </p:nvSpPr>
        <p:spPr bwMode="auto">
          <a:xfrm flipH="1">
            <a:off x="6586538" y="43656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5" name="Line 110"/>
          <p:cNvSpPr>
            <a:spLocks noChangeShapeType="1"/>
          </p:cNvSpPr>
          <p:nvPr/>
        </p:nvSpPr>
        <p:spPr bwMode="auto">
          <a:xfrm flipV="1">
            <a:off x="5002213" y="4076700"/>
            <a:ext cx="15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6" name="Line 111"/>
          <p:cNvSpPr>
            <a:spLocks noChangeShapeType="1"/>
          </p:cNvSpPr>
          <p:nvPr/>
        </p:nvSpPr>
        <p:spPr bwMode="auto">
          <a:xfrm flipH="1">
            <a:off x="5218113" y="4365625"/>
            <a:ext cx="14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7" name="Line 112"/>
          <p:cNvSpPr>
            <a:spLocks noChangeShapeType="1"/>
          </p:cNvSpPr>
          <p:nvPr/>
        </p:nvSpPr>
        <p:spPr bwMode="auto">
          <a:xfrm>
            <a:off x="6732588" y="26368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8" name="Line 113"/>
          <p:cNvSpPr>
            <a:spLocks noChangeShapeType="1"/>
          </p:cNvSpPr>
          <p:nvPr/>
        </p:nvSpPr>
        <p:spPr bwMode="auto">
          <a:xfrm flipH="1">
            <a:off x="3708400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89" name="Group 114"/>
          <p:cNvGrpSpPr>
            <a:grpSpLocks/>
          </p:cNvGrpSpPr>
          <p:nvPr/>
        </p:nvGrpSpPr>
        <p:grpSpPr bwMode="auto">
          <a:xfrm flipH="1">
            <a:off x="3492500" y="3429000"/>
            <a:ext cx="287338" cy="287338"/>
            <a:chOff x="3560" y="2704"/>
            <a:chExt cx="181" cy="181"/>
          </a:xfrm>
        </p:grpSpPr>
        <p:sp>
          <p:nvSpPr>
            <p:cNvPr id="390" name="Oval 115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91" name="Line 116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92" name="Line 117"/>
          <p:cNvSpPr>
            <a:spLocks noChangeShapeType="1"/>
          </p:cNvSpPr>
          <p:nvPr/>
        </p:nvSpPr>
        <p:spPr bwMode="auto">
          <a:xfrm flipH="1">
            <a:off x="3635375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3" name="Line 118"/>
          <p:cNvSpPr>
            <a:spLocks noChangeShapeType="1"/>
          </p:cNvSpPr>
          <p:nvPr/>
        </p:nvSpPr>
        <p:spPr bwMode="auto">
          <a:xfrm flipH="1">
            <a:off x="3635375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94" name="Group 119"/>
          <p:cNvGrpSpPr>
            <a:grpSpLocks/>
          </p:cNvGrpSpPr>
          <p:nvPr/>
        </p:nvGrpSpPr>
        <p:grpSpPr bwMode="auto">
          <a:xfrm flipH="1">
            <a:off x="3492500" y="3429000"/>
            <a:ext cx="287338" cy="287338"/>
            <a:chOff x="3560" y="2704"/>
            <a:chExt cx="181" cy="181"/>
          </a:xfrm>
        </p:grpSpPr>
        <p:sp>
          <p:nvSpPr>
            <p:cNvPr id="395" name="Oval 120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96" name="Line 121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97" name="Line 122"/>
          <p:cNvSpPr>
            <a:spLocks noChangeShapeType="1"/>
          </p:cNvSpPr>
          <p:nvPr/>
        </p:nvSpPr>
        <p:spPr bwMode="auto">
          <a:xfrm flipH="1">
            <a:off x="3635375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8" name="Line 123"/>
          <p:cNvSpPr>
            <a:spLocks noChangeShapeType="1"/>
          </p:cNvSpPr>
          <p:nvPr/>
        </p:nvSpPr>
        <p:spPr bwMode="auto">
          <a:xfrm flipH="1">
            <a:off x="3635375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" name="Line 124"/>
          <p:cNvSpPr>
            <a:spLocks noChangeShapeType="1"/>
          </p:cNvSpPr>
          <p:nvPr/>
        </p:nvSpPr>
        <p:spPr bwMode="auto">
          <a:xfrm flipH="1">
            <a:off x="3490913" y="32845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00" name="Group 125"/>
          <p:cNvGrpSpPr>
            <a:grpSpLocks/>
          </p:cNvGrpSpPr>
          <p:nvPr/>
        </p:nvGrpSpPr>
        <p:grpSpPr bwMode="auto">
          <a:xfrm flipH="1">
            <a:off x="3563938" y="3429000"/>
            <a:ext cx="287337" cy="287338"/>
            <a:chOff x="3560" y="2704"/>
            <a:chExt cx="181" cy="181"/>
          </a:xfrm>
        </p:grpSpPr>
        <p:sp>
          <p:nvSpPr>
            <p:cNvPr id="401" name="Oval 126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02" name="Line 127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03" name="Line 128"/>
          <p:cNvSpPr>
            <a:spLocks noChangeShapeType="1"/>
          </p:cNvSpPr>
          <p:nvPr/>
        </p:nvSpPr>
        <p:spPr bwMode="auto">
          <a:xfrm flipH="1">
            <a:off x="3706813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4" name="Line 129"/>
          <p:cNvSpPr>
            <a:spLocks noChangeShapeType="1"/>
          </p:cNvSpPr>
          <p:nvPr/>
        </p:nvSpPr>
        <p:spPr bwMode="auto">
          <a:xfrm flipH="1">
            <a:off x="3706813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5" name="Line 130"/>
          <p:cNvSpPr>
            <a:spLocks noChangeShapeType="1"/>
          </p:cNvSpPr>
          <p:nvPr/>
        </p:nvSpPr>
        <p:spPr bwMode="auto">
          <a:xfrm flipH="1">
            <a:off x="4164013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06" name="Group 131"/>
          <p:cNvGrpSpPr>
            <a:grpSpLocks/>
          </p:cNvGrpSpPr>
          <p:nvPr/>
        </p:nvGrpSpPr>
        <p:grpSpPr bwMode="auto">
          <a:xfrm flipH="1">
            <a:off x="3635375" y="3429000"/>
            <a:ext cx="287338" cy="287338"/>
            <a:chOff x="3560" y="2704"/>
            <a:chExt cx="181" cy="181"/>
          </a:xfrm>
        </p:grpSpPr>
        <p:sp>
          <p:nvSpPr>
            <p:cNvPr id="407" name="Oval 132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08" name="Line 133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09" name="Line 134"/>
          <p:cNvSpPr>
            <a:spLocks noChangeShapeType="1"/>
          </p:cNvSpPr>
          <p:nvPr/>
        </p:nvSpPr>
        <p:spPr bwMode="auto">
          <a:xfrm flipH="1">
            <a:off x="3778250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" name="Line 135"/>
          <p:cNvSpPr>
            <a:spLocks noChangeShapeType="1"/>
          </p:cNvSpPr>
          <p:nvPr/>
        </p:nvSpPr>
        <p:spPr bwMode="auto">
          <a:xfrm flipH="1">
            <a:off x="3778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1" name="Line 136"/>
          <p:cNvSpPr>
            <a:spLocks noChangeShapeType="1"/>
          </p:cNvSpPr>
          <p:nvPr/>
        </p:nvSpPr>
        <p:spPr bwMode="auto">
          <a:xfrm flipH="1">
            <a:off x="4140200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12" name="Group 137"/>
          <p:cNvGrpSpPr>
            <a:grpSpLocks/>
          </p:cNvGrpSpPr>
          <p:nvPr/>
        </p:nvGrpSpPr>
        <p:grpSpPr bwMode="auto">
          <a:xfrm flipH="1">
            <a:off x="4068763" y="3429000"/>
            <a:ext cx="287337" cy="287338"/>
            <a:chOff x="3560" y="2704"/>
            <a:chExt cx="181" cy="181"/>
          </a:xfrm>
        </p:grpSpPr>
        <p:sp>
          <p:nvSpPr>
            <p:cNvPr id="413" name="Oval 138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4" name="Line 139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15" name="Line 140"/>
          <p:cNvSpPr>
            <a:spLocks noChangeShapeType="1"/>
          </p:cNvSpPr>
          <p:nvPr/>
        </p:nvSpPr>
        <p:spPr bwMode="auto">
          <a:xfrm flipH="1">
            <a:off x="4211638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6" name="Line 141"/>
          <p:cNvSpPr>
            <a:spLocks noChangeShapeType="1"/>
          </p:cNvSpPr>
          <p:nvPr/>
        </p:nvSpPr>
        <p:spPr bwMode="auto">
          <a:xfrm flipH="1">
            <a:off x="4211638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7" name="Line 142"/>
          <p:cNvSpPr>
            <a:spLocks noChangeShapeType="1"/>
          </p:cNvSpPr>
          <p:nvPr/>
        </p:nvSpPr>
        <p:spPr bwMode="auto">
          <a:xfrm flipH="1">
            <a:off x="4211638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18" name="Group 143"/>
          <p:cNvGrpSpPr>
            <a:grpSpLocks/>
          </p:cNvGrpSpPr>
          <p:nvPr/>
        </p:nvGrpSpPr>
        <p:grpSpPr bwMode="auto">
          <a:xfrm flipH="1">
            <a:off x="4140200" y="3429000"/>
            <a:ext cx="287338" cy="287338"/>
            <a:chOff x="3560" y="2704"/>
            <a:chExt cx="181" cy="181"/>
          </a:xfrm>
        </p:grpSpPr>
        <p:sp>
          <p:nvSpPr>
            <p:cNvPr id="419" name="Oval 144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20" name="Line 145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21" name="Line 146"/>
          <p:cNvSpPr>
            <a:spLocks noChangeShapeType="1"/>
          </p:cNvSpPr>
          <p:nvPr/>
        </p:nvSpPr>
        <p:spPr bwMode="auto">
          <a:xfrm flipH="1">
            <a:off x="4283075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2" name="Line 147"/>
          <p:cNvSpPr>
            <a:spLocks noChangeShapeType="1"/>
          </p:cNvSpPr>
          <p:nvPr/>
        </p:nvSpPr>
        <p:spPr bwMode="auto">
          <a:xfrm flipH="1">
            <a:off x="4283075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3" name="Line 148"/>
          <p:cNvSpPr>
            <a:spLocks noChangeShapeType="1"/>
          </p:cNvSpPr>
          <p:nvPr/>
        </p:nvSpPr>
        <p:spPr bwMode="auto">
          <a:xfrm flipH="1">
            <a:off x="4643438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24" name="Group 149"/>
          <p:cNvGrpSpPr>
            <a:grpSpLocks/>
          </p:cNvGrpSpPr>
          <p:nvPr/>
        </p:nvGrpSpPr>
        <p:grpSpPr bwMode="auto">
          <a:xfrm flipH="1">
            <a:off x="4572000" y="3429000"/>
            <a:ext cx="287338" cy="287338"/>
            <a:chOff x="3560" y="2704"/>
            <a:chExt cx="181" cy="181"/>
          </a:xfrm>
        </p:grpSpPr>
        <p:sp>
          <p:nvSpPr>
            <p:cNvPr id="425" name="Oval 150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26" name="Line 151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27" name="Line 152"/>
          <p:cNvSpPr>
            <a:spLocks noChangeShapeType="1"/>
          </p:cNvSpPr>
          <p:nvPr/>
        </p:nvSpPr>
        <p:spPr bwMode="auto">
          <a:xfrm flipH="1">
            <a:off x="4714875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8" name="Line 153"/>
          <p:cNvSpPr>
            <a:spLocks noChangeShapeType="1"/>
          </p:cNvSpPr>
          <p:nvPr/>
        </p:nvSpPr>
        <p:spPr bwMode="auto">
          <a:xfrm flipH="1">
            <a:off x="4714875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9" name="Line 154"/>
          <p:cNvSpPr>
            <a:spLocks noChangeShapeType="1"/>
          </p:cNvSpPr>
          <p:nvPr/>
        </p:nvSpPr>
        <p:spPr bwMode="auto">
          <a:xfrm flipH="1">
            <a:off x="4714875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30" name="Group 155"/>
          <p:cNvGrpSpPr>
            <a:grpSpLocks/>
          </p:cNvGrpSpPr>
          <p:nvPr/>
        </p:nvGrpSpPr>
        <p:grpSpPr bwMode="auto">
          <a:xfrm flipH="1">
            <a:off x="4643438" y="3429000"/>
            <a:ext cx="287337" cy="287338"/>
            <a:chOff x="3560" y="2704"/>
            <a:chExt cx="181" cy="181"/>
          </a:xfrm>
        </p:grpSpPr>
        <p:sp>
          <p:nvSpPr>
            <p:cNvPr id="431" name="Oval 156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32" name="Line 157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33" name="Line 158"/>
          <p:cNvSpPr>
            <a:spLocks noChangeShapeType="1"/>
          </p:cNvSpPr>
          <p:nvPr/>
        </p:nvSpPr>
        <p:spPr bwMode="auto">
          <a:xfrm flipH="1">
            <a:off x="4786313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4" name="Line 159"/>
          <p:cNvSpPr>
            <a:spLocks noChangeShapeType="1"/>
          </p:cNvSpPr>
          <p:nvPr/>
        </p:nvSpPr>
        <p:spPr bwMode="auto">
          <a:xfrm flipH="1">
            <a:off x="4786313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5" name="Line 160"/>
          <p:cNvSpPr>
            <a:spLocks noChangeShapeType="1"/>
          </p:cNvSpPr>
          <p:nvPr/>
        </p:nvSpPr>
        <p:spPr bwMode="auto">
          <a:xfrm>
            <a:off x="4787900" y="40052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6" name="Line 161"/>
          <p:cNvSpPr>
            <a:spLocks noChangeShapeType="1"/>
          </p:cNvSpPr>
          <p:nvPr/>
        </p:nvSpPr>
        <p:spPr bwMode="auto">
          <a:xfrm>
            <a:off x="4716463" y="40052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7" name="Line 162"/>
          <p:cNvSpPr>
            <a:spLocks noChangeShapeType="1"/>
          </p:cNvSpPr>
          <p:nvPr/>
        </p:nvSpPr>
        <p:spPr bwMode="auto">
          <a:xfrm>
            <a:off x="4284663" y="40052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8" name="Line 163"/>
          <p:cNvSpPr>
            <a:spLocks noChangeShapeType="1"/>
          </p:cNvSpPr>
          <p:nvPr/>
        </p:nvSpPr>
        <p:spPr bwMode="auto">
          <a:xfrm flipH="1">
            <a:off x="3706813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9" name="Line 164"/>
          <p:cNvSpPr>
            <a:spLocks noChangeShapeType="1"/>
          </p:cNvSpPr>
          <p:nvPr/>
        </p:nvSpPr>
        <p:spPr bwMode="auto">
          <a:xfrm flipH="1">
            <a:off x="3635375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" name="Line 165"/>
          <p:cNvSpPr>
            <a:spLocks noChangeShapeType="1"/>
          </p:cNvSpPr>
          <p:nvPr/>
        </p:nvSpPr>
        <p:spPr bwMode="auto">
          <a:xfrm flipH="1">
            <a:off x="35623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1" name="Line 166"/>
          <p:cNvSpPr>
            <a:spLocks noChangeShapeType="1"/>
          </p:cNvSpPr>
          <p:nvPr/>
        </p:nvSpPr>
        <p:spPr bwMode="auto">
          <a:xfrm>
            <a:off x="2844800" y="4076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2" name="Line 167"/>
          <p:cNvSpPr>
            <a:spLocks noChangeShapeType="1"/>
          </p:cNvSpPr>
          <p:nvPr/>
        </p:nvSpPr>
        <p:spPr bwMode="auto">
          <a:xfrm flipH="1">
            <a:off x="2051050" y="40767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3" name="Oval 168"/>
          <p:cNvSpPr>
            <a:spLocks noChangeArrowheads="1"/>
          </p:cNvSpPr>
          <p:nvPr/>
        </p:nvSpPr>
        <p:spPr bwMode="auto">
          <a:xfrm>
            <a:off x="2627313" y="2708275"/>
            <a:ext cx="142875" cy="144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44" name="Line 169"/>
          <p:cNvSpPr>
            <a:spLocks noChangeShapeType="1"/>
          </p:cNvSpPr>
          <p:nvPr/>
        </p:nvSpPr>
        <p:spPr bwMode="auto">
          <a:xfrm>
            <a:off x="4284663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5" name="Line 170"/>
          <p:cNvSpPr>
            <a:spLocks noChangeShapeType="1"/>
          </p:cNvSpPr>
          <p:nvPr/>
        </p:nvSpPr>
        <p:spPr bwMode="auto">
          <a:xfrm>
            <a:off x="4213225" y="3860800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6" name="Line 171"/>
          <p:cNvSpPr>
            <a:spLocks noChangeShapeType="1"/>
          </p:cNvSpPr>
          <p:nvPr/>
        </p:nvSpPr>
        <p:spPr bwMode="auto">
          <a:xfrm>
            <a:off x="4716463" y="3860800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7" name="Line 172"/>
          <p:cNvSpPr>
            <a:spLocks noChangeShapeType="1"/>
          </p:cNvSpPr>
          <p:nvPr/>
        </p:nvSpPr>
        <p:spPr bwMode="auto">
          <a:xfrm>
            <a:off x="4716463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8" name="Line 173"/>
          <p:cNvSpPr>
            <a:spLocks noChangeShapeType="1"/>
          </p:cNvSpPr>
          <p:nvPr/>
        </p:nvSpPr>
        <p:spPr bwMode="auto">
          <a:xfrm flipH="1">
            <a:off x="4284663" y="42211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9" name="Line 174"/>
          <p:cNvSpPr>
            <a:spLocks noChangeShapeType="1"/>
          </p:cNvSpPr>
          <p:nvPr/>
        </p:nvSpPr>
        <p:spPr bwMode="auto">
          <a:xfrm flipH="1">
            <a:off x="4716463" y="3860800"/>
            <a:ext cx="71437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" name="Line 175"/>
          <p:cNvSpPr>
            <a:spLocks noChangeShapeType="1"/>
          </p:cNvSpPr>
          <p:nvPr/>
        </p:nvSpPr>
        <p:spPr bwMode="auto">
          <a:xfrm>
            <a:off x="3995738" y="3933825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1" name="Line 176"/>
          <p:cNvSpPr>
            <a:spLocks noChangeShapeType="1"/>
          </p:cNvSpPr>
          <p:nvPr/>
        </p:nvSpPr>
        <p:spPr bwMode="auto">
          <a:xfrm>
            <a:off x="4498975" y="39338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2" name="Line 177"/>
          <p:cNvSpPr>
            <a:spLocks noChangeShapeType="1"/>
          </p:cNvSpPr>
          <p:nvPr/>
        </p:nvSpPr>
        <p:spPr bwMode="auto">
          <a:xfrm>
            <a:off x="3995738" y="23495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3" name="Line 178"/>
          <p:cNvSpPr>
            <a:spLocks noChangeShapeType="1"/>
          </p:cNvSpPr>
          <p:nvPr/>
        </p:nvSpPr>
        <p:spPr bwMode="auto">
          <a:xfrm flipH="1">
            <a:off x="3995738" y="393382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4" name="Line 179"/>
          <p:cNvSpPr>
            <a:spLocks noChangeShapeType="1"/>
          </p:cNvSpPr>
          <p:nvPr/>
        </p:nvSpPr>
        <p:spPr bwMode="auto">
          <a:xfrm flipH="1">
            <a:off x="4498975" y="2349500"/>
            <a:ext cx="158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5" name="Line 180"/>
          <p:cNvSpPr>
            <a:spLocks noChangeShapeType="1"/>
          </p:cNvSpPr>
          <p:nvPr/>
        </p:nvSpPr>
        <p:spPr bwMode="auto">
          <a:xfrm flipH="1">
            <a:off x="2843213" y="29972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6" name="Line 182"/>
          <p:cNvSpPr>
            <a:spLocks noChangeShapeType="1"/>
          </p:cNvSpPr>
          <p:nvPr/>
        </p:nvSpPr>
        <p:spPr bwMode="auto">
          <a:xfrm flipV="1">
            <a:off x="3130550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7" name="Line 183"/>
          <p:cNvSpPr>
            <a:spLocks noChangeShapeType="1"/>
          </p:cNvSpPr>
          <p:nvPr/>
        </p:nvSpPr>
        <p:spPr bwMode="auto">
          <a:xfrm>
            <a:off x="3059113" y="27813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8" name="Line 184"/>
          <p:cNvSpPr>
            <a:spLocks noChangeShapeType="1"/>
          </p:cNvSpPr>
          <p:nvPr/>
        </p:nvSpPr>
        <p:spPr bwMode="auto">
          <a:xfrm>
            <a:off x="3059113" y="27082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9" name="Line 185"/>
          <p:cNvSpPr>
            <a:spLocks noChangeShapeType="1"/>
          </p:cNvSpPr>
          <p:nvPr/>
        </p:nvSpPr>
        <p:spPr bwMode="auto">
          <a:xfrm flipV="1">
            <a:off x="3130550" y="24923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0" name="Line 186"/>
          <p:cNvSpPr>
            <a:spLocks noChangeShapeType="1"/>
          </p:cNvSpPr>
          <p:nvPr/>
        </p:nvSpPr>
        <p:spPr bwMode="auto">
          <a:xfrm flipV="1">
            <a:off x="2700338" y="24923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61" name="Group 187"/>
          <p:cNvGrpSpPr>
            <a:grpSpLocks/>
          </p:cNvGrpSpPr>
          <p:nvPr/>
        </p:nvGrpSpPr>
        <p:grpSpPr bwMode="auto">
          <a:xfrm rot="5400000">
            <a:off x="2339182" y="3283744"/>
            <a:ext cx="503237" cy="504825"/>
            <a:chOff x="1565" y="2251"/>
            <a:chExt cx="317" cy="318"/>
          </a:xfrm>
        </p:grpSpPr>
        <p:sp>
          <p:nvSpPr>
            <p:cNvPr id="462" name="Line 188"/>
            <p:cNvSpPr>
              <a:spLocks noChangeShapeType="1"/>
            </p:cNvSpPr>
            <p:nvPr/>
          </p:nvSpPr>
          <p:spPr bwMode="auto">
            <a:xfrm flipV="1">
              <a:off x="1610" y="2478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3" name="Oval 189"/>
            <p:cNvSpPr>
              <a:spLocks noChangeArrowheads="1"/>
            </p:cNvSpPr>
            <p:nvPr/>
          </p:nvSpPr>
          <p:spPr bwMode="auto">
            <a:xfrm>
              <a:off x="1655" y="2387"/>
              <a:ext cx="90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64" name="Line 190"/>
            <p:cNvSpPr>
              <a:spLocks noChangeShapeType="1"/>
            </p:cNvSpPr>
            <p:nvPr/>
          </p:nvSpPr>
          <p:spPr bwMode="auto">
            <a:xfrm flipH="1">
              <a:off x="1565" y="2568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5" name="Line 191"/>
            <p:cNvSpPr>
              <a:spLocks noChangeShapeType="1"/>
            </p:cNvSpPr>
            <p:nvPr/>
          </p:nvSpPr>
          <p:spPr bwMode="auto">
            <a:xfrm flipH="1">
              <a:off x="1791" y="2568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6" name="Line 192"/>
            <p:cNvSpPr>
              <a:spLocks noChangeShapeType="1"/>
            </p:cNvSpPr>
            <p:nvPr/>
          </p:nvSpPr>
          <p:spPr bwMode="auto">
            <a:xfrm flipV="1">
              <a:off x="1701" y="225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67" name="Group 193"/>
          <p:cNvGrpSpPr>
            <a:grpSpLocks/>
          </p:cNvGrpSpPr>
          <p:nvPr/>
        </p:nvGrpSpPr>
        <p:grpSpPr bwMode="auto">
          <a:xfrm rot="-5400000">
            <a:off x="1835944" y="4291806"/>
            <a:ext cx="503238" cy="504825"/>
            <a:chOff x="1565" y="2251"/>
            <a:chExt cx="317" cy="318"/>
          </a:xfrm>
        </p:grpSpPr>
        <p:sp>
          <p:nvSpPr>
            <p:cNvPr id="468" name="Line 194"/>
            <p:cNvSpPr>
              <a:spLocks noChangeShapeType="1"/>
            </p:cNvSpPr>
            <p:nvPr/>
          </p:nvSpPr>
          <p:spPr bwMode="auto">
            <a:xfrm flipV="1">
              <a:off x="1610" y="2478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9" name="Oval 195"/>
            <p:cNvSpPr>
              <a:spLocks noChangeArrowheads="1"/>
            </p:cNvSpPr>
            <p:nvPr/>
          </p:nvSpPr>
          <p:spPr bwMode="auto">
            <a:xfrm>
              <a:off x="1655" y="2387"/>
              <a:ext cx="90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70" name="Line 196"/>
            <p:cNvSpPr>
              <a:spLocks noChangeShapeType="1"/>
            </p:cNvSpPr>
            <p:nvPr/>
          </p:nvSpPr>
          <p:spPr bwMode="auto">
            <a:xfrm flipH="1">
              <a:off x="1565" y="2568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" name="Line 197"/>
            <p:cNvSpPr>
              <a:spLocks noChangeShapeType="1"/>
            </p:cNvSpPr>
            <p:nvPr/>
          </p:nvSpPr>
          <p:spPr bwMode="auto">
            <a:xfrm flipH="1">
              <a:off x="1791" y="2568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2" name="Line 198"/>
            <p:cNvSpPr>
              <a:spLocks noChangeShapeType="1"/>
            </p:cNvSpPr>
            <p:nvPr/>
          </p:nvSpPr>
          <p:spPr bwMode="auto">
            <a:xfrm flipV="1">
              <a:off x="1701" y="225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73" name="Line 199"/>
          <p:cNvSpPr>
            <a:spLocks noChangeShapeType="1"/>
          </p:cNvSpPr>
          <p:nvPr/>
        </p:nvSpPr>
        <p:spPr bwMode="auto">
          <a:xfrm>
            <a:off x="2338388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" name="Line 206"/>
          <p:cNvSpPr>
            <a:spLocks noChangeShapeType="1"/>
          </p:cNvSpPr>
          <p:nvPr/>
        </p:nvSpPr>
        <p:spPr bwMode="auto">
          <a:xfrm>
            <a:off x="2339975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5" name="Line 207"/>
          <p:cNvSpPr>
            <a:spLocks noChangeShapeType="1"/>
          </p:cNvSpPr>
          <p:nvPr/>
        </p:nvSpPr>
        <p:spPr bwMode="auto">
          <a:xfrm>
            <a:off x="2339975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6" name="Line 208"/>
          <p:cNvSpPr>
            <a:spLocks noChangeShapeType="1"/>
          </p:cNvSpPr>
          <p:nvPr/>
        </p:nvSpPr>
        <p:spPr bwMode="auto">
          <a:xfrm flipH="1">
            <a:off x="2124075" y="4076700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77" name="Group 209"/>
          <p:cNvGrpSpPr>
            <a:grpSpLocks/>
          </p:cNvGrpSpPr>
          <p:nvPr/>
        </p:nvGrpSpPr>
        <p:grpSpPr bwMode="auto">
          <a:xfrm flipH="1">
            <a:off x="684213" y="4868863"/>
            <a:ext cx="503237" cy="504825"/>
            <a:chOff x="1565" y="2251"/>
            <a:chExt cx="317" cy="318"/>
          </a:xfrm>
        </p:grpSpPr>
        <p:sp>
          <p:nvSpPr>
            <p:cNvPr id="478" name="Line 210"/>
            <p:cNvSpPr>
              <a:spLocks noChangeShapeType="1"/>
            </p:cNvSpPr>
            <p:nvPr/>
          </p:nvSpPr>
          <p:spPr bwMode="auto">
            <a:xfrm flipV="1">
              <a:off x="1610" y="2478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9" name="Oval 211"/>
            <p:cNvSpPr>
              <a:spLocks noChangeArrowheads="1"/>
            </p:cNvSpPr>
            <p:nvPr/>
          </p:nvSpPr>
          <p:spPr bwMode="auto">
            <a:xfrm>
              <a:off x="1655" y="2387"/>
              <a:ext cx="90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80" name="Line 212"/>
            <p:cNvSpPr>
              <a:spLocks noChangeShapeType="1"/>
            </p:cNvSpPr>
            <p:nvPr/>
          </p:nvSpPr>
          <p:spPr bwMode="auto">
            <a:xfrm flipH="1">
              <a:off x="1565" y="2568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1" name="Line 213"/>
            <p:cNvSpPr>
              <a:spLocks noChangeShapeType="1"/>
            </p:cNvSpPr>
            <p:nvPr/>
          </p:nvSpPr>
          <p:spPr bwMode="auto">
            <a:xfrm flipH="1">
              <a:off x="1791" y="2568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2" name="Line 214"/>
            <p:cNvSpPr>
              <a:spLocks noChangeShapeType="1"/>
            </p:cNvSpPr>
            <p:nvPr/>
          </p:nvSpPr>
          <p:spPr bwMode="auto">
            <a:xfrm flipV="1">
              <a:off x="1701" y="225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83" name="Line 216"/>
          <p:cNvSpPr>
            <a:spLocks noChangeShapeType="1"/>
          </p:cNvSpPr>
          <p:nvPr/>
        </p:nvSpPr>
        <p:spPr bwMode="auto">
          <a:xfrm flipH="1">
            <a:off x="2051050" y="29972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84" name="Group 217"/>
          <p:cNvGrpSpPr>
            <a:grpSpLocks/>
          </p:cNvGrpSpPr>
          <p:nvPr/>
        </p:nvGrpSpPr>
        <p:grpSpPr bwMode="auto">
          <a:xfrm flipH="1">
            <a:off x="5795963" y="2133600"/>
            <a:ext cx="287337" cy="287338"/>
            <a:chOff x="3560" y="2704"/>
            <a:chExt cx="181" cy="181"/>
          </a:xfrm>
        </p:grpSpPr>
        <p:sp>
          <p:nvSpPr>
            <p:cNvPr id="485" name="Oval 218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86" name="Line 219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87" name="Line 220"/>
          <p:cNvSpPr>
            <a:spLocks noChangeShapeType="1"/>
          </p:cNvSpPr>
          <p:nvPr/>
        </p:nvSpPr>
        <p:spPr bwMode="auto">
          <a:xfrm>
            <a:off x="5940425" y="19891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8" name="Line 221"/>
          <p:cNvSpPr>
            <a:spLocks noChangeShapeType="1"/>
          </p:cNvSpPr>
          <p:nvPr/>
        </p:nvSpPr>
        <p:spPr bwMode="auto">
          <a:xfrm>
            <a:off x="5940425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9" name="Text Box 222"/>
          <p:cNvSpPr txBox="1">
            <a:spLocks noChangeArrowheads="1"/>
          </p:cNvSpPr>
          <p:nvPr/>
        </p:nvSpPr>
        <p:spPr bwMode="auto">
          <a:xfrm>
            <a:off x="4021138" y="3016250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Sub</a:t>
            </a:r>
          </a:p>
        </p:txBody>
      </p:sp>
      <p:sp>
        <p:nvSpPr>
          <p:cNvPr id="490" name="Line 223"/>
          <p:cNvSpPr>
            <a:spLocks noChangeShapeType="1"/>
          </p:cNvSpPr>
          <p:nvPr/>
        </p:nvSpPr>
        <p:spPr bwMode="auto">
          <a:xfrm>
            <a:off x="4211638" y="40052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" name="Text Box 224"/>
          <p:cNvSpPr txBox="1">
            <a:spLocks noChangeArrowheads="1"/>
          </p:cNvSpPr>
          <p:nvPr/>
        </p:nvSpPr>
        <p:spPr bwMode="auto">
          <a:xfrm>
            <a:off x="4540250" y="2997200"/>
            <a:ext cx="444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Add</a:t>
            </a:r>
          </a:p>
        </p:txBody>
      </p:sp>
      <p:sp>
        <p:nvSpPr>
          <p:cNvPr id="492" name="Text Box 225"/>
          <p:cNvSpPr txBox="1">
            <a:spLocks noChangeArrowheads="1"/>
          </p:cNvSpPr>
          <p:nvPr/>
        </p:nvSpPr>
        <p:spPr bwMode="auto">
          <a:xfrm>
            <a:off x="2438400" y="2166938"/>
            <a:ext cx="5508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WrB*</a:t>
            </a:r>
          </a:p>
        </p:txBody>
      </p:sp>
      <p:sp>
        <p:nvSpPr>
          <p:cNvPr id="493" name="Text Box 226"/>
          <p:cNvSpPr txBox="1">
            <a:spLocks noChangeArrowheads="1"/>
          </p:cNvSpPr>
          <p:nvPr/>
        </p:nvSpPr>
        <p:spPr bwMode="auto">
          <a:xfrm>
            <a:off x="2590800" y="3246438"/>
            <a:ext cx="468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WrB</a:t>
            </a:r>
          </a:p>
        </p:txBody>
      </p:sp>
      <p:sp>
        <p:nvSpPr>
          <p:cNvPr id="494" name="Text Box 227"/>
          <p:cNvSpPr txBox="1">
            <a:spLocks noChangeArrowheads="1"/>
          </p:cNvSpPr>
          <p:nvPr/>
        </p:nvSpPr>
        <p:spPr bwMode="auto">
          <a:xfrm>
            <a:off x="971550" y="4797425"/>
            <a:ext cx="603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NotRd</a:t>
            </a:r>
          </a:p>
        </p:txBody>
      </p:sp>
      <p:sp>
        <p:nvSpPr>
          <p:cNvPr id="495" name="Text Box 230"/>
          <p:cNvSpPr txBox="1">
            <a:spLocks noChangeArrowheads="1"/>
          </p:cNvSpPr>
          <p:nvPr/>
        </p:nvSpPr>
        <p:spPr bwMode="auto">
          <a:xfrm>
            <a:off x="5899150" y="3030538"/>
            <a:ext cx="760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AmpLow</a:t>
            </a:r>
          </a:p>
        </p:txBody>
      </p:sp>
      <p:sp>
        <p:nvSpPr>
          <p:cNvPr id="496" name="Text Box 231"/>
          <p:cNvSpPr txBox="1">
            <a:spLocks noChangeArrowheads="1"/>
          </p:cNvSpPr>
          <p:nvPr/>
        </p:nvSpPr>
        <p:spPr bwMode="auto">
          <a:xfrm>
            <a:off x="6035675" y="3429000"/>
            <a:ext cx="576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24 </a:t>
            </a:r>
            <a:r>
              <a:rPr lang="el-GR" altLang="de-DE">
                <a:latin typeface="Arial" charset="0"/>
                <a:cs typeface="Arial" charset="0"/>
              </a:rPr>
              <a:t>μ</a:t>
            </a:r>
            <a:r>
              <a:rPr lang="de-DE" altLang="de-DE"/>
              <a:t>A</a:t>
            </a:r>
          </a:p>
        </p:txBody>
      </p:sp>
      <p:sp>
        <p:nvSpPr>
          <p:cNvPr id="497" name="Text Box 232"/>
          <p:cNvSpPr txBox="1">
            <a:spLocks noChangeArrowheads="1"/>
          </p:cNvSpPr>
          <p:nvPr/>
        </p:nvSpPr>
        <p:spPr bwMode="auto">
          <a:xfrm>
            <a:off x="6827838" y="4543425"/>
            <a:ext cx="5762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12 </a:t>
            </a:r>
            <a:r>
              <a:rPr lang="el-GR" altLang="de-DE">
                <a:latin typeface="Arial" charset="0"/>
                <a:cs typeface="Arial" charset="0"/>
              </a:rPr>
              <a:t>μ</a:t>
            </a:r>
            <a:r>
              <a:rPr lang="de-DE" altLang="de-DE"/>
              <a:t>A</a:t>
            </a:r>
          </a:p>
        </p:txBody>
      </p:sp>
      <p:sp>
        <p:nvSpPr>
          <p:cNvPr id="498" name="Line 233"/>
          <p:cNvSpPr>
            <a:spLocks noChangeShapeType="1"/>
          </p:cNvSpPr>
          <p:nvPr/>
        </p:nvSpPr>
        <p:spPr bwMode="auto">
          <a:xfrm>
            <a:off x="6732588" y="26368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9" name="Rectangle 234"/>
          <p:cNvSpPr>
            <a:spLocks noChangeArrowheads="1"/>
          </p:cNvSpPr>
          <p:nvPr/>
        </p:nvSpPr>
        <p:spPr bwMode="auto">
          <a:xfrm>
            <a:off x="3779838" y="1916113"/>
            <a:ext cx="936625" cy="4333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Logic</a:t>
            </a:r>
          </a:p>
        </p:txBody>
      </p:sp>
      <p:sp>
        <p:nvSpPr>
          <p:cNvPr id="500" name="Rectangle 235"/>
          <p:cNvSpPr>
            <a:spLocks noChangeArrowheads="1"/>
          </p:cNvSpPr>
          <p:nvPr/>
        </p:nvSpPr>
        <p:spPr bwMode="auto">
          <a:xfrm>
            <a:off x="3779838" y="1268413"/>
            <a:ext cx="431800" cy="43338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Cmp1</a:t>
            </a:r>
          </a:p>
        </p:txBody>
      </p:sp>
      <p:sp>
        <p:nvSpPr>
          <p:cNvPr id="501" name="Rectangle 236"/>
          <p:cNvSpPr>
            <a:spLocks noChangeArrowheads="1"/>
          </p:cNvSpPr>
          <p:nvPr/>
        </p:nvSpPr>
        <p:spPr bwMode="auto">
          <a:xfrm>
            <a:off x="4284663" y="1268413"/>
            <a:ext cx="431800" cy="43338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Cmp2</a:t>
            </a:r>
          </a:p>
        </p:txBody>
      </p:sp>
      <p:sp>
        <p:nvSpPr>
          <p:cNvPr id="502" name="Line 237"/>
          <p:cNvSpPr>
            <a:spLocks noChangeShapeType="1"/>
          </p:cNvSpPr>
          <p:nvPr/>
        </p:nvSpPr>
        <p:spPr bwMode="auto">
          <a:xfrm flipV="1">
            <a:off x="7164388" y="105251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3" name="Line 238"/>
          <p:cNvSpPr>
            <a:spLocks noChangeShapeType="1"/>
          </p:cNvSpPr>
          <p:nvPr/>
        </p:nvSpPr>
        <p:spPr bwMode="auto">
          <a:xfrm rot="16200000" flipV="1">
            <a:off x="5615782" y="-496094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4" name="Line 239"/>
          <p:cNvSpPr>
            <a:spLocks noChangeShapeType="1"/>
          </p:cNvSpPr>
          <p:nvPr/>
        </p:nvSpPr>
        <p:spPr bwMode="auto">
          <a:xfrm flipV="1">
            <a:off x="4067175" y="10525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5" name="Line 240"/>
          <p:cNvSpPr>
            <a:spLocks noChangeShapeType="1"/>
          </p:cNvSpPr>
          <p:nvPr/>
        </p:nvSpPr>
        <p:spPr bwMode="auto">
          <a:xfrm flipV="1">
            <a:off x="4572000" y="10525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" name="Line 241"/>
          <p:cNvSpPr>
            <a:spLocks noChangeShapeType="1"/>
          </p:cNvSpPr>
          <p:nvPr/>
        </p:nvSpPr>
        <p:spPr bwMode="auto">
          <a:xfrm flipV="1">
            <a:off x="3924300" y="9080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7" name="Line 242"/>
          <p:cNvSpPr>
            <a:spLocks noChangeShapeType="1"/>
          </p:cNvSpPr>
          <p:nvPr/>
        </p:nvSpPr>
        <p:spPr bwMode="auto">
          <a:xfrm flipV="1">
            <a:off x="4427538" y="9080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" name="Text Box 243"/>
          <p:cNvSpPr txBox="1">
            <a:spLocks noChangeArrowheads="1"/>
          </p:cNvSpPr>
          <p:nvPr/>
        </p:nvSpPr>
        <p:spPr bwMode="auto">
          <a:xfrm>
            <a:off x="3419475" y="798513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ThHi</a:t>
            </a:r>
          </a:p>
        </p:txBody>
      </p:sp>
      <p:sp>
        <p:nvSpPr>
          <p:cNvPr id="509" name="Text Box 244"/>
          <p:cNvSpPr txBox="1">
            <a:spLocks noChangeArrowheads="1"/>
          </p:cNvSpPr>
          <p:nvPr/>
        </p:nvSpPr>
        <p:spPr bwMode="auto">
          <a:xfrm>
            <a:off x="3924300" y="798513"/>
            <a:ext cx="517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ThLo</a:t>
            </a:r>
          </a:p>
        </p:txBody>
      </p:sp>
      <p:sp>
        <p:nvSpPr>
          <p:cNvPr id="510" name="Line 245"/>
          <p:cNvSpPr>
            <a:spLocks noChangeShapeType="1"/>
          </p:cNvSpPr>
          <p:nvPr/>
        </p:nvSpPr>
        <p:spPr bwMode="auto">
          <a:xfrm>
            <a:off x="3995738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1" name="Line 246"/>
          <p:cNvSpPr>
            <a:spLocks noChangeShapeType="1"/>
          </p:cNvSpPr>
          <p:nvPr/>
        </p:nvSpPr>
        <p:spPr bwMode="auto">
          <a:xfrm>
            <a:off x="4500563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" name="Line 247"/>
          <p:cNvSpPr>
            <a:spLocks noChangeShapeType="1"/>
          </p:cNvSpPr>
          <p:nvPr/>
        </p:nvSpPr>
        <p:spPr bwMode="auto">
          <a:xfrm>
            <a:off x="3419475" y="21336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" name="Text Box 248"/>
          <p:cNvSpPr txBox="1">
            <a:spLocks noChangeArrowheads="1"/>
          </p:cNvSpPr>
          <p:nvPr/>
        </p:nvSpPr>
        <p:spPr bwMode="auto">
          <a:xfrm>
            <a:off x="3254375" y="1878013"/>
            <a:ext cx="3635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Rd</a:t>
            </a:r>
          </a:p>
        </p:txBody>
      </p:sp>
      <p:sp>
        <p:nvSpPr>
          <p:cNvPr id="514" name="Line 249"/>
          <p:cNvSpPr>
            <a:spLocks noChangeShapeType="1"/>
          </p:cNvSpPr>
          <p:nvPr/>
        </p:nvSpPr>
        <p:spPr bwMode="auto">
          <a:xfrm>
            <a:off x="1116013" y="29972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5" name="Oval 250"/>
          <p:cNvSpPr>
            <a:spLocks noChangeArrowheads="1"/>
          </p:cNvSpPr>
          <p:nvPr/>
        </p:nvSpPr>
        <p:spPr bwMode="auto">
          <a:xfrm>
            <a:off x="6659563" y="2565400"/>
            <a:ext cx="144462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3</a:t>
            </a:r>
          </a:p>
        </p:txBody>
      </p:sp>
      <p:sp>
        <p:nvSpPr>
          <p:cNvPr id="516" name="Oval 251"/>
          <p:cNvSpPr>
            <a:spLocks noChangeArrowheads="1"/>
          </p:cNvSpPr>
          <p:nvPr/>
        </p:nvSpPr>
        <p:spPr bwMode="auto">
          <a:xfrm>
            <a:off x="1187450" y="2924175"/>
            <a:ext cx="144463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1</a:t>
            </a:r>
          </a:p>
        </p:txBody>
      </p:sp>
      <p:sp>
        <p:nvSpPr>
          <p:cNvPr id="517" name="Text Box 252"/>
          <p:cNvSpPr txBox="1">
            <a:spLocks noChangeArrowheads="1"/>
          </p:cNvSpPr>
          <p:nvPr/>
        </p:nvSpPr>
        <p:spPr bwMode="auto">
          <a:xfrm>
            <a:off x="1116013" y="3213100"/>
            <a:ext cx="3222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</a:t>
            </a:r>
            <a:r>
              <a:rPr lang="de-DE" altLang="de-DE" baseline="-25000"/>
              <a:t>in</a:t>
            </a:r>
          </a:p>
        </p:txBody>
      </p:sp>
      <p:sp>
        <p:nvSpPr>
          <p:cNvPr id="518" name="Line 253"/>
          <p:cNvSpPr>
            <a:spLocks noChangeShapeType="1"/>
          </p:cNvSpPr>
          <p:nvPr/>
        </p:nvSpPr>
        <p:spPr bwMode="auto">
          <a:xfrm rot="10800000">
            <a:off x="1116013" y="31416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9" name="Oval 256"/>
          <p:cNvSpPr>
            <a:spLocks noChangeArrowheads="1"/>
          </p:cNvSpPr>
          <p:nvPr/>
        </p:nvSpPr>
        <p:spPr bwMode="auto">
          <a:xfrm>
            <a:off x="5076825" y="4292600"/>
            <a:ext cx="144463" cy="1444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RefFB</a:t>
            </a:r>
          </a:p>
        </p:txBody>
      </p:sp>
      <p:sp>
        <p:nvSpPr>
          <p:cNvPr id="520" name="Oval 257"/>
          <p:cNvSpPr>
            <a:spLocks noChangeArrowheads="1"/>
          </p:cNvSpPr>
          <p:nvPr/>
        </p:nvSpPr>
        <p:spPr bwMode="auto">
          <a:xfrm>
            <a:off x="4500563" y="1125538"/>
            <a:ext cx="141287" cy="1412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1" name="Oval 258"/>
          <p:cNvSpPr>
            <a:spLocks noChangeArrowheads="1"/>
          </p:cNvSpPr>
          <p:nvPr/>
        </p:nvSpPr>
        <p:spPr bwMode="auto">
          <a:xfrm>
            <a:off x="3851275" y="1125538"/>
            <a:ext cx="141288" cy="1412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522" name="Oval 259"/>
          <p:cNvSpPr>
            <a:spLocks noChangeArrowheads="1"/>
          </p:cNvSpPr>
          <p:nvPr/>
        </p:nvSpPr>
        <p:spPr bwMode="auto">
          <a:xfrm>
            <a:off x="6804025" y="3932238"/>
            <a:ext cx="144463" cy="144462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RefIn</a:t>
            </a:r>
          </a:p>
        </p:txBody>
      </p:sp>
      <p:sp>
        <p:nvSpPr>
          <p:cNvPr id="523" name="AutoShape 260"/>
          <p:cNvSpPr>
            <a:spLocks noChangeArrowheads="1"/>
          </p:cNvSpPr>
          <p:nvPr/>
        </p:nvSpPr>
        <p:spPr bwMode="auto">
          <a:xfrm rot="5400000">
            <a:off x="5053012" y="931863"/>
            <a:ext cx="576263" cy="242888"/>
          </a:xfrm>
          <a:custGeom>
            <a:avLst/>
            <a:gdLst>
              <a:gd name="T0" fmla="*/ 2147483647 w 21600"/>
              <a:gd name="T1" fmla="*/ 172676366 h 21600"/>
              <a:gd name="T2" fmla="*/ 2147483647 w 21600"/>
              <a:gd name="T3" fmla="*/ 345352855 h 21600"/>
              <a:gd name="T4" fmla="*/ 1367831009 w 21600"/>
              <a:gd name="T5" fmla="*/ 172676366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4" name="Text Box 261"/>
          <p:cNvSpPr txBox="1">
            <a:spLocks noChangeArrowheads="1"/>
          </p:cNvSpPr>
          <p:nvPr/>
        </p:nvSpPr>
        <p:spPr bwMode="auto">
          <a:xfrm>
            <a:off x="5570538" y="13414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</a:t>
            </a:r>
            <a:r>
              <a:rPr lang="de-DE" altLang="de-DE" baseline="-25000"/>
              <a:t>f</a:t>
            </a:r>
          </a:p>
        </p:txBody>
      </p:sp>
      <p:sp>
        <p:nvSpPr>
          <p:cNvPr id="525" name="Oval 262"/>
          <p:cNvSpPr>
            <a:spLocks noChangeArrowheads="1"/>
          </p:cNvSpPr>
          <p:nvPr/>
        </p:nvSpPr>
        <p:spPr bwMode="auto">
          <a:xfrm>
            <a:off x="5148263" y="2924175"/>
            <a:ext cx="144462" cy="1444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2</a:t>
            </a:r>
          </a:p>
        </p:txBody>
      </p:sp>
      <p:sp>
        <p:nvSpPr>
          <p:cNvPr id="526" name="Text Box 263"/>
          <p:cNvSpPr txBox="1">
            <a:spLocks noChangeArrowheads="1"/>
          </p:cNvSpPr>
          <p:nvPr/>
        </p:nvSpPr>
        <p:spPr bwMode="auto">
          <a:xfrm>
            <a:off x="3733800" y="19510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En</a:t>
            </a:r>
          </a:p>
        </p:txBody>
      </p:sp>
      <p:sp>
        <p:nvSpPr>
          <p:cNvPr id="527" name="Arc 264"/>
          <p:cNvSpPr>
            <a:spLocks/>
          </p:cNvSpPr>
          <p:nvPr/>
        </p:nvSpPr>
        <p:spPr bwMode="auto">
          <a:xfrm rot="5400000" flipV="1">
            <a:off x="4186238" y="3906838"/>
            <a:ext cx="144462" cy="68262"/>
          </a:xfrm>
          <a:custGeom>
            <a:avLst/>
            <a:gdLst>
              <a:gd name="T0" fmla="*/ 38112941 w 21600"/>
              <a:gd name="T1" fmla="*/ 0 h 10183"/>
              <a:gd name="T2" fmla="*/ 43216871 w 21600"/>
              <a:gd name="T3" fmla="*/ 20563105 h 10183"/>
              <a:gd name="T4" fmla="*/ 0 w 21600"/>
              <a:gd name="T5" fmla="*/ 20563105 h 101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0183" fill="none" extrusionOk="0">
                <a:moveTo>
                  <a:pt x="19049" y="-1"/>
                </a:moveTo>
                <a:cubicBezTo>
                  <a:pt x="20723" y="3132"/>
                  <a:pt x="21600" y="6630"/>
                  <a:pt x="21600" y="10183"/>
                </a:cubicBezTo>
              </a:path>
              <a:path w="21600" h="10183" stroke="0" extrusionOk="0">
                <a:moveTo>
                  <a:pt x="19049" y="-1"/>
                </a:moveTo>
                <a:cubicBezTo>
                  <a:pt x="20723" y="3132"/>
                  <a:pt x="21600" y="6630"/>
                  <a:pt x="21600" y="10183"/>
                </a:cubicBezTo>
                <a:lnTo>
                  <a:pt x="0" y="10183"/>
                </a:lnTo>
                <a:lnTo>
                  <a:pt x="19049" y="-1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8" name="Arc 265"/>
          <p:cNvSpPr>
            <a:spLocks/>
          </p:cNvSpPr>
          <p:nvPr/>
        </p:nvSpPr>
        <p:spPr bwMode="auto">
          <a:xfrm rot="5400000" flipV="1">
            <a:off x="4684712" y="3902076"/>
            <a:ext cx="144463" cy="68262"/>
          </a:xfrm>
          <a:custGeom>
            <a:avLst/>
            <a:gdLst>
              <a:gd name="T0" fmla="*/ 38108055 w 21600"/>
              <a:gd name="T1" fmla="*/ 0 h 10189"/>
              <a:gd name="T2" fmla="*/ 43218046 w 21600"/>
              <a:gd name="T3" fmla="*/ 20526824 h 10189"/>
              <a:gd name="T4" fmla="*/ 0 w 21600"/>
              <a:gd name="T5" fmla="*/ 20526824 h 101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0189" fill="none" extrusionOk="0">
                <a:moveTo>
                  <a:pt x="19045" y="0"/>
                </a:moveTo>
                <a:cubicBezTo>
                  <a:pt x="20722" y="3134"/>
                  <a:pt x="21600" y="6634"/>
                  <a:pt x="21600" y="10189"/>
                </a:cubicBezTo>
              </a:path>
              <a:path w="21600" h="10189" stroke="0" extrusionOk="0">
                <a:moveTo>
                  <a:pt x="19045" y="0"/>
                </a:moveTo>
                <a:cubicBezTo>
                  <a:pt x="20722" y="3134"/>
                  <a:pt x="21600" y="6634"/>
                  <a:pt x="21600" y="10189"/>
                </a:cubicBezTo>
                <a:lnTo>
                  <a:pt x="0" y="10189"/>
                </a:lnTo>
                <a:lnTo>
                  <a:pt x="19045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9" name="Line 266"/>
          <p:cNvSpPr>
            <a:spLocks noChangeShapeType="1"/>
          </p:cNvSpPr>
          <p:nvPr/>
        </p:nvSpPr>
        <p:spPr bwMode="auto">
          <a:xfrm flipH="1">
            <a:off x="4213225" y="3860800"/>
            <a:ext cx="71438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30" name="Group 270"/>
          <p:cNvGrpSpPr>
            <a:grpSpLocks/>
          </p:cNvGrpSpPr>
          <p:nvPr/>
        </p:nvGrpSpPr>
        <p:grpSpPr bwMode="auto">
          <a:xfrm>
            <a:off x="4211638" y="4221163"/>
            <a:ext cx="144462" cy="285750"/>
            <a:chOff x="3696" y="3477"/>
            <a:chExt cx="91" cy="180"/>
          </a:xfrm>
        </p:grpSpPr>
        <p:sp>
          <p:nvSpPr>
            <p:cNvPr id="531" name="Line 271"/>
            <p:cNvSpPr>
              <a:spLocks noChangeShapeType="1"/>
            </p:cNvSpPr>
            <p:nvPr/>
          </p:nvSpPr>
          <p:spPr bwMode="auto">
            <a:xfrm>
              <a:off x="3742" y="3477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" name="Oval 272"/>
            <p:cNvSpPr>
              <a:spLocks noChangeArrowheads="1"/>
            </p:cNvSpPr>
            <p:nvPr/>
          </p:nvSpPr>
          <p:spPr bwMode="auto">
            <a:xfrm>
              <a:off x="3696" y="3566"/>
              <a:ext cx="91" cy="91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RefIn</a:t>
              </a:r>
            </a:p>
          </p:txBody>
        </p:sp>
      </p:grpSp>
      <p:sp>
        <p:nvSpPr>
          <p:cNvPr id="533" name="Oval 273"/>
          <p:cNvSpPr>
            <a:spLocks noChangeArrowheads="1"/>
          </p:cNvSpPr>
          <p:nvPr/>
        </p:nvSpPr>
        <p:spPr bwMode="auto">
          <a:xfrm>
            <a:off x="2268538" y="4005263"/>
            <a:ext cx="144462" cy="1444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4</a:t>
            </a:r>
          </a:p>
        </p:txBody>
      </p:sp>
      <p:sp>
        <p:nvSpPr>
          <p:cNvPr id="534" name="Text Box 274"/>
          <p:cNvSpPr txBox="1">
            <a:spLocks noChangeArrowheads="1"/>
          </p:cNvSpPr>
          <p:nvPr/>
        </p:nvSpPr>
        <p:spPr bwMode="auto">
          <a:xfrm>
            <a:off x="2698750" y="2382838"/>
            <a:ext cx="460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Wr*</a:t>
            </a:r>
          </a:p>
        </p:txBody>
      </p:sp>
      <p:sp>
        <p:nvSpPr>
          <p:cNvPr id="535" name="Line 275"/>
          <p:cNvSpPr>
            <a:spLocks noChangeShapeType="1"/>
          </p:cNvSpPr>
          <p:nvPr/>
        </p:nvSpPr>
        <p:spPr bwMode="auto">
          <a:xfrm flipH="1">
            <a:off x="6372225" y="51577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6" name="Text Box 276"/>
          <p:cNvSpPr txBox="1">
            <a:spLocks noChangeArrowheads="1"/>
          </p:cNvSpPr>
          <p:nvPr/>
        </p:nvSpPr>
        <p:spPr bwMode="auto">
          <a:xfrm>
            <a:off x="6804025" y="3500438"/>
            <a:ext cx="801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VFBPBias</a:t>
            </a:r>
          </a:p>
        </p:txBody>
      </p:sp>
      <p:sp>
        <p:nvSpPr>
          <p:cNvPr id="537" name="Line 277"/>
          <p:cNvSpPr>
            <a:spLocks noChangeShapeType="1"/>
          </p:cNvSpPr>
          <p:nvPr/>
        </p:nvSpPr>
        <p:spPr bwMode="auto">
          <a:xfrm flipH="1">
            <a:off x="6156325" y="37893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8" name="Text Box 278"/>
          <p:cNvSpPr txBox="1">
            <a:spLocks noChangeArrowheads="1"/>
          </p:cNvSpPr>
          <p:nvPr/>
        </p:nvSpPr>
        <p:spPr bwMode="auto">
          <a:xfrm>
            <a:off x="6348413" y="4868863"/>
            <a:ext cx="17145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VFBNBias (VPSource2)</a:t>
            </a:r>
          </a:p>
        </p:txBody>
      </p:sp>
      <p:sp>
        <p:nvSpPr>
          <p:cNvPr id="539" name="Text Box 279"/>
          <p:cNvSpPr txBox="1">
            <a:spLocks noChangeArrowheads="1"/>
          </p:cNvSpPr>
          <p:nvPr/>
        </p:nvSpPr>
        <p:spPr bwMode="auto">
          <a:xfrm>
            <a:off x="7146925" y="4076700"/>
            <a:ext cx="855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VFBNCasc</a:t>
            </a:r>
          </a:p>
        </p:txBody>
      </p:sp>
      <p:sp>
        <p:nvSpPr>
          <p:cNvPr id="540" name="Text Box 280"/>
          <p:cNvSpPr txBox="1">
            <a:spLocks noChangeArrowheads="1"/>
          </p:cNvSpPr>
          <p:nvPr/>
        </p:nvSpPr>
        <p:spPr bwMode="auto">
          <a:xfrm>
            <a:off x="4859338" y="3284538"/>
            <a:ext cx="817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VPSource</a:t>
            </a:r>
          </a:p>
        </p:txBody>
      </p:sp>
      <p:sp>
        <p:nvSpPr>
          <p:cNvPr id="541" name="Line 281"/>
          <p:cNvSpPr>
            <a:spLocks noChangeShapeType="1"/>
          </p:cNvSpPr>
          <p:nvPr/>
        </p:nvSpPr>
        <p:spPr bwMode="auto">
          <a:xfrm flipH="1">
            <a:off x="5003800" y="35718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" name="Text Box 282"/>
          <p:cNvSpPr txBox="1">
            <a:spLocks noChangeArrowheads="1"/>
          </p:cNvSpPr>
          <p:nvPr/>
        </p:nvSpPr>
        <p:spPr bwMode="auto">
          <a:xfrm>
            <a:off x="4932363" y="2001838"/>
            <a:ext cx="936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VAmpPBias</a:t>
            </a:r>
          </a:p>
        </p:txBody>
      </p:sp>
      <p:sp>
        <p:nvSpPr>
          <p:cNvPr id="543" name="Line 283"/>
          <p:cNvSpPr>
            <a:spLocks noChangeShapeType="1"/>
          </p:cNvSpPr>
          <p:nvPr/>
        </p:nvSpPr>
        <p:spPr bwMode="auto">
          <a:xfrm>
            <a:off x="5435600" y="22764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4" name="Text Box 284"/>
          <p:cNvSpPr txBox="1">
            <a:spLocks noChangeArrowheads="1"/>
          </p:cNvSpPr>
          <p:nvPr/>
        </p:nvSpPr>
        <p:spPr bwMode="auto">
          <a:xfrm>
            <a:off x="2484438" y="3802063"/>
            <a:ext cx="1127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VPSourceCasc</a:t>
            </a:r>
          </a:p>
        </p:txBody>
      </p:sp>
      <p:sp>
        <p:nvSpPr>
          <p:cNvPr id="545" name="Line 285"/>
          <p:cNvSpPr>
            <a:spLocks noChangeShapeType="1"/>
          </p:cNvSpPr>
          <p:nvPr/>
        </p:nvSpPr>
        <p:spPr bwMode="auto">
          <a:xfrm>
            <a:off x="3132138" y="35734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6" name="Line 286"/>
          <p:cNvSpPr>
            <a:spLocks noChangeShapeType="1"/>
          </p:cNvSpPr>
          <p:nvPr/>
        </p:nvSpPr>
        <p:spPr bwMode="auto">
          <a:xfrm>
            <a:off x="3132138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7" name="Text Box 6"/>
          <p:cNvSpPr txBox="1">
            <a:spLocks noChangeArrowheads="1"/>
          </p:cNvSpPr>
          <p:nvPr/>
        </p:nvSpPr>
        <p:spPr bwMode="auto">
          <a:xfrm>
            <a:off x="2266950" y="4365625"/>
            <a:ext cx="4651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Sw3</a:t>
            </a:r>
          </a:p>
        </p:txBody>
      </p:sp>
      <p:sp>
        <p:nvSpPr>
          <p:cNvPr id="548" name="Text Box 226"/>
          <p:cNvSpPr txBox="1">
            <a:spLocks noChangeArrowheads="1"/>
          </p:cNvSpPr>
          <p:nvPr/>
        </p:nvSpPr>
        <p:spPr bwMode="auto">
          <a:xfrm>
            <a:off x="1474788" y="4292600"/>
            <a:ext cx="61436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NotWr</a:t>
            </a:r>
          </a:p>
        </p:txBody>
      </p:sp>
      <p:sp>
        <p:nvSpPr>
          <p:cNvPr id="549" name="Line 208"/>
          <p:cNvSpPr>
            <a:spLocks noChangeShapeType="1"/>
          </p:cNvSpPr>
          <p:nvPr/>
        </p:nvSpPr>
        <p:spPr bwMode="auto">
          <a:xfrm flipH="1" flipV="1">
            <a:off x="2339975" y="47974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550" name="Gerade Verbindung 2"/>
          <p:cNvCxnSpPr>
            <a:cxnSpLocks noChangeShapeType="1"/>
          </p:cNvCxnSpPr>
          <p:nvPr/>
        </p:nvCxnSpPr>
        <p:spPr bwMode="auto">
          <a:xfrm>
            <a:off x="1187450" y="5373688"/>
            <a:ext cx="1152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1" name="Group 209"/>
          <p:cNvGrpSpPr>
            <a:grpSpLocks/>
          </p:cNvGrpSpPr>
          <p:nvPr/>
        </p:nvGrpSpPr>
        <p:grpSpPr bwMode="auto">
          <a:xfrm flipH="1">
            <a:off x="684213" y="3571875"/>
            <a:ext cx="503237" cy="504825"/>
            <a:chOff x="1565" y="2251"/>
            <a:chExt cx="317" cy="318"/>
          </a:xfrm>
        </p:grpSpPr>
        <p:sp>
          <p:nvSpPr>
            <p:cNvPr id="552" name="Line 210"/>
            <p:cNvSpPr>
              <a:spLocks noChangeShapeType="1"/>
            </p:cNvSpPr>
            <p:nvPr/>
          </p:nvSpPr>
          <p:spPr bwMode="auto">
            <a:xfrm flipV="1">
              <a:off x="1610" y="2478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" name="Oval 211"/>
            <p:cNvSpPr>
              <a:spLocks noChangeArrowheads="1"/>
            </p:cNvSpPr>
            <p:nvPr/>
          </p:nvSpPr>
          <p:spPr bwMode="auto">
            <a:xfrm>
              <a:off x="1655" y="2387"/>
              <a:ext cx="90" cy="9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554" name="Line 212"/>
            <p:cNvSpPr>
              <a:spLocks noChangeShapeType="1"/>
            </p:cNvSpPr>
            <p:nvPr/>
          </p:nvSpPr>
          <p:spPr bwMode="auto">
            <a:xfrm flipH="1">
              <a:off x="1565" y="2568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5" name="Line 213"/>
            <p:cNvSpPr>
              <a:spLocks noChangeShapeType="1"/>
            </p:cNvSpPr>
            <p:nvPr/>
          </p:nvSpPr>
          <p:spPr bwMode="auto">
            <a:xfrm flipH="1">
              <a:off x="1791" y="2568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6" name="Line 214"/>
            <p:cNvSpPr>
              <a:spLocks noChangeShapeType="1"/>
            </p:cNvSpPr>
            <p:nvPr/>
          </p:nvSpPr>
          <p:spPr bwMode="auto">
            <a:xfrm flipV="1">
              <a:off x="1701" y="225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557" name="Gerade Verbindung 296"/>
          <p:cNvCxnSpPr>
            <a:cxnSpLocks noChangeShapeType="1"/>
          </p:cNvCxnSpPr>
          <p:nvPr/>
        </p:nvCxnSpPr>
        <p:spPr bwMode="auto">
          <a:xfrm>
            <a:off x="1116013" y="4076700"/>
            <a:ext cx="1152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8" name="Text Box 227"/>
          <p:cNvSpPr txBox="1">
            <a:spLocks noChangeArrowheads="1"/>
          </p:cNvSpPr>
          <p:nvPr/>
        </p:nvSpPr>
        <p:spPr bwMode="auto">
          <a:xfrm>
            <a:off x="395288" y="3573463"/>
            <a:ext cx="14779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NotRd AND Not Wr</a:t>
            </a:r>
          </a:p>
        </p:txBody>
      </p:sp>
      <p:sp>
        <p:nvSpPr>
          <p:cNvPr id="559" name="Text Box 9"/>
          <p:cNvSpPr txBox="1">
            <a:spLocks noChangeArrowheads="1"/>
          </p:cNvSpPr>
          <p:nvPr/>
        </p:nvSpPr>
        <p:spPr bwMode="auto">
          <a:xfrm>
            <a:off x="827088" y="4076700"/>
            <a:ext cx="4667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Sw5</a:t>
            </a:r>
          </a:p>
        </p:txBody>
      </p:sp>
      <p:cxnSp>
        <p:nvCxnSpPr>
          <p:cNvPr id="560" name="Gerade Verbindung 5"/>
          <p:cNvCxnSpPr>
            <a:cxnSpLocks noChangeShapeType="1"/>
            <a:stCxn id="555" idx="0"/>
          </p:cNvCxnSpPr>
          <p:nvPr/>
        </p:nvCxnSpPr>
        <p:spPr bwMode="auto">
          <a:xfrm>
            <a:off x="684213" y="4075113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" name="Group 270"/>
          <p:cNvGrpSpPr>
            <a:grpSpLocks/>
          </p:cNvGrpSpPr>
          <p:nvPr/>
        </p:nvGrpSpPr>
        <p:grpSpPr bwMode="auto">
          <a:xfrm>
            <a:off x="611188" y="6021388"/>
            <a:ext cx="144462" cy="285750"/>
            <a:chOff x="3696" y="3477"/>
            <a:chExt cx="91" cy="180"/>
          </a:xfrm>
        </p:grpSpPr>
        <p:sp>
          <p:nvSpPr>
            <p:cNvPr id="562" name="Line 271"/>
            <p:cNvSpPr>
              <a:spLocks noChangeShapeType="1"/>
            </p:cNvSpPr>
            <p:nvPr/>
          </p:nvSpPr>
          <p:spPr bwMode="auto">
            <a:xfrm>
              <a:off x="3742" y="3477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63" name="Oval 272"/>
            <p:cNvSpPr>
              <a:spLocks noChangeArrowheads="1"/>
            </p:cNvSpPr>
            <p:nvPr/>
          </p:nvSpPr>
          <p:spPr bwMode="auto">
            <a:xfrm>
              <a:off x="3696" y="3566"/>
              <a:ext cx="91" cy="91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de-DE" altLang="de-DE"/>
                <a:t>RefIn</a:t>
              </a:r>
            </a:p>
          </p:txBody>
        </p:sp>
      </p:grpSp>
      <p:cxnSp>
        <p:nvCxnSpPr>
          <p:cNvPr id="564" name="Gerade Verbindung mit Pfeil 2"/>
          <p:cNvCxnSpPr>
            <a:cxnSpLocks noChangeShapeType="1"/>
            <a:stCxn id="282" idx="2"/>
          </p:cNvCxnSpPr>
          <p:nvPr/>
        </p:nvCxnSpPr>
        <p:spPr bwMode="auto">
          <a:xfrm flipV="1">
            <a:off x="2700338" y="2997200"/>
            <a:ext cx="0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5" name="Text Box 284"/>
          <p:cNvSpPr txBox="1">
            <a:spLocks noChangeArrowheads="1"/>
          </p:cNvSpPr>
          <p:nvPr/>
        </p:nvSpPr>
        <p:spPr bwMode="auto">
          <a:xfrm>
            <a:off x="2627313" y="2997200"/>
            <a:ext cx="8921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RefNWELL</a:t>
            </a:r>
          </a:p>
        </p:txBody>
      </p:sp>
    </p:spTree>
    <p:extLst>
      <p:ext uri="{BB962C8B-B14F-4D97-AF65-F5344CB8AC3E}">
        <p14:creationId xmlns:p14="http://schemas.microsoft.com/office/powerpoint/2010/main" val="30570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22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ea typeface="SimSun" pitchFamily="2" charset="-122"/>
              </a:rPr>
              <a:t>Comparator</a:t>
            </a:r>
            <a:endParaRPr lang="en-US" altLang="zh-CN" sz="1400" kern="0" dirty="0">
              <a:ea typeface="SimSun" pitchFamily="2" charset="-122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 rot="10800000">
            <a:off x="4787900" y="4005263"/>
            <a:ext cx="2305050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 rot="5400000">
            <a:off x="5184775" y="2312988"/>
            <a:ext cx="1727200" cy="6477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44775" y="3068638"/>
            <a:ext cx="790575" cy="108108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 flipH="1">
            <a:off x="2787650" y="3429000"/>
            <a:ext cx="287338" cy="287338"/>
            <a:chOff x="3560" y="2704"/>
            <a:chExt cx="181" cy="181"/>
          </a:xfrm>
        </p:grpSpPr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2930525" y="32845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2930525" y="37163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8027988" y="4870450"/>
            <a:ext cx="434975" cy="576263"/>
            <a:chOff x="2109" y="1253"/>
            <a:chExt cx="274" cy="363"/>
          </a:xfrm>
        </p:grpSpPr>
        <p:sp>
          <p:nvSpPr>
            <p:cNvPr id="16" name="Line 12"/>
            <p:cNvSpPr>
              <a:spLocks noChangeShapeType="1"/>
            </p:cNvSpPr>
            <p:nvPr/>
          </p:nvSpPr>
          <p:spPr bwMode="auto">
            <a:xfrm rot="5400000" flipH="1">
              <a:off x="2063" y="1571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rot="5400000" flipH="1" flipV="1">
              <a:off x="2155" y="1479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rot="5400000" flipH="1">
              <a:off x="2110" y="1435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rot="5400000" flipH="1">
              <a:off x="2155" y="1435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rot="5400000" flipH="1" flipV="1">
              <a:off x="2155" y="1298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rot="5400000" flipH="1" flipV="1">
              <a:off x="2063" y="1299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rot="5400000" flipH="1" flipV="1">
              <a:off x="2315" y="1367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2245" y="1389"/>
              <a:ext cx="90" cy="9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24" name="Line 20"/>
          <p:cNvSpPr>
            <a:spLocks noChangeShapeType="1"/>
          </p:cNvSpPr>
          <p:nvPr/>
        </p:nvSpPr>
        <p:spPr bwMode="auto">
          <a:xfrm flipH="1">
            <a:off x="8027988" y="515778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7812088" y="515778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7812088" y="5157788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8459788" y="5157788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7812088" y="5589588"/>
            <a:ext cx="10080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auto">
          <a:xfrm rot="10800000">
            <a:off x="7956550" y="5445125"/>
            <a:ext cx="142875" cy="714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30" name="Group 26"/>
          <p:cNvGrpSpPr>
            <a:grpSpLocks/>
          </p:cNvGrpSpPr>
          <p:nvPr/>
        </p:nvGrpSpPr>
        <p:grpSpPr bwMode="auto">
          <a:xfrm>
            <a:off x="8027988" y="4294188"/>
            <a:ext cx="434975" cy="576262"/>
            <a:chOff x="2699" y="2251"/>
            <a:chExt cx="274" cy="363"/>
          </a:xfrm>
        </p:grpSpPr>
        <p:sp>
          <p:nvSpPr>
            <p:cNvPr id="31" name="Line 27"/>
            <p:cNvSpPr>
              <a:spLocks noChangeShapeType="1"/>
            </p:cNvSpPr>
            <p:nvPr/>
          </p:nvSpPr>
          <p:spPr bwMode="auto">
            <a:xfrm rot="5400000" flipH="1">
              <a:off x="2653" y="2569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rot="5400000" flipH="1" flipV="1">
              <a:off x="2745" y="2477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rot="5400000" flipH="1">
              <a:off x="2700" y="2433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rot="5400000" flipH="1">
              <a:off x="2745" y="2433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rot="5400000" flipH="1" flipV="1">
              <a:off x="2745" y="229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rot="5400000" flipH="1" flipV="1">
              <a:off x="2653" y="2297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rot="5400000" flipH="1" flipV="1">
              <a:off x="2905" y="2365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8" name="Line 34"/>
          <p:cNvSpPr>
            <a:spLocks noChangeShapeType="1"/>
          </p:cNvSpPr>
          <p:nvPr/>
        </p:nvSpPr>
        <p:spPr bwMode="auto">
          <a:xfrm rot="10800000">
            <a:off x="8675688" y="4654550"/>
            <a:ext cx="0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8459788" y="4581525"/>
            <a:ext cx="360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8656638" y="4999038"/>
            <a:ext cx="4524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Vbias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6299200" y="5229225"/>
            <a:ext cx="4778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24 </a:t>
            </a:r>
            <a:r>
              <a:rPr lang="el-GR" altLang="de-DE" sz="900">
                <a:latin typeface="Arial" charset="0"/>
                <a:cs typeface="Arial" charset="0"/>
              </a:rPr>
              <a:t>μ</a:t>
            </a:r>
            <a:r>
              <a:rPr lang="de-DE" altLang="de-DE" sz="900"/>
              <a:t>A</a:t>
            </a:r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5940425" y="2492375"/>
            <a:ext cx="0" cy="2889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3" name="Group 39"/>
          <p:cNvGrpSpPr>
            <a:grpSpLocks/>
          </p:cNvGrpSpPr>
          <p:nvPr/>
        </p:nvGrpSpPr>
        <p:grpSpPr bwMode="auto">
          <a:xfrm flipH="1">
            <a:off x="5508625" y="2708275"/>
            <a:ext cx="434975" cy="576263"/>
            <a:chOff x="2699" y="2251"/>
            <a:chExt cx="274" cy="363"/>
          </a:xfrm>
        </p:grpSpPr>
        <p:sp>
          <p:nvSpPr>
            <p:cNvPr id="44" name="Line 40"/>
            <p:cNvSpPr>
              <a:spLocks noChangeShapeType="1"/>
            </p:cNvSpPr>
            <p:nvPr/>
          </p:nvSpPr>
          <p:spPr bwMode="auto">
            <a:xfrm rot="5400000" flipH="1">
              <a:off x="2653" y="2569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rot="5400000" flipH="1" flipV="1">
              <a:off x="2745" y="2477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rot="5400000" flipH="1">
              <a:off x="2700" y="2433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rot="5400000" flipH="1">
              <a:off x="2745" y="2433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 rot="5400000" flipH="1" flipV="1">
              <a:off x="2745" y="229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 rot="5400000" flipH="1" flipV="1">
              <a:off x="2653" y="2297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rot="5400000" flipH="1" flipV="1">
              <a:off x="2905" y="2365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5867400" y="3284538"/>
            <a:ext cx="144145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" name="Line 48"/>
          <p:cNvSpPr>
            <a:spLocks noChangeShapeType="1"/>
          </p:cNvSpPr>
          <p:nvPr/>
        </p:nvSpPr>
        <p:spPr bwMode="auto">
          <a:xfrm>
            <a:off x="5435600" y="2997200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5940425" y="26368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5940425" y="2636838"/>
            <a:ext cx="7921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>
            <a:off x="5148263" y="1052513"/>
            <a:ext cx="0" cy="19446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5219700" y="2997200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>
            <a:off x="5867400" y="198913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>
            <a:off x="3563938" y="2997200"/>
            <a:ext cx="12239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" name="Line 55"/>
          <p:cNvSpPr>
            <a:spLocks noChangeShapeType="1"/>
          </p:cNvSpPr>
          <p:nvPr/>
        </p:nvSpPr>
        <p:spPr bwMode="auto">
          <a:xfrm flipV="1">
            <a:off x="3292475" y="2852738"/>
            <a:ext cx="287338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0" name="Line 56"/>
          <p:cNvSpPr>
            <a:spLocks noChangeShapeType="1"/>
          </p:cNvSpPr>
          <p:nvPr/>
        </p:nvSpPr>
        <p:spPr bwMode="auto">
          <a:xfrm>
            <a:off x="4859338" y="2997200"/>
            <a:ext cx="360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" name="Group 57"/>
          <p:cNvGrpSpPr>
            <a:grpSpLocks/>
          </p:cNvGrpSpPr>
          <p:nvPr/>
        </p:nvGrpSpPr>
        <p:grpSpPr bwMode="auto">
          <a:xfrm flipH="1">
            <a:off x="5291138" y="4076700"/>
            <a:ext cx="434975" cy="576263"/>
            <a:chOff x="2109" y="1253"/>
            <a:chExt cx="274" cy="363"/>
          </a:xfrm>
        </p:grpSpPr>
        <p:sp>
          <p:nvSpPr>
            <p:cNvPr id="62" name="Line 58"/>
            <p:cNvSpPr>
              <a:spLocks noChangeShapeType="1"/>
            </p:cNvSpPr>
            <p:nvPr/>
          </p:nvSpPr>
          <p:spPr bwMode="auto">
            <a:xfrm rot="5400000" flipH="1">
              <a:off x="2063" y="1571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 rot="5400000" flipH="1" flipV="1">
              <a:off x="2155" y="1479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 rot="5400000" flipH="1">
              <a:off x="2110" y="1435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 rot="5400000" flipH="1">
              <a:off x="2155" y="1435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 rot="5400000" flipH="1" flipV="1">
              <a:off x="2155" y="1298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 rot="5400000" flipH="1" flipV="1">
              <a:off x="2063" y="1299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 rot="5400000" flipH="1" flipV="1">
              <a:off x="2315" y="1367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" name="Oval 65"/>
            <p:cNvSpPr>
              <a:spLocks noChangeArrowheads="1"/>
            </p:cNvSpPr>
            <p:nvPr/>
          </p:nvSpPr>
          <p:spPr bwMode="auto">
            <a:xfrm>
              <a:off x="2245" y="1389"/>
              <a:ext cx="90" cy="9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grpSp>
        <p:nvGrpSpPr>
          <p:cNvPr id="70" name="Group 66"/>
          <p:cNvGrpSpPr>
            <a:grpSpLocks/>
          </p:cNvGrpSpPr>
          <p:nvPr/>
        </p:nvGrpSpPr>
        <p:grpSpPr bwMode="auto">
          <a:xfrm>
            <a:off x="6151563" y="4076700"/>
            <a:ext cx="434975" cy="576263"/>
            <a:chOff x="2109" y="1253"/>
            <a:chExt cx="274" cy="363"/>
          </a:xfrm>
        </p:grpSpPr>
        <p:sp>
          <p:nvSpPr>
            <p:cNvPr id="71" name="Line 67"/>
            <p:cNvSpPr>
              <a:spLocks noChangeShapeType="1"/>
            </p:cNvSpPr>
            <p:nvPr/>
          </p:nvSpPr>
          <p:spPr bwMode="auto">
            <a:xfrm rot="5400000" flipH="1">
              <a:off x="2063" y="1571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 rot="5400000" flipH="1" flipV="1">
              <a:off x="2155" y="1479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 rot="5400000" flipH="1">
              <a:off x="2110" y="1435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 rot="5400000" flipH="1">
              <a:off x="2155" y="1435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rot="5400000" flipH="1" flipV="1">
              <a:off x="2155" y="1298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 rot="5400000" flipH="1" flipV="1">
              <a:off x="2063" y="1299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rot="5400000" flipH="1" flipV="1">
              <a:off x="2315" y="1367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" name="Oval 74"/>
            <p:cNvSpPr>
              <a:spLocks noChangeArrowheads="1"/>
            </p:cNvSpPr>
            <p:nvPr/>
          </p:nvSpPr>
          <p:spPr bwMode="auto">
            <a:xfrm>
              <a:off x="2245" y="1389"/>
              <a:ext cx="90" cy="9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79" name="Line 75"/>
          <p:cNvSpPr>
            <a:spLocks noChangeShapeType="1"/>
          </p:cNvSpPr>
          <p:nvPr/>
        </p:nvSpPr>
        <p:spPr bwMode="auto">
          <a:xfrm flipH="1">
            <a:off x="5722938" y="4076700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" name="Line 76"/>
          <p:cNvSpPr>
            <a:spLocks noChangeShapeType="1"/>
          </p:cNvSpPr>
          <p:nvPr/>
        </p:nvSpPr>
        <p:spPr bwMode="auto">
          <a:xfrm flipH="1">
            <a:off x="5867400" y="3500438"/>
            <a:ext cx="1428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1" name="Group 77"/>
          <p:cNvGrpSpPr>
            <a:grpSpLocks/>
          </p:cNvGrpSpPr>
          <p:nvPr/>
        </p:nvGrpSpPr>
        <p:grpSpPr bwMode="auto">
          <a:xfrm flipH="1">
            <a:off x="5795963" y="3644900"/>
            <a:ext cx="287337" cy="287338"/>
            <a:chOff x="3560" y="2704"/>
            <a:chExt cx="181" cy="181"/>
          </a:xfrm>
        </p:grpSpPr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4" name="Line 80"/>
          <p:cNvSpPr>
            <a:spLocks noChangeShapeType="1"/>
          </p:cNvSpPr>
          <p:nvPr/>
        </p:nvSpPr>
        <p:spPr bwMode="auto">
          <a:xfrm flipH="1">
            <a:off x="5938838" y="35004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" name="Line 81"/>
          <p:cNvSpPr>
            <a:spLocks noChangeShapeType="1"/>
          </p:cNvSpPr>
          <p:nvPr/>
        </p:nvSpPr>
        <p:spPr bwMode="auto">
          <a:xfrm flipH="1">
            <a:off x="5938838" y="39322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" name="Line 82"/>
          <p:cNvSpPr>
            <a:spLocks noChangeShapeType="1"/>
          </p:cNvSpPr>
          <p:nvPr/>
        </p:nvSpPr>
        <p:spPr bwMode="auto">
          <a:xfrm flipH="1">
            <a:off x="6154738" y="458152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7" name="Group 83"/>
          <p:cNvGrpSpPr>
            <a:grpSpLocks/>
          </p:cNvGrpSpPr>
          <p:nvPr/>
        </p:nvGrpSpPr>
        <p:grpSpPr bwMode="auto">
          <a:xfrm flipH="1">
            <a:off x="6011863" y="5013325"/>
            <a:ext cx="287337" cy="287338"/>
            <a:chOff x="3560" y="2704"/>
            <a:chExt cx="181" cy="181"/>
          </a:xfrm>
        </p:grpSpPr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0" name="Line 86"/>
          <p:cNvSpPr>
            <a:spLocks noChangeShapeType="1"/>
          </p:cNvSpPr>
          <p:nvPr/>
        </p:nvSpPr>
        <p:spPr bwMode="auto">
          <a:xfrm flipH="1">
            <a:off x="6154738" y="48688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1" name="Group 87"/>
          <p:cNvGrpSpPr>
            <a:grpSpLocks/>
          </p:cNvGrpSpPr>
          <p:nvPr/>
        </p:nvGrpSpPr>
        <p:grpSpPr bwMode="auto">
          <a:xfrm>
            <a:off x="6872288" y="4076700"/>
            <a:ext cx="434975" cy="576263"/>
            <a:chOff x="2699" y="2251"/>
            <a:chExt cx="274" cy="363"/>
          </a:xfrm>
        </p:grpSpPr>
        <p:sp>
          <p:nvSpPr>
            <p:cNvPr id="92" name="Line 88"/>
            <p:cNvSpPr>
              <a:spLocks noChangeShapeType="1"/>
            </p:cNvSpPr>
            <p:nvPr/>
          </p:nvSpPr>
          <p:spPr bwMode="auto">
            <a:xfrm rot="5400000" flipH="1">
              <a:off x="2653" y="2569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 rot="5400000" flipH="1" flipV="1">
              <a:off x="2745" y="2477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 rot="5400000" flipH="1">
              <a:off x="2700" y="2433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 rot="5400000" flipH="1">
              <a:off x="2745" y="2433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 rot="5400000" flipH="1" flipV="1">
              <a:off x="2745" y="229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 rot="5400000" flipH="1" flipV="1">
              <a:off x="2653" y="2297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" name="Line 94"/>
            <p:cNvSpPr>
              <a:spLocks noChangeShapeType="1"/>
            </p:cNvSpPr>
            <p:nvPr/>
          </p:nvSpPr>
          <p:spPr bwMode="auto">
            <a:xfrm rot="5400000" flipH="1" flipV="1">
              <a:off x="2905" y="2365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9" name="Line 95"/>
          <p:cNvSpPr>
            <a:spLocks noChangeShapeType="1"/>
          </p:cNvSpPr>
          <p:nvPr/>
        </p:nvSpPr>
        <p:spPr bwMode="auto">
          <a:xfrm flipH="1">
            <a:off x="6875463" y="4652963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" name="Line 96"/>
          <p:cNvSpPr>
            <a:spLocks noChangeShapeType="1"/>
          </p:cNvSpPr>
          <p:nvPr/>
        </p:nvSpPr>
        <p:spPr bwMode="auto">
          <a:xfrm flipH="1">
            <a:off x="6154738" y="4795838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1" name="Line 97"/>
          <p:cNvSpPr>
            <a:spLocks noChangeShapeType="1"/>
          </p:cNvSpPr>
          <p:nvPr/>
        </p:nvSpPr>
        <p:spPr bwMode="auto">
          <a:xfrm flipH="1">
            <a:off x="6154738" y="5300663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" name="AutoShape 98"/>
          <p:cNvSpPr>
            <a:spLocks noChangeArrowheads="1"/>
          </p:cNvSpPr>
          <p:nvPr/>
        </p:nvSpPr>
        <p:spPr bwMode="auto">
          <a:xfrm rot="10800000" flipH="1">
            <a:off x="6083300" y="5443538"/>
            <a:ext cx="142875" cy="714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03" name="Line 99"/>
          <p:cNvSpPr>
            <a:spLocks noChangeShapeType="1"/>
          </p:cNvSpPr>
          <p:nvPr/>
        </p:nvSpPr>
        <p:spPr bwMode="auto">
          <a:xfrm>
            <a:off x="7162800" y="436562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" name="Line 100"/>
          <p:cNvSpPr>
            <a:spLocks noChangeShapeType="1"/>
          </p:cNvSpPr>
          <p:nvPr/>
        </p:nvSpPr>
        <p:spPr bwMode="auto">
          <a:xfrm flipH="1">
            <a:off x="6802438" y="4076700"/>
            <a:ext cx="144462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05" name="Group 101"/>
          <p:cNvGrpSpPr>
            <a:grpSpLocks/>
          </p:cNvGrpSpPr>
          <p:nvPr/>
        </p:nvGrpSpPr>
        <p:grpSpPr bwMode="auto">
          <a:xfrm>
            <a:off x="5580063" y="5016500"/>
            <a:ext cx="287337" cy="287338"/>
            <a:chOff x="3560" y="2704"/>
            <a:chExt cx="181" cy="181"/>
          </a:xfrm>
        </p:grpSpPr>
        <p:sp>
          <p:nvSpPr>
            <p:cNvPr id="106" name="Oval 102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8" name="Line 104"/>
          <p:cNvSpPr>
            <a:spLocks noChangeShapeType="1"/>
          </p:cNvSpPr>
          <p:nvPr/>
        </p:nvSpPr>
        <p:spPr bwMode="auto">
          <a:xfrm>
            <a:off x="5724525" y="48720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9" name="Line 105"/>
          <p:cNvSpPr>
            <a:spLocks noChangeShapeType="1"/>
          </p:cNvSpPr>
          <p:nvPr/>
        </p:nvSpPr>
        <p:spPr bwMode="auto">
          <a:xfrm rot="16200000">
            <a:off x="4934743" y="4583907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0" name="Line 106"/>
          <p:cNvSpPr>
            <a:spLocks noChangeShapeType="1"/>
          </p:cNvSpPr>
          <p:nvPr/>
        </p:nvSpPr>
        <p:spPr bwMode="auto">
          <a:xfrm rot="16200000" flipV="1">
            <a:off x="4934744" y="4439444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1" name="Line 107"/>
          <p:cNvSpPr>
            <a:spLocks noChangeShapeType="1"/>
          </p:cNvSpPr>
          <p:nvPr/>
        </p:nvSpPr>
        <p:spPr bwMode="auto">
          <a:xfrm rot="16200000">
            <a:off x="4717256" y="4368007"/>
            <a:ext cx="2873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 rot="16200000">
            <a:off x="4645819" y="4368007"/>
            <a:ext cx="28733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3" name="Line 109"/>
          <p:cNvSpPr>
            <a:spLocks noChangeShapeType="1"/>
          </p:cNvSpPr>
          <p:nvPr/>
        </p:nvSpPr>
        <p:spPr bwMode="auto">
          <a:xfrm rot="16200000" flipV="1">
            <a:off x="4934744" y="4152107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4" name="Line 110"/>
          <p:cNvSpPr>
            <a:spLocks noChangeShapeType="1"/>
          </p:cNvSpPr>
          <p:nvPr/>
        </p:nvSpPr>
        <p:spPr bwMode="auto">
          <a:xfrm rot="16200000" flipV="1">
            <a:off x="4931569" y="4148931"/>
            <a:ext cx="147638" cy="31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5" name="Line 111"/>
          <p:cNvSpPr>
            <a:spLocks noChangeShapeType="1"/>
          </p:cNvSpPr>
          <p:nvPr/>
        </p:nvSpPr>
        <p:spPr bwMode="auto">
          <a:xfrm rot="16200000" flipV="1">
            <a:off x="4679950" y="426085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" name="Line 112"/>
          <p:cNvSpPr>
            <a:spLocks noChangeShapeType="1"/>
          </p:cNvSpPr>
          <p:nvPr/>
        </p:nvSpPr>
        <p:spPr bwMode="auto">
          <a:xfrm>
            <a:off x="5003800" y="46561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" name="Line 113"/>
          <p:cNvSpPr>
            <a:spLocks noChangeShapeType="1"/>
          </p:cNvSpPr>
          <p:nvPr/>
        </p:nvSpPr>
        <p:spPr bwMode="auto">
          <a:xfrm>
            <a:off x="5003800" y="4799013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8" name="Line 114"/>
          <p:cNvSpPr>
            <a:spLocks noChangeShapeType="1"/>
          </p:cNvSpPr>
          <p:nvPr/>
        </p:nvSpPr>
        <p:spPr bwMode="auto">
          <a:xfrm>
            <a:off x="5724525" y="53038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9" name="AutoShape 115"/>
          <p:cNvSpPr>
            <a:spLocks noChangeArrowheads="1"/>
          </p:cNvSpPr>
          <p:nvPr/>
        </p:nvSpPr>
        <p:spPr bwMode="auto">
          <a:xfrm rot="10800000">
            <a:off x="5653088" y="5446713"/>
            <a:ext cx="142875" cy="714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0" name="Line 116"/>
          <p:cNvSpPr>
            <a:spLocks noChangeShapeType="1"/>
          </p:cNvSpPr>
          <p:nvPr/>
        </p:nvSpPr>
        <p:spPr bwMode="auto">
          <a:xfrm flipH="1">
            <a:off x="5722938" y="4652963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1" name="Line 117"/>
          <p:cNvSpPr>
            <a:spLocks noChangeShapeType="1"/>
          </p:cNvSpPr>
          <p:nvPr/>
        </p:nvSpPr>
        <p:spPr bwMode="auto">
          <a:xfrm flipH="1">
            <a:off x="6586538" y="43656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" name="Line 118"/>
          <p:cNvSpPr>
            <a:spLocks noChangeShapeType="1"/>
          </p:cNvSpPr>
          <p:nvPr/>
        </p:nvSpPr>
        <p:spPr bwMode="auto">
          <a:xfrm flipV="1">
            <a:off x="4283075" y="2924175"/>
            <a:ext cx="158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3" name="Line 119"/>
          <p:cNvSpPr>
            <a:spLocks noChangeShapeType="1"/>
          </p:cNvSpPr>
          <p:nvPr/>
        </p:nvSpPr>
        <p:spPr bwMode="auto">
          <a:xfrm flipH="1">
            <a:off x="5218113" y="43656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4" name="Line 120"/>
          <p:cNvSpPr>
            <a:spLocks noChangeShapeType="1"/>
          </p:cNvSpPr>
          <p:nvPr/>
        </p:nvSpPr>
        <p:spPr bwMode="auto">
          <a:xfrm flipH="1">
            <a:off x="6588125" y="5157788"/>
            <a:ext cx="10080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" name="Line 121"/>
          <p:cNvSpPr>
            <a:spLocks noChangeShapeType="1"/>
          </p:cNvSpPr>
          <p:nvPr/>
        </p:nvSpPr>
        <p:spPr bwMode="auto">
          <a:xfrm flipH="1">
            <a:off x="3490913" y="4076700"/>
            <a:ext cx="15128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6" name="Line 122"/>
          <p:cNvSpPr>
            <a:spLocks noChangeShapeType="1"/>
          </p:cNvSpPr>
          <p:nvPr/>
        </p:nvSpPr>
        <p:spPr bwMode="auto">
          <a:xfrm flipH="1">
            <a:off x="6732588" y="3573463"/>
            <a:ext cx="0" cy="7921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7" name="Line 123"/>
          <p:cNvSpPr>
            <a:spLocks noChangeShapeType="1"/>
          </p:cNvSpPr>
          <p:nvPr/>
        </p:nvSpPr>
        <p:spPr bwMode="auto">
          <a:xfrm flipH="1">
            <a:off x="2787650" y="4076700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" name="Line 124"/>
          <p:cNvSpPr>
            <a:spLocks noChangeShapeType="1"/>
          </p:cNvSpPr>
          <p:nvPr/>
        </p:nvSpPr>
        <p:spPr bwMode="auto">
          <a:xfrm flipH="1">
            <a:off x="2932113" y="3284538"/>
            <a:ext cx="1428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29" name="Group 125"/>
          <p:cNvGrpSpPr>
            <a:grpSpLocks/>
          </p:cNvGrpSpPr>
          <p:nvPr/>
        </p:nvGrpSpPr>
        <p:grpSpPr bwMode="auto">
          <a:xfrm flipH="1">
            <a:off x="2860675" y="3429000"/>
            <a:ext cx="287338" cy="287338"/>
            <a:chOff x="3560" y="2704"/>
            <a:chExt cx="181" cy="181"/>
          </a:xfrm>
        </p:grpSpPr>
        <p:sp>
          <p:nvSpPr>
            <p:cNvPr id="130" name="Oval 126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2" name="Line 128"/>
          <p:cNvSpPr>
            <a:spLocks noChangeShapeType="1"/>
          </p:cNvSpPr>
          <p:nvPr/>
        </p:nvSpPr>
        <p:spPr bwMode="auto">
          <a:xfrm flipH="1">
            <a:off x="3003550" y="32845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" name="Line 129"/>
          <p:cNvSpPr>
            <a:spLocks noChangeShapeType="1"/>
          </p:cNvSpPr>
          <p:nvPr/>
        </p:nvSpPr>
        <p:spPr bwMode="auto">
          <a:xfrm flipH="1">
            <a:off x="3003550" y="37163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4" name="Line 130"/>
          <p:cNvSpPr>
            <a:spLocks noChangeShapeType="1"/>
          </p:cNvSpPr>
          <p:nvPr/>
        </p:nvSpPr>
        <p:spPr bwMode="auto">
          <a:xfrm flipH="1">
            <a:off x="2787650" y="4076700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" name="Line 131"/>
          <p:cNvSpPr>
            <a:spLocks noChangeShapeType="1"/>
          </p:cNvSpPr>
          <p:nvPr/>
        </p:nvSpPr>
        <p:spPr bwMode="auto">
          <a:xfrm flipH="1">
            <a:off x="2932113" y="3284538"/>
            <a:ext cx="1428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6" name="Group 132"/>
          <p:cNvGrpSpPr>
            <a:grpSpLocks/>
          </p:cNvGrpSpPr>
          <p:nvPr/>
        </p:nvGrpSpPr>
        <p:grpSpPr bwMode="auto">
          <a:xfrm flipH="1">
            <a:off x="2860675" y="3429000"/>
            <a:ext cx="287338" cy="287338"/>
            <a:chOff x="3560" y="2704"/>
            <a:chExt cx="181" cy="181"/>
          </a:xfrm>
        </p:grpSpPr>
        <p:sp>
          <p:nvSpPr>
            <p:cNvPr id="137" name="Oval 133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8" name="Line 134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9" name="Line 135"/>
          <p:cNvSpPr>
            <a:spLocks noChangeShapeType="1"/>
          </p:cNvSpPr>
          <p:nvPr/>
        </p:nvSpPr>
        <p:spPr bwMode="auto">
          <a:xfrm flipH="1">
            <a:off x="3003550" y="32845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" name="Line 136"/>
          <p:cNvSpPr>
            <a:spLocks noChangeShapeType="1"/>
          </p:cNvSpPr>
          <p:nvPr/>
        </p:nvSpPr>
        <p:spPr bwMode="auto">
          <a:xfrm flipH="1">
            <a:off x="3003550" y="37163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" name="Line 137"/>
          <p:cNvSpPr>
            <a:spLocks noChangeShapeType="1"/>
          </p:cNvSpPr>
          <p:nvPr/>
        </p:nvSpPr>
        <p:spPr bwMode="auto">
          <a:xfrm flipH="1">
            <a:off x="2859088" y="4076700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" name="Line 138"/>
          <p:cNvSpPr>
            <a:spLocks noChangeShapeType="1"/>
          </p:cNvSpPr>
          <p:nvPr/>
        </p:nvSpPr>
        <p:spPr bwMode="auto">
          <a:xfrm flipH="1">
            <a:off x="2859088" y="32845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3" name="Group 139"/>
          <p:cNvGrpSpPr>
            <a:grpSpLocks/>
          </p:cNvGrpSpPr>
          <p:nvPr/>
        </p:nvGrpSpPr>
        <p:grpSpPr bwMode="auto">
          <a:xfrm flipH="1">
            <a:off x="2932113" y="3429000"/>
            <a:ext cx="287337" cy="287338"/>
            <a:chOff x="3560" y="2704"/>
            <a:chExt cx="181" cy="181"/>
          </a:xfrm>
        </p:grpSpPr>
        <p:sp>
          <p:nvSpPr>
            <p:cNvPr id="144" name="Oval 140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5" name="Line 141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6" name="Line 142"/>
          <p:cNvSpPr>
            <a:spLocks noChangeShapeType="1"/>
          </p:cNvSpPr>
          <p:nvPr/>
        </p:nvSpPr>
        <p:spPr bwMode="auto">
          <a:xfrm flipH="1">
            <a:off x="3074988" y="32845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" name="Line 143"/>
          <p:cNvSpPr>
            <a:spLocks noChangeShapeType="1"/>
          </p:cNvSpPr>
          <p:nvPr/>
        </p:nvSpPr>
        <p:spPr bwMode="auto">
          <a:xfrm flipH="1">
            <a:off x="3074988" y="37163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" name="Line 144"/>
          <p:cNvSpPr>
            <a:spLocks noChangeShapeType="1"/>
          </p:cNvSpPr>
          <p:nvPr/>
        </p:nvSpPr>
        <p:spPr bwMode="auto">
          <a:xfrm flipH="1">
            <a:off x="3148013" y="4076700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" name="Line 145"/>
          <p:cNvSpPr>
            <a:spLocks noChangeShapeType="1"/>
          </p:cNvSpPr>
          <p:nvPr/>
        </p:nvSpPr>
        <p:spPr bwMode="auto">
          <a:xfrm flipH="1">
            <a:off x="3074988" y="3284538"/>
            <a:ext cx="1428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0" name="Group 146"/>
          <p:cNvGrpSpPr>
            <a:grpSpLocks/>
          </p:cNvGrpSpPr>
          <p:nvPr/>
        </p:nvGrpSpPr>
        <p:grpSpPr bwMode="auto">
          <a:xfrm flipH="1">
            <a:off x="3003550" y="3429000"/>
            <a:ext cx="287338" cy="287338"/>
            <a:chOff x="3560" y="2704"/>
            <a:chExt cx="181" cy="181"/>
          </a:xfrm>
        </p:grpSpPr>
        <p:sp>
          <p:nvSpPr>
            <p:cNvPr id="151" name="Oval 147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2" name="Line 148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3" name="Line 149"/>
          <p:cNvSpPr>
            <a:spLocks noChangeShapeType="1"/>
          </p:cNvSpPr>
          <p:nvPr/>
        </p:nvSpPr>
        <p:spPr bwMode="auto">
          <a:xfrm flipH="1">
            <a:off x="3146425" y="32845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" name="Line 150"/>
          <p:cNvSpPr>
            <a:spLocks noChangeShapeType="1"/>
          </p:cNvSpPr>
          <p:nvPr/>
        </p:nvSpPr>
        <p:spPr bwMode="auto">
          <a:xfrm flipH="1">
            <a:off x="3146425" y="3716338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5" name="Line 151"/>
          <p:cNvSpPr>
            <a:spLocks noChangeShapeType="1"/>
          </p:cNvSpPr>
          <p:nvPr/>
        </p:nvSpPr>
        <p:spPr bwMode="auto">
          <a:xfrm flipH="1">
            <a:off x="3074988" y="3716338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6" name="Line 152"/>
          <p:cNvSpPr>
            <a:spLocks noChangeShapeType="1"/>
          </p:cNvSpPr>
          <p:nvPr/>
        </p:nvSpPr>
        <p:spPr bwMode="auto">
          <a:xfrm flipH="1">
            <a:off x="3003550" y="3716338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7" name="Line 153"/>
          <p:cNvSpPr>
            <a:spLocks noChangeShapeType="1"/>
          </p:cNvSpPr>
          <p:nvPr/>
        </p:nvSpPr>
        <p:spPr bwMode="auto">
          <a:xfrm flipH="1">
            <a:off x="2930525" y="3716338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8" name="Oval 154"/>
          <p:cNvSpPr>
            <a:spLocks noChangeArrowheads="1"/>
          </p:cNvSpPr>
          <p:nvPr/>
        </p:nvSpPr>
        <p:spPr bwMode="auto">
          <a:xfrm>
            <a:off x="3363913" y="2708275"/>
            <a:ext cx="142875" cy="144463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59" name="Line 155"/>
          <p:cNvSpPr>
            <a:spLocks noChangeShapeType="1"/>
          </p:cNvSpPr>
          <p:nvPr/>
        </p:nvSpPr>
        <p:spPr bwMode="auto">
          <a:xfrm flipV="1">
            <a:off x="3436938" y="24923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0" name="Group 156"/>
          <p:cNvGrpSpPr>
            <a:grpSpLocks/>
          </p:cNvGrpSpPr>
          <p:nvPr/>
        </p:nvGrpSpPr>
        <p:grpSpPr bwMode="auto">
          <a:xfrm flipH="1">
            <a:off x="5795963" y="2133600"/>
            <a:ext cx="287337" cy="287338"/>
            <a:chOff x="3560" y="2704"/>
            <a:chExt cx="181" cy="181"/>
          </a:xfrm>
        </p:grpSpPr>
        <p:sp>
          <p:nvSpPr>
            <p:cNvPr id="161" name="Oval 157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62" name="Line 158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3" name="Line 159"/>
          <p:cNvSpPr>
            <a:spLocks noChangeShapeType="1"/>
          </p:cNvSpPr>
          <p:nvPr/>
        </p:nvSpPr>
        <p:spPr bwMode="auto">
          <a:xfrm>
            <a:off x="5940425" y="19891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" name="Line 160"/>
          <p:cNvSpPr>
            <a:spLocks noChangeShapeType="1"/>
          </p:cNvSpPr>
          <p:nvPr/>
        </p:nvSpPr>
        <p:spPr bwMode="auto">
          <a:xfrm>
            <a:off x="5940425" y="24209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" name="Text Box 161"/>
          <p:cNvSpPr txBox="1">
            <a:spLocks noChangeArrowheads="1"/>
          </p:cNvSpPr>
          <p:nvPr/>
        </p:nvSpPr>
        <p:spPr bwMode="auto">
          <a:xfrm>
            <a:off x="3394075" y="3068638"/>
            <a:ext cx="314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Th</a:t>
            </a:r>
          </a:p>
        </p:txBody>
      </p:sp>
      <p:sp>
        <p:nvSpPr>
          <p:cNvPr id="166" name="Text Box 162"/>
          <p:cNvSpPr txBox="1">
            <a:spLocks noChangeArrowheads="1"/>
          </p:cNvSpPr>
          <p:nvPr/>
        </p:nvSpPr>
        <p:spPr bwMode="auto">
          <a:xfrm>
            <a:off x="3417888" y="2420938"/>
            <a:ext cx="4333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ResB</a:t>
            </a:r>
          </a:p>
        </p:txBody>
      </p:sp>
      <p:sp>
        <p:nvSpPr>
          <p:cNvPr id="167" name="Text Box 163"/>
          <p:cNvSpPr txBox="1">
            <a:spLocks noChangeArrowheads="1"/>
          </p:cNvSpPr>
          <p:nvPr/>
        </p:nvSpPr>
        <p:spPr bwMode="auto">
          <a:xfrm>
            <a:off x="8172450" y="5589588"/>
            <a:ext cx="419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Gate</a:t>
            </a:r>
          </a:p>
        </p:txBody>
      </p:sp>
      <p:sp>
        <p:nvSpPr>
          <p:cNvPr id="168" name="AutoShape 164"/>
          <p:cNvSpPr>
            <a:spLocks noChangeArrowheads="1"/>
          </p:cNvSpPr>
          <p:nvPr/>
        </p:nvSpPr>
        <p:spPr bwMode="auto">
          <a:xfrm rot="5400000">
            <a:off x="6553200" y="2312988"/>
            <a:ext cx="1727200" cy="6477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9" name="Line 165"/>
          <p:cNvSpPr>
            <a:spLocks noChangeShapeType="1"/>
          </p:cNvSpPr>
          <p:nvPr/>
        </p:nvSpPr>
        <p:spPr bwMode="auto">
          <a:xfrm>
            <a:off x="7308850" y="2492375"/>
            <a:ext cx="0" cy="2889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70" name="Group 166"/>
          <p:cNvGrpSpPr>
            <a:grpSpLocks/>
          </p:cNvGrpSpPr>
          <p:nvPr/>
        </p:nvGrpSpPr>
        <p:grpSpPr bwMode="auto">
          <a:xfrm flipH="1">
            <a:off x="6877050" y="2708275"/>
            <a:ext cx="434975" cy="576263"/>
            <a:chOff x="2699" y="2251"/>
            <a:chExt cx="274" cy="363"/>
          </a:xfrm>
        </p:grpSpPr>
        <p:sp>
          <p:nvSpPr>
            <p:cNvPr id="171" name="Line 167"/>
            <p:cNvSpPr>
              <a:spLocks noChangeShapeType="1"/>
            </p:cNvSpPr>
            <p:nvPr/>
          </p:nvSpPr>
          <p:spPr bwMode="auto">
            <a:xfrm rot="5400000" flipH="1">
              <a:off x="2653" y="2569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2" name="Line 168"/>
            <p:cNvSpPr>
              <a:spLocks noChangeShapeType="1"/>
            </p:cNvSpPr>
            <p:nvPr/>
          </p:nvSpPr>
          <p:spPr bwMode="auto">
            <a:xfrm rot="5400000" flipH="1" flipV="1">
              <a:off x="2745" y="2477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3" name="Line 169"/>
            <p:cNvSpPr>
              <a:spLocks noChangeShapeType="1"/>
            </p:cNvSpPr>
            <p:nvPr/>
          </p:nvSpPr>
          <p:spPr bwMode="auto">
            <a:xfrm rot="5400000" flipH="1">
              <a:off x="2700" y="2433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" name="Line 170"/>
            <p:cNvSpPr>
              <a:spLocks noChangeShapeType="1"/>
            </p:cNvSpPr>
            <p:nvPr/>
          </p:nvSpPr>
          <p:spPr bwMode="auto">
            <a:xfrm rot="5400000" flipH="1">
              <a:off x="2745" y="2433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5" name="Line 171"/>
            <p:cNvSpPr>
              <a:spLocks noChangeShapeType="1"/>
            </p:cNvSpPr>
            <p:nvPr/>
          </p:nvSpPr>
          <p:spPr bwMode="auto">
            <a:xfrm rot="5400000" flipH="1" flipV="1">
              <a:off x="2745" y="229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6" name="Line 172"/>
            <p:cNvSpPr>
              <a:spLocks noChangeShapeType="1"/>
            </p:cNvSpPr>
            <p:nvPr/>
          </p:nvSpPr>
          <p:spPr bwMode="auto">
            <a:xfrm rot="5400000" flipH="1" flipV="1">
              <a:off x="2653" y="2297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7" name="Line 173"/>
            <p:cNvSpPr>
              <a:spLocks noChangeShapeType="1"/>
            </p:cNvSpPr>
            <p:nvPr/>
          </p:nvSpPr>
          <p:spPr bwMode="auto">
            <a:xfrm rot="5400000" flipH="1" flipV="1">
              <a:off x="2905" y="2365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8" name="Line 174"/>
          <p:cNvSpPr>
            <a:spLocks noChangeShapeType="1"/>
          </p:cNvSpPr>
          <p:nvPr/>
        </p:nvSpPr>
        <p:spPr bwMode="auto">
          <a:xfrm>
            <a:off x="7235825" y="3284538"/>
            <a:ext cx="720725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9" name="Line 175"/>
          <p:cNvSpPr>
            <a:spLocks noChangeShapeType="1"/>
          </p:cNvSpPr>
          <p:nvPr/>
        </p:nvSpPr>
        <p:spPr bwMode="auto">
          <a:xfrm>
            <a:off x="7308850" y="26368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0" name="Line 176"/>
          <p:cNvSpPr>
            <a:spLocks noChangeShapeType="1"/>
          </p:cNvSpPr>
          <p:nvPr/>
        </p:nvSpPr>
        <p:spPr bwMode="auto">
          <a:xfrm>
            <a:off x="7308850" y="2636838"/>
            <a:ext cx="7921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" name="Line 177"/>
          <p:cNvSpPr>
            <a:spLocks noChangeShapeType="1"/>
          </p:cNvSpPr>
          <p:nvPr/>
        </p:nvSpPr>
        <p:spPr bwMode="auto">
          <a:xfrm>
            <a:off x="7235825" y="198913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82" name="Group 178"/>
          <p:cNvGrpSpPr>
            <a:grpSpLocks/>
          </p:cNvGrpSpPr>
          <p:nvPr/>
        </p:nvGrpSpPr>
        <p:grpSpPr bwMode="auto">
          <a:xfrm flipH="1">
            <a:off x="7164388" y="2133600"/>
            <a:ext cx="287337" cy="287338"/>
            <a:chOff x="3560" y="2704"/>
            <a:chExt cx="181" cy="181"/>
          </a:xfrm>
        </p:grpSpPr>
        <p:sp>
          <p:nvSpPr>
            <p:cNvPr id="183" name="Oval 179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84" name="Line 180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85" name="Line 181"/>
          <p:cNvSpPr>
            <a:spLocks noChangeShapeType="1"/>
          </p:cNvSpPr>
          <p:nvPr/>
        </p:nvSpPr>
        <p:spPr bwMode="auto">
          <a:xfrm>
            <a:off x="7308850" y="19891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6" name="Line 182"/>
          <p:cNvSpPr>
            <a:spLocks noChangeShapeType="1"/>
          </p:cNvSpPr>
          <p:nvPr/>
        </p:nvSpPr>
        <p:spPr bwMode="auto">
          <a:xfrm>
            <a:off x="7308850" y="24209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7" name="Text Box 183"/>
          <p:cNvSpPr txBox="1">
            <a:spLocks noChangeArrowheads="1"/>
          </p:cNvSpPr>
          <p:nvPr/>
        </p:nvSpPr>
        <p:spPr bwMode="auto">
          <a:xfrm>
            <a:off x="6300788" y="3284538"/>
            <a:ext cx="6143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AmpLow</a:t>
            </a:r>
          </a:p>
        </p:txBody>
      </p:sp>
      <p:sp>
        <p:nvSpPr>
          <p:cNvPr id="188" name="Line 184"/>
          <p:cNvSpPr>
            <a:spLocks noChangeShapeType="1"/>
          </p:cNvSpPr>
          <p:nvPr/>
        </p:nvSpPr>
        <p:spPr bwMode="auto">
          <a:xfrm>
            <a:off x="6732588" y="2636838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9" name="Line 185"/>
          <p:cNvSpPr>
            <a:spLocks noChangeShapeType="1"/>
          </p:cNvSpPr>
          <p:nvPr/>
        </p:nvSpPr>
        <p:spPr bwMode="auto">
          <a:xfrm flipH="1">
            <a:off x="6732588" y="2997200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0" name="Line 186"/>
          <p:cNvSpPr>
            <a:spLocks noChangeShapeType="1"/>
          </p:cNvSpPr>
          <p:nvPr/>
        </p:nvSpPr>
        <p:spPr bwMode="auto">
          <a:xfrm flipV="1">
            <a:off x="5795963" y="1557338"/>
            <a:ext cx="287337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1" name="Oval 187"/>
          <p:cNvSpPr>
            <a:spLocks noChangeArrowheads="1"/>
          </p:cNvSpPr>
          <p:nvPr/>
        </p:nvSpPr>
        <p:spPr bwMode="auto">
          <a:xfrm>
            <a:off x="5867400" y="1412875"/>
            <a:ext cx="142875" cy="144463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92" name="Line 188"/>
          <p:cNvSpPr>
            <a:spLocks noChangeShapeType="1"/>
          </p:cNvSpPr>
          <p:nvPr/>
        </p:nvSpPr>
        <p:spPr bwMode="auto">
          <a:xfrm flipV="1">
            <a:off x="5940425" y="11969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3" name="Line 189"/>
          <p:cNvSpPr>
            <a:spLocks noChangeShapeType="1"/>
          </p:cNvSpPr>
          <p:nvPr/>
        </p:nvSpPr>
        <p:spPr bwMode="auto">
          <a:xfrm rot="16200000">
            <a:off x="5904707" y="1735931"/>
            <a:ext cx="69850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" name="Line 190"/>
          <p:cNvSpPr>
            <a:spLocks noChangeShapeType="1"/>
          </p:cNvSpPr>
          <p:nvPr/>
        </p:nvSpPr>
        <p:spPr bwMode="auto">
          <a:xfrm flipV="1">
            <a:off x="6732588" y="1700213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5" name="Line 191"/>
          <p:cNvSpPr>
            <a:spLocks noChangeShapeType="1"/>
          </p:cNvSpPr>
          <p:nvPr/>
        </p:nvSpPr>
        <p:spPr bwMode="auto">
          <a:xfrm flipH="1">
            <a:off x="6084888" y="17002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" name="Line 192"/>
          <p:cNvSpPr>
            <a:spLocks noChangeShapeType="1"/>
          </p:cNvSpPr>
          <p:nvPr/>
        </p:nvSpPr>
        <p:spPr bwMode="auto">
          <a:xfrm flipH="1">
            <a:off x="5148263" y="17002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7" name="Line 193"/>
          <p:cNvSpPr>
            <a:spLocks noChangeShapeType="1"/>
          </p:cNvSpPr>
          <p:nvPr/>
        </p:nvSpPr>
        <p:spPr bwMode="auto">
          <a:xfrm flipH="1">
            <a:off x="5148263" y="1052513"/>
            <a:ext cx="17287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" name="Line 194"/>
          <p:cNvSpPr>
            <a:spLocks noChangeShapeType="1"/>
          </p:cNvSpPr>
          <p:nvPr/>
        </p:nvSpPr>
        <p:spPr bwMode="auto">
          <a:xfrm flipV="1">
            <a:off x="7164388" y="1557338"/>
            <a:ext cx="287337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9" name="Oval 195"/>
          <p:cNvSpPr>
            <a:spLocks noChangeArrowheads="1"/>
          </p:cNvSpPr>
          <p:nvPr/>
        </p:nvSpPr>
        <p:spPr bwMode="auto">
          <a:xfrm>
            <a:off x="7235825" y="1412875"/>
            <a:ext cx="142875" cy="144463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00" name="Line 196"/>
          <p:cNvSpPr>
            <a:spLocks noChangeShapeType="1"/>
          </p:cNvSpPr>
          <p:nvPr/>
        </p:nvSpPr>
        <p:spPr bwMode="auto">
          <a:xfrm flipV="1">
            <a:off x="7308850" y="11969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1" name="Line 197"/>
          <p:cNvSpPr>
            <a:spLocks noChangeShapeType="1"/>
          </p:cNvSpPr>
          <p:nvPr/>
        </p:nvSpPr>
        <p:spPr bwMode="auto">
          <a:xfrm rot="16200000">
            <a:off x="7273132" y="1735931"/>
            <a:ext cx="69850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" name="Line 198"/>
          <p:cNvSpPr>
            <a:spLocks noChangeShapeType="1"/>
          </p:cNvSpPr>
          <p:nvPr/>
        </p:nvSpPr>
        <p:spPr bwMode="auto">
          <a:xfrm>
            <a:off x="6877050" y="1052513"/>
            <a:ext cx="287338" cy="647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3" name="Line 199"/>
          <p:cNvSpPr>
            <a:spLocks noChangeShapeType="1"/>
          </p:cNvSpPr>
          <p:nvPr/>
        </p:nvSpPr>
        <p:spPr bwMode="auto">
          <a:xfrm flipV="1">
            <a:off x="8101013" y="1700213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" name="Line 200"/>
          <p:cNvSpPr>
            <a:spLocks noChangeShapeType="1"/>
          </p:cNvSpPr>
          <p:nvPr/>
        </p:nvSpPr>
        <p:spPr bwMode="auto">
          <a:xfrm flipH="1">
            <a:off x="7451725" y="17002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" name="Text Box 201"/>
          <p:cNvSpPr txBox="1">
            <a:spLocks noChangeArrowheads="1"/>
          </p:cNvSpPr>
          <p:nvPr/>
        </p:nvSpPr>
        <p:spPr bwMode="auto">
          <a:xfrm>
            <a:off x="5448300" y="1125538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ResB</a:t>
            </a:r>
          </a:p>
        </p:txBody>
      </p:sp>
      <p:sp>
        <p:nvSpPr>
          <p:cNvPr id="206" name="Line 202"/>
          <p:cNvSpPr>
            <a:spLocks noChangeShapeType="1"/>
          </p:cNvSpPr>
          <p:nvPr/>
        </p:nvSpPr>
        <p:spPr bwMode="auto">
          <a:xfrm>
            <a:off x="5292725" y="155733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7" name="Line 203"/>
          <p:cNvSpPr>
            <a:spLocks noChangeShapeType="1"/>
          </p:cNvSpPr>
          <p:nvPr/>
        </p:nvSpPr>
        <p:spPr bwMode="auto">
          <a:xfrm>
            <a:off x="5292725" y="14843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" name="Line 204"/>
          <p:cNvSpPr>
            <a:spLocks noChangeShapeType="1"/>
          </p:cNvSpPr>
          <p:nvPr/>
        </p:nvSpPr>
        <p:spPr bwMode="auto">
          <a:xfrm flipV="1">
            <a:off x="5364163" y="12684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9" name="Line 205"/>
          <p:cNvSpPr>
            <a:spLocks noChangeShapeType="1"/>
          </p:cNvSpPr>
          <p:nvPr/>
        </p:nvSpPr>
        <p:spPr bwMode="auto">
          <a:xfrm>
            <a:off x="5364163" y="15573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" name="Text Box 206"/>
          <p:cNvSpPr txBox="1">
            <a:spLocks noChangeArrowheads="1"/>
          </p:cNvSpPr>
          <p:nvPr/>
        </p:nvSpPr>
        <p:spPr bwMode="auto">
          <a:xfrm>
            <a:off x="7442200" y="1125538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LB</a:t>
            </a:r>
          </a:p>
        </p:txBody>
      </p:sp>
      <p:grpSp>
        <p:nvGrpSpPr>
          <p:cNvPr id="211" name="Group 207"/>
          <p:cNvGrpSpPr>
            <a:grpSpLocks/>
          </p:cNvGrpSpPr>
          <p:nvPr/>
        </p:nvGrpSpPr>
        <p:grpSpPr bwMode="auto">
          <a:xfrm>
            <a:off x="6300788" y="2636838"/>
            <a:ext cx="287337" cy="647700"/>
            <a:chOff x="3969" y="1661"/>
            <a:chExt cx="181" cy="408"/>
          </a:xfrm>
        </p:grpSpPr>
        <p:sp>
          <p:nvSpPr>
            <p:cNvPr id="212" name="Line 208"/>
            <p:cNvSpPr>
              <a:spLocks noChangeShapeType="1"/>
            </p:cNvSpPr>
            <p:nvPr/>
          </p:nvSpPr>
          <p:spPr bwMode="auto">
            <a:xfrm>
              <a:off x="4059" y="1661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3" name="Line 209"/>
            <p:cNvSpPr>
              <a:spLocks noChangeShapeType="1"/>
            </p:cNvSpPr>
            <p:nvPr/>
          </p:nvSpPr>
          <p:spPr bwMode="auto">
            <a:xfrm>
              <a:off x="3969" y="1797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4" name="Line 210"/>
            <p:cNvSpPr>
              <a:spLocks noChangeShapeType="1"/>
            </p:cNvSpPr>
            <p:nvPr/>
          </p:nvSpPr>
          <p:spPr bwMode="auto">
            <a:xfrm>
              <a:off x="3969" y="1797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" name="Line 211"/>
            <p:cNvSpPr>
              <a:spLocks noChangeShapeType="1"/>
            </p:cNvSpPr>
            <p:nvPr/>
          </p:nvSpPr>
          <p:spPr bwMode="auto">
            <a:xfrm flipH="1">
              <a:off x="4059" y="1797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6" name="Line 212"/>
            <p:cNvSpPr>
              <a:spLocks noChangeShapeType="1"/>
            </p:cNvSpPr>
            <p:nvPr/>
          </p:nvSpPr>
          <p:spPr bwMode="auto">
            <a:xfrm>
              <a:off x="3969" y="1888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7" name="Line 213"/>
            <p:cNvSpPr>
              <a:spLocks noChangeShapeType="1"/>
            </p:cNvSpPr>
            <p:nvPr/>
          </p:nvSpPr>
          <p:spPr bwMode="auto">
            <a:xfrm>
              <a:off x="4059" y="1888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18" name="Line 214"/>
          <p:cNvSpPr>
            <a:spLocks noChangeShapeType="1"/>
          </p:cNvSpPr>
          <p:nvPr/>
        </p:nvSpPr>
        <p:spPr bwMode="auto">
          <a:xfrm>
            <a:off x="7883525" y="263683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" name="Line 215"/>
          <p:cNvSpPr>
            <a:spLocks noChangeShapeType="1"/>
          </p:cNvSpPr>
          <p:nvPr/>
        </p:nvSpPr>
        <p:spPr bwMode="auto">
          <a:xfrm>
            <a:off x="7740650" y="28527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0" name="Line 216"/>
          <p:cNvSpPr>
            <a:spLocks noChangeShapeType="1"/>
          </p:cNvSpPr>
          <p:nvPr/>
        </p:nvSpPr>
        <p:spPr bwMode="auto">
          <a:xfrm>
            <a:off x="7740650" y="2852738"/>
            <a:ext cx="144463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1" name="Line 217"/>
          <p:cNvSpPr>
            <a:spLocks noChangeShapeType="1"/>
          </p:cNvSpPr>
          <p:nvPr/>
        </p:nvSpPr>
        <p:spPr bwMode="auto">
          <a:xfrm flipH="1">
            <a:off x="7883525" y="2852738"/>
            <a:ext cx="144463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2" name="Line 218"/>
          <p:cNvSpPr>
            <a:spLocks noChangeShapeType="1"/>
          </p:cNvSpPr>
          <p:nvPr/>
        </p:nvSpPr>
        <p:spPr bwMode="auto">
          <a:xfrm>
            <a:off x="7740650" y="2997200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3" name="Line 219"/>
          <p:cNvSpPr>
            <a:spLocks noChangeShapeType="1"/>
          </p:cNvSpPr>
          <p:nvPr/>
        </p:nvSpPr>
        <p:spPr bwMode="auto">
          <a:xfrm>
            <a:off x="7883525" y="2997200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" name="Line 220"/>
          <p:cNvSpPr>
            <a:spLocks noChangeShapeType="1"/>
          </p:cNvSpPr>
          <p:nvPr/>
        </p:nvSpPr>
        <p:spPr bwMode="auto">
          <a:xfrm>
            <a:off x="4859338" y="2781300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" name="Line 221"/>
          <p:cNvSpPr>
            <a:spLocks noChangeShapeType="1"/>
          </p:cNvSpPr>
          <p:nvPr/>
        </p:nvSpPr>
        <p:spPr bwMode="auto">
          <a:xfrm>
            <a:off x="4787900" y="2781300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6" name="Line 222"/>
          <p:cNvSpPr>
            <a:spLocks noChangeShapeType="1"/>
          </p:cNvSpPr>
          <p:nvPr/>
        </p:nvSpPr>
        <p:spPr bwMode="auto">
          <a:xfrm>
            <a:off x="2716213" y="2997200"/>
            <a:ext cx="5762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" name="Line 223"/>
          <p:cNvSpPr>
            <a:spLocks noChangeShapeType="1"/>
          </p:cNvSpPr>
          <p:nvPr/>
        </p:nvSpPr>
        <p:spPr bwMode="auto">
          <a:xfrm>
            <a:off x="4500563" y="28543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" name="Line 224"/>
          <p:cNvSpPr>
            <a:spLocks noChangeShapeType="1"/>
          </p:cNvSpPr>
          <p:nvPr/>
        </p:nvSpPr>
        <p:spPr bwMode="auto">
          <a:xfrm>
            <a:off x="4500563" y="2781300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9" name="Line 225"/>
          <p:cNvSpPr>
            <a:spLocks noChangeShapeType="1"/>
          </p:cNvSpPr>
          <p:nvPr/>
        </p:nvSpPr>
        <p:spPr bwMode="auto">
          <a:xfrm flipV="1">
            <a:off x="4572000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0" name="Line 226"/>
          <p:cNvSpPr>
            <a:spLocks noChangeShapeType="1"/>
          </p:cNvSpPr>
          <p:nvPr/>
        </p:nvSpPr>
        <p:spPr bwMode="auto">
          <a:xfrm>
            <a:off x="4572000" y="2854325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1" name="Line 227"/>
          <p:cNvSpPr>
            <a:spLocks noChangeShapeType="1"/>
          </p:cNvSpPr>
          <p:nvPr/>
        </p:nvSpPr>
        <p:spPr bwMode="auto">
          <a:xfrm>
            <a:off x="2716213" y="2924175"/>
            <a:ext cx="0" cy="1444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2" name="Text Box 228"/>
          <p:cNvSpPr txBox="1">
            <a:spLocks noChangeArrowheads="1"/>
          </p:cNvSpPr>
          <p:nvPr/>
        </p:nvSpPr>
        <p:spPr bwMode="auto">
          <a:xfrm>
            <a:off x="2787650" y="2781300"/>
            <a:ext cx="458788" cy="228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RefIn</a:t>
            </a:r>
          </a:p>
        </p:txBody>
      </p:sp>
      <p:sp>
        <p:nvSpPr>
          <p:cNvPr id="233" name="Line 229"/>
          <p:cNvSpPr>
            <a:spLocks noChangeShapeType="1"/>
          </p:cNvSpPr>
          <p:nvPr/>
        </p:nvSpPr>
        <p:spPr bwMode="auto">
          <a:xfrm>
            <a:off x="3795713" y="2997200"/>
            <a:ext cx="0" cy="10795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4" name="Group 230"/>
          <p:cNvGrpSpPr>
            <a:grpSpLocks/>
          </p:cNvGrpSpPr>
          <p:nvPr/>
        </p:nvGrpSpPr>
        <p:grpSpPr bwMode="auto">
          <a:xfrm>
            <a:off x="3852863" y="2276475"/>
            <a:ext cx="287337" cy="647700"/>
            <a:chOff x="3969" y="1661"/>
            <a:chExt cx="181" cy="408"/>
          </a:xfrm>
        </p:grpSpPr>
        <p:sp>
          <p:nvSpPr>
            <p:cNvPr id="235" name="Line 231"/>
            <p:cNvSpPr>
              <a:spLocks noChangeShapeType="1"/>
            </p:cNvSpPr>
            <p:nvPr/>
          </p:nvSpPr>
          <p:spPr bwMode="auto">
            <a:xfrm>
              <a:off x="4059" y="1661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6" name="Line 232"/>
            <p:cNvSpPr>
              <a:spLocks noChangeShapeType="1"/>
            </p:cNvSpPr>
            <p:nvPr/>
          </p:nvSpPr>
          <p:spPr bwMode="auto">
            <a:xfrm>
              <a:off x="3969" y="1797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7" name="Line 233"/>
            <p:cNvSpPr>
              <a:spLocks noChangeShapeType="1"/>
            </p:cNvSpPr>
            <p:nvPr/>
          </p:nvSpPr>
          <p:spPr bwMode="auto">
            <a:xfrm>
              <a:off x="3969" y="1797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8" name="Line 234"/>
            <p:cNvSpPr>
              <a:spLocks noChangeShapeType="1"/>
            </p:cNvSpPr>
            <p:nvPr/>
          </p:nvSpPr>
          <p:spPr bwMode="auto">
            <a:xfrm flipH="1">
              <a:off x="4059" y="1797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9" name="Line 235"/>
            <p:cNvSpPr>
              <a:spLocks noChangeShapeType="1"/>
            </p:cNvSpPr>
            <p:nvPr/>
          </p:nvSpPr>
          <p:spPr bwMode="auto">
            <a:xfrm>
              <a:off x="3969" y="1888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0" name="Line 236"/>
            <p:cNvSpPr>
              <a:spLocks noChangeShapeType="1"/>
            </p:cNvSpPr>
            <p:nvPr/>
          </p:nvSpPr>
          <p:spPr bwMode="auto">
            <a:xfrm>
              <a:off x="4059" y="1888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1" name="Group 237"/>
          <p:cNvGrpSpPr>
            <a:grpSpLocks/>
          </p:cNvGrpSpPr>
          <p:nvPr/>
        </p:nvGrpSpPr>
        <p:grpSpPr bwMode="auto">
          <a:xfrm rot="10800000">
            <a:off x="4140200" y="2205038"/>
            <a:ext cx="287338" cy="647700"/>
            <a:chOff x="3969" y="1661"/>
            <a:chExt cx="181" cy="408"/>
          </a:xfrm>
        </p:grpSpPr>
        <p:sp>
          <p:nvSpPr>
            <p:cNvPr id="242" name="Line 238"/>
            <p:cNvSpPr>
              <a:spLocks noChangeShapeType="1"/>
            </p:cNvSpPr>
            <p:nvPr/>
          </p:nvSpPr>
          <p:spPr bwMode="auto">
            <a:xfrm>
              <a:off x="4059" y="1661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3" name="Line 239"/>
            <p:cNvSpPr>
              <a:spLocks noChangeShapeType="1"/>
            </p:cNvSpPr>
            <p:nvPr/>
          </p:nvSpPr>
          <p:spPr bwMode="auto">
            <a:xfrm>
              <a:off x="3969" y="1797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4" name="Line 240"/>
            <p:cNvSpPr>
              <a:spLocks noChangeShapeType="1"/>
            </p:cNvSpPr>
            <p:nvPr/>
          </p:nvSpPr>
          <p:spPr bwMode="auto">
            <a:xfrm>
              <a:off x="3969" y="1797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5" name="Line 241"/>
            <p:cNvSpPr>
              <a:spLocks noChangeShapeType="1"/>
            </p:cNvSpPr>
            <p:nvPr/>
          </p:nvSpPr>
          <p:spPr bwMode="auto">
            <a:xfrm flipH="1">
              <a:off x="4059" y="1797"/>
              <a:ext cx="91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6" name="Line 242"/>
            <p:cNvSpPr>
              <a:spLocks noChangeShapeType="1"/>
            </p:cNvSpPr>
            <p:nvPr/>
          </p:nvSpPr>
          <p:spPr bwMode="auto">
            <a:xfrm>
              <a:off x="3969" y="1888"/>
              <a:ext cx="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7" name="Line 243"/>
            <p:cNvSpPr>
              <a:spLocks noChangeShapeType="1"/>
            </p:cNvSpPr>
            <p:nvPr/>
          </p:nvSpPr>
          <p:spPr bwMode="auto">
            <a:xfrm>
              <a:off x="4059" y="1888"/>
              <a:ext cx="0" cy="1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8" name="Line 245"/>
          <p:cNvSpPr>
            <a:spLocks noChangeShapeType="1"/>
          </p:cNvSpPr>
          <p:nvPr/>
        </p:nvSpPr>
        <p:spPr bwMode="auto">
          <a:xfrm>
            <a:off x="4284663" y="2852738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" name="Line 246"/>
          <p:cNvSpPr>
            <a:spLocks noChangeShapeType="1"/>
          </p:cNvSpPr>
          <p:nvPr/>
        </p:nvSpPr>
        <p:spPr bwMode="auto">
          <a:xfrm>
            <a:off x="3997325" y="22050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50" name="Group 247"/>
          <p:cNvGrpSpPr>
            <a:grpSpLocks/>
          </p:cNvGrpSpPr>
          <p:nvPr/>
        </p:nvGrpSpPr>
        <p:grpSpPr bwMode="auto">
          <a:xfrm flipH="1">
            <a:off x="3076575" y="3429000"/>
            <a:ext cx="287338" cy="287338"/>
            <a:chOff x="3560" y="2704"/>
            <a:chExt cx="181" cy="181"/>
          </a:xfrm>
        </p:grpSpPr>
        <p:sp>
          <p:nvSpPr>
            <p:cNvPr id="251" name="Oval 248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52" name="Line 249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53" name="Group 250"/>
          <p:cNvGrpSpPr>
            <a:grpSpLocks/>
          </p:cNvGrpSpPr>
          <p:nvPr/>
        </p:nvGrpSpPr>
        <p:grpSpPr bwMode="auto">
          <a:xfrm flipH="1">
            <a:off x="3148013" y="3429000"/>
            <a:ext cx="287337" cy="287338"/>
            <a:chOff x="3560" y="2704"/>
            <a:chExt cx="181" cy="181"/>
          </a:xfrm>
        </p:grpSpPr>
        <p:sp>
          <p:nvSpPr>
            <p:cNvPr id="254" name="Oval 251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55" name="Line 252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56" name="Group 253"/>
          <p:cNvGrpSpPr>
            <a:grpSpLocks/>
          </p:cNvGrpSpPr>
          <p:nvPr/>
        </p:nvGrpSpPr>
        <p:grpSpPr bwMode="auto">
          <a:xfrm flipH="1">
            <a:off x="3435350" y="3429000"/>
            <a:ext cx="287338" cy="287338"/>
            <a:chOff x="3560" y="2704"/>
            <a:chExt cx="181" cy="181"/>
          </a:xfrm>
        </p:grpSpPr>
        <p:sp>
          <p:nvSpPr>
            <p:cNvPr id="257" name="Oval 254"/>
            <p:cNvSpPr>
              <a:spLocks noChangeArrowheads="1"/>
            </p:cNvSpPr>
            <p:nvPr/>
          </p:nvSpPr>
          <p:spPr bwMode="auto">
            <a:xfrm>
              <a:off x="3560" y="2704"/>
              <a:ext cx="181" cy="181"/>
            </a:xfrm>
            <a:prstGeom prst="ellipse">
              <a:avLst/>
            </a:prstGeom>
            <a:solidFill>
              <a:schemeClr val="bg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58" name="Line 255"/>
            <p:cNvSpPr>
              <a:spLocks noChangeShapeType="1"/>
            </p:cNvSpPr>
            <p:nvPr/>
          </p:nvSpPr>
          <p:spPr bwMode="auto">
            <a:xfrm>
              <a:off x="3651" y="2750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59" name="Line 256"/>
          <p:cNvSpPr>
            <a:spLocks noChangeShapeType="1"/>
          </p:cNvSpPr>
          <p:nvPr/>
        </p:nvSpPr>
        <p:spPr bwMode="auto">
          <a:xfrm>
            <a:off x="3579813" y="3716338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0" name="Line 257"/>
          <p:cNvSpPr>
            <a:spLocks noChangeShapeType="1"/>
          </p:cNvSpPr>
          <p:nvPr/>
        </p:nvSpPr>
        <p:spPr bwMode="auto">
          <a:xfrm flipH="1">
            <a:off x="3579813" y="32845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1" name="Line 258"/>
          <p:cNvSpPr>
            <a:spLocks noChangeShapeType="1"/>
          </p:cNvSpPr>
          <p:nvPr/>
        </p:nvSpPr>
        <p:spPr bwMode="auto">
          <a:xfrm>
            <a:off x="3292475" y="3716338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2" name="Line 259"/>
          <p:cNvSpPr>
            <a:spLocks noChangeShapeType="1"/>
          </p:cNvSpPr>
          <p:nvPr/>
        </p:nvSpPr>
        <p:spPr bwMode="auto">
          <a:xfrm>
            <a:off x="3219450" y="3716338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3" name="Line 260"/>
          <p:cNvSpPr>
            <a:spLocks noChangeShapeType="1"/>
          </p:cNvSpPr>
          <p:nvPr/>
        </p:nvSpPr>
        <p:spPr bwMode="auto">
          <a:xfrm>
            <a:off x="3508375" y="328453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4" name="Line 261"/>
          <p:cNvSpPr>
            <a:spLocks noChangeShapeType="1"/>
          </p:cNvSpPr>
          <p:nvPr/>
        </p:nvSpPr>
        <p:spPr bwMode="auto">
          <a:xfrm flipH="1">
            <a:off x="3219450" y="32845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5" name="Line 262"/>
          <p:cNvSpPr>
            <a:spLocks noChangeShapeType="1"/>
          </p:cNvSpPr>
          <p:nvPr/>
        </p:nvSpPr>
        <p:spPr bwMode="auto">
          <a:xfrm flipH="1">
            <a:off x="3292475" y="32845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" name="Line 304"/>
          <p:cNvSpPr>
            <a:spLocks noChangeShapeType="1"/>
          </p:cNvSpPr>
          <p:nvPr/>
        </p:nvSpPr>
        <p:spPr bwMode="auto">
          <a:xfrm flipH="1">
            <a:off x="6732588" y="3573463"/>
            <a:ext cx="18002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7" name="Line 305"/>
          <p:cNvSpPr>
            <a:spLocks noChangeShapeType="1"/>
          </p:cNvSpPr>
          <p:nvPr/>
        </p:nvSpPr>
        <p:spPr bwMode="auto">
          <a:xfrm>
            <a:off x="8027988" y="26368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8" name="Text Box 306"/>
          <p:cNvSpPr txBox="1">
            <a:spLocks noChangeArrowheads="1"/>
          </p:cNvSpPr>
          <p:nvPr/>
        </p:nvSpPr>
        <p:spPr bwMode="auto">
          <a:xfrm>
            <a:off x="6084888" y="3573463"/>
            <a:ext cx="4778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24 </a:t>
            </a:r>
            <a:r>
              <a:rPr lang="el-GR" altLang="de-DE" sz="900">
                <a:latin typeface="Arial" charset="0"/>
                <a:cs typeface="Arial" charset="0"/>
              </a:rPr>
              <a:t>μ</a:t>
            </a:r>
            <a:r>
              <a:rPr lang="de-DE" altLang="de-DE" sz="900"/>
              <a:t>A</a:t>
            </a:r>
          </a:p>
        </p:txBody>
      </p:sp>
      <p:sp>
        <p:nvSpPr>
          <p:cNvPr id="269" name="Text Box 307"/>
          <p:cNvSpPr txBox="1">
            <a:spLocks noChangeArrowheads="1"/>
          </p:cNvSpPr>
          <p:nvPr/>
        </p:nvSpPr>
        <p:spPr bwMode="auto">
          <a:xfrm>
            <a:off x="2700338" y="2997200"/>
            <a:ext cx="5445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6X2 </a:t>
            </a:r>
            <a:r>
              <a:rPr lang="el-GR" altLang="de-DE" sz="900">
                <a:latin typeface="Arial" charset="0"/>
                <a:cs typeface="Arial" charset="0"/>
              </a:rPr>
              <a:t>μ</a:t>
            </a:r>
            <a:r>
              <a:rPr lang="de-DE" altLang="de-DE" sz="900"/>
              <a:t>A</a:t>
            </a:r>
          </a:p>
        </p:txBody>
      </p:sp>
      <p:sp>
        <p:nvSpPr>
          <p:cNvPr id="270" name="Text Box 308"/>
          <p:cNvSpPr txBox="1">
            <a:spLocks noChangeArrowheads="1"/>
          </p:cNvSpPr>
          <p:nvPr/>
        </p:nvSpPr>
        <p:spPr bwMode="auto">
          <a:xfrm>
            <a:off x="6877050" y="4581525"/>
            <a:ext cx="4778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12 </a:t>
            </a:r>
            <a:r>
              <a:rPr lang="el-GR" altLang="de-DE" sz="900">
                <a:latin typeface="Arial" charset="0"/>
                <a:cs typeface="Arial" charset="0"/>
              </a:rPr>
              <a:t>μ</a:t>
            </a:r>
            <a:r>
              <a:rPr lang="de-DE" altLang="de-DE" sz="900"/>
              <a:t>A</a:t>
            </a:r>
          </a:p>
        </p:txBody>
      </p:sp>
      <p:sp>
        <p:nvSpPr>
          <p:cNvPr id="271" name="Line 310"/>
          <p:cNvSpPr>
            <a:spLocks noChangeShapeType="1"/>
          </p:cNvSpPr>
          <p:nvPr/>
        </p:nvSpPr>
        <p:spPr bwMode="auto">
          <a:xfrm flipV="1">
            <a:off x="3994150" y="2924175"/>
            <a:ext cx="158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2" name="Line 311"/>
          <p:cNvSpPr>
            <a:spLocks noChangeShapeType="1"/>
          </p:cNvSpPr>
          <p:nvPr/>
        </p:nvSpPr>
        <p:spPr bwMode="auto">
          <a:xfrm>
            <a:off x="3995738" y="2852738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3" name="Text Box 312"/>
          <p:cNvSpPr txBox="1">
            <a:spLocks noChangeArrowheads="1"/>
          </p:cNvSpPr>
          <p:nvPr/>
        </p:nvSpPr>
        <p:spPr bwMode="auto">
          <a:xfrm>
            <a:off x="3913188" y="3068638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Comp In</a:t>
            </a:r>
          </a:p>
        </p:txBody>
      </p:sp>
      <p:sp>
        <p:nvSpPr>
          <p:cNvPr id="274" name="Text Box 313"/>
          <p:cNvSpPr txBox="1">
            <a:spLocks noChangeArrowheads="1"/>
          </p:cNvSpPr>
          <p:nvPr/>
        </p:nvSpPr>
        <p:spPr bwMode="auto">
          <a:xfrm>
            <a:off x="2779713" y="2205038"/>
            <a:ext cx="444500" cy="228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Or th</a:t>
            </a:r>
          </a:p>
        </p:txBody>
      </p:sp>
      <p:sp>
        <p:nvSpPr>
          <p:cNvPr id="275" name="Text Box 228"/>
          <p:cNvSpPr txBox="1">
            <a:spLocks noChangeArrowheads="1"/>
          </p:cNvSpPr>
          <p:nvPr/>
        </p:nvSpPr>
        <p:spPr bwMode="auto">
          <a:xfrm>
            <a:off x="4159250" y="2133600"/>
            <a:ext cx="565150" cy="2301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VNMOS</a:t>
            </a:r>
          </a:p>
        </p:txBody>
      </p:sp>
      <p:sp>
        <p:nvSpPr>
          <p:cNvPr id="276" name="Text Box 228"/>
          <p:cNvSpPr txBox="1">
            <a:spLocks noChangeArrowheads="1"/>
          </p:cNvSpPr>
          <p:nvPr/>
        </p:nvSpPr>
        <p:spPr bwMode="auto">
          <a:xfrm>
            <a:off x="3492500" y="2133600"/>
            <a:ext cx="563563" cy="2301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900"/>
              <a:t>VPMOS</a:t>
            </a:r>
          </a:p>
        </p:txBody>
      </p:sp>
      <p:sp>
        <p:nvSpPr>
          <p:cNvPr id="277" name="Textfeld 1"/>
          <p:cNvSpPr txBox="1">
            <a:spLocks noChangeArrowheads="1"/>
          </p:cNvSpPr>
          <p:nvPr/>
        </p:nvSpPr>
        <p:spPr bwMode="auto">
          <a:xfrm>
            <a:off x="5364163" y="3500438"/>
            <a:ext cx="49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IFBP</a:t>
            </a:r>
          </a:p>
        </p:txBody>
      </p:sp>
      <p:sp>
        <p:nvSpPr>
          <p:cNvPr id="278" name="Textfeld 274"/>
          <p:cNvSpPr txBox="1">
            <a:spLocks noChangeArrowheads="1"/>
          </p:cNvSpPr>
          <p:nvPr/>
        </p:nvSpPr>
        <p:spPr bwMode="auto">
          <a:xfrm>
            <a:off x="5067300" y="5084763"/>
            <a:ext cx="5159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IFBN</a:t>
            </a:r>
          </a:p>
        </p:txBody>
      </p:sp>
      <p:sp>
        <p:nvSpPr>
          <p:cNvPr id="279" name="Textfeld 275"/>
          <p:cNvSpPr txBox="1">
            <a:spLocks noChangeArrowheads="1"/>
          </p:cNvSpPr>
          <p:nvPr/>
        </p:nvSpPr>
        <p:spPr bwMode="auto">
          <a:xfrm>
            <a:off x="5508625" y="4221163"/>
            <a:ext cx="442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TP1</a:t>
            </a:r>
          </a:p>
        </p:txBody>
      </p:sp>
      <p:sp>
        <p:nvSpPr>
          <p:cNvPr id="280" name="Textfeld 276"/>
          <p:cNvSpPr txBox="1">
            <a:spLocks noChangeArrowheads="1"/>
          </p:cNvSpPr>
          <p:nvPr/>
        </p:nvSpPr>
        <p:spPr bwMode="auto">
          <a:xfrm>
            <a:off x="5867400" y="4221163"/>
            <a:ext cx="442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TP2</a:t>
            </a:r>
          </a:p>
        </p:txBody>
      </p:sp>
    </p:spTree>
    <p:extLst>
      <p:ext uri="{BB962C8B-B14F-4D97-AF65-F5344CB8AC3E}">
        <p14:creationId xmlns:p14="http://schemas.microsoft.com/office/powerpoint/2010/main" val="38961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23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ea typeface="SimSun" pitchFamily="2" charset="-122"/>
              </a:rPr>
              <a:t>Global bias block</a:t>
            </a:r>
            <a:endParaRPr lang="en-US" altLang="zh-CN" sz="1400" kern="0" dirty="0">
              <a:ea typeface="SimSun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997549"/>
            <a:ext cx="7156276" cy="514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24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ea typeface="SimSun" pitchFamily="2" charset="-122"/>
              </a:rPr>
              <a:t>Slow control</a:t>
            </a:r>
            <a:endParaRPr lang="en-US" altLang="zh-CN" sz="1400" kern="0" dirty="0">
              <a:ea typeface="SimSun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326604"/>
            <a:ext cx="71151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5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25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TCUM1 first implementation of the cyclic ADC based on current memory cells (CMC) – too slow and too large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ea typeface="SimSun" pitchFamily="2" charset="-122"/>
              </a:rPr>
              <a:t>TCUM3 improved (for speed) implementation of the cyclic and pipelined ADC with CMCs – too large</a:t>
            </a: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DCD1 72-channel readout chip for DEPFET – small cyclic ADCs (2/channel) and regulated </a:t>
            </a:r>
            <a:r>
              <a:rPr lang="en-US" altLang="zh-CN" sz="1400" kern="0" dirty="0" err="1" smtClean="0">
                <a:latin typeface="+mn-lt"/>
                <a:ea typeface="SimSun" pitchFamily="2" charset="-122"/>
                <a:cs typeface="+mn-cs"/>
              </a:rPr>
              <a:t>cascode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 as receiver – 80ns sampling time and proper size – too high noise due to crosstalk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DCD2 – fixed crosstalk problem (constant current consumption) – INL ~3.5 in some channels and noise ~50nA at 100ns sampling time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DCDB1 256-channel chip  with Belle II size – cyclic ADCs from DCD2 and </a:t>
            </a:r>
            <a:r>
              <a:rPr lang="en-US" altLang="zh-CN" sz="1400" kern="0" dirty="0" err="1" smtClean="0">
                <a:latin typeface="+mn-lt"/>
                <a:ea typeface="SimSun" pitchFamily="2" charset="-122"/>
                <a:cs typeface="+mn-cs"/>
              </a:rPr>
              <a:t>transimpedance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 </a:t>
            </a:r>
            <a:r>
              <a:rPr lang="en-US" altLang="zh-CN" sz="1400" kern="0" dirty="0" err="1" smtClean="0">
                <a:latin typeface="+mn-lt"/>
                <a:ea typeface="SimSun" pitchFamily="2" charset="-122"/>
                <a:cs typeface="+mn-cs"/>
              </a:rPr>
              <a:t>amplifers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 – works but noise a bit high at 100ns sampling time (120nA)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DCDB2 – noise improved ~ 60nA at full speed – INL about 4 LSB in some channels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DCDB4 cyclic – improved DCDB2 not tested yet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DCDB pipelined – noise ~ 45nA at full speed </a:t>
            </a:r>
            <a:r>
              <a:rPr lang="en-US" altLang="zh-CN" sz="1400" kern="0" dirty="0">
                <a:ea typeface="SimSun" pitchFamily="2" charset="-122"/>
              </a:rPr>
              <a:t>–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 INL about 2.5 LSB (sometimes some channels have long codes)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We believe, the problem has been understood and can be solved by resizing of transistors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Still to be decided – should we use cyclic or pipelined version or both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solidFill>
                  <a:srgbClr val="FF0000"/>
                </a:solidFill>
                <a:latin typeface="+mn-lt"/>
                <a:ea typeface="SimSun" pitchFamily="2" charset="-122"/>
                <a:cs typeface="+mn-cs"/>
              </a:rPr>
              <a:t>We need more measurements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solidFill>
                  <a:srgbClr val="FF0000"/>
                </a:solidFill>
                <a:latin typeface="+mn-lt"/>
                <a:ea typeface="SimSun" pitchFamily="2" charset="-122"/>
                <a:cs typeface="+mn-cs"/>
              </a:rPr>
              <a:t>Measurements of DCD cyclic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solidFill>
                  <a:srgbClr val="FF0000"/>
                </a:solidFill>
                <a:latin typeface="+mn-lt"/>
                <a:ea typeface="SimSun" pitchFamily="2" charset="-122"/>
                <a:cs typeface="+mn-cs"/>
              </a:rPr>
              <a:t>DC characteristics measurements</a:t>
            </a:r>
            <a:endParaRPr lang="en-US" altLang="zh-CN" sz="1400" kern="0" dirty="0">
              <a:solidFill>
                <a:srgbClr val="FF0000"/>
              </a:solidFill>
              <a:latin typeface="+mn-lt"/>
              <a:ea typeface="SimSun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9BB39AC-FE9F-491B-9416-1088536926BB}" type="slidenum">
              <a:rPr lang="de-DE" altLang="de-DE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de-DE" altLang="de-DE" sz="1400" smtClean="0"/>
          </a:p>
        </p:txBody>
      </p:sp>
      <p:sp>
        <p:nvSpPr>
          <p:cNvPr id="11267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Test </a:t>
            </a:r>
            <a:r>
              <a:rPr lang="en-US" altLang="zh-CN" sz="2000" dirty="0" smtClean="0">
                <a:ea typeface="SimSun" pitchFamily="2" charset="-122"/>
              </a:rPr>
              <a:t>all ADCs</a:t>
            </a:r>
            <a:endParaRPr lang="de-DE" altLang="de-DE" sz="2000" dirty="0" smtClean="0"/>
          </a:p>
        </p:txBody>
      </p:sp>
      <p:sp>
        <p:nvSpPr>
          <p:cNvPr id="4" name="Rectangle 43"/>
          <p:cNvSpPr txBox="1">
            <a:spLocks noChangeArrowheads="1"/>
          </p:cNvSpPr>
          <p:nvPr/>
        </p:nvSpPr>
        <p:spPr bwMode="auto">
          <a:xfrm>
            <a:off x="457200" y="692150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de-DE" sz="1400" kern="0" dirty="0" smtClean="0"/>
              <a:t>Test results on DCD pipeline</a:t>
            </a:r>
            <a:endParaRPr lang="en-US" altLang="de-DE" sz="1400" kern="0" dirty="0"/>
          </a:p>
          <a:p>
            <a:pPr eaLnBrk="1" hangingPunct="1">
              <a:defRPr/>
            </a:pPr>
            <a:endParaRPr lang="en-US" altLang="de-DE" sz="1400" kern="0" dirty="0" smtClean="0"/>
          </a:p>
          <a:p>
            <a:pPr eaLnBrk="1" hangingPunct="1">
              <a:defRPr/>
            </a:pPr>
            <a:endParaRPr lang="en-US" altLang="de-DE" sz="1400" kern="0" dirty="0" smtClean="0"/>
          </a:p>
          <a:p>
            <a:pPr eaLnBrk="1" hangingPunct="1">
              <a:defRPr/>
            </a:pPr>
            <a:endParaRPr lang="en-US" altLang="de-DE" sz="1400" kern="0" dirty="0" smtClean="0"/>
          </a:p>
        </p:txBody>
      </p:sp>
      <p:pic>
        <p:nvPicPr>
          <p:cNvPr id="11269" name="Picture 3" descr="C:\Users\ivan\Desktop\Grafik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76525"/>
            <a:ext cx="8964613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70" name="Gerade Verbindung mit Pfeil 2"/>
          <p:cNvCxnSpPr>
            <a:cxnSpLocks noChangeShapeType="1"/>
          </p:cNvCxnSpPr>
          <p:nvPr/>
        </p:nvCxnSpPr>
        <p:spPr bwMode="auto">
          <a:xfrm>
            <a:off x="1258888" y="2420938"/>
            <a:ext cx="0" cy="1008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Textfeld 4"/>
          <p:cNvSpPr txBox="1">
            <a:spLocks noChangeArrowheads="1"/>
          </p:cNvSpPr>
          <p:nvPr/>
        </p:nvSpPr>
        <p:spPr bwMode="auto">
          <a:xfrm>
            <a:off x="179388" y="2060575"/>
            <a:ext cx="31638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ADC gain 72nA/LSB (~110e @ gq 650pA/e)</a:t>
            </a:r>
          </a:p>
        </p:txBody>
      </p:sp>
      <p:cxnSp>
        <p:nvCxnSpPr>
          <p:cNvPr id="11272" name="Gerade Verbindung mit Pfeil 10"/>
          <p:cNvCxnSpPr>
            <a:cxnSpLocks noChangeShapeType="1"/>
          </p:cNvCxnSpPr>
          <p:nvPr/>
        </p:nvCxnSpPr>
        <p:spPr bwMode="auto">
          <a:xfrm>
            <a:off x="3635375" y="2781300"/>
            <a:ext cx="0" cy="1511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3" name="Textfeld 11"/>
          <p:cNvSpPr txBox="1">
            <a:spLocks noChangeArrowheads="1"/>
          </p:cNvSpPr>
          <p:nvPr/>
        </p:nvSpPr>
        <p:spPr bwMode="auto">
          <a:xfrm>
            <a:off x="2190750" y="2420938"/>
            <a:ext cx="2767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Noise: ~0.55LSB (</a:t>
            </a:r>
            <a:r>
              <a:rPr lang="de-DE" altLang="de-DE" sz="1200" b="1"/>
              <a:t>60e</a:t>
            </a:r>
            <a:r>
              <a:rPr lang="de-DE" altLang="de-DE" sz="1200"/>
              <a:t> @ gq 650pA/e)</a:t>
            </a:r>
          </a:p>
        </p:txBody>
      </p:sp>
      <p:cxnSp>
        <p:nvCxnSpPr>
          <p:cNvPr id="11274" name="Gerade Verbindung 7"/>
          <p:cNvCxnSpPr>
            <a:cxnSpLocks noChangeShapeType="1"/>
          </p:cNvCxnSpPr>
          <p:nvPr/>
        </p:nvCxnSpPr>
        <p:spPr bwMode="auto">
          <a:xfrm>
            <a:off x="4932363" y="4076700"/>
            <a:ext cx="1511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5" name="Textfeld 15"/>
          <p:cNvSpPr txBox="1">
            <a:spLocks noChangeArrowheads="1"/>
          </p:cNvSpPr>
          <p:nvPr/>
        </p:nvSpPr>
        <p:spPr bwMode="auto">
          <a:xfrm>
            <a:off x="5435600" y="3789363"/>
            <a:ext cx="525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275e</a:t>
            </a:r>
          </a:p>
        </p:txBody>
      </p:sp>
      <p:cxnSp>
        <p:nvCxnSpPr>
          <p:cNvPr id="11276" name="Gerade Verbindung mit Pfeil 16"/>
          <p:cNvCxnSpPr>
            <a:cxnSpLocks noChangeShapeType="1"/>
          </p:cNvCxnSpPr>
          <p:nvPr/>
        </p:nvCxnSpPr>
        <p:spPr bwMode="auto">
          <a:xfrm>
            <a:off x="8172450" y="3789363"/>
            <a:ext cx="0" cy="9350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7" name="Textfeld 18"/>
          <p:cNvSpPr txBox="1">
            <a:spLocks noChangeArrowheads="1"/>
          </p:cNvSpPr>
          <p:nvPr/>
        </p:nvSpPr>
        <p:spPr bwMode="auto">
          <a:xfrm>
            <a:off x="7667625" y="3716338"/>
            <a:ext cx="525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220e</a:t>
            </a:r>
          </a:p>
        </p:txBody>
      </p:sp>
    </p:spTree>
    <p:extLst>
      <p:ext uri="{BB962C8B-B14F-4D97-AF65-F5344CB8AC3E}">
        <p14:creationId xmlns:p14="http://schemas.microsoft.com/office/powerpoint/2010/main" val="20937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5410200" y="6477000"/>
            <a:ext cx="3505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0CD98D0-8D71-4C9B-8AAD-3F2BCA99268C}" type="slidenum">
              <a:rPr lang="de-DE" altLang="de-DE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mtClean="0"/>
              <a:t>DCDBPip</a:t>
            </a: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457200" y="836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</a:endParaRP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38" y="836613"/>
            <a:ext cx="3681412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92150"/>
            <a:ext cx="4537075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feld 8"/>
          <p:cNvSpPr txBox="1">
            <a:spLocks noChangeArrowheads="1"/>
          </p:cNvSpPr>
          <p:nvPr/>
        </p:nvSpPr>
        <p:spPr bwMode="auto">
          <a:xfrm>
            <a:off x="3271838" y="2574925"/>
            <a:ext cx="508000" cy="2778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ADC</a:t>
            </a:r>
          </a:p>
        </p:txBody>
      </p:sp>
      <p:sp>
        <p:nvSpPr>
          <p:cNvPr id="6152" name="Textfeld 9"/>
          <p:cNvSpPr txBox="1">
            <a:spLocks noChangeArrowheads="1"/>
          </p:cNvSpPr>
          <p:nvPr/>
        </p:nvSpPr>
        <p:spPr bwMode="auto">
          <a:xfrm>
            <a:off x="936625" y="2503488"/>
            <a:ext cx="425450" cy="2762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TIA</a:t>
            </a:r>
          </a:p>
        </p:txBody>
      </p:sp>
      <p:cxnSp>
        <p:nvCxnSpPr>
          <p:cNvPr id="6153" name="Gerade Verbindung mit Pfeil 8"/>
          <p:cNvCxnSpPr>
            <a:cxnSpLocks noChangeShapeType="1"/>
          </p:cNvCxnSpPr>
          <p:nvPr/>
        </p:nvCxnSpPr>
        <p:spPr bwMode="auto">
          <a:xfrm>
            <a:off x="539750" y="5229225"/>
            <a:ext cx="45370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2338388" y="4941888"/>
            <a:ext cx="6985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/>
              <a:t>200 </a:t>
            </a:r>
            <a:r>
              <a:rPr lang="en-US" altLang="zh-CN" kern="0" dirty="0">
                <a:ea typeface="SimSun" pitchFamily="2" charset="-122"/>
              </a:rPr>
              <a:t>µ</a:t>
            </a:r>
            <a:r>
              <a:rPr lang="de-DE" dirty="0"/>
              <a:t>m</a:t>
            </a:r>
          </a:p>
        </p:txBody>
      </p:sp>
      <p:cxnSp>
        <p:nvCxnSpPr>
          <p:cNvPr id="6155" name="Gerade Verbindung mit Pfeil 10"/>
          <p:cNvCxnSpPr>
            <a:cxnSpLocks noChangeShapeType="1"/>
          </p:cNvCxnSpPr>
          <p:nvPr/>
        </p:nvCxnSpPr>
        <p:spPr bwMode="auto">
          <a:xfrm flipV="1">
            <a:off x="5219700" y="836613"/>
            <a:ext cx="0" cy="5472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4565650" y="5805488"/>
            <a:ext cx="5683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/>
              <a:t>5 </a:t>
            </a:r>
            <a:r>
              <a:rPr lang="en-US" altLang="zh-CN" kern="0" dirty="0">
                <a:ea typeface="SimSun" pitchFamily="2" charset="-122"/>
              </a:rPr>
              <a:t>m</a:t>
            </a:r>
            <a:r>
              <a:rPr lang="de-DE" dirty="0"/>
              <a:t>m</a:t>
            </a:r>
          </a:p>
        </p:txBody>
      </p:sp>
      <p:pic>
        <p:nvPicPr>
          <p:cNvPr id="13" name="Picture 4" descr="C:\Users\ivan\Desktop\P14_dcd_7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96167" y="832625"/>
            <a:ext cx="352021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1043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4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The 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analog input stage performs various tasks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Keeps voltage constant, amplification, shaping, CM correction, pedestal correction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The analog signal is digitized using current-mode cyclic 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or pipelined ADCs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A large synthesized digital block decodes and </a:t>
            </a:r>
            <a:r>
              <a:rPr lang="en-US" altLang="zh-CN" sz="1400" kern="0" dirty="0" err="1">
                <a:latin typeface="+mn-lt"/>
                <a:ea typeface="SimSun" pitchFamily="2" charset="-122"/>
                <a:cs typeface="+mn-cs"/>
              </a:rPr>
              <a:t>derandomizes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 the ADC raw data which are then transmitted in a well sorted sequence to the DHP chips using fast parallel 8-bit digital outputs.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9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5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DCD Block</a:t>
            </a: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380703"/>
            <a:ext cx="72485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0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6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Analog Part with cyclic ADC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1196752"/>
            <a:ext cx="7038875" cy="501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0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7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692696"/>
            <a:ext cx="6504012" cy="575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Analog Part with pipelined ADC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altLang="zh-CN" sz="1400" kern="0" dirty="0">
              <a:latin typeface="+mn-lt"/>
              <a:ea typeface="SimSun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9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8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Current-receiver based on a trans-impedance amplifier with a 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resistor on 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its output that amplifies the DEPFET current.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Two current-mode cyclic ADCs (ADCR and ADCL) based on current-memory cells (CMC).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Two-bit DAC for 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pedestal correction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Decoder for generating of the control signals 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for the 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ADC.</a:t>
            </a:r>
          </a:p>
        </p:txBody>
      </p:sp>
    </p:spTree>
    <p:extLst>
      <p:ext uri="{BB962C8B-B14F-4D97-AF65-F5344CB8AC3E}">
        <p14:creationId xmlns:p14="http://schemas.microsoft.com/office/powerpoint/2010/main" val="363657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AD204A-106E-4454-955A-415B4803075D}" type="slidenum">
              <a:rPr lang="de-DE" sz="1400"/>
              <a:pPr eaLnBrk="1" hangingPunct="1"/>
              <a:t>9</a:t>
            </a:fld>
            <a:endParaRPr lang="de-DE" sz="1400"/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The hearth of the block is a trans-impedance 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amplifier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A ”bleeding resistor” </a:t>
            </a:r>
            <a:r>
              <a:rPr lang="en-US" altLang="zh-CN" sz="1400" kern="0" dirty="0" err="1">
                <a:latin typeface="+mn-lt"/>
                <a:ea typeface="SimSun" pitchFamily="2" charset="-122"/>
                <a:cs typeface="+mn-cs"/>
              </a:rPr>
              <a:t>Rs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 is connected between </a:t>
            </a:r>
            <a:r>
              <a:rPr lang="en-US" altLang="zh-CN" sz="1400" kern="0" dirty="0" err="1">
                <a:latin typeface="+mn-lt"/>
                <a:ea typeface="SimSun" pitchFamily="2" charset="-122"/>
                <a:cs typeface="+mn-cs"/>
              </a:rPr>
              <a:t>Vout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 and the input of the ADC. Since the ADC holds its input at a constant potential, the current flowing into the ADC is proportional to </a:t>
            </a:r>
            <a:r>
              <a:rPr lang="en-US" altLang="zh-CN" sz="1400" kern="0" dirty="0" err="1" smtClean="0">
                <a:latin typeface="+mn-lt"/>
                <a:ea typeface="SimSun" pitchFamily="2" charset="-122"/>
                <a:cs typeface="+mn-cs"/>
              </a:rPr>
              <a:t>Iin</a:t>
            </a:r>
            <a:endParaRPr lang="en-US" altLang="zh-CN" sz="1400" kern="0" dirty="0" smtClean="0">
              <a:latin typeface="+mn-lt"/>
              <a:ea typeface="SimSun" pitchFamily="2" charset="-122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The </a:t>
            </a: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amplifier can operate in the mode to suppress common mode variations and amplify only the difference from the common mode signal</a:t>
            </a:r>
            <a:r>
              <a:rPr lang="en-US" altLang="zh-CN" sz="1400" kern="0" dirty="0" smtClean="0">
                <a:latin typeface="+mn-lt"/>
                <a:ea typeface="SimSun" pitchFamily="2" charset="-122"/>
                <a:cs typeface="+mn-cs"/>
              </a:rPr>
              <a:t>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altLang="zh-CN" sz="1400" kern="0" dirty="0">
                <a:latin typeface="+mn-lt"/>
                <a:ea typeface="SimSun" pitchFamily="2" charset="-122"/>
                <a:cs typeface="+mn-cs"/>
              </a:rPr>
              <a:t>Novel voltage-drop insensitive current sources with enclosed NMOS transistors have been used for sensible currents like ISF</a:t>
            </a:r>
          </a:p>
        </p:txBody>
      </p:sp>
    </p:spTree>
    <p:extLst>
      <p:ext uri="{BB962C8B-B14F-4D97-AF65-F5344CB8AC3E}">
        <p14:creationId xmlns:p14="http://schemas.microsoft.com/office/powerpoint/2010/main" val="33818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1227</Words>
  <Application>Microsoft Office PowerPoint</Application>
  <PresentationFormat>Bildschirmpräsentation (4:3)</PresentationFormat>
  <Paragraphs>362</Paragraphs>
  <Slides>26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Standarddesign</vt:lpstr>
      <vt:lpstr>DCD</vt:lpstr>
      <vt:lpstr>PowerPoint-Präsentation</vt:lpstr>
      <vt:lpstr>DCDBPip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Common mode operation</vt:lpstr>
      <vt:lpstr>Single-Input Amplifier</vt:lpstr>
      <vt:lpstr>Differential Amplifier</vt:lpstr>
      <vt:lpstr>Differential Amplifier</vt:lpstr>
      <vt:lpstr>New: Multi-differential Amplifier</vt:lpstr>
      <vt:lpstr>New: Multi-differential Amplifier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Test all ADCs</vt:lpstr>
    </vt:vector>
  </TitlesOfParts>
  <Company>LS Schaltungstechnik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</dc:creator>
  <cp:lastModifiedBy>ivan</cp:lastModifiedBy>
  <cp:revision>1031</cp:revision>
  <dcterms:created xsi:type="dcterms:W3CDTF">2009-05-17T20:36:06Z</dcterms:created>
  <dcterms:modified xsi:type="dcterms:W3CDTF">2014-10-27T09:33:49Z</dcterms:modified>
</cp:coreProperties>
</file>