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94" r:id="rId2"/>
    <p:sldId id="502" r:id="rId3"/>
    <p:sldId id="503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2" r:id="rId23"/>
    <p:sldId id="559" r:id="rId24"/>
    <p:sldId id="560" r:id="rId25"/>
    <p:sldId id="558" r:id="rId26"/>
    <p:sldId id="505" r:id="rId27"/>
    <p:sldId id="533" r:id="rId28"/>
    <p:sldId id="506" r:id="rId29"/>
    <p:sldId id="507" r:id="rId30"/>
    <p:sldId id="508" r:id="rId31"/>
    <p:sldId id="497" r:id="rId32"/>
    <p:sldId id="495" r:id="rId33"/>
    <p:sldId id="370" r:id="rId34"/>
    <p:sldId id="371" r:id="rId35"/>
    <p:sldId id="372" r:id="rId36"/>
    <p:sldId id="373" r:id="rId37"/>
    <p:sldId id="374" r:id="rId38"/>
    <p:sldId id="439" r:id="rId39"/>
    <p:sldId id="440" r:id="rId40"/>
    <p:sldId id="498" r:id="rId41"/>
    <p:sldId id="389" r:id="rId42"/>
    <p:sldId id="390" r:id="rId43"/>
    <p:sldId id="459" r:id="rId44"/>
    <p:sldId id="391" r:id="rId45"/>
    <p:sldId id="460" r:id="rId46"/>
    <p:sldId id="392" r:id="rId47"/>
    <p:sldId id="461" r:id="rId48"/>
    <p:sldId id="393" r:id="rId49"/>
    <p:sldId id="462" r:id="rId50"/>
    <p:sldId id="394" r:id="rId51"/>
    <p:sldId id="463" r:id="rId52"/>
    <p:sldId id="396" r:id="rId53"/>
    <p:sldId id="464" r:id="rId54"/>
    <p:sldId id="397" r:id="rId55"/>
    <p:sldId id="465" r:id="rId56"/>
    <p:sldId id="398" r:id="rId57"/>
    <p:sldId id="399" r:id="rId58"/>
    <p:sldId id="437" r:id="rId59"/>
    <p:sldId id="438" r:id="rId60"/>
    <p:sldId id="400" r:id="rId61"/>
    <p:sldId id="535" r:id="rId62"/>
    <p:sldId id="536" r:id="rId63"/>
    <p:sldId id="537" r:id="rId64"/>
    <p:sldId id="538" r:id="rId65"/>
    <p:sldId id="539" r:id="rId66"/>
    <p:sldId id="540" r:id="rId67"/>
    <p:sldId id="541" r:id="rId68"/>
    <p:sldId id="542" r:id="rId69"/>
    <p:sldId id="543" r:id="rId70"/>
    <p:sldId id="544" r:id="rId71"/>
    <p:sldId id="545" r:id="rId72"/>
    <p:sldId id="546" r:id="rId73"/>
    <p:sldId id="547" r:id="rId74"/>
    <p:sldId id="548" r:id="rId75"/>
    <p:sldId id="414" r:id="rId76"/>
    <p:sldId id="561" r:id="rId77"/>
    <p:sldId id="489" r:id="rId78"/>
    <p:sldId id="449" r:id="rId79"/>
    <p:sldId id="450" r:id="rId80"/>
    <p:sldId id="451" r:id="rId81"/>
    <p:sldId id="452" r:id="rId82"/>
    <p:sldId id="453" r:id="rId83"/>
    <p:sldId id="454" r:id="rId84"/>
    <p:sldId id="456" r:id="rId85"/>
    <p:sldId id="455" r:id="rId86"/>
    <p:sldId id="562" r:id="rId87"/>
    <p:sldId id="491" r:id="rId88"/>
    <p:sldId id="355" r:id="rId89"/>
    <p:sldId id="549" r:id="rId90"/>
    <p:sldId id="564" r:id="rId91"/>
    <p:sldId id="563" r:id="rId92"/>
    <p:sldId id="550" r:id="rId93"/>
    <p:sldId id="551" r:id="rId94"/>
    <p:sldId id="552" r:id="rId95"/>
    <p:sldId id="553" r:id="rId96"/>
    <p:sldId id="554" r:id="rId97"/>
    <p:sldId id="555" r:id="rId98"/>
    <p:sldId id="556" r:id="rId99"/>
    <p:sldId id="557" r:id="rId100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01"/>
    <a:srgbClr val="FFFF00"/>
    <a:srgbClr val="0000CC"/>
    <a:srgbClr val="FF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2" autoAdjust="0"/>
    <p:restoredTop sz="91156" autoAdjust="0"/>
  </p:normalViewPr>
  <p:slideViewPr>
    <p:cSldViewPr>
      <p:cViewPr varScale="1">
        <p:scale>
          <a:sx n="74" d="100"/>
          <a:sy n="74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991D8C50-42DC-41D4-9520-2CA4F1DABD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F0C37DCA-A26A-421B-BAB4-7D7CB2CD65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02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3846-E453-4D3B-814D-C4F2411662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92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847EE-2417-4C38-B463-6D45D5497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79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453C-606E-4EF0-A71C-ECF0D53EF2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3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450" y="130175"/>
            <a:ext cx="7499350" cy="34607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D3DE-57CB-4F9D-85CC-08726A64B0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2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453188"/>
            <a:ext cx="433387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55C539EC-7038-48EA-B118-CDF84A8425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13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453188"/>
            <a:ext cx="433387" cy="2159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27F1ED-8DC0-4F15-BBA4-223A3B8D9E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453188"/>
            <a:ext cx="433387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55C539EC-7038-48EA-B118-CDF84A8425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87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453188"/>
            <a:ext cx="433387" cy="2159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27F1ED-8DC0-4F15-BBA4-223A3B8D9E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3BF2-6B51-4AFB-905B-C19B6F81F3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0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990C-E5CF-4718-BB40-9CDDFAE188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6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2B79-C343-4149-9A04-2EC94C3C24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80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149E-AF61-48CE-BCBF-B130A4FC74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D1D6-90B5-4774-A4A5-7C755E07A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1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3AA5-27B4-418B-8BA8-3405AD5B17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27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5D2A-0A5C-4D86-AD5B-587111AA9D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5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1EF6-4626-4A38-96F1-3641A7C5FF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9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23652AE-93FD-4480-B6AE-D1C47A0C21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3778" y="6536377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ASIC Review 2014</a:t>
            </a:r>
            <a:endParaRPr lang="de-DE" dirty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14" name="Picture 2" descr="C:\Users\ivan\Desktop\kit_logo_de_farbe_positiv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4067"/>
            <a:ext cx="619160" cy="2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1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SWITCHER</a:t>
            </a:r>
          </a:p>
        </p:txBody>
      </p:sp>
    </p:spTree>
    <p:extLst>
      <p:ext uri="{BB962C8B-B14F-4D97-AF65-F5344CB8AC3E}">
        <p14:creationId xmlns:p14="http://schemas.microsoft.com/office/powerpoint/2010/main" val="39088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38E9AF-F611-40F4-9BAE-5452381BB531}" type="slidenum">
              <a:rPr lang="de-DE" altLang="de-DE" sz="1400"/>
              <a:pPr eaLnBrk="1" hangingPunct="1"/>
              <a:t>10</a:t>
            </a:fld>
            <a:endParaRPr lang="de-DE" altLang="de-DE" sz="140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8200" name="Group 7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8442" name="Line 8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3" name="Line 9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4" name="Line 10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5" name="Line 11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6" name="Line 12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7" name="Line 13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8" name="Line 14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9" name="Line 15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50" name="Line 16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201" name="Group 17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8432" name="Line 18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3" name="Line 19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4" name="Line 20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5" name="Line 21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6" name="Line 22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7" name="Line 23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8" name="Line 24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9" name="Line 25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0" name="Line 26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41" name="Oval 27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8202" name="Line 28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3" name="AutoShape 29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204" name="Line 30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5" name="Line 31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6" name="Line 32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7" name="Line 33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8" name="Line 34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9" name="Line 35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0" name="Line 36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1" name="Line 37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2" name="Line 38"/>
          <p:cNvSpPr>
            <a:spLocks noChangeShapeType="1"/>
          </p:cNvSpPr>
          <p:nvPr/>
        </p:nvSpPr>
        <p:spPr bwMode="auto">
          <a:xfrm flipH="1">
            <a:off x="3810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3" name="Line 39"/>
          <p:cNvSpPr>
            <a:spLocks noChangeShapeType="1"/>
          </p:cNvSpPr>
          <p:nvPr/>
        </p:nvSpPr>
        <p:spPr bwMode="auto">
          <a:xfrm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4" name="Line 40"/>
          <p:cNvSpPr>
            <a:spLocks noChangeShapeType="1"/>
          </p:cNvSpPr>
          <p:nvPr/>
        </p:nvSpPr>
        <p:spPr bwMode="auto">
          <a:xfrm flipH="1">
            <a:off x="3505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5" name="Line 41"/>
          <p:cNvSpPr>
            <a:spLocks noChangeShapeType="1"/>
          </p:cNvSpPr>
          <p:nvPr/>
        </p:nvSpPr>
        <p:spPr bwMode="auto">
          <a:xfrm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6" name="Oval 42"/>
          <p:cNvSpPr>
            <a:spLocks noChangeArrowheads="1"/>
          </p:cNvSpPr>
          <p:nvPr/>
        </p:nvSpPr>
        <p:spPr bwMode="auto">
          <a:xfrm>
            <a:off x="3581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217" name="Line 43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8" name="Line 44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9" name="Line 45"/>
          <p:cNvSpPr>
            <a:spLocks noChangeShapeType="1"/>
          </p:cNvSpPr>
          <p:nvPr/>
        </p:nvSpPr>
        <p:spPr bwMode="auto">
          <a:xfrm flipH="1">
            <a:off x="33528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20" name="Group 46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8427" name="Line 47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28" name="Line 48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29" name="Line 49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0" name="Line 50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31" name="Line 51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21" name="Line 52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2" name="Line 53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23" name="Group 54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8422" name="Line 55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23" name="Line 56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24" name="Line 57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25" name="Line 58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26" name="Line 59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24" name="Line 60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5" name="Line 61"/>
          <p:cNvSpPr>
            <a:spLocks noChangeShapeType="1"/>
          </p:cNvSpPr>
          <p:nvPr/>
        </p:nvSpPr>
        <p:spPr bwMode="auto">
          <a:xfrm>
            <a:off x="5562600" y="4191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6" name="AutoShape 62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227" name="Line 63"/>
          <p:cNvSpPr>
            <a:spLocks noChangeShapeType="1"/>
          </p:cNvSpPr>
          <p:nvPr/>
        </p:nvSpPr>
        <p:spPr bwMode="auto">
          <a:xfrm>
            <a:off x="6629400" y="4721225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8" name="Line 64"/>
          <p:cNvSpPr>
            <a:spLocks noChangeShapeType="1"/>
          </p:cNvSpPr>
          <p:nvPr/>
        </p:nvSpPr>
        <p:spPr bwMode="auto">
          <a:xfrm flipH="1">
            <a:off x="55626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29" name="Group 65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8420" name="AutoShape 66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8421" name="Oval 67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8230" name="Line 68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1" name="Line 69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2" name="Line 70"/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33" name="Group 71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8418" name="AutoShape 72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8419" name="Oval 73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8234" name="Line 74"/>
          <p:cNvSpPr>
            <a:spLocks noChangeShapeType="1"/>
          </p:cNvSpPr>
          <p:nvPr/>
        </p:nvSpPr>
        <p:spPr bwMode="auto">
          <a:xfrm>
            <a:off x="86106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5" name="Line 75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6" name="Line 76"/>
          <p:cNvSpPr>
            <a:spLocks noChangeShapeType="1"/>
          </p:cNvSpPr>
          <p:nvPr/>
        </p:nvSpPr>
        <p:spPr bwMode="auto">
          <a:xfrm flipH="1">
            <a:off x="914400" y="6019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7" name="Line 77"/>
          <p:cNvSpPr>
            <a:spLocks noChangeShapeType="1"/>
          </p:cNvSpPr>
          <p:nvPr/>
        </p:nvSpPr>
        <p:spPr bwMode="auto">
          <a:xfrm>
            <a:off x="75438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8" name="Line 78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9" name="Line 79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0" name="Line 80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1" name="Line 81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2" name="Line 82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3" name="Line 83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4" name="Line 84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5" name="Line 85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6" name="Line 86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47" name="Line 87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48" name="Group 88"/>
          <p:cNvGrpSpPr>
            <a:grpSpLocks/>
          </p:cNvGrpSpPr>
          <p:nvPr/>
        </p:nvGrpSpPr>
        <p:grpSpPr bwMode="auto">
          <a:xfrm flipH="1">
            <a:off x="2819400" y="1295400"/>
            <a:ext cx="533400" cy="457200"/>
            <a:chOff x="1392" y="2112"/>
            <a:chExt cx="336" cy="288"/>
          </a:xfrm>
        </p:grpSpPr>
        <p:grpSp>
          <p:nvGrpSpPr>
            <p:cNvPr id="8411" name="Group 89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8413" name="Line 90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14" name="Line 91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15" name="Line 92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16" name="Line 93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17" name="Line 94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412" name="Oval 95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8249" name="Line 96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50" name="Line 97"/>
          <p:cNvSpPr>
            <a:spLocks noChangeShapeType="1"/>
          </p:cNvSpPr>
          <p:nvPr/>
        </p:nvSpPr>
        <p:spPr bwMode="auto">
          <a:xfrm flipH="1">
            <a:off x="28194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51" name="Line 98"/>
          <p:cNvSpPr>
            <a:spLocks noChangeShapeType="1"/>
          </p:cNvSpPr>
          <p:nvPr/>
        </p:nvSpPr>
        <p:spPr bwMode="auto">
          <a:xfrm>
            <a:off x="28194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52" name="Line 99"/>
          <p:cNvSpPr>
            <a:spLocks noChangeShapeType="1"/>
          </p:cNvSpPr>
          <p:nvPr/>
        </p:nvSpPr>
        <p:spPr bwMode="auto">
          <a:xfrm flipH="1">
            <a:off x="3352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53" name="Rectangle 100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254" name="Line 101"/>
          <p:cNvSpPr>
            <a:spLocks noChangeShapeType="1"/>
          </p:cNvSpPr>
          <p:nvPr/>
        </p:nvSpPr>
        <p:spPr bwMode="auto">
          <a:xfrm flipV="1">
            <a:off x="28194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55" name="Line 102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56" name="Group 103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8401" name="Line 104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2" name="Line 105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3" name="Line 106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4" name="Line 107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5" name="Line 108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6" name="Line 109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7" name="Line 110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8" name="Line 111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9" name="Line 112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10" name="Oval 113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8257" name="Group 114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8392" name="Line 115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3" name="Line 116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4" name="Line 117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5" name="Line 118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6" name="Line 119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7" name="Line 120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" name="Line 121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" name="Line 122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" name="Line 123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58" name="Line 124"/>
          <p:cNvSpPr>
            <a:spLocks noChangeShapeType="1"/>
          </p:cNvSpPr>
          <p:nvPr/>
        </p:nvSpPr>
        <p:spPr bwMode="auto">
          <a:xfrm>
            <a:off x="73914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59" name="Rectangle 125"/>
          <p:cNvSpPr>
            <a:spLocks noChangeArrowheads="1"/>
          </p:cNvSpPr>
          <p:nvPr/>
        </p:nvSpPr>
        <p:spPr bwMode="auto">
          <a:xfrm>
            <a:off x="8458200" y="47244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8260" name="Group 126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8388" name="Line 127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9" name="Line 128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0" name="Line 129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1" name="AutoShape 130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8261" name="Group 131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8384" name="Line 132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" name="Line 133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" name="Line 134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7" name="AutoShape 135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8262" name="Line 136"/>
          <p:cNvSpPr>
            <a:spLocks noChangeShapeType="1"/>
          </p:cNvSpPr>
          <p:nvPr/>
        </p:nvSpPr>
        <p:spPr bwMode="auto">
          <a:xfrm>
            <a:off x="6629400" y="121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63" name="Group 137"/>
          <p:cNvGrpSpPr>
            <a:grpSpLocks/>
          </p:cNvGrpSpPr>
          <p:nvPr/>
        </p:nvGrpSpPr>
        <p:grpSpPr bwMode="auto">
          <a:xfrm>
            <a:off x="6858000" y="4343400"/>
            <a:ext cx="685800" cy="381000"/>
            <a:chOff x="4272" y="3024"/>
            <a:chExt cx="480" cy="384"/>
          </a:xfrm>
        </p:grpSpPr>
        <p:sp>
          <p:nvSpPr>
            <p:cNvPr id="8382" name="Arc 138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8383" name="Arc 139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8264" name="Group 140"/>
          <p:cNvGrpSpPr>
            <a:grpSpLocks/>
          </p:cNvGrpSpPr>
          <p:nvPr/>
        </p:nvGrpSpPr>
        <p:grpSpPr bwMode="auto">
          <a:xfrm>
            <a:off x="6858000" y="762000"/>
            <a:ext cx="685800" cy="457200"/>
            <a:chOff x="4320" y="1344"/>
            <a:chExt cx="432" cy="384"/>
          </a:xfrm>
        </p:grpSpPr>
        <p:sp>
          <p:nvSpPr>
            <p:cNvPr id="8380" name="Arc 141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8381" name="Arc 142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8265" name="Line 143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66" name="Line 144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67" name="Line 145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68" name="Line 146"/>
          <p:cNvSpPr>
            <a:spLocks noChangeShapeType="1"/>
          </p:cNvSpPr>
          <p:nvPr/>
        </p:nvSpPr>
        <p:spPr bwMode="auto">
          <a:xfrm>
            <a:off x="45720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69" name="Line 147"/>
          <p:cNvSpPr>
            <a:spLocks noChangeShapeType="1"/>
          </p:cNvSpPr>
          <p:nvPr/>
        </p:nvSpPr>
        <p:spPr bwMode="auto">
          <a:xfrm>
            <a:off x="4572000" y="6096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0" name="Line 148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1" name="Line 149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2" name="Line 150"/>
          <p:cNvSpPr>
            <a:spLocks noChangeShapeType="1"/>
          </p:cNvSpPr>
          <p:nvPr/>
        </p:nvSpPr>
        <p:spPr bwMode="auto">
          <a:xfrm>
            <a:off x="9144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3" name="Line 151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4" name="Line 152"/>
          <p:cNvSpPr>
            <a:spLocks noChangeShapeType="1"/>
          </p:cNvSpPr>
          <p:nvPr/>
        </p:nvSpPr>
        <p:spPr bwMode="auto">
          <a:xfrm flipH="1">
            <a:off x="91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5" name="Line 153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6" name="Line 154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7" name="Line 155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8" name="Line 156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79" name="Line 157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0" name="Line 158"/>
          <p:cNvSpPr>
            <a:spLocks noChangeShapeType="1"/>
          </p:cNvSpPr>
          <p:nvPr/>
        </p:nvSpPr>
        <p:spPr bwMode="auto">
          <a:xfrm>
            <a:off x="381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81" name="Group 159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8368" name="Line 160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69" name="Group 161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8370" name="Line 162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1" name="Line 163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2" name="Line 164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3" name="Line 165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4" name="Line 166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5" name="Line 167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6" name="Line 168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7" name="Line 169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8" name="Line 170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79" name="Oval 171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8282" name="Line 172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3" name="Line 173"/>
          <p:cNvSpPr>
            <a:spLocks noChangeShapeType="1"/>
          </p:cNvSpPr>
          <p:nvPr/>
        </p:nvSpPr>
        <p:spPr bwMode="auto">
          <a:xfrm flipH="1">
            <a:off x="1371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4" name="Line 174"/>
          <p:cNvSpPr>
            <a:spLocks noChangeShapeType="1"/>
          </p:cNvSpPr>
          <p:nvPr/>
        </p:nvSpPr>
        <p:spPr bwMode="auto">
          <a:xfrm>
            <a:off x="1371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5" name="Line 175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6" name="Line 176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7" name="Line 177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8" name="Line 178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89" name="Line 179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0" name="Line 180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1" name="Line 181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2" name="Line 182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3" name="Line 183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4" name="Oval 184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8295" name="Group 185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8359" name="Line 18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0" name="Line 18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1" name="Line 18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2" name="Line 18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3" name="Line 19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4" name="Line 19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5" name="Line 19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6" name="Line 19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67" name="Line 19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296" name="Group 195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8350" name="Line 19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1" name="Line 19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2" name="Line 19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3" name="Line 19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4" name="Line 20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5" name="Line 20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6" name="Line 20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7" name="Line 20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58" name="Line 20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97" name="Line 205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8" name="Line 206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9" name="Line 207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0" name="Oval 208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301" name="Line 209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2" name="Line 210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3" name="Line 211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4" name="Line 212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305" name="Group 213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8348" name="AutoShape 21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8349" name="Oval 21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8306" name="AutoShape 216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307" name="Line 217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8" name="Line 218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09" name="Line 219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0" name="Line 220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1" name="Line 221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2" name="Line 222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3" name="Line 223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4" name="Line 224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5" name="Line 225"/>
          <p:cNvSpPr>
            <a:spLocks noChangeShapeType="1"/>
          </p:cNvSpPr>
          <p:nvPr/>
        </p:nvSpPr>
        <p:spPr bwMode="auto">
          <a:xfrm>
            <a:off x="5029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6" name="Line 226"/>
          <p:cNvSpPr>
            <a:spLocks noChangeShapeType="1"/>
          </p:cNvSpPr>
          <p:nvPr/>
        </p:nvSpPr>
        <p:spPr bwMode="auto">
          <a:xfrm>
            <a:off x="3352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7" name="Line 227"/>
          <p:cNvSpPr>
            <a:spLocks noChangeShapeType="1"/>
          </p:cNvSpPr>
          <p:nvPr/>
        </p:nvSpPr>
        <p:spPr bwMode="auto">
          <a:xfrm>
            <a:off x="3505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18" name="Arc 228"/>
          <p:cNvSpPr>
            <a:spLocks/>
          </p:cNvSpPr>
          <p:nvPr/>
        </p:nvSpPr>
        <p:spPr bwMode="auto">
          <a:xfrm flipV="1">
            <a:off x="5334000" y="13716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319" name="Line 229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0" name="Line 230"/>
          <p:cNvSpPr>
            <a:spLocks noChangeShapeType="1"/>
          </p:cNvSpPr>
          <p:nvPr/>
        </p:nvSpPr>
        <p:spPr bwMode="auto">
          <a:xfrm>
            <a:off x="6629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1" name="Line 231"/>
          <p:cNvSpPr>
            <a:spLocks noChangeShapeType="1"/>
          </p:cNvSpPr>
          <p:nvPr/>
        </p:nvSpPr>
        <p:spPr bwMode="auto">
          <a:xfrm>
            <a:off x="6629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2" name="Line 232"/>
          <p:cNvSpPr>
            <a:spLocks noChangeShapeType="1"/>
          </p:cNvSpPr>
          <p:nvPr/>
        </p:nvSpPr>
        <p:spPr bwMode="auto">
          <a:xfrm>
            <a:off x="75438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3" name="Line 233"/>
          <p:cNvSpPr>
            <a:spLocks noChangeShapeType="1"/>
          </p:cNvSpPr>
          <p:nvPr/>
        </p:nvSpPr>
        <p:spPr bwMode="auto">
          <a:xfrm>
            <a:off x="7772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4" name="Line 234"/>
          <p:cNvSpPr>
            <a:spLocks noChangeShapeType="1"/>
          </p:cNvSpPr>
          <p:nvPr/>
        </p:nvSpPr>
        <p:spPr bwMode="auto">
          <a:xfrm flipV="1"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5" name="Line 235"/>
          <p:cNvSpPr>
            <a:spLocks noChangeShapeType="1"/>
          </p:cNvSpPr>
          <p:nvPr/>
        </p:nvSpPr>
        <p:spPr bwMode="auto">
          <a:xfrm>
            <a:off x="9144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6" name="Line 236"/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7" name="Line 237"/>
          <p:cNvSpPr>
            <a:spLocks noChangeShapeType="1"/>
          </p:cNvSpPr>
          <p:nvPr/>
        </p:nvSpPr>
        <p:spPr bwMode="auto">
          <a:xfrm>
            <a:off x="502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8" name="Line 238"/>
          <p:cNvSpPr>
            <a:spLocks noChangeShapeType="1"/>
          </p:cNvSpPr>
          <p:nvPr/>
        </p:nvSpPr>
        <p:spPr bwMode="auto">
          <a:xfrm>
            <a:off x="6019800" y="4191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29" name="Line 239"/>
          <p:cNvSpPr>
            <a:spLocks noChangeShapeType="1"/>
          </p:cNvSpPr>
          <p:nvPr/>
        </p:nvSpPr>
        <p:spPr bwMode="auto">
          <a:xfrm>
            <a:off x="6629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0" name="Line 240"/>
          <p:cNvSpPr>
            <a:spLocks noChangeShapeType="1"/>
          </p:cNvSpPr>
          <p:nvPr/>
        </p:nvSpPr>
        <p:spPr bwMode="auto">
          <a:xfrm>
            <a:off x="6858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1" name="Line 241"/>
          <p:cNvSpPr>
            <a:spLocks noChangeShapeType="1"/>
          </p:cNvSpPr>
          <p:nvPr/>
        </p:nvSpPr>
        <p:spPr bwMode="auto">
          <a:xfrm>
            <a:off x="68580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2" name="Line 242"/>
          <p:cNvSpPr>
            <a:spLocks noChangeShapeType="1"/>
          </p:cNvSpPr>
          <p:nvPr/>
        </p:nvSpPr>
        <p:spPr bwMode="auto">
          <a:xfrm>
            <a:off x="7772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3" name="Line 243"/>
          <p:cNvSpPr>
            <a:spLocks noChangeShapeType="1"/>
          </p:cNvSpPr>
          <p:nvPr/>
        </p:nvSpPr>
        <p:spPr bwMode="auto">
          <a:xfrm>
            <a:off x="4572000" y="4800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4" name="Line 244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5" name="Line 245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6" name="Line 246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7" name="Line 247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8" name="Line 248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39" name="Line 249"/>
          <p:cNvSpPr>
            <a:spLocks noChangeShapeType="1"/>
          </p:cNvSpPr>
          <p:nvPr/>
        </p:nvSpPr>
        <p:spPr bwMode="auto">
          <a:xfrm flipH="1">
            <a:off x="3810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40" name="Line 250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41" name="Line 251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42" name="Line 252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43" name="Arc 253"/>
          <p:cNvSpPr>
            <a:spLocks/>
          </p:cNvSpPr>
          <p:nvPr/>
        </p:nvSpPr>
        <p:spPr bwMode="auto">
          <a:xfrm flipV="1">
            <a:off x="1676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344" name="Arc 254"/>
          <p:cNvSpPr>
            <a:spLocks/>
          </p:cNvSpPr>
          <p:nvPr/>
        </p:nvSpPr>
        <p:spPr bwMode="auto">
          <a:xfrm flipH="1">
            <a:off x="381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8345" name="Line 255"/>
          <p:cNvSpPr>
            <a:spLocks noChangeShapeType="1"/>
          </p:cNvSpPr>
          <p:nvPr/>
        </p:nvSpPr>
        <p:spPr bwMode="auto">
          <a:xfrm>
            <a:off x="381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46" name="Line 256"/>
          <p:cNvSpPr>
            <a:spLocks noChangeShapeType="1"/>
          </p:cNvSpPr>
          <p:nvPr/>
        </p:nvSpPr>
        <p:spPr bwMode="auto">
          <a:xfrm>
            <a:off x="1905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47" name="Line 257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3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9DA1D2-1B72-4AC2-B2FF-73DFC551543C}" type="slidenum">
              <a:rPr lang="de-DE" altLang="de-DE" sz="1400"/>
              <a:pPr eaLnBrk="1" hangingPunct="1"/>
              <a:t>11</a:t>
            </a:fld>
            <a:endParaRPr lang="de-DE" altLang="de-DE" sz="140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9224" name="Group 7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9470" name="Line 8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1" name="Line 9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2" name="Line 10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3" name="Line 11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4" name="Line 12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5" name="Line 13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6" name="Line 14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7" name="Line 15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8" name="Line 16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9460" name="Line 18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1" name="Line 19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2" name="Line 20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3" name="Line 21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4" name="Line 22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5" name="Line 23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6" name="Line 24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7" name="Line 25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8" name="Line 26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9" name="Oval 27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9226" name="Line 28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7" name="AutoShape 29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228" name="Line 30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9" name="Line 31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0" name="Line 32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1" name="Line 33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2" name="Line 34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3" name="Line 35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4" name="Line 36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5" name="Line 37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6" name="Line 38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7" name="Line 39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8" name="Line 40"/>
          <p:cNvSpPr>
            <a:spLocks noChangeShapeType="1"/>
          </p:cNvSpPr>
          <p:nvPr/>
        </p:nvSpPr>
        <p:spPr bwMode="auto">
          <a:xfrm flipH="1">
            <a:off x="3352800" y="1143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39" name="Group 41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9455" name="Line 42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6" name="Line 43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7" name="Line 44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8" name="Line 45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9" name="Line 46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40" name="Line 47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1" name="Line 48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42" name="Group 49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9450" name="Line 50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1" name="Line 51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2" name="Line 52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3" name="Line 53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4" name="Line 54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43" name="Line 55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4" name="Line 56"/>
          <p:cNvSpPr>
            <a:spLocks noChangeShapeType="1"/>
          </p:cNvSpPr>
          <p:nvPr/>
        </p:nvSpPr>
        <p:spPr bwMode="auto">
          <a:xfrm>
            <a:off x="5562600" y="4191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5" name="AutoShape 57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246" name="Line 58"/>
          <p:cNvSpPr>
            <a:spLocks noChangeShapeType="1"/>
          </p:cNvSpPr>
          <p:nvPr/>
        </p:nvSpPr>
        <p:spPr bwMode="auto">
          <a:xfrm>
            <a:off x="6629400" y="4721225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7" name="Line 59"/>
          <p:cNvSpPr>
            <a:spLocks noChangeShapeType="1"/>
          </p:cNvSpPr>
          <p:nvPr/>
        </p:nvSpPr>
        <p:spPr bwMode="auto">
          <a:xfrm flipH="1">
            <a:off x="55626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48" name="Group 60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9448" name="AutoShape 61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449" name="Oval 62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9249" name="Line 63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0" name="Line 64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1" name="Line 65"/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52" name="Group 66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9446" name="AutoShape 67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447" name="Oval 68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9253" name="Line 69"/>
          <p:cNvSpPr>
            <a:spLocks noChangeShapeType="1"/>
          </p:cNvSpPr>
          <p:nvPr/>
        </p:nvSpPr>
        <p:spPr bwMode="auto">
          <a:xfrm>
            <a:off x="86106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4" name="Line 70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5" name="Line 71"/>
          <p:cNvSpPr>
            <a:spLocks noChangeShapeType="1"/>
          </p:cNvSpPr>
          <p:nvPr/>
        </p:nvSpPr>
        <p:spPr bwMode="auto">
          <a:xfrm flipH="1">
            <a:off x="914400" y="5105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6" name="Line 72"/>
          <p:cNvSpPr>
            <a:spLocks noChangeShapeType="1"/>
          </p:cNvSpPr>
          <p:nvPr/>
        </p:nvSpPr>
        <p:spPr bwMode="auto">
          <a:xfrm>
            <a:off x="75438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7" name="Line 73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8" name="Line 74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9" name="Line 75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0" name="Line 76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1" name="Line 77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2" name="Line 78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3" name="Line 79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4" name="Line 80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5" name="Line 81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6" name="Line 82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7" name="Line 83"/>
          <p:cNvSpPr>
            <a:spLocks noChangeShapeType="1"/>
          </p:cNvSpPr>
          <p:nvPr/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8" name="Line 84"/>
          <p:cNvSpPr>
            <a:spLocks noChangeShapeType="1"/>
          </p:cNvSpPr>
          <p:nvPr/>
        </p:nvSpPr>
        <p:spPr bwMode="auto">
          <a:xfrm flipH="1">
            <a:off x="3048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9" name="Line 85"/>
          <p:cNvSpPr>
            <a:spLocks noChangeShapeType="1"/>
          </p:cNvSpPr>
          <p:nvPr/>
        </p:nvSpPr>
        <p:spPr bwMode="auto">
          <a:xfrm>
            <a:off x="3124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0" name="Line 86"/>
          <p:cNvSpPr>
            <a:spLocks noChangeShapeType="1"/>
          </p:cNvSpPr>
          <p:nvPr/>
        </p:nvSpPr>
        <p:spPr bwMode="auto">
          <a:xfrm flipH="1">
            <a:off x="3124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1" name="Oval 87"/>
          <p:cNvSpPr>
            <a:spLocks noChangeArrowheads="1"/>
          </p:cNvSpPr>
          <p:nvPr/>
        </p:nvSpPr>
        <p:spPr bwMode="auto">
          <a:xfrm flipH="1">
            <a:off x="31242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272" name="Line 88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3" name="Line 89"/>
          <p:cNvSpPr>
            <a:spLocks noChangeShapeType="1"/>
          </p:cNvSpPr>
          <p:nvPr/>
        </p:nvSpPr>
        <p:spPr bwMode="auto">
          <a:xfrm flipH="1">
            <a:off x="1905000" y="1752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4" name="Line 90"/>
          <p:cNvSpPr>
            <a:spLocks noChangeShapeType="1"/>
          </p:cNvSpPr>
          <p:nvPr/>
        </p:nvSpPr>
        <p:spPr bwMode="auto">
          <a:xfrm flipH="1">
            <a:off x="3352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5" name="Rectangle 91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276" name="Line 92"/>
          <p:cNvSpPr>
            <a:spLocks noChangeShapeType="1"/>
          </p:cNvSpPr>
          <p:nvPr/>
        </p:nvSpPr>
        <p:spPr bwMode="auto">
          <a:xfrm flipV="1">
            <a:off x="19050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7" name="Line 93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78" name="Group 94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9436" name="Line 95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7" name="Line 96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8" name="Line 97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9" name="Line 98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0" name="Line 99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1" name="Line 100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2" name="Line 101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3" name="Line 102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4" name="Line 103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5" name="Oval 104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9279" name="Group 105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9427" name="Line 10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" name="Line 10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" name="Line 10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" name="Line 10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1" name="Line 11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2" name="Line 11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3" name="Line 11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4" name="Line 11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5" name="Line 11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80" name="Line 115"/>
          <p:cNvSpPr>
            <a:spLocks noChangeShapeType="1"/>
          </p:cNvSpPr>
          <p:nvPr/>
        </p:nvSpPr>
        <p:spPr bwMode="auto">
          <a:xfrm>
            <a:off x="73914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1" name="Rectangle 116"/>
          <p:cNvSpPr>
            <a:spLocks noChangeArrowheads="1"/>
          </p:cNvSpPr>
          <p:nvPr/>
        </p:nvSpPr>
        <p:spPr bwMode="auto">
          <a:xfrm>
            <a:off x="8458200" y="47244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9282" name="Group 117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9423" name="Line 118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4" name="Line 119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5" name="Line 120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6" name="AutoShape 121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9283" name="Group 122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9419" name="Line 123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0" name="Line 124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" name="Line 125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" name="AutoShape 126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9284" name="Line 127"/>
          <p:cNvSpPr>
            <a:spLocks noChangeShapeType="1"/>
          </p:cNvSpPr>
          <p:nvPr/>
        </p:nvSpPr>
        <p:spPr bwMode="auto">
          <a:xfrm>
            <a:off x="6629400" y="121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85" name="Group 128"/>
          <p:cNvGrpSpPr>
            <a:grpSpLocks/>
          </p:cNvGrpSpPr>
          <p:nvPr/>
        </p:nvGrpSpPr>
        <p:grpSpPr bwMode="auto">
          <a:xfrm>
            <a:off x="6858000" y="4343400"/>
            <a:ext cx="685800" cy="381000"/>
            <a:chOff x="4272" y="3024"/>
            <a:chExt cx="480" cy="384"/>
          </a:xfrm>
        </p:grpSpPr>
        <p:sp>
          <p:nvSpPr>
            <p:cNvPr id="9417" name="Arc 129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418" name="Arc 130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9286" name="Group 131"/>
          <p:cNvGrpSpPr>
            <a:grpSpLocks/>
          </p:cNvGrpSpPr>
          <p:nvPr/>
        </p:nvGrpSpPr>
        <p:grpSpPr bwMode="auto">
          <a:xfrm>
            <a:off x="6858000" y="762000"/>
            <a:ext cx="685800" cy="457200"/>
            <a:chOff x="4320" y="1344"/>
            <a:chExt cx="432" cy="384"/>
          </a:xfrm>
        </p:grpSpPr>
        <p:sp>
          <p:nvSpPr>
            <p:cNvPr id="9415" name="Arc 132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416" name="Arc 133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9287" name="Line 134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8" name="Line 135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9" name="Line 136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0" name="Line 137"/>
          <p:cNvSpPr>
            <a:spLocks noChangeShapeType="1"/>
          </p:cNvSpPr>
          <p:nvPr/>
        </p:nvSpPr>
        <p:spPr bwMode="auto">
          <a:xfrm>
            <a:off x="45720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1" name="Line 138"/>
          <p:cNvSpPr>
            <a:spLocks noChangeShapeType="1"/>
          </p:cNvSpPr>
          <p:nvPr/>
        </p:nvSpPr>
        <p:spPr bwMode="auto">
          <a:xfrm>
            <a:off x="4572000" y="6096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2" name="Line 139"/>
          <p:cNvSpPr>
            <a:spLocks noChangeShapeType="1"/>
          </p:cNvSpPr>
          <p:nvPr/>
        </p:nvSpPr>
        <p:spPr bwMode="auto">
          <a:xfrm flipH="1" flipV="1">
            <a:off x="1905000" y="1752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3" name="Line 140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4" name="Line 141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5" name="Line 142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6" name="Line 143"/>
          <p:cNvSpPr>
            <a:spLocks noChangeShapeType="1"/>
          </p:cNvSpPr>
          <p:nvPr/>
        </p:nvSpPr>
        <p:spPr bwMode="auto">
          <a:xfrm flipH="1">
            <a:off x="9144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7" name="Line 144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8" name="Line 145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9" name="Line 146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0" name="Line 147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1" name="Line 148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2" name="Line 149"/>
          <p:cNvSpPr>
            <a:spLocks noChangeShapeType="1"/>
          </p:cNvSpPr>
          <p:nvPr/>
        </p:nvSpPr>
        <p:spPr bwMode="auto">
          <a:xfrm>
            <a:off x="3810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303" name="Group 150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9403" name="Line 151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04" name="Group 152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9405" name="Line 153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6" name="Line 154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7" name="Line 155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8" name="Line 156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9" name="Line 157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0" name="Line 158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1" name="Line 159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2" name="Line 160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3" name="Line 161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4" name="Oval 162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9304" name="Line 163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5" name="Line 164"/>
          <p:cNvSpPr>
            <a:spLocks noChangeShapeType="1"/>
          </p:cNvSpPr>
          <p:nvPr/>
        </p:nvSpPr>
        <p:spPr bwMode="auto">
          <a:xfrm flipH="1"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6" name="Line 165"/>
          <p:cNvSpPr>
            <a:spLocks noChangeShapeType="1"/>
          </p:cNvSpPr>
          <p:nvPr/>
        </p:nvSpPr>
        <p:spPr bwMode="auto">
          <a:xfrm>
            <a:off x="13716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7" name="Line 166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" name="Line 167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9" name="Line 168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0" name="Line 169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1" name="Line 170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2" name="Line 171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3" name="Line 172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4" name="Line 173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5" name="Line 174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6" name="Oval 175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9317" name="Group 176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9394" name="Line 17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5" name="Line 17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6" name="Line 17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7" name="Line 18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8" name="Line 18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9" name="Line 18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00" name="Line 18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01" name="Line 18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02" name="Line 18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318" name="Group 186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9385" name="Line 18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Line 18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Line 18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Line 19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Line 19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Line 19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1" name="Line 19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2" name="Line 19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Line 19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319" name="Line 196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0" name="Line 197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1" name="Line 198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2" name="Oval 199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323" name="Line 200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4" name="Line 201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5" name="Line 202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6" name="Line 203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327" name="Group 204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9383" name="AutoShape 205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384" name="Oval 206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9328" name="AutoShape 207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329" name="Line 208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0" name="Line 209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1" name="Line 210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2" name="Line 211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3" name="Line 212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4" name="Line 213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5" name="Line 214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6" name="Line 215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7" name="Line 216"/>
          <p:cNvSpPr>
            <a:spLocks noChangeShapeType="1"/>
          </p:cNvSpPr>
          <p:nvPr/>
        </p:nvSpPr>
        <p:spPr bwMode="auto">
          <a:xfrm>
            <a:off x="5029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8" name="Line 217"/>
          <p:cNvSpPr>
            <a:spLocks noChangeShapeType="1"/>
          </p:cNvSpPr>
          <p:nvPr/>
        </p:nvSpPr>
        <p:spPr bwMode="auto">
          <a:xfrm>
            <a:off x="33528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9" name="Line 218"/>
          <p:cNvSpPr>
            <a:spLocks noChangeShapeType="1"/>
          </p:cNvSpPr>
          <p:nvPr/>
        </p:nvSpPr>
        <p:spPr bwMode="auto">
          <a:xfrm>
            <a:off x="3505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0" name="Line 219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1" name="Line 220"/>
          <p:cNvSpPr>
            <a:spLocks noChangeShapeType="1"/>
          </p:cNvSpPr>
          <p:nvPr/>
        </p:nvSpPr>
        <p:spPr bwMode="auto">
          <a:xfrm>
            <a:off x="6629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2" name="Line 221"/>
          <p:cNvSpPr>
            <a:spLocks noChangeShapeType="1"/>
          </p:cNvSpPr>
          <p:nvPr/>
        </p:nvSpPr>
        <p:spPr bwMode="auto">
          <a:xfrm>
            <a:off x="6629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3" name="Line 222"/>
          <p:cNvSpPr>
            <a:spLocks noChangeShapeType="1"/>
          </p:cNvSpPr>
          <p:nvPr/>
        </p:nvSpPr>
        <p:spPr bwMode="auto">
          <a:xfrm>
            <a:off x="75438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4" name="Line 223"/>
          <p:cNvSpPr>
            <a:spLocks noChangeShapeType="1"/>
          </p:cNvSpPr>
          <p:nvPr/>
        </p:nvSpPr>
        <p:spPr bwMode="auto">
          <a:xfrm>
            <a:off x="7772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5" name="Line 224"/>
          <p:cNvSpPr>
            <a:spLocks noChangeShapeType="1"/>
          </p:cNvSpPr>
          <p:nvPr/>
        </p:nvSpPr>
        <p:spPr bwMode="auto">
          <a:xfrm flipV="1"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6" name="Line 225"/>
          <p:cNvSpPr>
            <a:spLocks noChangeShapeType="1"/>
          </p:cNvSpPr>
          <p:nvPr/>
        </p:nvSpPr>
        <p:spPr bwMode="auto">
          <a:xfrm>
            <a:off x="914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7" name="Line 226"/>
          <p:cNvSpPr>
            <a:spLocks noChangeShapeType="1"/>
          </p:cNvSpPr>
          <p:nvPr/>
        </p:nvSpPr>
        <p:spPr bwMode="auto">
          <a:xfrm>
            <a:off x="3505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8" name="Line 227"/>
          <p:cNvSpPr>
            <a:spLocks noChangeShapeType="1"/>
          </p:cNvSpPr>
          <p:nvPr/>
        </p:nvSpPr>
        <p:spPr bwMode="auto">
          <a:xfrm>
            <a:off x="5029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9" name="Line 228"/>
          <p:cNvSpPr>
            <a:spLocks noChangeShapeType="1"/>
          </p:cNvSpPr>
          <p:nvPr/>
        </p:nvSpPr>
        <p:spPr bwMode="auto">
          <a:xfrm>
            <a:off x="6019800" y="4191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0" name="Line 229"/>
          <p:cNvSpPr>
            <a:spLocks noChangeShapeType="1"/>
          </p:cNvSpPr>
          <p:nvPr/>
        </p:nvSpPr>
        <p:spPr bwMode="auto">
          <a:xfrm>
            <a:off x="6629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1" name="Line 230"/>
          <p:cNvSpPr>
            <a:spLocks noChangeShapeType="1"/>
          </p:cNvSpPr>
          <p:nvPr/>
        </p:nvSpPr>
        <p:spPr bwMode="auto">
          <a:xfrm>
            <a:off x="6858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2" name="Line 231"/>
          <p:cNvSpPr>
            <a:spLocks noChangeShapeType="1"/>
          </p:cNvSpPr>
          <p:nvPr/>
        </p:nvSpPr>
        <p:spPr bwMode="auto">
          <a:xfrm>
            <a:off x="68580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3" name="Line 232"/>
          <p:cNvSpPr>
            <a:spLocks noChangeShapeType="1"/>
          </p:cNvSpPr>
          <p:nvPr/>
        </p:nvSpPr>
        <p:spPr bwMode="auto">
          <a:xfrm>
            <a:off x="7772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4" name="Line 233"/>
          <p:cNvSpPr>
            <a:spLocks noChangeShapeType="1"/>
          </p:cNvSpPr>
          <p:nvPr/>
        </p:nvSpPr>
        <p:spPr bwMode="auto">
          <a:xfrm>
            <a:off x="4572000" y="4800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5" name="Line 234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6" name="Line 235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7" name="Line 236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8" name="Line 237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9" name="Line 238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360" name="Group 239"/>
          <p:cNvGrpSpPr>
            <a:grpSpLocks/>
          </p:cNvGrpSpPr>
          <p:nvPr/>
        </p:nvGrpSpPr>
        <p:grpSpPr bwMode="auto">
          <a:xfrm>
            <a:off x="3505200" y="1295400"/>
            <a:ext cx="533400" cy="457200"/>
            <a:chOff x="2208" y="816"/>
            <a:chExt cx="336" cy="288"/>
          </a:xfrm>
        </p:grpSpPr>
        <p:sp>
          <p:nvSpPr>
            <p:cNvPr id="9377" name="Line 240"/>
            <p:cNvSpPr>
              <a:spLocks noChangeShapeType="1"/>
            </p:cNvSpPr>
            <p:nvPr/>
          </p:nvSpPr>
          <p:spPr bwMode="auto">
            <a:xfrm flipH="1">
              <a:off x="2400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8" name="Line 241"/>
            <p:cNvSpPr>
              <a:spLocks noChangeShapeType="1"/>
            </p:cNvSpPr>
            <p:nvPr/>
          </p:nvSpPr>
          <p:spPr bwMode="auto">
            <a:xfrm>
              <a:off x="2400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Line 242"/>
            <p:cNvSpPr>
              <a:spLocks noChangeShapeType="1"/>
            </p:cNvSpPr>
            <p:nvPr/>
          </p:nvSpPr>
          <p:spPr bwMode="auto">
            <a:xfrm flipH="1">
              <a:off x="2208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Line 243"/>
            <p:cNvSpPr>
              <a:spLocks noChangeShapeType="1"/>
            </p:cNvSpPr>
            <p:nvPr/>
          </p:nvSpPr>
          <p:spPr bwMode="auto">
            <a:xfrm>
              <a:off x="2352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1" name="Oval 244"/>
            <p:cNvSpPr>
              <a:spLocks noChangeArrowheads="1"/>
            </p:cNvSpPr>
            <p:nvPr/>
          </p:nvSpPr>
          <p:spPr bwMode="auto">
            <a:xfrm>
              <a:off x="2256" y="9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9382" name="Line 245"/>
            <p:cNvSpPr>
              <a:spLocks noChangeShapeType="1"/>
            </p:cNvSpPr>
            <p:nvPr/>
          </p:nvSpPr>
          <p:spPr bwMode="auto">
            <a:xfrm flipH="1">
              <a:off x="2400" y="1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361" name="Line 246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2" name="Line 247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3" name="Line 248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4" name="Line 249"/>
          <p:cNvSpPr>
            <a:spLocks noChangeShapeType="1"/>
          </p:cNvSpPr>
          <p:nvPr/>
        </p:nvSpPr>
        <p:spPr bwMode="auto">
          <a:xfrm>
            <a:off x="3810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5" name="Line 250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6" name="Line 251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7" name="Line 252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8" name="Line 253"/>
          <p:cNvSpPr>
            <a:spLocks noChangeShapeType="1"/>
          </p:cNvSpPr>
          <p:nvPr/>
        </p:nvSpPr>
        <p:spPr bwMode="auto">
          <a:xfrm>
            <a:off x="2819400" y="1600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9" name="Arc 254"/>
          <p:cNvSpPr>
            <a:spLocks/>
          </p:cNvSpPr>
          <p:nvPr/>
        </p:nvSpPr>
        <p:spPr bwMode="auto">
          <a:xfrm flipH="1" flipV="1">
            <a:off x="2819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370" name="Line 255"/>
          <p:cNvSpPr>
            <a:spLocks noChangeShapeType="1"/>
          </p:cNvSpPr>
          <p:nvPr/>
        </p:nvSpPr>
        <p:spPr bwMode="auto">
          <a:xfrm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1" name="Line 256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2" name="Line 257"/>
          <p:cNvSpPr>
            <a:spLocks noChangeShapeType="1"/>
          </p:cNvSpPr>
          <p:nvPr/>
        </p:nvSpPr>
        <p:spPr bwMode="auto">
          <a:xfrm>
            <a:off x="33528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3" name="Line 258"/>
          <p:cNvSpPr>
            <a:spLocks noChangeShapeType="1"/>
          </p:cNvSpPr>
          <p:nvPr/>
        </p:nvSpPr>
        <p:spPr bwMode="auto">
          <a:xfrm>
            <a:off x="28194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4" name="Line 259"/>
          <p:cNvSpPr>
            <a:spLocks noChangeShapeType="1"/>
          </p:cNvSpPr>
          <p:nvPr/>
        </p:nvSpPr>
        <p:spPr bwMode="auto">
          <a:xfrm flipH="1" flipV="1">
            <a:off x="1676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5" name="Line 260"/>
          <p:cNvSpPr>
            <a:spLocks noChangeShapeType="1"/>
          </p:cNvSpPr>
          <p:nvPr/>
        </p:nvSpPr>
        <p:spPr bwMode="auto">
          <a:xfrm flipH="1">
            <a:off x="38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6" name="Line 261"/>
          <p:cNvSpPr>
            <a:spLocks noChangeShapeType="1"/>
          </p:cNvSpPr>
          <p:nvPr/>
        </p:nvSpPr>
        <p:spPr bwMode="auto">
          <a:xfrm flipH="1">
            <a:off x="5334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1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03EC7F-0AB1-47AC-A155-D45797C4828A}" type="slidenum">
              <a:rPr lang="de-DE" altLang="de-DE" sz="1400"/>
              <a:pPr eaLnBrk="1" hangingPunct="1"/>
              <a:t>12</a:t>
            </a:fld>
            <a:endParaRPr lang="de-DE" altLang="de-DE" sz="140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7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0248" name="Group 7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0493" name="Line 8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4" name="Line 9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5" name="Line 10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6" name="Line 11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7" name="Line 12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8" name="Line 13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9" name="Line 14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00" name="Line 15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01" name="Line 16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249" name="Group 17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0483" name="Line 18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4" name="Line 19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5" name="Line 20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6" name="Line 21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7" name="Line 22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8" name="Line 23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9" name="Line 24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0" name="Line 25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1" name="Line 26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2" name="Oval 27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250" name="Line 28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1" name="AutoShape 29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252" name="Line 30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3" name="Line 31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Line 32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5" name="Line 33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6" name="Line 34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7" name="Line 35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8" name="Line 36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9" name="Line 37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0" name="Line 38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1" name="Line 39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2" name="Line 40"/>
          <p:cNvSpPr>
            <a:spLocks noChangeShapeType="1"/>
          </p:cNvSpPr>
          <p:nvPr/>
        </p:nvSpPr>
        <p:spPr bwMode="auto">
          <a:xfrm flipH="1">
            <a:off x="3352800" y="1143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63" name="Group 41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0478" name="Line 42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79" name="Line 43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0" name="Line 44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1" name="Line 45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2" name="Line 46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64" name="Line 47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5" name="Line 48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Line 49"/>
          <p:cNvSpPr>
            <a:spLocks noChangeShapeType="1"/>
          </p:cNvSpPr>
          <p:nvPr/>
        </p:nvSpPr>
        <p:spPr bwMode="auto">
          <a:xfrm flipH="1">
            <a:off x="5334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7" name="Line 50"/>
          <p:cNvSpPr>
            <a:spLocks noChangeShapeType="1"/>
          </p:cNvSpPr>
          <p:nvPr/>
        </p:nvSpPr>
        <p:spPr bwMode="auto">
          <a:xfrm>
            <a:off x="53340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8" name="Line 51"/>
          <p:cNvSpPr>
            <a:spLocks noChangeShapeType="1"/>
          </p:cNvSpPr>
          <p:nvPr/>
        </p:nvSpPr>
        <p:spPr bwMode="auto">
          <a:xfrm flipH="1">
            <a:off x="50292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9" name="Line 52"/>
          <p:cNvSpPr>
            <a:spLocks noChangeShapeType="1"/>
          </p:cNvSpPr>
          <p:nvPr/>
        </p:nvSpPr>
        <p:spPr bwMode="auto">
          <a:xfrm>
            <a:off x="5257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0" name="Line 53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1" name="AutoShape 54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272" name="Line 55"/>
          <p:cNvSpPr>
            <a:spLocks noChangeShapeType="1"/>
          </p:cNvSpPr>
          <p:nvPr/>
        </p:nvSpPr>
        <p:spPr bwMode="auto">
          <a:xfrm>
            <a:off x="6629400" y="59436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3" name="Line 56"/>
          <p:cNvSpPr>
            <a:spLocks noChangeShapeType="1"/>
          </p:cNvSpPr>
          <p:nvPr/>
        </p:nvSpPr>
        <p:spPr bwMode="auto">
          <a:xfrm flipH="1">
            <a:off x="5562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74" name="Group 57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0476" name="AutoShape 58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477" name="Oval 59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275" name="Line 60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6" name="Line 61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7" name="Line 62"/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78" name="Group 63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0474" name="AutoShape 6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475" name="Oval 6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279" name="Line 66"/>
          <p:cNvSpPr>
            <a:spLocks noChangeShapeType="1"/>
          </p:cNvSpPr>
          <p:nvPr/>
        </p:nvSpPr>
        <p:spPr bwMode="auto">
          <a:xfrm>
            <a:off x="86106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0" name="Line 67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1" name="Line 68"/>
          <p:cNvSpPr>
            <a:spLocks noChangeShapeType="1"/>
          </p:cNvSpPr>
          <p:nvPr/>
        </p:nvSpPr>
        <p:spPr bwMode="auto">
          <a:xfrm flipH="1">
            <a:off x="914400" y="5105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2" name="Line 69"/>
          <p:cNvSpPr>
            <a:spLocks noChangeShapeType="1"/>
          </p:cNvSpPr>
          <p:nvPr/>
        </p:nvSpPr>
        <p:spPr bwMode="auto">
          <a:xfrm>
            <a:off x="7543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3" name="Line 70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4" name="Line 71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5" name="Line 72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6" name="Line 73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7" name="Line 74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8" name="Line 75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9" name="Line 76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0" name="Line 77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1" name="Line 78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2" name="Line 79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3" name="Line 80"/>
          <p:cNvSpPr>
            <a:spLocks noChangeShapeType="1"/>
          </p:cNvSpPr>
          <p:nvPr/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4" name="Line 81"/>
          <p:cNvSpPr>
            <a:spLocks noChangeShapeType="1"/>
          </p:cNvSpPr>
          <p:nvPr/>
        </p:nvSpPr>
        <p:spPr bwMode="auto">
          <a:xfrm flipH="1">
            <a:off x="3048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5" name="Line 82"/>
          <p:cNvSpPr>
            <a:spLocks noChangeShapeType="1"/>
          </p:cNvSpPr>
          <p:nvPr/>
        </p:nvSpPr>
        <p:spPr bwMode="auto">
          <a:xfrm>
            <a:off x="3124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6" name="Line 83"/>
          <p:cNvSpPr>
            <a:spLocks noChangeShapeType="1"/>
          </p:cNvSpPr>
          <p:nvPr/>
        </p:nvSpPr>
        <p:spPr bwMode="auto">
          <a:xfrm flipH="1">
            <a:off x="3124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7" name="Oval 84"/>
          <p:cNvSpPr>
            <a:spLocks noChangeArrowheads="1"/>
          </p:cNvSpPr>
          <p:nvPr/>
        </p:nvSpPr>
        <p:spPr bwMode="auto">
          <a:xfrm flipH="1">
            <a:off x="31242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298" name="Line 85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9" name="Line 86"/>
          <p:cNvSpPr>
            <a:spLocks noChangeShapeType="1"/>
          </p:cNvSpPr>
          <p:nvPr/>
        </p:nvSpPr>
        <p:spPr bwMode="auto">
          <a:xfrm flipH="1">
            <a:off x="1905000" y="1752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0" name="Line 87"/>
          <p:cNvSpPr>
            <a:spLocks noChangeShapeType="1"/>
          </p:cNvSpPr>
          <p:nvPr/>
        </p:nvSpPr>
        <p:spPr bwMode="auto">
          <a:xfrm flipH="1">
            <a:off x="3352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1" name="Rectangle 88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02" name="Line 89"/>
          <p:cNvSpPr>
            <a:spLocks noChangeShapeType="1"/>
          </p:cNvSpPr>
          <p:nvPr/>
        </p:nvSpPr>
        <p:spPr bwMode="auto">
          <a:xfrm flipV="1">
            <a:off x="19050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3" name="Line 90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304" name="Group 91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0464" name="Line 92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5" name="Line 93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6" name="Line 94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7" name="Line 95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8" name="Line 96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9" name="Line 97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70" name="Line 98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71" name="Line 99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72" name="Line 100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73" name="Oval 101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305" name="Group 102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0455" name="Line 103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6" name="Line 104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7" name="Line 105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8" name="Line 106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9" name="Line 107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0" name="Line 108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1" name="Line 109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2" name="Line 110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3" name="Line 111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306" name="Line 112"/>
          <p:cNvSpPr>
            <a:spLocks noChangeShapeType="1"/>
          </p:cNvSpPr>
          <p:nvPr/>
        </p:nvSpPr>
        <p:spPr bwMode="auto">
          <a:xfrm>
            <a:off x="73914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7" name="Rectangle 113"/>
          <p:cNvSpPr>
            <a:spLocks noChangeArrowheads="1"/>
          </p:cNvSpPr>
          <p:nvPr/>
        </p:nvSpPr>
        <p:spPr bwMode="auto">
          <a:xfrm>
            <a:off x="8458200" y="47244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0308" name="Group 114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0451" name="Line 115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2" name="Line 116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3" name="Line 117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4" name="AutoShape 118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309" name="Group 119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0447" name="Line 120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48" name="Line 121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49" name="Line 122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50" name="AutoShape 123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310" name="Line 124"/>
          <p:cNvSpPr>
            <a:spLocks noChangeShapeType="1"/>
          </p:cNvSpPr>
          <p:nvPr/>
        </p:nvSpPr>
        <p:spPr bwMode="auto">
          <a:xfrm>
            <a:off x="6629400" y="121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311" name="Group 125"/>
          <p:cNvGrpSpPr>
            <a:grpSpLocks/>
          </p:cNvGrpSpPr>
          <p:nvPr/>
        </p:nvGrpSpPr>
        <p:grpSpPr bwMode="auto">
          <a:xfrm>
            <a:off x="6858000" y="5562600"/>
            <a:ext cx="685800" cy="381000"/>
            <a:chOff x="4272" y="3024"/>
            <a:chExt cx="480" cy="384"/>
          </a:xfrm>
        </p:grpSpPr>
        <p:sp>
          <p:nvSpPr>
            <p:cNvPr id="10445" name="Arc 126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446" name="Arc 127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0312" name="Group 128"/>
          <p:cNvGrpSpPr>
            <a:grpSpLocks/>
          </p:cNvGrpSpPr>
          <p:nvPr/>
        </p:nvGrpSpPr>
        <p:grpSpPr bwMode="auto">
          <a:xfrm>
            <a:off x="6858000" y="762000"/>
            <a:ext cx="685800" cy="457200"/>
            <a:chOff x="4320" y="1344"/>
            <a:chExt cx="432" cy="384"/>
          </a:xfrm>
        </p:grpSpPr>
        <p:sp>
          <p:nvSpPr>
            <p:cNvPr id="10443" name="Arc 129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444" name="Arc 130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313" name="Line 131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4" name="Line 132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5" name="Line 133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6" name="Line 134"/>
          <p:cNvSpPr>
            <a:spLocks noChangeShapeType="1"/>
          </p:cNvSpPr>
          <p:nvPr/>
        </p:nvSpPr>
        <p:spPr bwMode="auto">
          <a:xfrm>
            <a:off x="45720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7" name="Line 135"/>
          <p:cNvSpPr>
            <a:spLocks noChangeShapeType="1"/>
          </p:cNvSpPr>
          <p:nvPr/>
        </p:nvSpPr>
        <p:spPr bwMode="auto">
          <a:xfrm>
            <a:off x="4572000" y="6096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8" name="Line 136"/>
          <p:cNvSpPr>
            <a:spLocks noChangeShapeType="1"/>
          </p:cNvSpPr>
          <p:nvPr/>
        </p:nvSpPr>
        <p:spPr bwMode="auto">
          <a:xfrm flipH="1" flipV="1">
            <a:off x="1905000" y="1752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9" name="Line 137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0" name="Line 138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1" name="Line 139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Line 140"/>
          <p:cNvSpPr>
            <a:spLocks noChangeShapeType="1"/>
          </p:cNvSpPr>
          <p:nvPr/>
        </p:nvSpPr>
        <p:spPr bwMode="auto">
          <a:xfrm flipH="1">
            <a:off x="9144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3" name="Line 141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4" name="Line 142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5" name="Line 143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Line 144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7" name="Line 145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8" name="Line 146"/>
          <p:cNvSpPr>
            <a:spLocks noChangeShapeType="1"/>
          </p:cNvSpPr>
          <p:nvPr/>
        </p:nvSpPr>
        <p:spPr bwMode="auto">
          <a:xfrm>
            <a:off x="3810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329" name="Group 147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0431" name="Line 148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32" name="Group 149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0433" name="Line 150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4" name="Line 151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5" name="Line 152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6" name="Line 153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7" name="Line 154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8" name="Line 155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9" name="Line 156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0" name="Line 157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1" name="Line 158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2" name="Oval 159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0330" name="Line 160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1" name="Line 161"/>
          <p:cNvSpPr>
            <a:spLocks noChangeShapeType="1"/>
          </p:cNvSpPr>
          <p:nvPr/>
        </p:nvSpPr>
        <p:spPr bwMode="auto">
          <a:xfrm flipH="1"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" name="Line 162"/>
          <p:cNvSpPr>
            <a:spLocks noChangeShapeType="1"/>
          </p:cNvSpPr>
          <p:nvPr/>
        </p:nvSpPr>
        <p:spPr bwMode="auto">
          <a:xfrm>
            <a:off x="13716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3" name="Line 163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4" name="Line 164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5" name="Line 165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6" name="Line 166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7" name="Line 167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8" name="Line 168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9" name="Line 169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0" name="Line 170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1" name="Line 171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2" name="Oval 172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0343" name="Group 173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0422" name="Line 174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3" name="Line 175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4" name="Line 176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5" name="Line 177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6" name="Line 178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7" name="Line 179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8" name="Line 180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9" name="Line 181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30" name="Line 182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344" name="Group 183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0413" name="Line 184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14" name="Line 185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15" name="Line 186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16" name="Line 187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17" name="Line 188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18" name="Line 189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19" name="Line 190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0" name="Line 191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21" name="Line 192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345" name="Line 193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6" name="Line 194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7" name="Line 195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8" name="Oval 196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49" name="Line 197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0" name="Line 198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1" name="Line 199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2" name="Line 200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353" name="Group 201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0411" name="AutoShape 202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412" name="Oval 203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0354" name="AutoShape 204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55" name="Line 205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6" name="Line 206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7" name="Line 207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8" name="Line 208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9" name="Line 209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0" name="Line 210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1" name="Line 211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2" name="Line 212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3" name="Line 213"/>
          <p:cNvSpPr>
            <a:spLocks noChangeShapeType="1"/>
          </p:cNvSpPr>
          <p:nvPr/>
        </p:nvSpPr>
        <p:spPr bwMode="auto">
          <a:xfrm>
            <a:off x="5029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4" name="Line 214"/>
          <p:cNvSpPr>
            <a:spLocks noChangeShapeType="1"/>
          </p:cNvSpPr>
          <p:nvPr/>
        </p:nvSpPr>
        <p:spPr bwMode="auto">
          <a:xfrm>
            <a:off x="33528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5" name="Line 215"/>
          <p:cNvSpPr>
            <a:spLocks noChangeShapeType="1"/>
          </p:cNvSpPr>
          <p:nvPr/>
        </p:nvSpPr>
        <p:spPr bwMode="auto">
          <a:xfrm>
            <a:off x="3505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6" name="Line 216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7" name="Line 217"/>
          <p:cNvSpPr>
            <a:spLocks noChangeShapeType="1"/>
          </p:cNvSpPr>
          <p:nvPr/>
        </p:nvSpPr>
        <p:spPr bwMode="auto">
          <a:xfrm>
            <a:off x="6629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8" name="Line 218"/>
          <p:cNvSpPr>
            <a:spLocks noChangeShapeType="1"/>
          </p:cNvSpPr>
          <p:nvPr/>
        </p:nvSpPr>
        <p:spPr bwMode="auto">
          <a:xfrm>
            <a:off x="6629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9" name="Line 219"/>
          <p:cNvSpPr>
            <a:spLocks noChangeShapeType="1"/>
          </p:cNvSpPr>
          <p:nvPr/>
        </p:nvSpPr>
        <p:spPr bwMode="auto">
          <a:xfrm>
            <a:off x="75438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0" name="Line 220"/>
          <p:cNvSpPr>
            <a:spLocks noChangeShapeType="1"/>
          </p:cNvSpPr>
          <p:nvPr/>
        </p:nvSpPr>
        <p:spPr bwMode="auto">
          <a:xfrm>
            <a:off x="7772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1" name="Line 221"/>
          <p:cNvSpPr>
            <a:spLocks noChangeShapeType="1"/>
          </p:cNvSpPr>
          <p:nvPr/>
        </p:nvSpPr>
        <p:spPr bwMode="auto">
          <a:xfrm flipV="1"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2" name="Line 222"/>
          <p:cNvSpPr>
            <a:spLocks noChangeShapeType="1"/>
          </p:cNvSpPr>
          <p:nvPr/>
        </p:nvSpPr>
        <p:spPr bwMode="auto">
          <a:xfrm>
            <a:off x="914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3" name="Line 223"/>
          <p:cNvSpPr>
            <a:spLocks noChangeShapeType="1"/>
          </p:cNvSpPr>
          <p:nvPr/>
        </p:nvSpPr>
        <p:spPr bwMode="auto">
          <a:xfrm>
            <a:off x="3505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4" name="Line 224"/>
          <p:cNvSpPr>
            <a:spLocks noChangeShapeType="1"/>
          </p:cNvSpPr>
          <p:nvPr/>
        </p:nvSpPr>
        <p:spPr bwMode="auto">
          <a:xfrm>
            <a:off x="5029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5" name="Line 225"/>
          <p:cNvSpPr>
            <a:spLocks noChangeShapeType="1"/>
          </p:cNvSpPr>
          <p:nvPr/>
        </p:nvSpPr>
        <p:spPr bwMode="auto">
          <a:xfrm>
            <a:off x="601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6" name="Line 226"/>
          <p:cNvSpPr>
            <a:spLocks noChangeShapeType="1"/>
          </p:cNvSpPr>
          <p:nvPr/>
        </p:nvSpPr>
        <p:spPr bwMode="auto">
          <a:xfrm>
            <a:off x="6629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7" name="Line 227"/>
          <p:cNvSpPr>
            <a:spLocks noChangeShapeType="1"/>
          </p:cNvSpPr>
          <p:nvPr/>
        </p:nvSpPr>
        <p:spPr bwMode="auto">
          <a:xfrm>
            <a:off x="6858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8" name="Line 228"/>
          <p:cNvSpPr>
            <a:spLocks noChangeShapeType="1"/>
          </p:cNvSpPr>
          <p:nvPr/>
        </p:nvSpPr>
        <p:spPr bwMode="auto">
          <a:xfrm>
            <a:off x="6858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9" name="Line 229"/>
          <p:cNvSpPr>
            <a:spLocks noChangeShapeType="1"/>
          </p:cNvSpPr>
          <p:nvPr/>
        </p:nvSpPr>
        <p:spPr bwMode="auto">
          <a:xfrm>
            <a:off x="777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0" name="Line 230"/>
          <p:cNvSpPr>
            <a:spLocks noChangeShapeType="1"/>
          </p:cNvSpPr>
          <p:nvPr/>
        </p:nvSpPr>
        <p:spPr bwMode="auto">
          <a:xfrm>
            <a:off x="4572000" y="4800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1" name="Line 231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2" name="Line 232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3" name="Line 233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4" name="Line 234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5" name="Line 235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386" name="Group 236"/>
          <p:cNvGrpSpPr>
            <a:grpSpLocks/>
          </p:cNvGrpSpPr>
          <p:nvPr/>
        </p:nvGrpSpPr>
        <p:grpSpPr bwMode="auto">
          <a:xfrm>
            <a:off x="3505200" y="1295400"/>
            <a:ext cx="533400" cy="457200"/>
            <a:chOff x="2208" y="816"/>
            <a:chExt cx="336" cy="288"/>
          </a:xfrm>
        </p:grpSpPr>
        <p:sp>
          <p:nvSpPr>
            <p:cNvPr id="10405" name="Line 237"/>
            <p:cNvSpPr>
              <a:spLocks noChangeShapeType="1"/>
            </p:cNvSpPr>
            <p:nvPr/>
          </p:nvSpPr>
          <p:spPr bwMode="auto">
            <a:xfrm flipH="1">
              <a:off x="2400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06" name="Line 238"/>
            <p:cNvSpPr>
              <a:spLocks noChangeShapeType="1"/>
            </p:cNvSpPr>
            <p:nvPr/>
          </p:nvSpPr>
          <p:spPr bwMode="auto">
            <a:xfrm>
              <a:off x="2400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07" name="Line 239"/>
            <p:cNvSpPr>
              <a:spLocks noChangeShapeType="1"/>
            </p:cNvSpPr>
            <p:nvPr/>
          </p:nvSpPr>
          <p:spPr bwMode="auto">
            <a:xfrm flipH="1">
              <a:off x="2208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08" name="Line 240"/>
            <p:cNvSpPr>
              <a:spLocks noChangeShapeType="1"/>
            </p:cNvSpPr>
            <p:nvPr/>
          </p:nvSpPr>
          <p:spPr bwMode="auto">
            <a:xfrm>
              <a:off x="2352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09" name="Oval 241"/>
            <p:cNvSpPr>
              <a:spLocks noChangeArrowheads="1"/>
            </p:cNvSpPr>
            <p:nvPr/>
          </p:nvSpPr>
          <p:spPr bwMode="auto">
            <a:xfrm>
              <a:off x="2256" y="9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0410" name="Line 242"/>
            <p:cNvSpPr>
              <a:spLocks noChangeShapeType="1"/>
            </p:cNvSpPr>
            <p:nvPr/>
          </p:nvSpPr>
          <p:spPr bwMode="auto">
            <a:xfrm flipH="1">
              <a:off x="2400" y="1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387" name="Line 243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8" name="Line 244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9" name="Line 245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0" name="Line 246"/>
          <p:cNvSpPr>
            <a:spLocks noChangeShapeType="1"/>
          </p:cNvSpPr>
          <p:nvPr/>
        </p:nvSpPr>
        <p:spPr bwMode="auto">
          <a:xfrm>
            <a:off x="3810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1" name="Line 247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2" name="Line 248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3" name="Line 249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4" name="Line 250"/>
          <p:cNvSpPr>
            <a:spLocks noChangeShapeType="1"/>
          </p:cNvSpPr>
          <p:nvPr/>
        </p:nvSpPr>
        <p:spPr bwMode="auto">
          <a:xfrm>
            <a:off x="2819400" y="1600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5" name="Arc 251"/>
          <p:cNvSpPr>
            <a:spLocks/>
          </p:cNvSpPr>
          <p:nvPr/>
        </p:nvSpPr>
        <p:spPr bwMode="auto">
          <a:xfrm flipH="1" flipV="1">
            <a:off x="2819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396" name="Line 252"/>
          <p:cNvSpPr>
            <a:spLocks noChangeShapeType="1"/>
          </p:cNvSpPr>
          <p:nvPr/>
        </p:nvSpPr>
        <p:spPr bwMode="auto">
          <a:xfrm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7" name="Line 253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8" name="Line 254"/>
          <p:cNvSpPr>
            <a:spLocks noChangeShapeType="1"/>
          </p:cNvSpPr>
          <p:nvPr/>
        </p:nvSpPr>
        <p:spPr bwMode="auto">
          <a:xfrm>
            <a:off x="33528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9" name="Line 255"/>
          <p:cNvSpPr>
            <a:spLocks noChangeShapeType="1"/>
          </p:cNvSpPr>
          <p:nvPr/>
        </p:nvSpPr>
        <p:spPr bwMode="auto">
          <a:xfrm>
            <a:off x="28194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0" name="Line 256"/>
          <p:cNvSpPr>
            <a:spLocks noChangeShapeType="1"/>
          </p:cNvSpPr>
          <p:nvPr/>
        </p:nvSpPr>
        <p:spPr bwMode="auto">
          <a:xfrm flipH="1" flipV="1">
            <a:off x="1676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1" name="Line 257"/>
          <p:cNvSpPr>
            <a:spLocks noChangeShapeType="1"/>
          </p:cNvSpPr>
          <p:nvPr/>
        </p:nvSpPr>
        <p:spPr bwMode="auto">
          <a:xfrm flipH="1">
            <a:off x="38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2" name="Line 258"/>
          <p:cNvSpPr>
            <a:spLocks noChangeShapeType="1"/>
          </p:cNvSpPr>
          <p:nvPr/>
        </p:nvSpPr>
        <p:spPr bwMode="auto">
          <a:xfrm flipH="1">
            <a:off x="5334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3" name="Arc 259"/>
          <p:cNvSpPr>
            <a:spLocks/>
          </p:cNvSpPr>
          <p:nvPr/>
        </p:nvSpPr>
        <p:spPr bwMode="auto">
          <a:xfrm>
            <a:off x="5334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404" name="Line 260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7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5F5961-308A-469B-962B-882A178CA698}" type="slidenum">
              <a:rPr lang="de-DE" altLang="de-DE" sz="1400"/>
              <a:pPr eaLnBrk="1" hangingPunct="1"/>
              <a:t>13</a:t>
            </a:fld>
            <a:endParaRPr lang="de-DE" altLang="de-DE" sz="1400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1272" name="Group 7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1517" name="Line 8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8" name="Line 9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9" name="Line 10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20" name="Line 11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21" name="Line 12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22" name="Line 13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23" name="Line 14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24" name="Line 15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25" name="Line 16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1507" name="Line 18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08" name="Line 19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09" name="Line 20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0" name="Line 21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1" name="Line 22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2" name="Line 23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3" name="Line 24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4" name="Line 25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5" name="Line 26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6" name="Oval 27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1274" name="Line 28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AutoShape 29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276" name="Line 30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7" name="Line 31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8" name="Line 32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9" name="Line 33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0" name="Line 34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1" name="Line 35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2" name="Line 36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3" name="Line 37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4" name="Line 38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39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Line 40"/>
          <p:cNvSpPr>
            <a:spLocks noChangeShapeType="1"/>
          </p:cNvSpPr>
          <p:nvPr/>
        </p:nvSpPr>
        <p:spPr bwMode="auto">
          <a:xfrm flipH="1">
            <a:off x="3352800" y="1143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87" name="Group 41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1502" name="Line 42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03" name="Line 43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04" name="Line 44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05" name="Line 45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06" name="Line 46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88" name="Line 47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48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Line 49"/>
          <p:cNvSpPr>
            <a:spLocks noChangeShapeType="1"/>
          </p:cNvSpPr>
          <p:nvPr/>
        </p:nvSpPr>
        <p:spPr bwMode="auto">
          <a:xfrm flipH="1">
            <a:off x="5334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1" name="Line 50"/>
          <p:cNvSpPr>
            <a:spLocks noChangeShapeType="1"/>
          </p:cNvSpPr>
          <p:nvPr/>
        </p:nvSpPr>
        <p:spPr bwMode="auto">
          <a:xfrm>
            <a:off x="53340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2" name="Line 51"/>
          <p:cNvSpPr>
            <a:spLocks noChangeShapeType="1"/>
          </p:cNvSpPr>
          <p:nvPr/>
        </p:nvSpPr>
        <p:spPr bwMode="auto">
          <a:xfrm flipH="1">
            <a:off x="50292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3" name="Line 52"/>
          <p:cNvSpPr>
            <a:spLocks noChangeShapeType="1"/>
          </p:cNvSpPr>
          <p:nvPr/>
        </p:nvSpPr>
        <p:spPr bwMode="auto">
          <a:xfrm>
            <a:off x="5257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Line 53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5" name="AutoShape 54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296" name="Line 55"/>
          <p:cNvSpPr>
            <a:spLocks noChangeShapeType="1"/>
          </p:cNvSpPr>
          <p:nvPr/>
        </p:nvSpPr>
        <p:spPr bwMode="auto">
          <a:xfrm>
            <a:off x="6629400" y="59436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7" name="Line 56"/>
          <p:cNvSpPr>
            <a:spLocks noChangeShapeType="1"/>
          </p:cNvSpPr>
          <p:nvPr/>
        </p:nvSpPr>
        <p:spPr bwMode="auto">
          <a:xfrm flipH="1">
            <a:off x="5562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98" name="Group 57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1500" name="AutoShape 58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1501" name="Oval 59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1299" name="Line 60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0" name="Line 61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1" name="Line 62"/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302" name="Group 63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1498" name="AutoShape 6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1499" name="Oval 6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1303" name="Line 66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Line 67"/>
          <p:cNvSpPr>
            <a:spLocks noChangeShapeType="1"/>
          </p:cNvSpPr>
          <p:nvPr/>
        </p:nvSpPr>
        <p:spPr bwMode="auto">
          <a:xfrm flipH="1">
            <a:off x="914400" y="5105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5" name="Line 68"/>
          <p:cNvSpPr>
            <a:spLocks noChangeShapeType="1"/>
          </p:cNvSpPr>
          <p:nvPr/>
        </p:nvSpPr>
        <p:spPr bwMode="auto">
          <a:xfrm>
            <a:off x="7543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6" name="Line 69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7" name="Line 70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8" name="Line 71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9" name="Line 72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0" name="Line 73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74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2" name="Line 75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3" name="Line 76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4" name="Line 77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5" name="Line 78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79"/>
          <p:cNvSpPr>
            <a:spLocks noChangeShapeType="1"/>
          </p:cNvSpPr>
          <p:nvPr/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Line 80"/>
          <p:cNvSpPr>
            <a:spLocks noChangeShapeType="1"/>
          </p:cNvSpPr>
          <p:nvPr/>
        </p:nvSpPr>
        <p:spPr bwMode="auto">
          <a:xfrm flipH="1">
            <a:off x="3048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8" name="Line 81"/>
          <p:cNvSpPr>
            <a:spLocks noChangeShapeType="1"/>
          </p:cNvSpPr>
          <p:nvPr/>
        </p:nvSpPr>
        <p:spPr bwMode="auto">
          <a:xfrm>
            <a:off x="3124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9" name="Line 82"/>
          <p:cNvSpPr>
            <a:spLocks noChangeShapeType="1"/>
          </p:cNvSpPr>
          <p:nvPr/>
        </p:nvSpPr>
        <p:spPr bwMode="auto">
          <a:xfrm flipH="1">
            <a:off x="3124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20" name="Oval 83"/>
          <p:cNvSpPr>
            <a:spLocks noChangeArrowheads="1"/>
          </p:cNvSpPr>
          <p:nvPr/>
        </p:nvSpPr>
        <p:spPr bwMode="auto">
          <a:xfrm flipH="1">
            <a:off x="31242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321" name="Line 84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22" name="Line 85"/>
          <p:cNvSpPr>
            <a:spLocks noChangeShapeType="1"/>
          </p:cNvSpPr>
          <p:nvPr/>
        </p:nvSpPr>
        <p:spPr bwMode="auto">
          <a:xfrm flipH="1">
            <a:off x="1905000" y="1752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23" name="Line 86"/>
          <p:cNvSpPr>
            <a:spLocks noChangeShapeType="1"/>
          </p:cNvSpPr>
          <p:nvPr/>
        </p:nvSpPr>
        <p:spPr bwMode="auto">
          <a:xfrm flipH="1">
            <a:off x="3352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24" name="Rectangle 87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325" name="Line 88"/>
          <p:cNvSpPr>
            <a:spLocks noChangeShapeType="1"/>
          </p:cNvSpPr>
          <p:nvPr/>
        </p:nvSpPr>
        <p:spPr bwMode="auto">
          <a:xfrm flipV="1">
            <a:off x="19050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26" name="Line 89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327" name="Group 90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1488" name="Line 91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9" name="Line 9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0" name="Line 93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1" name="Line 94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2" name="Line 95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3" name="Line 96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4" name="Line 97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5" name="Line 98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6" name="Line 99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" name="Oval 100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1328" name="Group 101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1479" name="Line 102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0" name="Line 103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1" name="Line 104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2" name="Line 105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3" name="Line 106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4" name="Line 107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5" name="Line 108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6" name="Line 10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7" name="Line 110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329" name="Line 111"/>
          <p:cNvSpPr>
            <a:spLocks noChangeShapeType="1"/>
          </p:cNvSpPr>
          <p:nvPr/>
        </p:nvSpPr>
        <p:spPr bwMode="auto">
          <a:xfrm>
            <a:off x="73914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30" name="Rectangle 112"/>
          <p:cNvSpPr>
            <a:spLocks noChangeArrowheads="1"/>
          </p:cNvSpPr>
          <p:nvPr/>
        </p:nvSpPr>
        <p:spPr bwMode="auto">
          <a:xfrm>
            <a:off x="8458200" y="47244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1331" name="Group 113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1475" name="Line 114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6" name="Line 115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7" name="Line 116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8" name="AutoShape 117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1332" name="Group 118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1471" name="Line 119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2" name="Line 120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3" name="Line 121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4" name="AutoShape 122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1333" name="Line 123"/>
          <p:cNvSpPr>
            <a:spLocks noChangeShapeType="1"/>
          </p:cNvSpPr>
          <p:nvPr/>
        </p:nvSpPr>
        <p:spPr bwMode="auto">
          <a:xfrm>
            <a:off x="6629400" y="121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334" name="Group 124"/>
          <p:cNvGrpSpPr>
            <a:grpSpLocks/>
          </p:cNvGrpSpPr>
          <p:nvPr/>
        </p:nvGrpSpPr>
        <p:grpSpPr bwMode="auto">
          <a:xfrm>
            <a:off x="6858000" y="5562600"/>
            <a:ext cx="685800" cy="381000"/>
            <a:chOff x="4272" y="3024"/>
            <a:chExt cx="480" cy="384"/>
          </a:xfrm>
        </p:grpSpPr>
        <p:sp>
          <p:nvSpPr>
            <p:cNvPr id="11469" name="Arc 125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1470" name="Arc 126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1335" name="Group 127"/>
          <p:cNvGrpSpPr>
            <a:grpSpLocks/>
          </p:cNvGrpSpPr>
          <p:nvPr/>
        </p:nvGrpSpPr>
        <p:grpSpPr bwMode="auto">
          <a:xfrm>
            <a:off x="6858000" y="762000"/>
            <a:ext cx="685800" cy="457200"/>
            <a:chOff x="4320" y="1344"/>
            <a:chExt cx="432" cy="384"/>
          </a:xfrm>
        </p:grpSpPr>
        <p:sp>
          <p:nvSpPr>
            <p:cNvPr id="11467" name="Arc 128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1468" name="Arc 129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1336" name="Line 130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37" name="Line 131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38" name="Line 132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39" name="Line 133"/>
          <p:cNvSpPr>
            <a:spLocks noChangeShapeType="1"/>
          </p:cNvSpPr>
          <p:nvPr/>
        </p:nvSpPr>
        <p:spPr bwMode="auto">
          <a:xfrm>
            <a:off x="45720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0" name="Line 134"/>
          <p:cNvSpPr>
            <a:spLocks noChangeShapeType="1"/>
          </p:cNvSpPr>
          <p:nvPr/>
        </p:nvSpPr>
        <p:spPr bwMode="auto">
          <a:xfrm>
            <a:off x="45720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1" name="Line 135"/>
          <p:cNvSpPr>
            <a:spLocks noChangeShapeType="1"/>
          </p:cNvSpPr>
          <p:nvPr/>
        </p:nvSpPr>
        <p:spPr bwMode="auto">
          <a:xfrm flipH="1" flipV="1">
            <a:off x="1905000" y="1752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2" name="Line 136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3" name="Line 137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4" name="Line 138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5" name="Line 139"/>
          <p:cNvSpPr>
            <a:spLocks noChangeShapeType="1"/>
          </p:cNvSpPr>
          <p:nvPr/>
        </p:nvSpPr>
        <p:spPr bwMode="auto">
          <a:xfrm flipH="1">
            <a:off x="9144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6" name="Line 140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7" name="Line 141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8" name="Line 142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49" name="Line 143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0" name="Line 144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1" name="Line 145"/>
          <p:cNvSpPr>
            <a:spLocks noChangeShapeType="1"/>
          </p:cNvSpPr>
          <p:nvPr/>
        </p:nvSpPr>
        <p:spPr bwMode="auto">
          <a:xfrm>
            <a:off x="3810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352" name="Group 146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1455" name="Line 147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456" name="Group 148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1457" name="Line 149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8" name="Line 150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9" name="Line 151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0" name="Line 152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1" name="Line 153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2" name="Line 154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3" name="Line 155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4" name="Line 156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5" name="Line 157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6" name="Oval 158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1353" name="Line 159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4" name="Line 160"/>
          <p:cNvSpPr>
            <a:spLocks noChangeShapeType="1"/>
          </p:cNvSpPr>
          <p:nvPr/>
        </p:nvSpPr>
        <p:spPr bwMode="auto">
          <a:xfrm flipH="1"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5" name="Line 161"/>
          <p:cNvSpPr>
            <a:spLocks noChangeShapeType="1"/>
          </p:cNvSpPr>
          <p:nvPr/>
        </p:nvSpPr>
        <p:spPr bwMode="auto">
          <a:xfrm>
            <a:off x="13716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6" name="Line 162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7" name="Line 163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8" name="Line 164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59" name="Line 165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0" name="Line 166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1" name="Line 167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2" name="Line 168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3" name="Line 169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4" name="Line 170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5" name="Oval 171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1366" name="Group 172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1446" name="Line 173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7" name="Line 174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8" name="Line 175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9" name="Line 176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50" name="Line 177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51" name="Line 178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52" name="Line 179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53" name="Line 180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54" name="Line 181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367" name="Group 182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1437" name="Line 183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8" name="Line 184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9" name="Line 185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0" name="Line 186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1" name="Line 187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2" name="Line 188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3" name="Line 189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4" name="Line 190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5" name="Line 191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368" name="Line 192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9" name="Line 193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0" name="Line 194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1" name="Oval 195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372" name="Line 196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3" name="Line 197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4" name="Line 198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5" name="Line 199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376" name="Group 200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1435" name="AutoShape 201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1436" name="Oval 202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1377" name="AutoShape 203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378" name="Line 204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79" name="Line 205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0" name="Line 206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1" name="Line 207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2" name="Line 208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3" name="Line 209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4" name="Line 210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5" name="Line 211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6" name="Line 212"/>
          <p:cNvSpPr>
            <a:spLocks noChangeShapeType="1"/>
          </p:cNvSpPr>
          <p:nvPr/>
        </p:nvSpPr>
        <p:spPr bwMode="auto">
          <a:xfrm>
            <a:off x="5029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7" name="Line 213"/>
          <p:cNvSpPr>
            <a:spLocks noChangeShapeType="1"/>
          </p:cNvSpPr>
          <p:nvPr/>
        </p:nvSpPr>
        <p:spPr bwMode="auto">
          <a:xfrm>
            <a:off x="33528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8" name="Line 214"/>
          <p:cNvSpPr>
            <a:spLocks noChangeShapeType="1"/>
          </p:cNvSpPr>
          <p:nvPr/>
        </p:nvSpPr>
        <p:spPr bwMode="auto">
          <a:xfrm>
            <a:off x="3505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9" name="Line 215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0" name="Line 216"/>
          <p:cNvSpPr>
            <a:spLocks noChangeShapeType="1"/>
          </p:cNvSpPr>
          <p:nvPr/>
        </p:nvSpPr>
        <p:spPr bwMode="auto">
          <a:xfrm>
            <a:off x="6629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1" name="Line 217"/>
          <p:cNvSpPr>
            <a:spLocks noChangeShapeType="1"/>
          </p:cNvSpPr>
          <p:nvPr/>
        </p:nvSpPr>
        <p:spPr bwMode="auto">
          <a:xfrm>
            <a:off x="6629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2" name="Line 218"/>
          <p:cNvSpPr>
            <a:spLocks noChangeShapeType="1"/>
          </p:cNvSpPr>
          <p:nvPr/>
        </p:nvSpPr>
        <p:spPr bwMode="auto">
          <a:xfrm>
            <a:off x="75438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3" name="Line 219"/>
          <p:cNvSpPr>
            <a:spLocks noChangeShapeType="1"/>
          </p:cNvSpPr>
          <p:nvPr/>
        </p:nvSpPr>
        <p:spPr bwMode="auto">
          <a:xfrm>
            <a:off x="77724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4" name="Line 220"/>
          <p:cNvSpPr>
            <a:spLocks noChangeShapeType="1"/>
          </p:cNvSpPr>
          <p:nvPr/>
        </p:nvSpPr>
        <p:spPr bwMode="auto">
          <a:xfrm flipV="1"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5" name="Line 221"/>
          <p:cNvSpPr>
            <a:spLocks noChangeShapeType="1"/>
          </p:cNvSpPr>
          <p:nvPr/>
        </p:nvSpPr>
        <p:spPr bwMode="auto">
          <a:xfrm>
            <a:off x="914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6" name="Line 222"/>
          <p:cNvSpPr>
            <a:spLocks noChangeShapeType="1"/>
          </p:cNvSpPr>
          <p:nvPr/>
        </p:nvSpPr>
        <p:spPr bwMode="auto">
          <a:xfrm>
            <a:off x="3505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7" name="Line 223"/>
          <p:cNvSpPr>
            <a:spLocks noChangeShapeType="1"/>
          </p:cNvSpPr>
          <p:nvPr/>
        </p:nvSpPr>
        <p:spPr bwMode="auto">
          <a:xfrm>
            <a:off x="5029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8" name="Line 224"/>
          <p:cNvSpPr>
            <a:spLocks noChangeShapeType="1"/>
          </p:cNvSpPr>
          <p:nvPr/>
        </p:nvSpPr>
        <p:spPr bwMode="auto">
          <a:xfrm>
            <a:off x="601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99" name="Line 225"/>
          <p:cNvSpPr>
            <a:spLocks noChangeShapeType="1"/>
          </p:cNvSpPr>
          <p:nvPr/>
        </p:nvSpPr>
        <p:spPr bwMode="auto">
          <a:xfrm>
            <a:off x="6629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0" name="Line 226"/>
          <p:cNvSpPr>
            <a:spLocks noChangeShapeType="1"/>
          </p:cNvSpPr>
          <p:nvPr/>
        </p:nvSpPr>
        <p:spPr bwMode="auto">
          <a:xfrm>
            <a:off x="6858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1" name="Line 227"/>
          <p:cNvSpPr>
            <a:spLocks noChangeShapeType="1"/>
          </p:cNvSpPr>
          <p:nvPr/>
        </p:nvSpPr>
        <p:spPr bwMode="auto">
          <a:xfrm>
            <a:off x="6858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2" name="Line 228"/>
          <p:cNvSpPr>
            <a:spLocks noChangeShapeType="1"/>
          </p:cNvSpPr>
          <p:nvPr/>
        </p:nvSpPr>
        <p:spPr bwMode="auto">
          <a:xfrm>
            <a:off x="777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3" name="Line 229"/>
          <p:cNvSpPr>
            <a:spLocks noChangeShapeType="1"/>
          </p:cNvSpPr>
          <p:nvPr/>
        </p:nvSpPr>
        <p:spPr bwMode="auto">
          <a:xfrm>
            <a:off x="4572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4" name="Line 230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5" name="Line 231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6" name="Line 232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7" name="Line 233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08" name="Line 234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409" name="Group 235"/>
          <p:cNvGrpSpPr>
            <a:grpSpLocks/>
          </p:cNvGrpSpPr>
          <p:nvPr/>
        </p:nvGrpSpPr>
        <p:grpSpPr bwMode="auto">
          <a:xfrm>
            <a:off x="3505200" y="1295400"/>
            <a:ext cx="533400" cy="457200"/>
            <a:chOff x="2208" y="816"/>
            <a:chExt cx="336" cy="288"/>
          </a:xfrm>
        </p:grpSpPr>
        <p:sp>
          <p:nvSpPr>
            <p:cNvPr id="11429" name="Line 236"/>
            <p:cNvSpPr>
              <a:spLocks noChangeShapeType="1"/>
            </p:cNvSpPr>
            <p:nvPr/>
          </p:nvSpPr>
          <p:spPr bwMode="auto">
            <a:xfrm flipH="1">
              <a:off x="2400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0" name="Line 237"/>
            <p:cNvSpPr>
              <a:spLocks noChangeShapeType="1"/>
            </p:cNvSpPr>
            <p:nvPr/>
          </p:nvSpPr>
          <p:spPr bwMode="auto">
            <a:xfrm>
              <a:off x="2400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1" name="Line 238"/>
            <p:cNvSpPr>
              <a:spLocks noChangeShapeType="1"/>
            </p:cNvSpPr>
            <p:nvPr/>
          </p:nvSpPr>
          <p:spPr bwMode="auto">
            <a:xfrm flipH="1">
              <a:off x="2208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2" name="Line 239"/>
            <p:cNvSpPr>
              <a:spLocks noChangeShapeType="1"/>
            </p:cNvSpPr>
            <p:nvPr/>
          </p:nvSpPr>
          <p:spPr bwMode="auto">
            <a:xfrm>
              <a:off x="2352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3" name="Oval 240"/>
            <p:cNvSpPr>
              <a:spLocks noChangeArrowheads="1"/>
            </p:cNvSpPr>
            <p:nvPr/>
          </p:nvSpPr>
          <p:spPr bwMode="auto">
            <a:xfrm>
              <a:off x="2256" y="9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1434" name="Line 241"/>
            <p:cNvSpPr>
              <a:spLocks noChangeShapeType="1"/>
            </p:cNvSpPr>
            <p:nvPr/>
          </p:nvSpPr>
          <p:spPr bwMode="auto">
            <a:xfrm flipH="1">
              <a:off x="2400" y="1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10" name="Line 242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1" name="Line 243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2" name="Line 244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3" name="Line 245"/>
          <p:cNvSpPr>
            <a:spLocks noChangeShapeType="1"/>
          </p:cNvSpPr>
          <p:nvPr/>
        </p:nvSpPr>
        <p:spPr bwMode="auto">
          <a:xfrm>
            <a:off x="3810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4" name="Line 246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5" name="Line 247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6" name="Line 248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7" name="Line 249"/>
          <p:cNvSpPr>
            <a:spLocks noChangeShapeType="1"/>
          </p:cNvSpPr>
          <p:nvPr/>
        </p:nvSpPr>
        <p:spPr bwMode="auto">
          <a:xfrm>
            <a:off x="2819400" y="1600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18" name="Arc 250"/>
          <p:cNvSpPr>
            <a:spLocks/>
          </p:cNvSpPr>
          <p:nvPr/>
        </p:nvSpPr>
        <p:spPr bwMode="auto">
          <a:xfrm flipH="1" flipV="1">
            <a:off x="2819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419" name="Line 251"/>
          <p:cNvSpPr>
            <a:spLocks noChangeShapeType="1"/>
          </p:cNvSpPr>
          <p:nvPr/>
        </p:nvSpPr>
        <p:spPr bwMode="auto">
          <a:xfrm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0" name="Line 252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1" name="Line 253"/>
          <p:cNvSpPr>
            <a:spLocks noChangeShapeType="1"/>
          </p:cNvSpPr>
          <p:nvPr/>
        </p:nvSpPr>
        <p:spPr bwMode="auto">
          <a:xfrm>
            <a:off x="33528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2" name="Line 254"/>
          <p:cNvSpPr>
            <a:spLocks noChangeShapeType="1"/>
          </p:cNvSpPr>
          <p:nvPr/>
        </p:nvSpPr>
        <p:spPr bwMode="auto">
          <a:xfrm>
            <a:off x="28194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3" name="Line 255"/>
          <p:cNvSpPr>
            <a:spLocks noChangeShapeType="1"/>
          </p:cNvSpPr>
          <p:nvPr/>
        </p:nvSpPr>
        <p:spPr bwMode="auto">
          <a:xfrm flipH="1" flipV="1">
            <a:off x="1676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4" name="Line 256"/>
          <p:cNvSpPr>
            <a:spLocks noChangeShapeType="1"/>
          </p:cNvSpPr>
          <p:nvPr/>
        </p:nvSpPr>
        <p:spPr bwMode="auto">
          <a:xfrm flipH="1">
            <a:off x="38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5" name="Line 257"/>
          <p:cNvSpPr>
            <a:spLocks noChangeShapeType="1"/>
          </p:cNvSpPr>
          <p:nvPr/>
        </p:nvSpPr>
        <p:spPr bwMode="auto">
          <a:xfrm flipH="1">
            <a:off x="5334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6" name="Arc 258"/>
          <p:cNvSpPr>
            <a:spLocks/>
          </p:cNvSpPr>
          <p:nvPr/>
        </p:nvSpPr>
        <p:spPr bwMode="auto">
          <a:xfrm>
            <a:off x="5334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1427" name="Line 259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28" name="Line 260"/>
          <p:cNvSpPr>
            <a:spLocks noChangeShapeType="1"/>
          </p:cNvSpPr>
          <p:nvPr/>
        </p:nvSpPr>
        <p:spPr bwMode="auto">
          <a:xfrm>
            <a:off x="86106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9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503023-C515-4C6C-8386-9B72BFD59319}" type="slidenum">
              <a:rPr lang="de-DE" altLang="de-DE" sz="1400"/>
              <a:pPr eaLnBrk="1" hangingPunct="1"/>
              <a:t>14</a:t>
            </a:fld>
            <a:endParaRPr lang="de-DE" altLang="de-DE" sz="1400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2541" name="Line 8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2" name="Line 9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3" name="Line 10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4" name="Line 11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5" name="Line 12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6" name="Line 13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7" name="Line 14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8" name="Line 15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9" name="Line 16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297" name="Group 17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2531" name="Line 18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2" name="Line 19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3" name="Line 20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4" name="Line 21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5" name="Line 22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6" name="Line 23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7" name="Line 24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8" name="Line 25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9" name="Line 26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40" name="Oval 27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2298" name="Line 28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" name="AutoShape 29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300" name="Line 30"/>
          <p:cNvSpPr>
            <a:spLocks noChangeShapeType="1"/>
          </p:cNvSpPr>
          <p:nvPr/>
        </p:nvSpPr>
        <p:spPr bwMode="auto">
          <a:xfrm>
            <a:off x="5562600" y="1752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1" name="Line 31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2" name="Line 32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H="1">
            <a:off x="55626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Line 34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5" name="Line 35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6" name="Line 36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7" name="Line 37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8" name="Line 38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9" name="Line 39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0" name="Line 40"/>
          <p:cNvSpPr>
            <a:spLocks noChangeShapeType="1"/>
          </p:cNvSpPr>
          <p:nvPr/>
        </p:nvSpPr>
        <p:spPr bwMode="auto">
          <a:xfrm flipH="1">
            <a:off x="3352800" y="1143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11" name="Group 41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2526" name="Line 42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27" name="Line 43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28" name="Line 44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29" name="Line 45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30" name="Line 46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12" name="Line 47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3" name="Line 48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4" name="Line 49"/>
          <p:cNvSpPr>
            <a:spLocks noChangeShapeType="1"/>
          </p:cNvSpPr>
          <p:nvPr/>
        </p:nvSpPr>
        <p:spPr bwMode="auto">
          <a:xfrm flipH="1">
            <a:off x="5334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5" name="Line 50"/>
          <p:cNvSpPr>
            <a:spLocks noChangeShapeType="1"/>
          </p:cNvSpPr>
          <p:nvPr/>
        </p:nvSpPr>
        <p:spPr bwMode="auto">
          <a:xfrm>
            <a:off x="53340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6" name="Line 51"/>
          <p:cNvSpPr>
            <a:spLocks noChangeShapeType="1"/>
          </p:cNvSpPr>
          <p:nvPr/>
        </p:nvSpPr>
        <p:spPr bwMode="auto">
          <a:xfrm flipH="1">
            <a:off x="50292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7" name="Line 52"/>
          <p:cNvSpPr>
            <a:spLocks noChangeShapeType="1"/>
          </p:cNvSpPr>
          <p:nvPr/>
        </p:nvSpPr>
        <p:spPr bwMode="auto">
          <a:xfrm>
            <a:off x="5257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8" name="Line 53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9" name="AutoShape 54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320" name="Line 55"/>
          <p:cNvSpPr>
            <a:spLocks noChangeShapeType="1"/>
          </p:cNvSpPr>
          <p:nvPr/>
        </p:nvSpPr>
        <p:spPr bwMode="auto">
          <a:xfrm>
            <a:off x="6629400" y="59436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21" name="Line 56"/>
          <p:cNvSpPr>
            <a:spLocks noChangeShapeType="1"/>
          </p:cNvSpPr>
          <p:nvPr/>
        </p:nvSpPr>
        <p:spPr bwMode="auto">
          <a:xfrm flipH="1">
            <a:off x="5562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22" name="Group 57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2524" name="AutoShape 58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2525" name="Oval 59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2323" name="Line 60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24" name="Line 61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25" name="Line 62"/>
          <p:cNvSpPr>
            <a:spLocks noChangeShapeType="1"/>
          </p:cNvSpPr>
          <p:nvPr/>
        </p:nvSpPr>
        <p:spPr bwMode="auto">
          <a:xfrm>
            <a:off x="86106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26" name="Group 63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2522" name="AutoShape 6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2523" name="Oval 6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2327" name="Line 66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28" name="Line 67"/>
          <p:cNvSpPr>
            <a:spLocks noChangeShapeType="1"/>
          </p:cNvSpPr>
          <p:nvPr/>
        </p:nvSpPr>
        <p:spPr bwMode="auto">
          <a:xfrm flipH="1">
            <a:off x="914400" y="5105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29" name="Line 68"/>
          <p:cNvSpPr>
            <a:spLocks noChangeShapeType="1"/>
          </p:cNvSpPr>
          <p:nvPr/>
        </p:nvSpPr>
        <p:spPr bwMode="auto">
          <a:xfrm>
            <a:off x="7543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0" name="Line 69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1" name="Line 70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2" name="Line 71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3" name="Line 72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4" name="Line 73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5" name="Line 74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6" name="Line 75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7" name="Line 76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8" name="Line 77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39" name="Line 78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0" name="Line 79"/>
          <p:cNvSpPr>
            <a:spLocks noChangeShapeType="1"/>
          </p:cNvSpPr>
          <p:nvPr/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1" name="Line 80"/>
          <p:cNvSpPr>
            <a:spLocks noChangeShapeType="1"/>
          </p:cNvSpPr>
          <p:nvPr/>
        </p:nvSpPr>
        <p:spPr bwMode="auto">
          <a:xfrm flipH="1">
            <a:off x="3048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2" name="Line 81"/>
          <p:cNvSpPr>
            <a:spLocks noChangeShapeType="1"/>
          </p:cNvSpPr>
          <p:nvPr/>
        </p:nvSpPr>
        <p:spPr bwMode="auto">
          <a:xfrm>
            <a:off x="3124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3" name="Line 82"/>
          <p:cNvSpPr>
            <a:spLocks noChangeShapeType="1"/>
          </p:cNvSpPr>
          <p:nvPr/>
        </p:nvSpPr>
        <p:spPr bwMode="auto">
          <a:xfrm flipH="1">
            <a:off x="3124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4" name="Oval 83"/>
          <p:cNvSpPr>
            <a:spLocks noChangeArrowheads="1"/>
          </p:cNvSpPr>
          <p:nvPr/>
        </p:nvSpPr>
        <p:spPr bwMode="auto">
          <a:xfrm flipH="1">
            <a:off x="31242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345" name="Line 84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6" name="Line 85"/>
          <p:cNvSpPr>
            <a:spLocks noChangeShapeType="1"/>
          </p:cNvSpPr>
          <p:nvPr/>
        </p:nvSpPr>
        <p:spPr bwMode="auto">
          <a:xfrm flipH="1">
            <a:off x="1905000" y="1752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7" name="Line 86"/>
          <p:cNvSpPr>
            <a:spLocks noChangeShapeType="1"/>
          </p:cNvSpPr>
          <p:nvPr/>
        </p:nvSpPr>
        <p:spPr bwMode="auto">
          <a:xfrm flipH="1">
            <a:off x="3352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48" name="Rectangle 87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349" name="Line 88"/>
          <p:cNvSpPr>
            <a:spLocks noChangeShapeType="1"/>
          </p:cNvSpPr>
          <p:nvPr/>
        </p:nvSpPr>
        <p:spPr bwMode="auto">
          <a:xfrm flipV="1">
            <a:off x="19050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50" name="Line 89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51" name="Group 90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2512" name="Line 91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3" name="Line 9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4" name="Line 93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5" name="Line 94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6" name="Line 95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7" name="Line 96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8" name="Line 97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9" name="Line 98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20" name="Line 99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21" name="Oval 100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2352" name="Group 101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2503" name="Line 102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4" name="Line 103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5" name="Line 104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6" name="Line 105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7" name="Line 106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8" name="Line 107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9" name="Line 108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0" name="Line 10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11" name="Line 110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53" name="Line 111"/>
          <p:cNvSpPr>
            <a:spLocks noChangeShapeType="1"/>
          </p:cNvSpPr>
          <p:nvPr/>
        </p:nvSpPr>
        <p:spPr bwMode="auto">
          <a:xfrm>
            <a:off x="73914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54" name="Rectangle 112"/>
          <p:cNvSpPr>
            <a:spLocks noChangeArrowheads="1"/>
          </p:cNvSpPr>
          <p:nvPr/>
        </p:nvSpPr>
        <p:spPr bwMode="auto">
          <a:xfrm>
            <a:off x="8458200" y="47244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2355" name="Group 113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2499" name="Line 114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0" name="Line 115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1" name="Line 116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02" name="AutoShape 117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2356" name="Group 118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2495" name="Line 119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6" name="Line 120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7" name="Line 121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98" name="AutoShape 122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2357" name="Group 123"/>
          <p:cNvGrpSpPr>
            <a:grpSpLocks/>
          </p:cNvGrpSpPr>
          <p:nvPr/>
        </p:nvGrpSpPr>
        <p:grpSpPr bwMode="auto">
          <a:xfrm>
            <a:off x="6858000" y="5562600"/>
            <a:ext cx="685800" cy="381000"/>
            <a:chOff x="4272" y="3024"/>
            <a:chExt cx="480" cy="384"/>
          </a:xfrm>
        </p:grpSpPr>
        <p:sp>
          <p:nvSpPr>
            <p:cNvPr id="12493" name="Arc 124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2494" name="Arc 125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2358" name="Group 126"/>
          <p:cNvGrpSpPr>
            <a:grpSpLocks/>
          </p:cNvGrpSpPr>
          <p:nvPr/>
        </p:nvGrpSpPr>
        <p:grpSpPr bwMode="auto">
          <a:xfrm>
            <a:off x="6858000" y="2209800"/>
            <a:ext cx="685800" cy="457200"/>
            <a:chOff x="4320" y="1344"/>
            <a:chExt cx="432" cy="384"/>
          </a:xfrm>
        </p:grpSpPr>
        <p:sp>
          <p:nvSpPr>
            <p:cNvPr id="12491" name="Arc 127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2492" name="Arc 128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2359" name="Line 129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0" name="Line 130"/>
          <p:cNvSpPr>
            <a:spLocks noChangeShapeType="1"/>
          </p:cNvSpPr>
          <p:nvPr/>
        </p:nvSpPr>
        <p:spPr bwMode="auto">
          <a:xfrm flipH="1">
            <a:off x="4800600" y="32766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1" name="Line 131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2" name="Line 132"/>
          <p:cNvSpPr>
            <a:spLocks noChangeShapeType="1"/>
          </p:cNvSpPr>
          <p:nvPr/>
        </p:nvSpPr>
        <p:spPr bwMode="auto">
          <a:xfrm>
            <a:off x="4572000" y="1219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3" name="Line 133"/>
          <p:cNvSpPr>
            <a:spLocks noChangeShapeType="1"/>
          </p:cNvSpPr>
          <p:nvPr/>
        </p:nvSpPr>
        <p:spPr bwMode="auto">
          <a:xfrm>
            <a:off x="45720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4" name="Line 134"/>
          <p:cNvSpPr>
            <a:spLocks noChangeShapeType="1"/>
          </p:cNvSpPr>
          <p:nvPr/>
        </p:nvSpPr>
        <p:spPr bwMode="auto">
          <a:xfrm flipH="1" flipV="1">
            <a:off x="1905000" y="1752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5" name="Line 135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6" name="Line 136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7" name="Line 137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8" name="Line 138"/>
          <p:cNvSpPr>
            <a:spLocks noChangeShapeType="1"/>
          </p:cNvSpPr>
          <p:nvPr/>
        </p:nvSpPr>
        <p:spPr bwMode="auto">
          <a:xfrm flipH="1">
            <a:off x="9144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69" name="Line 139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0" name="Line 140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1" name="Line 141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2" name="Line 142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3" name="Line 143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4" name="Line 144"/>
          <p:cNvSpPr>
            <a:spLocks noChangeShapeType="1"/>
          </p:cNvSpPr>
          <p:nvPr/>
        </p:nvSpPr>
        <p:spPr bwMode="auto">
          <a:xfrm>
            <a:off x="3810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75" name="Group 145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2479" name="Line 146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480" name="Group 147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2481" name="Line 148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2" name="Line 149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3" name="Line 150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4" name="Line 151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5" name="Line 152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6" name="Line 153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7" name="Line 154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8" name="Line 155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9" name="Line 156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0" name="Oval 157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2376" name="Line 158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7" name="Line 159"/>
          <p:cNvSpPr>
            <a:spLocks noChangeShapeType="1"/>
          </p:cNvSpPr>
          <p:nvPr/>
        </p:nvSpPr>
        <p:spPr bwMode="auto">
          <a:xfrm flipH="1"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8" name="Line 160"/>
          <p:cNvSpPr>
            <a:spLocks noChangeShapeType="1"/>
          </p:cNvSpPr>
          <p:nvPr/>
        </p:nvSpPr>
        <p:spPr bwMode="auto">
          <a:xfrm>
            <a:off x="13716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79" name="Line 161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0" name="Line 162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1" name="Line 163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2" name="Line 164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3" name="Line 165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4" name="Line 166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5" name="Line 167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6" name="Line 168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7" name="Line 169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88" name="Oval 170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2389" name="Group 171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2470" name="Line 172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1" name="Line 173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2" name="Line 174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3" name="Line 175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4" name="Line 176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5" name="Line 177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6" name="Line 178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7" name="Line 17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78" name="Line 180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90" name="Group 181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2461" name="Line 182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2" name="Line 183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3" name="Line 184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4" name="Line 185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5" name="Line 186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6" name="Line 187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7" name="Line 188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8" name="Line 18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69" name="Line 190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91" name="Line 191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92" name="Line 192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93" name="Line 193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94" name="Oval 194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395" name="Line 195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96" name="Line 196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97" name="Line 197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98" name="Line 198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399" name="Group 199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2459" name="AutoShape 200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2460" name="Oval 201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2400" name="AutoShape 202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401" name="Line 203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2" name="Line 204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3" name="Line 205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4" name="Line 206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5" name="Line 207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6" name="Line 208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7" name="Line 209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8" name="Line 210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09" name="Line 211"/>
          <p:cNvSpPr>
            <a:spLocks noChangeShapeType="1"/>
          </p:cNvSpPr>
          <p:nvPr/>
        </p:nvSpPr>
        <p:spPr bwMode="auto">
          <a:xfrm>
            <a:off x="5029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0" name="Line 212"/>
          <p:cNvSpPr>
            <a:spLocks noChangeShapeType="1"/>
          </p:cNvSpPr>
          <p:nvPr/>
        </p:nvSpPr>
        <p:spPr bwMode="auto">
          <a:xfrm>
            <a:off x="33528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1" name="Line 213"/>
          <p:cNvSpPr>
            <a:spLocks noChangeShapeType="1"/>
          </p:cNvSpPr>
          <p:nvPr/>
        </p:nvSpPr>
        <p:spPr bwMode="auto">
          <a:xfrm>
            <a:off x="3505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2" name="Line 214"/>
          <p:cNvSpPr>
            <a:spLocks noChangeShapeType="1"/>
          </p:cNvSpPr>
          <p:nvPr/>
        </p:nvSpPr>
        <p:spPr bwMode="auto">
          <a:xfrm>
            <a:off x="6019800" y="1981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3" name="Line 215"/>
          <p:cNvSpPr>
            <a:spLocks noChangeShapeType="1"/>
          </p:cNvSpPr>
          <p:nvPr/>
        </p:nvSpPr>
        <p:spPr bwMode="auto">
          <a:xfrm>
            <a:off x="66294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4" name="Line 216"/>
          <p:cNvSpPr>
            <a:spLocks noChangeShapeType="1"/>
          </p:cNvSpPr>
          <p:nvPr/>
        </p:nvSpPr>
        <p:spPr bwMode="auto">
          <a:xfrm>
            <a:off x="66294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5" name="Line 217"/>
          <p:cNvSpPr>
            <a:spLocks noChangeShapeType="1"/>
          </p:cNvSpPr>
          <p:nvPr/>
        </p:nvSpPr>
        <p:spPr bwMode="auto">
          <a:xfrm>
            <a:off x="75438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6" name="Line 218"/>
          <p:cNvSpPr>
            <a:spLocks noChangeShapeType="1"/>
          </p:cNvSpPr>
          <p:nvPr/>
        </p:nvSpPr>
        <p:spPr bwMode="auto">
          <a:xfrm>
            <a:off x="77724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7" name="Line 219"/>
          <p:cNvSpPr>
            <a:spLocks noChangeShapeType="1"/>
          </p:cNvSpPr>
          <p:nvPr/>
        </p:nvSpPr>
        <p:spPr bwMode="auto">
          <a:xfrm flipV="1">
            <a:off x="4572000" y="121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8" name="Line 220"/>
          <p:cNvSpPr>
            <a:spLocks noChangeShapeType="1"/>
          </p:cNvSpPr>
          <p:nvPr/>
        </p:nvSpPr>
        <p:spPr bwMode="auto">
          <a:xfrm>
            <a:off x="914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19" name="Line 221"/>
          <p:cNvSpPr>
            <a:spLocks noChangeShapeType="1"/>
          </p:cNvSpPr>
          <p:nvPr/>
        </p:nvSpPr>
        <p:spPr bwMode="auto">
          <a:xfrm>
            <a:off x="3505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0" name="Line 222"/>
          <p:cNvSpPr>
            <a:spLocks noChangeShapeType="1"/>
          </p:cNvSpPr>
          <p:nvPr/>
        </p:nvSpPr>
        <p:spPr bwMode="auto">
          <a:xfrm>
            <a:off x="5029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1" name="Line 223"/>
          <p:cNvSpPr>
            <a:spLocks noChangeShapeType="1"/>
          </p:cNvSpPr>
          <p:nvPr/>
        </p:nvSpPr>
        <p:spPr bwMode="auto">
          <a:xfrm>
            <a:off x="601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2" name="Line 224"/>
          <p:cNvSpPr>
            <a:spLocks noChangeShapeType="1"/>
          </p:cNvSpPr>
          <p:nvPr/>
        </p:nvSpPr>
        <p:spPr bwMode="auto">
          <a:xfrm>
            <a:off x="6629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3" name="Line 225"/>
          <p:cNvSpPr>
            <a:spLocks noChangeShapeType="1"/>
          </p:cNvSpPr>
          <p:nvPr/>
        </p:nvSpPr>
        <p:spPr bwMode="auto">
          <a:xfrm>
            <a:off x="68580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4" name="Line 226"/>
          <p:cNvSpPr>
            <a:spLocks noChangeShapeType="1"/>
          </p:cNvSpPr>
          <p:nvPr/>
        </p:nvSpPr>
        <p:spPr bwMode="auto">
          <a:xfrm>
            <a:off x="6858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5" name="Line 227"/>
          <p:cNvSpPr>
            <a:spLocks noChangeShapeType="1"/>
          </p:cNvSpPr>
          <p:nvPr/>
        </p:nvSpPr>
        <p:spPr bwMode="auto">
          <a:xfrm>
            <a:off x="777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6" name="Line 228"/>
          <p:cNvSpPr>
            <a:spLocks noChangeShapeType="1"/>
          </p:cNvSpPr>
          <p:nvPr/>
        </p:nvSpPr>
        <p:spPr bwMode="auto">
          <a:xfrm>
            <a:off x="4572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7" name="Line 229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8" name="Line 230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29" name="Line 231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0" name="Line 232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1" name="Line 233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432" name="Group 234"/>
          <p:cNvGrpSpPr>
            <a:grpSpLocks/>
          </p:cNvGrpSpPr>
          <p:nvPr/>
        </p:nvGrpSpPr>
        <p:grpSpPr bwMode="auto">
          <a:xfrm>
            <a:off x="3505200" y="1295400"/>
            <a:ext cx="533400" cy="457200"/>
            <a:chOff x="2208" y="816"/>
            <a:chExt cx="336" cy="288"/>
          </a:xfrm>
        </p:grpSpPr>
        <p:sp>
          <p:nvSpPr>
            <p:cNvPr id="12453" name="Line 235"/>
            <p:cNvSpPr>
              <a:spLocks noChangeShapeType="1"/>
            </p:cNvSpPr>
            <p:nvPr/>
          </p:nvSpPr>
          <p:spPr bwMode="auto">
            <a:xfrm flipH="1">
              <a:off x="2400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54" name="Line 236"/>
            <p:cNvSpPr>
              <a:spLocks noChangeShapeType="1"/>
            </p:cNvSpPr>
            <p:nvPr/>
          </p:nvSpPr>
          <p:spPr bwMode="auto">
            <a:xfrm>
              <a:off x="2400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55" name="Line 237"/>
            <p:cNvSpPr>
              <a:spLocks noChangeShapeType="1"/>
            </p:cNvSpPr>
            <p:nvPr/>
          </p:nvSpPr>
          <p:spPr bwMode="auto">
            <a:xfrm flipH="1">
              <a:off x="2208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56" name="Line 238"/>
            <p:cNvSpPr>
              <a:spLocks noChangeShapeType="1"/>
            </p:cNvSpPr>
            <p:nvPr/>
          </p:nvSpPr>
          <p:spPr bwMode="auto">
            <a:xfrm>
              <a:off x="2352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57" name="Oval 239"/>
            <p:cNvSpPr>
              <a:spLocks noChangeArrowheads="1"/>
            </p:cNvSpPr>
            <p:nvPr/>
          </p:nvSpPr>
          <p:spPr bwMode="auto">
            <a:xfrm>
              <a:off x="2256" y="9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2458" name="Line 240"/>
            <p:cNvSpPr>
              <a:spLocks noChangeShapeType="1"/>
            </p:cNvSpPr>
            <p:nvPr/>
          </p:nvSpPr>
          <p:spPr bwMode="auto">
            <a:xfrm flipH="1">
              <a:off x="2400" y="1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433" name="Line 241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4" name="Line 242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5" name="Line 243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6" name="Line 244"/>
          <p:cNvSpPr>
            <a:spLocks noChangeShapeType="1"/>
          </p:cNvSpPr>
          <p:nvPr/>
        </p:nvSpPr>
        <p:spPr bwMode="auto">
          <a:xfrm>
            <a:off x="3810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7" name="Line 245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8" name="Line 246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39" name="Line 247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0" name="Line 248"/>
          <p:cNvSpPr>
            <a:spLocks noChangeShapeType="1"/>
          </p:cNvSpPr>
          <p:nvPr/>
        </p:nvSpPr>
        <p:spPr bwMode="auto">
          <a:xfrm>
            <a:off x="2819400" y="1600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1" name="Arc 249"/>
          <p:cNvSpPr>
            <a:spLocks/>
          </p:cNvSpPr>
          <p:nvPr/>
        </p:nvSpPr>
        <p:spPr bwMode="auto">
          <a:xfrm flipH="1" flipV="1">
            <a:off x="2819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442" name="Line 250"/>
          <p:cNvSpPr>
            <a:spLocks noChangeShapeType="1"/>
          </p:cNvSpPr>
          <p:nvPr/>
        </p:nvSpPr>
        <p:spPr bwMode="auto">
          <a:xfrm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3" name="Line 251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4" name="Line 252"/>
          <p:cNvSpPr>
            <a:spLocks noChangeShapeType="1"/>
          </p:cNvSpPr>
          <p:nvPr/>
        </p:nvSpPr>
        <p:spPr bwMode="auto">
          <a:xfrm>
            <a:off x="33528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5" name="Line 253"/>
          <p:cNvSpPr>
            <a:spLocks noChangeShapeType="1"/>
          </p:cNvSpPr>
          <p:nvPr/>
        </p:nvSpPr>
        <p:spPr bwMode="auto">
          <a:xfrm>
            <a:off x="28194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6" name="Line 254"/>
          <p:cNvSpPr>
            <a:spLocks noChangeShapeType="1"/>
          </p:cNvSpPr>
          <p:nvPr/>
        </p:nvSpPr>
        <p:spPr bwMode="auto">
          <a:xfrm flipH="1" flipV="1">
            <a:off x="1676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7" name="Line 255"/>
          <p:cNvSpPr>
            <a:spLocks noChangeShapeType="1"/>
          </p:cNvSpPr>
          <p:nvPr/>
        </p:nvSpPr>
        <p:spPr bwMode="auto">
          <a:xfrm flipH="1">
            <a:off x="38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8" name="Line 256"/>
          <p:cNvSpPr>
            <a:spLocks noChangeShapeType="1"/>
          </p:cNvSpPr>
          <p:nvPr/>
        </p:nvSpPr>
        <p:spPr bwMode="auto">
          <a:xfrm flipH="1">
            <a:off x="5334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49" name="Arc 257"/>
          <p:cNvSpPr>
            <a:spLocks/>
          </p:cNvSpPr>
          <p:nvPr/>
        </p:nvSpPr>
        <p:spPr bwMode="auto">
          <a:xfrm>
            <a:off x="5334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2450" name="Line 258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51" name="Line 259"/>
          <p:cNvSpPr>
            <a:spLocks noChangeShapeType="1"/>
          </p:cNvSpPr>
          <p:nvPr/>
        </p:nvSpPr>
        <p:spPr bwMode="auto">
          <a:xfrm>
            <a:off x="86106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52" name="Line 260"/>
          <p:cNvSpPr>
            <a:spLocks noChangeShapeType="1"/>
          </p:cNvSpPr>
          <p:nvPr/>
        </p:nvSpPr>
        <p:spPr bwMode="auto">
          <a:xfrm flipH="1">
            <a:off x="5181600" y="2971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6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91C5A6-FCED-4C19-9D16-B940D6110557}" type="slidenum">
              <a:rPr lang="de-DE" altLang="de-DE" sz="1400"/>
              <a:pPr eaLnBrk="1" hangingPunct="1"/>
              <a:t>15</a:t>
            </a:fld>
            <a:endParaRPr lang="de-DE" altLang="de-DE" sz="1400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3565" name="Line 8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6" name="Line 9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7" name="Line 10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8" name="Line 11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9" name="Line 12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0" name="Line 13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1" name="Line 14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2" name="Line 15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73" name="Line 16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21" name="Group 17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3555" name="Line 18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6" name="Line 19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7" name="Line 20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8" name="Line 21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9" name="Line 22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0" name="Line 23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1" name="Line 24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2" name="Line 25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3" name="Line 26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64" name="Oval 27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3322" name="Line 28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3" name="AutoShape 29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324" name="Line 30"/>
          <p:cNvSpPr>
            <a:spLocks noChangeShapeType="1"/>
          </p:cNvSpPr>
          <p:nvPr/>
        </p:nvSpPr>
        <p:spPr bwMode="auto">
          <a:xfrm>
            <a:off x="5562600" y="1752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5" name="Line 31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6" name="Line 32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7" name="Line 33"/>
          <p:cNvSpPr>
            <a:spLocks noChangeShapeType="1"/>
          </p:cNvSpPr>
          <p:nvPr/>
        </p:nvSpPr>
        <p:spPr bwMode="auto">
          <a:xfrm flipH="1">
            <a:off x="55626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8" name="Line 34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0" name="Line 36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1" name="Line 37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2" name="Line 38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3" name="Line 39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4" name="Line 40"/>
          <p:cNvSpPr>
            <a:spLocks noChangeShapeType="1"/>
          </p:cNvSpPr>
          <p:nvPr/>
        </p:nvSpPr>
        <p:spPr bwMode="auto">
          <a:xfrm flipH="1">
            <a:off x="3352800" y="1143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35" name="Group 41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3550" name="Line 42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1" name="Line 43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2" name="Line 44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3" name="Line 45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54" name="Line 46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36" name="Line 47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7" name="Line 48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8" name="Line 49"/>
          <p:cNvSpPr>
            <a:spLocks noChangeShapeType="1"/>
          </p:cNvSpPr>
          <p:nvPr/>
        </p:nvSpPr>
        <p:spPr bwMode="auto">
          <a:xfrm flipH="1">
            <a:off x="5334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9" name="Line 50"/>
          <p:cNvSpPr>
            <a:spLocks noChangeShapeType="1"/>
          </p:cNvSpPr>
          <p:nvPr/>
        </p:nvSpPr>
        <p:spPr bwMode="auto">
          <a:xfrm>
            <a:off x="53340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0" name="Line 51"/>
          <p:cNvSpPr>
            <a:spLocks noChangeShapeType="1"/>
          </p:cNvSpPr>
          <p:nvPr/>
        </p:nvSpPr>
        <p:spPr bwMode="auto">
          <a:xfrm flipH="1">
            <a:off x="50292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1" name="Line 52"/>
          <p:cNvSpPr>
            <a:spLocks noChangeShapeType="1"/>
          </p:cNvSpPr>
          <p:nvPr/>
        </p:nvSpPr>
        <p:spPr bwMode="auto">
          <a:xfrm>
            <a:off x="5257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2" name="Line 53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3" name="AutoShape 54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344" name="Line 55"/>
          <p:cNvSpPr>
            <a:spLocks noChangeShapeType="1"/>
          </p:cNvSpPr>
          <p:nvPr/>
        </p:nvSpPr>
        <p:spPr bwMode="auto">
          <a:xfrm>
            <a:off x="6629400" y="59436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5" name="Line 56"/>
          <p:cNvSpPr>
            <a:spLocks noChangeShapeType="1"/>
          </p:cNvSpPr>
          <p:nvPr/>
        </p:nvSpPr>
        <p:spPr bwMode="auto">
          <a:xfrm flipH="1">
            <a:off x="5562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46" name="Group 57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3548" name="AutoShape 58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3549" name="Oval 59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3347" name="Line 60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8" name="Line 61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49" name="Line 62"/>
          <p:cNvSpPr>
            <a:spLocks noChangeShapeType="1"/>
          </p:cNvSpPr>
          <p:nvPr/>
        </p:nvSpPr>
        <p:spPr bwMode="auto">
          <a:xfrm>
            <a:off x="86106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50" name="Group 63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3546" name="AutoShape 6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3547" name="Oval 6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3351" name="Line 66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2" name="Line 67"/>
          <p:cNvSpPr>
            <a:spLocks noChangeShapeType="1"/>
          </p:cNvSpPr>
          <p:nvPr/>
        </p:nvSpPr>
        <p:spPr bwMode="auto">
          <a:xfrm flipH="1">
            <a:off x="914400" y="5105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3" name="Line 68"/>
          <p:cNvSpPr>
            <a:spLocks noChangeShapeType="1"/>
          </p:cNvSpPr>
          <p:nvPr/>
        </p:nvSpPr>
        <p:spPr bwMode="auto">
          <a:xfrm>
            <a:off x="7543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4" name="Line 69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5" name="Line 70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6" name="Line 71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7" name="Line 72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8" name="Line 73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59" name="Line 74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0" name="Line 75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1" name="Line 76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2" name="Line 77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3" name="Line 78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4" name="Line 79"/>
          <p:cNvSpPr>
            <a:spLocks noChangeShapeType="1"/>
          </p:cNvSpPr>
          <p:nvPr/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5" name="Line 80"/>
          <p:cNvSpPr>
            <a:spLocks noChangeShapeType="1"/>
          </p:cNvSpPr>
          <p:nvPr/>
        </p:nvSpPr>
        <p:spPr bwMode="auto">
          <a:xfrm flipH="1">
            <a:off x="3048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6" name="Line 81"/>
          <p:cNvSpPr>
            <a:spLocks noChangeShapeType="1"/>
          </p:cNvSpPr>
          <p:nvPr/>
        </p:nvSpPr>
        <p:spPr bwMode="auto">
          <a:xfrm>
            <a:off x="3124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7" name="Line 82"/>
          <p:cNvSpPr>
            <a:spLocks noChangeShapeType="1"/>
          </p:cNvSpPr>
          <p:nvPr/>
        </p:nvSpPr>
        <p:spPr bwMode="auto">
          <a:xfrm flipH="1">
            <a:off x="3124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68" name="Oval 83"/>
          <p:cNvSpPr>
            <a:spLocks noChangeArrowheads="1"/>
          </p:cNvSpPr>
          <p:nvPr/>
        </p:nvSpPr>
        <p:spPr bwMode="auto">
          <a:xfrm flipH="1">
            <a:off x="31242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369" name="Line 84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0" name="Line 85"/>
          <p:cNvSpPr>
            <a:spLocks noChangeShapeType="1"/>
          </p:cNvSpPr>
          <p:nvPr/>
        </p:nvSpPr>
        <p:spPr bwMode="auto">
          <a:xfrm flipH="1">
            <a:off x="1905000" y="1752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1" name="Line 86"/>
          <p:cNvSpPr>
            <a:spLocks noChangeShapeType="1"/>
          </p:cNvSpPr>
          <p:nvPr/>
        </p:nvSpPr>
        <p:spPr bwMode="auto">
          <a:xfrm flipH="1">
            <a:off x="3352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2" name="Rectangle 87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373" name="Line 88"/>
          <p:cNvSpPr>
            <a:spLocks noChangeShapeType="1"/>
          </p:cNvSpPr>
          <p:nvPr/>
        </p:nvSpPr>
        <p:spPr bwMode="auto">
          <a:xfrm flipV="1">
            <a:off x="19050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4" name="Line 89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75" name="Group 90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3536" name="Line 91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7" name="Line 9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8" name="Line 93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9" name="Line 94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0" name="Line 95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1" name="Line 96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2" name="Line 97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3" name="Line 98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4" name="Line 99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45" name="Oval 100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3376" name="Group 101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3527" name="Line 102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8" name="Line 103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9" name="Line 104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0" name="Line 105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1" name="Line 106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2" name="Line 107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3" name="Line 108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4" name="Line 10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35" name="Line 110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77" name="Line 111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78" name="Rectangle 112"/>
          <p:cNvSpPr>
            <a:spLocks noChangeArrowheads="1"/>
          </p:cNvSpPr>
          <p:nvPr/>
        </p:nvSpPr>
        <p:spPr bwMode="auto">
          <a:xfrm>
            <a:off x="8458200" y="22098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3379" name="Group 113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3523" name="Line 114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4" name="Line 115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5" name="Line 116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6" name="AutoShape 117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3380" name="Group 118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3519" name="Line 119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0" name="Line 120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1" name="Line 121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22" name="AutoShape 122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3381" name="Group 123"/>
          <p:cNvGrpSpPr>
            <a:grpSpLocks/>
          </p:cNvGrpSpPr>
          <p:nvPr/>
        </p:nvGrpSpPr>
        <p:grpSpPr bwMode="auto">
          <a:xfrm>
            <a:off x="6858000" y="5562600"/>
            <a:ext cx="685800" cy="381000"/>
            <a:chOff x="4272" y="3024"/>
            <a:chExt cx="480" cy="384"/>
          </a:xfrm>
        </p:grpSpPr>
        <p:sp>
          <p:nvSpPr>
            <p:cNvPr id="13517" name="Arc 124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3518" name="Arc 125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3382" name="Group 126"/>
          <p:cNvGrpSpPr>
            <a:grpSpLocks/>
          </p:cNvGrpSpPr>
          <p:nvPr/>
        </p:nvGrpSpPr>
        <p:grpSpPr bwMode="auto">
          <a:xfrm>
            <a:off x="6858000" y="2209800"/>
            <a:ext cx="685800" cy="457200"/>
            <a:chOff x="4320" y="1344"/>
            <a:chExt cx="432" cy="384"/>
          </a:xfrm>
        </p:grpSpPr>
        <p:sp>
          <p:nvSpPr>
            <p:cNvPr id="13515" name="Arc 127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3516" name="Arc 128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3383" name="Line 129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4" name="Line 130"/>
          <p:cNvSpPr>
            <a:spLocks noChangeShapeType="1"/>
          </p:cNvSpPr>
          <p:nvPr/>
        </p:nvSpPr>
        <p:spPr bwMode="auto">
          <a:xfrm flipH="1">
            <a:off x="4800600" y="32766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5" name="Line 131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6" name="Line 132"/>
          <p:cNvSpPr>
            <a:spLocks noChangeShapeType="1"/>
          </p:cNvSpPr>
          <p:nvPr/>
        </p:nvSpPr>
        <p:spPr bwMode="auto">
          <a:xfrm>
            <a:off x="4572000" y="1219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7" name="Line 133"/>
          <p:cNvSpPr>
            <a:spLocks noChangeShapeType="1"/>
          </p:cNvSpPr>
          <p:nvPr/>
        </p:nvSpPr>
        <p:spPr bwMode="auto">
          <a:xfrm>
            <a:off x="45720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8" name="Line 134"/>
          <p:cNvSpPr>
            <a:spLocks noChangeShapeType="1"/>
          </p:cNvSpPr>
          <p:nvPr/>
        </p:nvSpPr>
        <p:spPr bwMode="auto">
          <a:xfrm flipH="1" flipV="1">
            <a:off x="1905000" y="1752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89" name="Line 135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0" name="Line 136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1" name="Line 137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2" name="Line 138"/>
          <p:cNvSpPr>
            <a:spLocks noChangeShapeType="1"/>
          </p:cNvSpPr>
          <p:nvPr/>
        </p:nvSpPr>
        <p:spPr bwMode="auto">
          <a:xfrm flipH="1">
            <a:off x="9144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3" name="Line 139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4" name="Line 140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5" name="Line 141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6" name="Line 142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7" name="Line 143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98" name="Line 144"/>
          <p:cNvSpPr>
            <a:spLocks noChangeShapeType="1"/>
          </p:cNvSpPr>
          <p:nvPr/>
        </p:nvSpPr>
        <p:spPr bwMode="auto">
          <a:xfrm>
            <a:off x="3810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399" name="Group 145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3503" name="Line 146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04" name="Group 147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3505" name="Line 148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06" name="Line 149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07" name="Line 150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08" name="Line 151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09" name="Line 152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10" name="Line 153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11" name="Line 154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12" name="Line 155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13" name="Line 156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14" name="Oval 157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3400" name="Line 158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1" name="Line 159"/>
          <p:cNvSpPr>
            <a:spLocks noChangeShapeType="1"/>
          </p:cNvSpPr>
          <p:nvPr/>
        </p:nvSpPr>
        <p:spPr bwMode="auto">
          <a:xfrm flipH="1"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2" name="Line 160"/>
          <p:cNvSpPr>
            <a:spLocks noChangeShapeType="1"/>
          </p:cNvSpPr>
          <p:nvPr/>
        </p:nvSpPr>
        <p:spPr bwMode="auto">
          <a:xfrm>
            <a:off x="13716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3" name="Line 161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4" name="Line 162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5" name="Line 163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6" name="Line 164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7" name="Line 165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8" name="Line 166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09" name="Line 167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0" name="Line 168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1" name="Line 169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2" name="Oval 170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3413" name="Group 171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3494" name="Line 172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5" name="Line 173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6" name="Line 174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7" name="Line 175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8" name="Line 176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9" name="Line 177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00" name="Line 178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01" name="Line 17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02" name="Line 180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414" name="Group 181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3485" name="Line 182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86" name="Line 183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87" name="Line 184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88" name="Line 185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89" name="Line 186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0" name="Line 187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1" name="Line 188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2" name="Line 189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93" name="Line 190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415" name="Line 191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6" name="Line 192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7" name="Line 193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18" name="Oval 194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419" name="Line 195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0" name="Line 196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1" name="Line 197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2" name="Line 198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423" name="Group 199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3483" name="AutoShape 200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3484" name="Oval 201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3424" name="AutoShape 202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425" name="Line 203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6" name="Line 204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7" name="Line 205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8" name="Line 206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29" name="Line 207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0" name="Line 208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1" name="Line 209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2" name="Line 210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3" name="Line 211"/>
          <p:cNvSpPr>
            <a:spLocks noChangeShapeType="1"/>
          </p:cNvSpPr>
          <p:nvPr/>
        </p:nvSpPr>
        <p:spPr bwMode="auto">
          <a:xfrm>
            <a:off x="5029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4" name="Line 212"/>
          <p:cNvSpPr>
            <a:spLocks noChangeShapeType="1"/>
          </p:cNvSpPr>
          <p:nvPr/>
        </p:nvSpPr>
        <p:spPr bwMode="auto">
          <a:xfrm>
            <a:off x="33528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5" name="Line 213"/>
          <p:cNvSpPr>
            <a:spLocks noChangeShapeType="1"/>
          </p:cNvSpPr>
          <p:nvPr/>
        </p:nvSpPr>
        <p:spPr bwMode="auto">
          <a:xfrm>
            <a:off x="35052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6" name="Line 214"/>
          <p:cNvSpPr>
            <a:spLocks noChangeShapeType="1"/>
          </p:cNvSpPr>
          <p:nvPr/>
        </p:nvSpPr>
        <p:spPr bwMode="auto">
          <a:xfrm>
            <a:off x="6019800" y="1981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7" name="Line 215"/>
          <p:cNvSpPr>
            <a:spLocks noChangeShapeType="1"/>
          </p:cNvSpPr>
          <p:nvPr/>
        </p:nvSpPr>
        <p:spPr bwMode="auto">
          <a:xfrm>
            <a:off x="66294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8" name="Line 216"/>
          <p:cNvSpPr>
            <a:spLocks noChangeShapeType="1"/>
          </p:cNvSpPr>
          <p:nvPr/>
        </p:nvSpPr>
        <p:spPr bwMode="auto">
          <a:xfrm>
            <a:off x="66294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39" name="Line 217"/>
          <p:cNvSpPr>
            <a:spLocks noChangeShapeType="1"/>
          </p:cNvSpPr>
          <p:nvPr/>
        </p:nvSpPr>
        <p:spPr bwMode="auto">
          <a:xfrm>
            <a:off x="75438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0" name="Line 218"/>
          <p:cNvSpPr>
            <a:spLocks noChangeShapeType="1"/>
          </p:cNvSpPr>
          <p:nvPr/>
        </p:nvSpPr>
        <p:spPr bwMode="auto">
          <a:xfrm>
            <a:off x="77724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1" name="Line 219"/>
          <p:cNvSpPr>
            <a:spLocks noChangeShapeType="1"/>
          </p:cNvSpPr>
          <p:nvPr/>
        </p:nvSpPr>
        <p:spPr bwMode="auto">
          <a:xfrm flipV="1">
            <a:off x="4572000" y="121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2" name="Line 220"/>
          <p:cNvSpPr>
            <a:spLocks noChangeShapeType="1"/>
          </p:cNvSpPr>
          <p:nvPr/>
        </p:nvSpPr>
        <p:spPr bwMode="auto">
          <a:xfrm>
            <a:off x="914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3" name="Line 221"/>
          <p:cNvSpPr>
            <a:spLocks noChangeShapeType="1"/>
          </p:cNvSpPr>
          <p:nvPr/>
        </p:nvSpPr>
        <p:spPr bwMode="auto">
          <a:xfrm>
            <a:off x="3505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4" name="Line 222"/>
          <p:cNvSpPr>
            <a:spLocks noChangeShapeType="1"/>
          </p:cNvSpPr>
          <p:nvPr/>
        </p:nvSpPr>
        <p:spPr bwMode="auto">
          <a:xfrm>
            <a:off x="50292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5" name="Line 223"/>
          <p:cNvSpPr>
            <a:spLocks noChangeShapeType="1"/>
          </p:cNvSpPr>
          <p:nvPr/>
        </p:nvSpPr>
        <p:spPr bwMode="auto">
          <a:xfrm>
            <a:off x="601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6" name="Line 224"/>
          <p:cNvSpPr>
            <a:spLocks noChangeShapeType="1"/>
          </p:cNvSpPr>
          <p:nvPr/>
        </p:nvSpPr>
        <p:spPr bwMode="auto">
          <a:xfrm>
            <a:off x="6629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7" name="Line 225"/>
          <p:cNvSpPr>
            <a:spLocks noChangeShapeType="1"/>
          </p:cNvSpPr>
          <p:nvPr/>
        </p:nvSpPr>
        <p:spPr bwMode="auto">
          <a:xfrm>
            <a:off x="68580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8" name="Line 226"/>
          <p:cNvSpPr>
            <a:spLocks noChangeShapeType="1"/>
          </p:cNvSpPr>
          <p:nvPr/>
        </p:nvSpPr>
        <p:spPr bwMode="auto">
          <a:xfrm>
            <a:off x="6858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49" name="Line 227"/>
          <p:cNvSpPr>
            <a:spLocks noChangeShapeType="1"/>
          </p:cNvSpPr>
          <p:nvPr/>
        </p:nvSpPr>
        <p:spPr bwMode="auto">
          <a:xfrm>
            <a:off x="777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0" name="Line 228"/>
          <p:cNvSpPr>
            <a:spLocks noChangeShapeType="1"/>
          </p:cNvSpPr>
          <p:nvPr/>
        </p:nvSpPr>
        <p:spPr bwMode="auto">
          <a:xfrm>
            <a:off x="4572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1" name="Line 229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2" name="Line 230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3" name="Line 231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4" name="Line 232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5" name="Line 233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456" name="Group 234"/>
          <p:cNvGrpSpPr>
            <a:grpSpLocks/>
          </p:cNvGrpSpPr>
          <p:nvPr/>
        </p:nvGrpSpPr>
        <p:grpSpPr bwMode="auto">
          <a:xfrm>
            <a:off x="3505200" y="1295400"/>
            <a:ext cx="533400" cy="457200"/>
            <a:chOff x="2208" y="816"/>
            <a:chExt cx="336" cy="288"/>
          </a:xfrm>
        </p:grpSpPr>
        <p:sp>
          <p:nvSpPr>
            <p:cNvPr id="13477" name="Line 235"/>
            <p:cNvSpPr>
              <a:spLocks noChangeShapeType="1"/>
            </p:cNvSpPr>
            <p:nvPr/>
          </p:nvSpPr>
          <p:spPr bwMode="auto">
            <a:xfrm flipH="1">
              <a:off x="2400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78" name="Line 236"/>
            <p:cNvSpPr>
              <a:spLocks noChangeShapeType="1"/>
            </p:cNvSpPr>
            <p:nvPr/>
          </p:nvSpPr>
          <p:spPr bwMode="auto">
            <a:xfrm>
              <a:off x="2400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79" name="Line 237"/>
            <p:cNvSpPr>
              <a:spLocks noChangeShapeType="1"/>
            </p:cNvSpPr>
            <p:nvPr/>
          </p:nvSpPr>
          <p:spPr bwMode="auto">
            <a:xfrm flipH="1">
              <a:off x="2208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80" name="Line 238"/>
            <p:cNvSpPr>
              <a:spLocks noChangeShapeType="1"/>
            </p:cNvSpPr>
            <p:nvPr/>
          </p:nvSpPr>
          <p:spPr bwMode="auto">
            <a:xfrm>
              <a:off x="2352" y="8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81" name="Oval 239"/>
            <p:cNvSpPr>
              <a:spLocks noChangeArrowheads="1"/>
            </p:cNvSpPr>
            <p:nvPr/>
          </p:nvSpPr>
          <p:spPr bwMode="auto">
            <a:xfrm>
              <a:off x="2256" y="9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3482" name="Line 240"/>
            <p:cNvSpPr>
              <a:spLocks noChangeShapeType="1"/>
            </p:cNvSpPr>
            <p:nvPr/>
          </p:nvSpPr>
          <p:spPr bwMode="auto">
            <a:xfrm flipH="1">
              <a:off x="2400" y="1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457" name="Line 241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8" name="Line 242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59" name="Line 243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0" name="Line 244"/>
          <p:cNvSpPr>
            <a:spLocks noChangeShapeType="1"/>
          </p:cNvSpPr>
          <p:nvPr/>
        </p:nvSpPr>
        <p:spPr bwMode="auto">
          <a:xfrm>
            <a:off x="3810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1" name="Line 245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2" name="Line 246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3" name="Line 247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4" name="Line 248"/>
          <p:cNvSpPr>
            <a:spLocks noChangeShapeType="1"/>
          </p:cNvSpPr>
          <p:nvPr/>
        </p:nvSpPr>
        <p:spPr bwMode="auto">
          <a:xfrm>
            <a:off x="2819400" y="1600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5" name="Arc 249"/>
          <p:cNvSpPr>
            <a:spLocks/>
          </p:cNvSpPr>
          <p:nvPr/>
        </p:nvSpPr>
        <p:spPr bwMode="auto">
          <a:xfrm flipH="1" flipV="1">
            <a:off x="2819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466" name="Line 250"/>
          <p:cNvSpPr>
            <a:spLocks noChangeShapeType="1"/>
          </p:cNvSpPr>
          <p:nvPr/>
        </p:nvSpPr>
        <p:spPr bwMode="auto">
          <a:xfrm>
            <a:off x="1371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7" name="Line 251"/>
          <p:cNvSpPr>
            <a:spLocks noChangeShapeType="1"/>
          </p:cNvSpPr>
          <p:nvPr/>
        </p:nvSpPr>
        <p:spPr bwMode="auto">
          <a:xfrm>
            <a:off x="9144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8" name="Line 252"/>
          <p:cNvSpPr>
            <a:spLocks noChangeShapeType="1"/>
          </p:cNvSpPr>
          <p:nvPr/>
        </p:nvSpPr>
        <p:spPr bwMode="auto">
          <a:xfrm>
            <a:off x="3352800" y="114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69" name="Line 253"/>
          <p:cNvSpPr>
            <a:spLocks noChangeShapeType="1"/>
          </p:cNvSpPr>
          <p:nvPr/>
        </p:nvSpPr>
        <p:spPr bwMode="auto">
          <a:xfrm>
            <a:off x="2819400" y="205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70" name="Line 254"/>
          <p:cNvSpPr>
            <a:spLocks noChangeShapeType="1"/>
          </p:cNvSpPr>
          <p:nvPr/>
        </p:nvSpPr>
        <p:spPr bwMode="auto">
          <a:xfrm flipH="1" flipV="1">
            <a:off x="1676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71" name="Line 255"/>
          <p:cNvSpPr>
            <a:spLocks noChangeShapeType="1"/>
          </p:cNvSpPr>
          <p:nvPr/>
        </p:nvSpPr>
        <p:spPr bwMode="auto">
          <a:xfrm flipH="1">
            <a:off x="38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72" name="Line 256"/>
          <p:cNvSpPr>
            <a:spLocks noChangeShapeType="1"/>
          </p:cNvSpPr>
          <p:nvPr/>
        </p:nvSpPr>
        <p:spPr bwMode="auto">
          <a:xfrm flipH="1">
            <a:off x="5334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73" name="Arc 257"/>
          <p:cNvSpPr>
            <a:spLocks/>
          </p:cNvSpPr>
          <p:nvPr/>
        </p:nvSpPr>
        <p:spPr bwMode="auto">
          <a:xfrm>
            <a:off x="5334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474" name="Line 258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75" name="Line 259"/>
          <p:cNvSpPr>
            <a:spLocks noChangeShapeType="1"/>
          </p:cNvSpPr>
          <p:nvPr/>
        </p:nvSpPr>
        <p:spPr bwMode="auto">
          <a:xfrm>
            <a:off x="86106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76" name="Line 260"/>
          <p:cNvSpPr>
            <a:spLocks noChangeShapeType="1"/>
          </p:cNvSpPr>
          <p:nvPr/>
        </p:nvSpPr>
        <p:spPr bwMode="auto">
          <a:xfrm flipH="1">
            <a:off x="5181600" y="2971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8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308300-E4CE-4B7A-BA4A-372856713AD8}" type="slidenum">
              <a:rPr lang="de-DE" altLang="de-DE" sz="1400"/>
              <a:pPr eaLnBrk="1" hangingPunct="1"/>
              <a:t>16</a:t>
            </a:fld>
            <a:endParaRPr lang="de-DE" altLang="de-DE" sz="1400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5562600" y="1752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 flipH="1">
            <a:off x="3810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3" name="Line 16"/>
          <p:cNvSpPr>
            <a:spLocks noChangeShapeType="1"/>
          </p:cNvSpPr>
          <p:nvPr/>
        </p:nvSpPr>
        <p:spPr bwMode="auto">
          <a:xfrm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 flipH="1">
            <a:off x="3505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6" name="Oval 19"/>
          <p:cNvSpPr>
            <a:spLocks noChangeArrowheads="1"/>
          </p:cNvSpPr>
          <p:nvPr/>
        </p:nvSpPr>
        <p:spPr bwMode="auto">
          <a:xfrm>
            <a:off x="3581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 flipV="1">
            <a:off x="40386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 flipH="1">
            <a:off x="33528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360" name="Group 23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4588" name="Line 24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89" name="Line 25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90" name="Line 26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91" name="Line 27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92" name="Line 28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61" name="Line 29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2" name="Line 30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363" name="Group 31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14583" name="Line 32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84" name="Line 33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85" name="Line 34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86" name="Line 35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87" name="Line 36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64" name="Line 37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5" name="Line 38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6" name="Line 39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7" name="Line 40"/>
          <p:cNvSpPr>
            <a:spLocks noChangeShapeType="1"/>
          </p:cNvSpPr>
          <p:nvPr/>
        </p:nvSpPr>
        <p:spPr bwMode="auto">
          <a:xfrm flipH="1">
            <a:off x="914400" y="6019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368" name="Group 41"/>
          <p:cNvGrpSpPr>
            <a:grpSpLocks/>
          </p:cNvGrpSpPr>
          <p:nvPr/>
        </p:nvGrpSpPr>
        <p:grpSpPr bwMode="auto">
          <a:xfrm flipH="1">
            <a:off x="2819400" y="1295400"/>
            <a:ext cx="533400" cy="457200"/>
            <a:chOff x="1392" y="2112"/>
            <a:chExt cx="336" cy="288"/>
          </a:xfrm>
        </p:grpSpPr>
        <p:grpSp>
          <p:nvGrpSpPr>
            <p:cNvPr id="14576" name="Group 42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14578" name="Line 43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79" name="Line 44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0" name="Line 45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1" name="Line 46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82" name="Line 47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577" name="Oval 48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369" name="Line 49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0" name="Line 50"/>
          <p:cNvSpPr>
            <a:spLocks noChangeShapeType="1"/>
          </p:cNvSpPr>
          <p:nvPr/>
        </p:nvSpPr>
        <p:spPr bwMode="auto">
          <a:xfrm flipH="1">
            <a:off x="28194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1" name="Line 51"/>
          <p:cNvSpPr>
            <a:spLocks noChangeShapeType="1"/>
          </p:cNvSpPr>
          <p:nvPr/>
        </p:nvSpPr>
        <p:spPr bwMode="auto">
          <a:xfrm>
            <a:off x="28194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2" name="Line 52"/>
          <p:cNvSpPr>
            <a:spLocks noChangeShapeType="1"/>
          </p:cNvSpPr>
          <p:nvPr/>
        </p:nvSpPr>
        <p:spPr bwMode="auto">
          <a:xfrm flipH="1">
            <a:off x="3352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3" name="Rectangle 53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374" name="Line 54"/>
          <p:cNvSpPr>
            <a:spLocks noChangeShapeType="1"/>
          </p:cNvSpPr>
          <p:nvPr/>
        </p:nvSpPr>
        <p:spPr bwMode="auto">
          <a:xfrm flipV="1">
            <a:off x="28194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375" name="Group 55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4566" name="Line 56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7" name="Line 57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8" name="Line 58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9" name="Line 59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70" name="Line 60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71" name="Line 61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72" name="Line 62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73" name="Line 63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74" name="Line 64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75" name="Oval 65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4376" name="Group 66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4557" name="Line 6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8" name="Line 6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9" name="Line 6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0" name="Line 7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1" name="Line 7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2" name="Line 7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3" name="Line 7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4" name="Line 7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65" name="Line 7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77" name="Group 76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4553" name="Line 77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4" name="Line 78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5" name="Line 79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6" name="AutoShape 80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4378" name="Group 81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4549" name="Line 82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0" name="Line 83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1" name="Line 84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52" name="AutoShape 85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379" name="Line 86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0" name="Line 87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1" name="Line 88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2" name="Line 89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3" name="Line 90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4" name="Line 91"/>
          <p:cNvSpPr>
            <a:spLocks noChangeShapeType="1"/>
          </p:cNvSpPr>
          <p:nvPr/>
        </p:nvSpPr>
        <p:spPr bwMode="auto">
          <a:xfrm>
            <a:off x="9144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5" name="Line 92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6" name="Line 93"/>
          <p:cNvSpPr>
            <a:spLocks noChangeShapeType="1"/>
          </p:cNvSpPr>
          <p:nvPr/>
        </p:nvSpPr>
        <p:spPr bwMode="auto">
          <a:xfrm flipH="1">
            <a:off x="91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7" name="Line 94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8" name="Line 95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89" name="Line 96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0" name="Line 97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1" name="Line 98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2" name="Line 99"/>
          <p:cNvSpPr>
            <a:spLocks noChangeShapeType="1"/>
          </p:cNvSpPr>
          <p:nvPr/>
        </p:nvSpPr>
        <p:spPr bwMode="auto">
          <a:xfrm>
            <a:off x="381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393" name="Group 100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4537" name="Line 101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538" name="Group 102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4539" name="Line 103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0" name="Line 104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1" name="Line 105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2" name="Line 106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3" name="Line 107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4" name="Line 108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5" name="Line 109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6" name="Line 110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7" name="Line 111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48" name="Oval 112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4394" name="Line 113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5" name="Line 114"/>
          <p:cNvSpPr>
            <a:spLocks noChangeShapeType="1"/>
          </p:cNvSpPr>
          <p:nvPr/>
        </p:nvSpPr>
        <p:spPr bwMode="auto">
          <a:xfrm flipH="1">
            <a:off x="1371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6" name="Line 115"/>
          <p:cNvSpPr>
            <a:spLocks noChangeShapeType="1"/>
          </p:cNvSpPr>
          <p:nvPr/>
        </p:nvSpPr>
        <p:spPr bwMode="auto">
          <a:xfrm>
            <a:off x="1371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7" name="Line 116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8" name="Line 117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99" name="Line 118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0" name="Line 119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1" name="Line 120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2" name="Line 121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3" name="Line 122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4" name="Line 123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5" name="Line 124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06" name="Oval 125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4407" name="Group 126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4528" name="Line 12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9" name="Line 12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30" name="Line 12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31" name="Line 13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32" name="Line 13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33" name="Line 13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34" name="Line 13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35" name="Line 13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36" name="Line 13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408" name="Group 136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4519" name="Line 13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0" name="Line 13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1" name="Line 13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2" name="Line 14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3" name="Line 14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4" name="Line 14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5" name="Line 14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6" name="Line 14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27" name="Line 14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409" name="Line 146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0" name="Line 147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1" name="Line 148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2" name="Oval 149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413" name="Line 150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4" name="Line 151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5" name="Line 152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16" name="Line 153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417" name="Group 154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4517" name="AutoShape 155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4518" name="Oval 156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418" name="AutoShape 157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419" name="Line 158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0" name="Line 159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1" name="Line 160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2" name="Line 161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3" name="Line 162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4" name="Line 163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5" name="Line 164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6" name="Line 165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7" name="Line 166"/>
          <p:cNvSpPr>
            <a:spLocks noChangeShapeType="1"/>
          </p:cNvSpPr>
          <p:nvPr/>
        </p:nvSpPr>
        <p:spPr bwMode="auto">
          <a:xfrm>
            <a:off x="5029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8" name="Line 167"/>
          <p:cNvSpPr>
            <a:spLocks noChangeShapeType="1"/>
          </p:cNvSpPr>
          <p:nvPr/>
        </p:nvSpPr>
        <p:spPr bwMode="auto">
          <a:xfrm>
            <a:off x="3352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29" name="Line 168"/>
          <p:cNvSpPr>
            <a:spLocks noChangeShapeType="1"/>
          </p:cNvSpPr>
          <p:nvPr/>
        </p:nvSpPr>
        <p:spPr bwMode="auto">
          <a:xfrm>
            <a:off x="3505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0" name="Line 169"/>
          <p:cNvSpPr>
            <a:spLocks noChangeShapeType="1"/>
          </p:cNvSpPr>
          <p:nvPr/>
        </p:nvSpPr>
        <p:spPr bwMode="auto">
          <a:xfrm>
            <a:off x="9144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1" name="Line 170"/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2" name="Line 171"/>
          <p:cNvSpPr>
            <a:spLocks noChangeShapeType="1"/>
          </p:cNvSpPr>
          <p:nvPr/>
        </p:nvSpPr>
        <p:spPr bwMode="auto">
          <a:xfrm>
            <a:off x="502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3" name="Line 172"/>
          <p:cNvSpPr>
            <a:spLocks noChangeShapeType="1"/>
          </p:cNvSpPr>
          <p:nvPr/>
        </p:nvSpPr>
        <p:spPr bwMode="auto">
          <a:xfrm flipH="1">
            <a:off x="3810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4" name="Line 173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5" name="Line 174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6" name="Arc 175"/>
          <p:cNvSpPr>
            <a:spLocks/>
          </p:cNvSpPr>
          <p:nvPr/>
        </p:nvSpPr>
        <p:spPr bwMode="auto">
          <a:xfrm flipV="1">
            <a:off x="1676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437" name="Arc 176"/>
          <p:cNvSpPr>
            <a:spLocks/>
          </p:cNvSpPr>
          <p:nvPr/>
        </p:nvSpPr>
        <p:spPr bwMode="auto">
          <a:xfrm flipH="1">
            <a:off x="381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438" name="Line 177"/>
          <p:cNvSpPr>
            <a:spLocks noChangeShapeType="1"/>
          </p:cNvSpPr>
          <p:nvPr/>
        </p:nvSpPr>
        <p:spPr bwMode="auto">
          <a:xfrm>
            <a:off x="381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39" name="Line 178"/>
          <p:cNvSpPr>
            <a:spLocks noChangeShapeType="1"/>
          </p:cNvSpPr>
          <p:nvPr/>
        </p:nvSpPr>
        <p:spPr bwMode="auto">
          <a:xfrm>
            <a:off x="1905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440" name="Group 179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4508" name="Line 180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9" name="Line 181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0" name="Line 182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1" name="Line 183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2" name="Line 184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3" name="Line 185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4" name="Line 186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5" name="Line 187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16" name="Line 188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441" name="AutoShape 189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442" name="Line 190"/>
          <p:cNvSpPr>
            <a:spLocks noChangeShapeType="1"/>
          </p:cNvSpPr>
          <p:nvPr/>
        </p:nvSpPr>
        <p:spPr bwMode="auto">
          <a:xfrm>
            <a:off x="6629400" y="59436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43" name="Line 191"/>
          <p:cNvSpPr>
            <a:spLocks noChangeShapeType="1"/>
          </p:cNvSpPr>
          <p:nvPr/>
        </p:nvSpPr>
        <p:spPr bwMode="auto">
          <a:xfrm flipH="1">
            <a:off x="5562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444" name="Group 192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4506" name="AutoShape 193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4507" name="Oval 194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445" name="Line 195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46" name="Line 196"/>
          <p:cNvSpPr>
            <a:spLocks noChangeShapeType="1"/>
          </p:cNvSpPr>
          <p:nvPr/>
        </p:nvSpPr>
        <p:spPr bwMode="auto">
          <a:xfrm>
            <a:off x="7543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47" name="Line 197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48" name="Line 198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49" name="Line 199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0" name="Line 200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1" name="Line 201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452" name="Group 202"/>
          <p:cNvGrpSpPr>
            <a:grpSpLocks/>
          </p:cNvGrpSpPr>
          <p:nvPr/>
        </p:nvGrpSpPr>
        <p:grpSpPr bwMode="auto">
          <a:xfrm>
            <a:off x="6858000" y="5562600"/>
            <a:ext cx="685800" cy="381000"/>
            <a:chOff x="4272" y="3024"/>
            <a:chExt cx="480" cy="384"/>
          </a:xfrm>
        </p:grpSpPr>
        <p:sp>
          <p:nvSpPr>
            <p:cNvPr id="14504" name="Arc 203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4505" name="Arc 204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453" name="Line 205"/>
          <p:cNvSpPr>
            <a:spLocks noChangeShapeType="1"/>
          </p:cNvSpPr>
          <p:nvPr/>
        </p:nvSpPr>
        <p:spPr bwMode="auto">
          <a:xfrm>
            <a:off x="45720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4" name="Line 206"/>
          <p:cNvSpPr>
            <a:spLocks noChangeShapeType="1"/>
          </p:cNvSpPr>
          <p:nvPr/>
        </p:nvSpPr>
        <p:spPr bwMode="auto">
          <a:xfrm>
            <a:off x="601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5" name="Line 207"/>
          <p:cNvSpPr>
            <a:spLocks noChangeShapeType="1"/>
          </p:cNvSpPr>
          <p:nvPr/>
        </p:nvSpPr>
        <p:spPr bwMode="auto">
          <a:xfrm>
            <a:off x="6629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6" name="Line 208"/>
          <p:cNvSpPr>
            <a:spLocks noChangeShapeType="1"/>
          </p:cNvSpPr>
          <p:nvPr/>
        </p:nvSpPr>
        <p:spPr bwMode="auto">
          <a:xfrm>
            <a:off x="6858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7" name="Line 209"/>
          <p:cNvSpPr>
            <a:spLocks noChangeShapeType="1"/>
          </p:cNvSpPr>
          <p:nvPr/>
        </p:nvSpPr>
        <p:spPr bwMode="auto">
          <a:xfrm>
            <a:off x="777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8" name="Line 210"/>
          <p:cNvSpPr>
            <a:spLocks noChangeShapeType="1"/>
          </p:cNvSpPr>
          <p:nvPr/>
        </p:nvSpPr>
        <p:spPr bwMode="auto">
          <a:xfrm>
            <a:off x="4572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59" name="Line 211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60" name="Line 212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61" name="Line 213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62" name="Line 214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63" name="Line 215"/>
          <p:cNvSpPr>
            <a:spLocks noChangeShapeType="1"/>
          </p:cNvSpPr>
          <p:nvPr/>
        </p:nvSpPr>
        <p:spPr bwMode="auto">
          <a:xfrm>
            <a:off x="86106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464" name="Group 216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4494" name="Line 217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5" name="Line 218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6" name="Line 219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7" name="Line 220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8" name="Line 221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99" name="Line 222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0" name="Line 223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1" name="Line 224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2" name="Line 225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03" name="Oval 226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465" name="AutoShape 227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466" name="Line 228"/>
          <p:cNvSpPr>
            <a:spLocks noChangeShapeType="1"/>
          </p:cNvSpPr>
          <p:nvPr/>
        </p:nvSpPr>
        <p:spPr bwMode="auto">
          <a:xfrm flipH="1">
            <a:off x="55626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467" name="Group 229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4492" name="AutoShape 230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4493" name="Oval 231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468" name="Line 232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69" name="Line 233"/>
          <p:cNvSpPr>
            <a:spLocks noChangeShapeType="1"/>
          </p:cNvSpPr>
          <p:nvPr/>
        </p:nvSpPr>
        <p:spPr bwMode="auto">
          <a:xfrm>
            <a:off x="86106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0" name="Line 234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1" name="Line 235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2" name="Line 236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3" name="Line 237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4" name="Line 238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5" name="Line 239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6" name="Rectangle 240"/>
          <p:cNvSpPr>
            <a:spLocks noChangeArrowheads="1"/>
          </p:cNvSpPr>
          <p:nvPr/>
        </p:nvSpPr>
        <p:spPr bwMode="auto">
          <a:xfrm>
            <a:off x="8458200" y="22098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4477" name="Group 241"/>
          <p:cNvGrpSpPr>
            <a:grpSpLocks/>
          </p:cNvGrpSpPr>
          <p:nvPr/>
        </p:nvGrpSpPr>
        <p:grpSpPr bwMode="auto">
          <a:xfrm>
            <a:off x="6858000" y="2209800"/>
            <a:ext cx="685800" cy="457200"/>
            <a:chOff x="4320" y="1344"/>
            <a:chExt cx="432" cy="384"/>
          </a:xfrm>
        </p:grpSpPr>
        <p:sp>
          <p:nvSpPr>
            <p:cNvPr id="14490" name="Arc 242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4491" name="Arc 243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4478" name="Line 244"/>
          <p:cNvSpPr>
            <a:spLocks noChangeShapeType="1"/>
          </p:cNvSpPr>
          <p:nvPr/>
        </p:nvSpPr>
        <p:spPr bwMode="auto">
          <a:xfrm>
            <a:off x="4572000" y="1219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79" name="Line 245"/>
          <p:cNvSpPr>
            <a:spLocks noChangeShapeType="1"/>
          </p:cNvSpPr>
          <p:nvPr/>
        </p:nvSpPr>
        <p:spPr bwMode="auto">
          <a:xfrm>
            <a:off x="6019800" y="1981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0" name="Line 246"/>
          <p:cNvSpPr>
            <a:spLocks noChangeShapeType="1"/>
          </p:cNvSpPr>
          <p:nvPr/>
        </p:nvSpPr>
        <p:spPr bwMode="auto">
          <a:xfrm>
            <a:off x="66294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1" name="Line 247"/>
          <p:cNvSpPr>
            <a:spLocks noChangeShapeType="1"/>
          </p:cNvSpPr>
          <p:nvPr/>
        </p:nvSpPr>
        <p:spPr bwMode="auto">
          <a:xfrm>
            <a:off x="66294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2" name="Line 248"/>
          <p:cNvSpPr>
            <a:spLocks noChangeShapeType="1"/>
          </p:cNvSpPr>
          <p:nvPr/>
        </p:nvSpPr>
        <p:spPr bwMode="auto">
          <a:xfrm>
            <a:off x="75438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3" name="Line 249"/>
          <p:cNvSpPr>
            <a:spLocks noChangeShapeType="1"/>
          </p:cNvSpPr>
          <p:nvPr/>
        </p:nvSpPr>
        <p:spPr bwMode="auto">
          <a:xfrm>
            <a:off x="77724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4" name="Line 250"/>
          <p:cNvSpPr>
            <a:spLocks noChangeShapeType="1"/>
          </p:cNvSpPr>
          <p:nvPr/>
        </p:nvSpPr>
        <p:spPr bwMode="auto">
          <a:xfrm flipV="1">
            <a:off x="4572000" y="121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5" name="Line 251"/>
          <p:cNvSpPr>
            <a:spLocks noChangeShapeType="1"/>
          </p:cNvSpPr>
          <p:nvPr/>
        </p:nvSpPr>
        <p:spPr bwMode="auto">
          <a:xfrm>
            <a:off x="68580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6" name="Line 252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7" name="Line 253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8" name="Line 254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489" name="Line 255"/>
          <p:cNvSpPr>
            <a:spLocks noChangeShapeType="1"/>
          </p:cNvSpPr>
          <p:nvPr/>
        </p:nvSpPr>
        <p:spPr bwMode="auto">
          <a:xfrm>
            <a:off x="5334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78B7FB-0703-4E94-8819-ABEB873F1309}" type="slidenum">
              <a:rPr lang="de-DE" altLang="de-DE" sz="1400"/>
              <a:pPr eaLnBrk="1" hangingPunct="1"/>
              <a:t>17</a:t>
            </a:fld>
            <a:endParaRPr lang="de-DE" altLang="de-DE" sz="1400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 flipH="1">
            <a:off x="3810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H="1">
            <a:off x="3505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9" name="Oval 18"/>
          <p:cNvSpPr>
            <a:spLocks noChangeArrowheads="1"/>
          </p:cNvSpPr>
          <p:nvPr/>
        </p:nvSpPr>
        <p:spPr bwMode="auto">
          <a:xfrm>
            <a:off x="3581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 flipV="1">
            <a:off x="40386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2" name="Line 21"/>
          <p:cNvSpPr>
            <a:spLocks noChangeShapeType="1"/>
          </p:cNvSpPr>
          <p:nvPr/>
        </p:nvSpPr>
        <p:spPr bwMode="auto">
          <a:xfrm flipH="1">
            <a:off x="33528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383" name="Group 22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5615" name="Line 23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6" name="Line 24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7" name="Line 25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8" name="Line 26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9" name="Line 27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384" name="Line 28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5" name="Line 29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386" name="Group 30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15610" name="Line 31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1" name="Line 32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2" name="Line 33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3" name="Line 34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14" name="Line 35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387" name="Line 36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8" name="Line 37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9" name="Line 38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0" name="Line 39"/>
          <p:cNvSpPr>
            <a:spLocks noChangeShapeType="1"/>
          </p:cNvSpPr>
          <p:nvPr/>
        </p:nvSpPr>
        <p:spPr bwMode="auto">
          <a:xfrm flipH="1">
            <a:off x="914400" y="6019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391" name="Group 40"/>
          <p:cNvGrpSpPr>
            <a:grpSpLocks/>
          </p:cNvGrpSpPr>
          <p:nvPr/>
        </p:nvGrpSpPr>
        <p:grpSpPr bwMode="auto">
          <a:xfrm flipH="1">
            <a:off x="2819400" y="1295400"/>
            <a:ext cx="533400" cy="457200"/>
            <a:chOff x="1392" y="2112"/>
            <a:chExt cx="336" cy="288"/>
          </a:xfrm>
        </p:grpSpPr>
        <p:grpSp>
          <p:nvGrpSpPr>
            <p:cNvPr id="15603" name="Group 41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15605" name="Line 42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6" name="Line 43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7" name="Line 44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8" name="Line 45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09" name="Line 46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604" name="Oval 47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392" name="Line 48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3" name="Line 49"/>
          <p:cNvSpPr>
            <a:spLocks noChangeShapeType="1"/>
          </p:cNvSpPr>
          <p:nvPr/>
        </p:nvSpPr>
        <p:spPr bwMode="auto">
          <a:xfrm flipH="1">
            <a:off x="28194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4" name="Line 50"/>
          <p:cNvSpPr>
            <a:spLocks noChangeShapeType="1"/>
          </p:cNvSpPr>
          <p:nvPr/>
        </p:nvSpPr>
        <p:spPr bwMode="auto">
          <a:xfrm>
            <a:off x="28194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5" name="Line 51"/>
          <p:cNvSpPr>
            <a:spLocks noChangeShapeType="1"/>
          </p:cNvSpPr>
          <p:nvPr/>
        </p:nvSpPr>
        <p:spPr bwMode="auto">
          <a:xfrm flipH="1">
            <a:off x="3352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6" name="Rectangle 52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397" name="Line 53"/>
          <p:cNvSpPr>
            <a:spLocks noChangeShapeType="1"/>
          </p:cNvSpPr>
          <p:nvPr/>
        </p:nvSpPr>
        <p:spPr bwMode="auto">
          <a:xfrm flipV="1">
            <a:off x="28194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398" name="Group 54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5593" name="Line 55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4" name="Line 56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5" name="Line 57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6" name="Line 58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7" name="Line 59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8" name="Line 60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9" name="Line 61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00" name="Line 62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01" name="Line 63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602" name="Oval 64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5399" name="Group 65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5584" name="Line 6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5" name="Line 6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6" name="Line 6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7" name="Line 6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8" name="Line 7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9" name="Line 7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0" name="Line 7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1" name="Line 7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92" name="Line 7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400" name="Group 75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5580" name="Line 76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1" name="Line 77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2" name="Line 78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83" name="AutoShape 79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5401" name="Group 80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5576" name="Line 81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77" name="Line 82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78" name="Line 83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79" name="AutoShape 84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402" name="Line 85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3" name="Line 86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4" name="Line 87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5" name="Line 88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6" name="Line 89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7" name="Line 90"/>
          <p:cNvSpPr>
            <a:spLocks noChangeShapeType="1"/>
          </p:cNvSpPr>
          <p:nvPr/>
        </p:nvSpPr>
        <p:spPr bwMode="auto">
          <a:xfrm>
            <a:off x="9144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8" name="Line 91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09" name="Line 92"/>
          <p:cNvSpPr>
            <a:spLocks noChangeShapeType="1"/>
          </p:cNvSpPr>
          <p:nvPr/>
        </p:nvSpPr>
        <p:spPr bwMode="auto">
          <a:xfrm flipH="1">
            <a:off x="91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0" name="Line 93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1" name="Line 94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2" name="Line 95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3" name="Line 96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4" name="Line 97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5" name="Line 98"/>
          <p:cNvSpPr>
            <a:spLocks noChangeShapeType="1"/>
          </p:cNvSpPr>
          <p:nvPr/>
        </p:nvSpPr>
        <p:spPr bwMode="auto">
          <a:xfrm>
            <a:off x="381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416" name="Group 99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5564" name="Line 100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565" name="Group 101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5566" name="Line 102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67" name="Line 103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68" name="Line 104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69" name="Line 105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0" name="Line 106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1" name="Line 107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2" name="Line 108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3" name="Line 109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4" name="Line 110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75" name="Oval 111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5417" name="Line 112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8" name="Line 113"/>
          <p:cNvSpPr>
            <a:spLocks noChangeShapeType="1"/>
          </p:cNvSpPr>
          <p:nvPr/>
        </p:nvSpPr>
        <p:spPr bwMode="auto">
          <a:xfrm flipH="1">
            <a:off x="1371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19" name="Line 114"/>
          <p:cNvSpPr>
            <a:spLocks noChangeShapeType="1"/>
          </p:cNvSpPr>
          <p:nvPr/>
        </p:nvSpPr>
        <p:spPr bwMode="auto">
          <a:xfrm>
            <a:off x="1371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0" name="Line 115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1" name="Line 116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2" name="Line 117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3" name="Line 118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4" name="Line 119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5" name="Line 120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6" name="Line 121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7" name="Line 122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8" name="Line 123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29" name="Oval 124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5430" name="Group 125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5555" name="Line 12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6" name="Line 12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7" name="Line 12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8" name="Line 12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9" name="Line 13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60" name="Line 13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61" name="Line 13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62" name="Line 13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63" name="Line 13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431" name="Group 135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5546" name="Line 13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47" name="Line 13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48" name="Line 13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49" name="Line 13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0" name="Line 14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1" name="Line 14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2" name="Line 14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3" name="Line 14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54" name="Line 14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432" name="Line 145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3" name="Line 146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4" name="Line 147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5" name="Oval 148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436" name="Line 149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7" name="Line 150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8" name="Line 151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39" name="Line 152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440" name="Group 153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5544" name="AutoShape 15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5545" name="Oval 15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441" name="AutoShape 156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442" name="Line 157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3" name="Line 158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4" name="Line 159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5" name="Line 160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6" name="Line 161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7" name="Line 162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8" name="Line 163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49" name="Line 164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0" name="Line 165"/>
          <p:cNvSpPr>
            <a:spLocks noChangeShapeType="1"/>
          </p:cNvSpPr>
          <p:nvPr/>
        </p:nvSpPr>
        <p:spPr bwMode="auto">
          <a:xfrm>
            <a:off x="5029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1" name="Line 166"/>
          <p:cNvSpPr>
            <a:spLocks noChangeShapeType="1"/>
          </p:cNvSpPr>
          <p:nvPr/>
        </p:nvSpPr>
        <p:spPr bwMode="auto">
          <a:xfrm>
            <a:off x="3352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2" name="Line 167"/>
          <p:cNvSpPr>
            <a:spLocks noChangeShapeType="1"/>
          </p:cNvSpPr>
          <p:nvPr/>
        </p:nvSpPr>
        <p:spPr bwMode="auto">
          <a:xfrm>
            <a:off x="3505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3" name="Line 168"/>
          <p:cNvSpPr>
            <a:spLocks noChangeShapeType="1"/>
          </p:cNvSpPr>
          <p:nvPr/>
        </p:nvSpPr>
        <p:spPr bwMode="auto">
          <a:xfrm>
            <a:off x="9144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4" name="Line 169"/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5" name="Line 170"/>
          <p:cNvSpPr>
            <a:spLocks noChangeShapeType="1"/>
          </p:cNvSpPr>
          <p:nvPr/>
        </p:nvSpPr>
        <p:spPr bwMode="auto">
          <a:xfrm>
            <a:off x="502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6" name="Line 171"/>
          <p:cNvSpPr>
            <a:spLocks noChangeShapeType="1"/>
          </p:cNvSpPr>
          <p:nvPr/>
        </p:nvSpPr>
        <p:spPr bwMode="auto">
          <a:xfrm flipH="1">
            <a:off x="3810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7" name="Line 172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8" name="Line 173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59" name="Arc 174"/>
          <p:cNvSpPr>
            <a:spLocks/>
          </p:cNvSpPr>
          <p:nvPr/>
        </p:nvSpPr>
        <p:spPr bwMode="auto">
          <a:xfrm flipV="1">
            <a:off x="1676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460" name="Arc 175"/>
          <p:cNvSpPr>
            <a:spLocks/>
          </p:cNvSpPr>
          <p:nvPr/>
        </p:nvSpPr>
        <p:spPr bwMode="auto">
          <a:xfrm flipH="1">
            <a:off x="381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461" name="Line 176"/>
          <p:cNvSpPr>
            <a:spLocks noChangeShapeType="1"/>
          </p:cNvSpPr>
          <p:nvPr/>
        </p:nvSpPr>
        <p:spPr bwMode="auto">
          <a:xfrm>
            <a:off x="381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2" name="Line 177"/>
          <p:cNvSpPr>
            <a:spLocks noChangeShapeType="1"/>
          </p:cNvSpPr>
          <p:nvPr/>
        </p:nvSpPr>
        <p:spPr bwMode="auto">
          <a:xfrm>
            <a:off x="1905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463" name="Group 178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5535" name="Line 179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6" name="Line 180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7" name="Line 181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8" name="Line 182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9" name="Line 183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40" name="Line 184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41" name="Line 185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42" name="Line 186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43" name="Line 187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464" name="AutoShape 188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465" name="Line 189"/>
          <p:cNvSpPr>
            <a:spLocks noChangeShapeType="1"/>
          </p:cNvSpPr>
          <p:nvPr/>
        </p:nvSpPr>
        <p:spPr bwMode="auto">
          <a:xfrm>
            <a:off x="6629400" y="59436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6" name="Line 190"/>
          <p:cNvSpPr>
            <a:spLocks noChangeShapeType="1"/>
          </p:cNvSpPr>
          <p:nvPr/>
        </p:nvSpPr>
        <p:spPr bwMode="auto">
          <a:xfrm flipH="1">
            <a:off x="5562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467" name="Group 191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5533" name="AutoShape 192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5534" name="Oval 193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468" name="Line 194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69" name="Line 195"/>
          <p:cNvSpPr>
            <a:spLocks noChangeShapeType="1"/>
          </p:cNvSpPr>
          <p:nvPr/>
        </p:nvSpPr>
        <p:spPr bwMode="auto">
          <a:xfrm>
            <a:off x="7543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0" name="Line 196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1" name="Line 197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2" name="Line 198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3" name="Line 199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4" name="Line 200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475" name="Group 201"/>
          <p:cNvGrpSpPr>
            <a:grpSpLocks/>
          </p:cNvGrpSpPr>
          <p:nvPr/>
        </p:nvGrpSpPr>
        <p:grpSpPr bwMode="auto">
          <a:xfrm>
            <a:off x="6858000" y="5562600"/>
            <a:ext cx="685800" cy="381000"/>
            <a:chOff x="4272" y="3024"/>
            <a:chExt cx="480" cy="384"/>
          </a:xfrm>
        </p:grpSpPr>
        <p:sp>
          <p:nvSpPr>
            <p:cNvPr id="15531" name="Arc 202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5532" name="Arc 203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476" name="Line 204"/>
          <p:cNvSpPr>
            <a:spLocks noChangeShapeType="1"/>
          </p:cNvSpPr>
          <p:nvPr/>
        </p:nvSpPr>
        <p:spPr bwMode="auto">
          <a:xfrm>
            <a:off x="45720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7" name="Line 205"/>
          <p:cNvSpPr>
            <a:spLocks noChangeShapeType="1"/>
          </p:cNvSpPr>
          <p:nvPr/>
        </p:nvSpPr>
        <p:spPr bwMode="auto">
          <a:xfrm>
            <a:off x="601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8" name="Line 206"/>
          <p:cNvSpPr>
            <a:spLocks noChangeShapeType="1"/>
          </p:cNvSpPr>
          <p:nvPr/>
        </p:nvSpPr>
        <p:spPr bwMode="auto">
          <a:xfrm>
            <a:off x="6629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79" name="Line 207"/>
          <p:cNvSpPr>
            <a:spLocks noChangeShapeType="1"/>
          </p:cNvSpPr>
          <p:nvPr/>
        </p:nvSpPr>
        <p:spPr bwMode="auto">
          <a:xfrm>
            <a:off x="6858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0" name="Line 208"/>
          <p:cNvSpPr>
            <a:spLocks noChangeShapeType="1"/>
          </p:cNvSpPr>
          <p:nvPr/>
        </p:nvSpPr>
        <p:spPr bwMode="auto">
          <a:xfrm>
            <a:off x="777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1" name="Line 209"/>
          <p:cNvSpPr>
            <a:spLocks noChangeShapeType="1"/>
          </p:cNvSpPr>
          <p:nvPr/>
        </p:nvSpPr>
        <p:spPr bwMode="auto">
          <a:xfrm>
            <a:off x="4572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2" name="Line 210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3" name="Line 211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4" name="Line 212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5" name="Line 213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86" name="Line 214"/>
          <p:cNvSpPr>
            <a:spLocks noChangeShapeType="1"/>
          </p:cNvSpPr>
          <p:nvPr/>
        </p:nvSpPr>
        <p:spPr bwMode="auto">
          <a:xfrm>
            <a:off x="86106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487" name="Group 215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5521" name="Line 216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2" name="Line 217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3" name="Line 218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4" name="Line 219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5" name="Line 220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6" name="Line 221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7" name="Line 222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8" name="Line 223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29" name="Line 224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30" name="Oval 225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488" name="AutoShape 226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5489" name="Group 227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5519" name="AutoShape 228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5520" name="Oval 229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490" name="Line 230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1" name="Line 231"/>
          <p:cNvSpPr>
            <a:spLocks noChangeShapeType="1"/>
          </p:cNvSpPr>
          <p:nvPr/>
        </p:nvSpPr>
        <p:spPr bwMode="auto">
          <a:xfrm>
            <a:off x="86106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2" name="Line 232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3" name="Line 233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4" name="Line 234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5" name="Line 235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6" name="Line 236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7" name="Line 237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98" name="Rectangle 238"/>
          <p:cNvSpPr>
            <a:spLocks noChangeArrowheads="1"/>
          </p:cNvSpPr>
          <p:nvPr/>
        </p:nvSpPr>
        <p:spPr bwMode="auto">
          <a:xfrm>
            <a:off x="8458200" y="22098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499" name="Line 239"/>
          <p:cNvSpPr>
            <a:spLocks noChangeShapeType="1"/>
          </p:cNvSpPr>
          <p:nvPr/>
        </p:nvSpPr>
        <p:spPr bwMode="auto">
          <a:xfrm>
            <a:off x="4572000" y="1219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0" name="Line 240"/>
          <p:cNvSpPr>
            <a:spLocks noChangeShapeType="1"/>
          </p:cNvSpPr>
          <p:nvPr/>
        </p:nvSpPr>
        <p:spPr bwMode="auto">
          <a:xfrm flipV="1">
            <a:off x="4572000" y="121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1" name="AutoShape 241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502" name="Line 242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3" name="Line 243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4" name="Line 244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505" name="Group 245"/>
          <p:cNvGrpSpPr>
            <a:grpSpLocks/>
          </p:cNvGrpSpPr>
          <p:nvPr/>
        </p:nvGrpSpPr>
        <p:grpSpPr bwMode="auto">
          <a:xfrm>
            <a:off x="6858000" y="685800"/>
            <a:ext cx="685800" cy="457200"/>
            <a:chOff x="4320" y="1344"/>
            <a:chExt cx="432" cy="384"/>
          </a:xfrm>
        </p:grpSpPr>
        <p:sp>
          <p:nvSpPr>
            <p:cNvPr id="15517" name="Arc 246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5518" name="Arc 247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5506" name="Line 248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7" name="Line 249"/>
          <p:cNvSpPr>
            <a:spLocks noChangeShapeType="1"/>
          </p:cNvSpPr>
          <p:nvPr/>
        </p:nvSpPr>
        <p:spPr bwMode="auto">
          <a:xfrm>
            <a:off x="6629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8" name="Line 250"/>
          <p:cNvSpPr>
            <a:spLocks noChangeShapeType="1"/>
          </p:cNvSpPr>
          <p:nvPr/>
        </p:nvSpPr>
        <p:spPr bwMode="auto">
          <a:xfrm>
            <a:off x="66294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09" name="Line 251"/>
          <p:cNvSpPr>
            <a:spLocks noChangeShapeType="1"/>
          </p:cNvSpPr>
          <p:nvPr/>
        </p:nvSpPr>
        <p:spPr bwMode="auto">
          <a:xfrm>
            <a:off x="75438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0" name="Line 252"/>
          <p:cNvSpPr>
            <a:spLocks noChangeShapeType="1"/>
          </p:cNvSpPr>
          <p:nvPr/>
        </p:nvSpPr>
        <p:spPr bwMode="auto">
          <a:xfrm>
            <a:off x="7772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1" name="Line 253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2" name="Line 254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3" name="Line 255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4" name="Arc 256"/>
          <p:cNvSpPr>
            <a:spLocks/>
          </p:cNvSpPr>
          <p:nvPr/>
        </p:nvSpPr>
        <p:spPr bwMode="auto">
          <a:xfrm flipV="1">
            <a:off x="5334000" y="13716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5515" name="Line 257"/>
          <p:cNvSpPr>
            <a:spLocks noChangeShapeType="1"/>
          </p:cNvSpPr>
          <p:nvPr/>
        </p:nvSpPr>
        <p:spPr bwMode="auto">
          <a:xfrm>
            <a:off x="68580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516" name="Line 258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040DCD-B3C4-4CE0-AD10-E0A3F4048C78}" type="slidenum">
              <a:rPr lang="de-DE" altLang="de-DE" sz="1400"/>
              <a:pPr eaLnBrk="1" hangingPunct="1"/>
              <a:t>18</a:t>
            </a:fld>
            <a:endParaRPr lang="de-DE" altLang="de-DE" sz="1400"/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7391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 flipH="1">
            <a:off x="3810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 flipH="1">
            <a:off x="3505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17"/>
          <p:cNvSpPr>
            <a:spLocks noChangeShapeType="1"/>
          </p:cNvSpPr>
          <p:nvPr/>
        </p:nvSpPr>
        <p:spPr bwMode="auto">
          <a:xfrm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Oval 18"/>
          <p:cNvSpPr>
            <a:spLocks noChangeArrowheads="1"/>
          </p:cNvSpPr>
          <p:nvPr/>
        </p:nvSpPr>
        <p:spPr bwMode="auto">
          <a:xfrm>
            <a:off x="3581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404" name="Line 19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5" name="Line 20"/>
          <p:cNvSpPr>
            <a:spLocks noChangeShapeType="1"/>
          </p:cNvSpPr>
          <p:nvPr/>
        </p:nvSpPr>
        <p:spPr bwMode="auto">
          <a:xfrm flipV="1">
            <a:off x="40386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6" name="Line 21"/>
          <p:cNvSpPr>
            <a:spLocks noChangeShapeType="1"/>
          </p:cNvSpPr>
          <p:nvPr/>
        </p:nvSpPr>
        <p:spPr bwMode="auto">
          <a:xfrm flipH="1">
            <a:off x="33528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07" name="Group 22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6663" name="Line 23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64" name="Line 24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65" name="Line 25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66" name="Line 26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67" name="Line 27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08" name="Line 28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9" name="Line 29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10" name="Group 30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16658" name="Line 31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59" name="Line 32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60" name="Line 33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61" name="Line 34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62" name="Line 35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11" name="Line 36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2" name="Line 37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3" name="Line 38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4" name="Line 39"/>
          <p:cNvSpPr>
            <a:spLocks noChangeShapeType="1"/>
          </p:cNvSpPr>
          <p:nvPr/>
        </p:nvSpPr>
        <p:spPr bwMode="auto">
          <a:xfrm flipH="1">
            <a:off x="914400" y="6019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15" name="Group 40"/>
          <p:cNvGrpSpPr>
            <a:grpSpLocks/>
          </p:cNvGrpSpPr>
          <p:nvPr/>
        </p:nvGrpSpPr>
        <p:grpSpPr bwMode="auto">
          <a:xfrm flipH="1">
            <a:off x="2819400" y="1295400"/>
            <a:ext cx="533400" cy="457200"/>
            <a:chOff x="1392" y="2112"/>
            <a:chExt cx="336" cy="288"/>
          </a:xfrm>
        </p:grpSpPr>
        <p:grpSp>
          <p:nvGrpSpPr>
            <p:cNvPr id="16651" name="Group 41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16653" name="Line 42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4" name="Line 43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5" name="Line 44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6" name="Line 45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7" name="Line 46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652" name="Oval 47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416" name="Line 48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7" name="Line 49"/>
          <p:cNvSpPr>
            <a:spLocks noChangeShapeType="1"/>
          </p:cNvSpPr>
          <p:nvPr/>
        </p:nvSpPr>
        <p:spPr bwMode="auto">
          <a:xfrm flipH="1">
            <a:off x="28194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8" name="Line 50"/>
          <p:cNvSpPr>
            <a:spLocks noChangeShapeType="1"/>
          </p:cNvSpPr>
          <p:nvPr/>
        </p:nvSpPr>
        <p:spPr bwMode="auto">
          <a:xfrm>
            <a:off x="28194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9" name="Line 51"/>
          <p:cNvSpPr>
            <a:spLocks noChangeShapeType="1"/>
          </p:cNvSpPr>
          <p:nvPr/>
        </p:nvSpPr>
        <p:spPr bwMode="auto">
          <a:xfrm flipH="1">
            <a:off x="3352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52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421" name="Line 53"/>
          <p:cNvSpPr>
            <a:spLocks noChangeShapeType="1"/>
          </p:cNvSpPr>
          <p:nvPr/>
        </p:nvSpPr>
        <p:spPr bwMode="auto">
          <a:xfrm flipV="1">
            <a:off x="28194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22" name="Group 54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6641" name="Line 55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2" name="Line 56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3" name="Line 57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4" name="Line 58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5" name="Line 59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6" name="Line 60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7" name="Line 61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8" name="Line 62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9" name="Line 63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50" name="Oval 64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6423" name="Group 65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6632" name="Line 6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3" name="Line 6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4" name="Line 6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5" name="Line 6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6" name="Line 7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7" name="Line 7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8" name="Line 7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9" name="Line 7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40" name="Line 7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424" name="Group 75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6628" name="Line 76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9" name="Line 77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0" name="Line 78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31" name="AutoShape 79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6425" name="Group 80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6624" name="Line 81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5" name="Line 82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6" name="Line 83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27" name="AutoShape 84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426" name="Line 85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7" name="Line 86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8" name="Line 87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9" name="Line 88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0" name="Line 89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1" name="Line 90"/>
          <p:cNvSpPr>
            <a:spLocks noChangeShapeType="1"/>
          </p:cNvSpPr>
          <p:nvPr/>
        </p:nvSpPr>
        <p:spPr bwMode="auto">
          <a:xfrm>
            <a:off x="9144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2" name="Line 91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3" name="Line 92"/>
          <p:cNvSpPr>
            <a:spLocks noChangeShapeType="1"/>
          </p:cNvSpPr>
          <p:nvPr/>
        </p:nvSpPr>
        <p:spPr bwMode="auto">
          <a:xfrm flipH="1">
            <a:off x="91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4" name="Line 93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5" name="Line 94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6" name="Line 95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7" name="Line 96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8" name="Line 97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39" name="Line 98"/>
          <p:cNvSpPr>
            <a:spLocks noChangeShapeType="1"/>
          </p:cNvSpPr>
          <p:nvPr/>
        </p:nvSpPr>
        <p:spPr bwMode="auto">
          <a:xfrm>
            <a:off x="381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40" name="Group 99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6612" name="Line 100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613" name="Group 101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6614" name="Line 102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5" name="Line 103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6" name="Line 104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7" name="Line 105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8" name="Line 106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9" name="Line 107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0" name="Line 108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1" name="Line 109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2" name="Line 110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3" name="Oval 111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6441" name="Line 112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2" name="Line 113"/>
          <p:cNvSpPr>
            <a:spLocks noChangeShapeType="1"/>
          </p:cNvSpPr>
          <p:nvPr/>
        </p:nvSpPr>
        <p:spPr bwMode="auto">
          <a:xfrm flipH="1">
            <a:off x="1371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3" name="Line 114"/>
          <p:cNvSpPr>
            <a:spLocks noChangeShapeType="1"/>
          </p:cNvSpPr>
          <p:nvPr/>
        </p:nvSpPr>
        <p:spPr bwMode="auto">
          <a:xfrm>
            <a:off x="1371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4" name="Line 115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5" name="Line 116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6" name="Line 117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7" name="Line 118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8" name="Line 119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49" name="Line 120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0" name="Line 121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1" name="Line 122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2" name="Line 123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3" name="Oval 124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6454" name="Group 125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6603" name="Line 12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4" name="Line 12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5" name="Line 12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6" name="Line 12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7" name="Line 13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8" name="Line 13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9" name="Line 13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10" name="Line 13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11" name="Line 13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455" name="Group 135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6594" name="Line 13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5" name="Line 13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6" name="Line 13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7" name="Line 13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8" name="Line 14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9" name="Line 14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0" name="Line 14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1" name="Line 14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602" name="Line 14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56" name="Line 145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7" name="Line 146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8" name="Line 147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9" name="Oval 148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460" name="Line 149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61" name="Line 150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62" name="Line 151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63" name="Line 152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64" name="Group 153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6592" name="AutoShape 15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6593" name="Oval 15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465" name="AutoShape 156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466" name="Line 157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67" name="Line 158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68" name="Line 159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69" name="Line 160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0" name="Line 161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1" name="Line 162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2" name="Line 163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3" name="Line 164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4" name="Line 165"/>
          <p:cNvSpPr>
            <a:spLocks noChangeShapeType="1"/>
          </p:cNvSpPr>
          <p:nvPr/>
        </p:nvSpPr>
        <p:spPr bwMode="auto">
          <a:xfrm>
            <a:off x="5029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5" name="Line 166"/>
          <p:cNvSpPr>
            <a:spLocks noChangeShapeType="1"/>
          </p:cNvSpPr>
          <p:nvPr/>
        </p:nvSpPr>
        <p:spPr bwMode="auto">
          <a:xfrm>
            <a:off x="3352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6" name="Line 167"/>
          <p:cNvSpPr>
            <a:spLocks noChangeShapeType="1"/>
          </p:cNvSpPr>
          <p:nvPr/>
        </p:nvSpPr>
        <p:spPr bwMode="auto">
          <a:xfrm>
            <a:off x="3505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7" name="Line 168"/>
          <p:cNvSpPr>
            <a:spLocks noChangeShapeType="1"/>
          </p:cNvSpPr>
          <p:nvPr/>
        </p:nvSpPr>
        <p:spPr bwMode="auto">
          <a:xfrm>
            <a:off x="9144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8" name="Line 169"/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79" name="Line 170"/>
          <p:cNvSpPr>
            <a:spLocks noChangeShapeType="1"/>
          </p:cNvSpPr>
          <p:nvPr/>
        </p:nvSpPr>
        <p:spPr bwMode="auto">
          <a:xfrm>
            <a:off x="502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0" name="Line 171"/>
          <p:cNvSpPr>
            <a:spLocks noChangeShapeType="1"/>
          </p:cNvSpPr>
          <p:nvPr/>
        </p:nvSpPr>
        <p:spPr bwMode="auto">
          <a:xfrm flipH="1">
            <a:off x="3810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1" name="Line 172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2" name="Line 173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3" name="Arc 174"/>
          <p:cNvSpPr>
            <a:spLocks/>
          </p:cNvSpPr>
          <p:nvPr/>
        </p:nvSpPr>
        <p:spPr bwMode="auto">
          <a:xfrm flipV="1">
            <a:off x="1676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484" name="Arc 175"/>
          <p:cNvSpPr>
            <a:spLocks/>
          </p:cNvSpPr>
          <p:nvPr/>
        </p:nvSpPr>
        <p:spPr bwMode="auto">
          <a:xfrm flipH="1">
            <a:off x="381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485" name="Line 176"/>
          <p:cNvSpPr>
            <a:spLocks noChangeShapeType="1"/>
          </p:cNvSpPr>
          <p:nvPr/>
        </p:nvSpPr>
        <p:spPr bwMode="auto">
          <a:xfrm>
            <a:off x="381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86" name="Line 177"/>
          <p:cNvSpPr>
            <a:spLocks noChangeShapeType="1"/>
          </p:cNvSpPr>
          <p:nvPr/>
        </p:nvSpPr>
        <p:spPr bwMode="auto">
          <a:xfrm>
            <a:off x="1905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87" name="Group 178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6583" name="Line 179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4" name="Line 180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5" name="Line 181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6" name="Line 182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7" name="Line 183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8" name="Line 184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9" name="Line 185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0" name="Line 186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91" name="Line 187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88" name="AutoShape 188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489" name="Line 189"/>
          <p:cNvSpPr>
            <a:spLocks noChangeShapeType="1"/>
          </p:cNvSpPr>
          <p:nvPr/>
        </p:nvSpPr>
        <p:spPr bwMode="auto">
          <a:xfrm>
            <a:off x="6629400" y="59436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0" name="Line 190"/>
          <p:cNvSpPr>
            <a:spLocks noChangeShapeType="1"/>
          </p:cNvSpPr>
          <p:nvPr/>
        </p:nvSpPr>
        <p:spPr bwMode="auto">
          <a:xfrm flipH="1">
            <a:off x="55626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91" name="Group 191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6581" name="AutoShape 192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6582" name="Oval 193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492" name="Line 194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3" name="Line 195"/>
          <p:cNvSpPr>
            <a:spLocks noChangeShapeType="1"/>
          </p:cNvSpPr>
          <p:nvPr/>
        </p:nvSpPr>
        <p:spPr bwMode="auto">
          <a:xfrm>
            <a:off x="75438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4" name="Line 196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5" name="Line 197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6" name="Line 198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Line 199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Line 200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499" name="Group 201"/>
          <p:cNvGrpSpPr>
            <a:grpSpLocks/>
          </p:cNvGrpSpPr>
          <p:nvPr/>
        </p:nvGrpSpPr>
        <p:grpSpPr bwMode="auto">
          <a:xfrm>
            <a:off x="6858000" y="5562600"/>
            <a:ext cx="685800" cy="381000"/>
            <a:chOff x="4272" y="3024"/>
            <a:chExt cx="480" cy="384"/>
          </a:xfrm>
        </p:grpSpPr>
        <p:sp>
          <p:nvSpPr>
            <p:cNvPr id="16579" name="Arc 202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6580" name="Arc 203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500" name="Line 204"/>
          <p:cNvSpPr>
            <a:spLocks noChangeShapeType="1"/>
          </p:cNvSpPr>
          <p:nvPr/>
        </p:nvSpPr>
        <p:spPr bwMode="auto">
          <a:xfrm>
            <a:off x="45720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Line 205"/>
          <p:cNvSpPr>
            <a:spLocks noChangeShapeType="1"/>
          </p:cNvSpPr>
          <p:nvPr/>
        </p:nvSpPr>
        <p:spPr bwMode="auto">
          <a:xfrm>
            <a:off x="601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Line 206"/>
          <p:cNvSpPr>
            <a:spLocks noChangeShapeType="1"/>
          </p:cNvSpPr>
          <p:nvPr/>
        </p:nvSpPr>
        <p:spPr bwMode="auto">
          <a:xfrm>
            <a:off x="6629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Line 207"/>
          <p:cNvSpPr>
            <a:spLocks noChangeShapeType="1"/>
          </p:cNvSpPr>
          <p:nvPr/>
        </p:nvSpPr>
        <p:spPr bwMode="auto">
          <a:xfrm>
            <a:off x="68580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Line 208"/>
          <p:cNvSpPr>
            <a:spLocks noChangeShapeType="1"/>
          </p:cNvSpPr>
          <p:nvPr/>
        </p:nvSpPr>
        <p:spPr bwMode="auto">
          <a:xfrm>
            <a:off x="7772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Line 209"/>
          <p:cNvSpPr>
            <a:spLocks noChangeShapeType="1"/>
          </p:cNvSpPr>
          <p:nvPr/>
        </p:nvSpPr>
        <p:spPr bwMode="auto">
          <a:xfrm>
            <a:off x="4572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Line 210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Line 211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Line 212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Line 213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Line 214"/>
          <p:cNvSpPr>
            <a:spLocks noChangeShapeType="1"/>
          </p:cNvSpPr>
          <p:nvPr/>
        </p:nvSpPr>
        <p:spPr bwMode="auto">
          <a:xfrm>
            <a:off x="86106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511" name="Group 215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6569" name="Line 216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0" name="Line 217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1" name="Line 218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2" name="Line 219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3" name="Line 220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4" name="Line 221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5" name="Line 222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6" name="Line 223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7" name="Line 224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8" name="Oval 225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512" name="AutoShape 226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6513" name="Group 227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6567" name="AutoShape 228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6568" name="Oval 229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514" name="Line 230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Line 231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Line 232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Line 233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Line 234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Line 235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Line 236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Rectangle 237"/>
          <p:cNvSpPr>
            <a:spLocks noChangeArrowheads="1"/>
          </p:cNvSpPr>
          <p:nvPr/>
        </p:nvSpPr>
        <p:spPr bwMode="auto">
          <a:xfrm>
            <a:off x="8458200" y="22098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522" name="AutoShape 238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523" name="Line 239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4" name="Line 240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5" name="Line 241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526" name="Group 242"/>
          <p:cNvGrpSpPr>
            <a:grpSpLocks/>
          </p:cNvGrpSpPr>
          <p:nvPr/>
        </p:nvGrpSpPr>
        <p:grpSpPr bwMode="auto">
          <a:xfrm>
            <a:off x="6858000" y="685800"/>
            <a:ext cx="685800" cy="457200"/>
            <a:chOff x="4320" y="1344"/>
            <a:chExt cx="432" cy="384"/>
          </a:xfrm>
        </p:grpSpPr>
        <p:sp>
          <p:nvSpPr>
            <p:cNvPr id="16565" name="Arc 243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6566" name="Arc 244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527" name="Line 245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8" name="Line 246"/>
          <p:cNvSpPr>
            <a:spLocks noChangeShapeType="1"/>
          </p:cNvSpPr>
          <p:nvPr/>
        </p:nvSpPr>
        <p:spPr bwMode="auto">
          <a:xfrm>
            <a:off x="6629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9" name="Line 247"/>
          <p:cNvSpPr>
            <a:spLocks noChangeShapeType="1"/>
          </p:cNvSpPr>
          <p:nvPr/>
        </p:nvSpPr>
        <p:spPr bwMode="auto">
          <a:xfrm>
            <a:off x="66294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0" name="Line 248"/>
          <p:cNvSpPr>
            <a:spLocks noChangeShapeType="1"/>
          </p:cNvSpPr>
          <p:nvPr/>
        </p:nvSpPr>
        <p:spPr bwMode="auto">
          <a:xfrm>
            <a:off x="75438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1" name="Line 249"/>
          <p:cNvSpPr>
            <a:spLocks noChangeShapeType="1"/>
          </p:cNvSpPr>
          <p:nvPr/>
        </p:nvSpPr>
        <p:spPr bwMode="auto">
          <a:xfrm>
            <a:off x="7772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2" name="Line 250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3" name="Line 251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4" name="Line 252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5" name="Arc 253"/>
          <p:cNvSpPr>
            <a:spLocks/>
          </p:cNvSpPr>
          <p:nvPr/>
        </p:nvSpPr>
        <p:spPr bwMode="auto">
          <a:xfrm flipV="1">
            <a:off x="5334000" y="13716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6536" name="Line 254"/>
          <p:cNvSpPr>
            <a:spLocks noChangeShapeType="1"/>
          </p:cNvSpPr>
          <p:nvPr/>
        </p:nvSpPr>
        <p:spPr bwMode="auto">
          <a:xfrm>
            <a:off x="68580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7" name="Line 255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8" name="Line 256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39" name="Line 257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540" name="Group 258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6563" name="AutoShape 259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6564" name="Oval 260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541" name="Line 261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42" name="Line 262"/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43" name="Line 263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544" name="Group 264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6553" name="Line 265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4" name="Line 266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5" name="Line 267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6" name="Line 268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7" name="Line 269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8" name="Line 270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9" name="Line 271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0" name="Line 272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1" name="Line 273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2" name="Oval 274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6545" name="Group 275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6549" name="Line 276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0" name="Line 277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1" name="Line 278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2" name="AutoShape 279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6546" name="Line 280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47" name="Line 281"/>
          <p:cNvSpPr>
            <a:spLocks noChangeShapeType="1"/>
          </p:cNvSpPr>
          <p:nvPr/>
        </p:nvSpPr>
        <p:spPr bwMode="auto">
          <a:xfrm>
            <a:off x="45720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48" name="Line 282"/>
          <p:cNvSpPr>
            <a:spLocks noChangeShapeType="1"/>
          </p:cNvSpPr>
          <p:nvPr/>
        </p:nvSpPr>
        <p:spPr bwMode="auto">
          <a:xfrm flipV="1"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3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6E6794-3583-4D82-8914-E269959F7907}" type="slidenum">
              <a:rPr lang="de-DE" altLang="de-DE" sz="1400"/>
              <a:pPr eaLnBrk="1" hangingPunct="1"/>
              <a:t>19</a:t>
            </a:fld>
            <a:endParaRPr lang="de-DE" altLang="de-DE" sz="140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73914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 flipH="1">
            <a:off x="3810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Line 16"/>
          <p:cNvSpPr>
            <a:spLocks noChangeShapeType="1"/>
          </p:cNvSpPr>
          <p:nvPr/>
        </p:nvSpPr>
        <p:spPr bwMode="auto">
          <a:xfrm flipH="1">
            <a:off x="3505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7" name="Oval 18"/>
          <p:cNvSpPr>
            <a:spLocks noChangeArrowheads="1"/>
          </p:cNvSpPr>
          <p:nvPr/>
        </p:nvSpPr>
        <p:spPr bwMode="auto">
          <a:xfrm>
            <a:off x="3581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9" name="Line 20"/>
          <p:cNvSpPr>
            <a:spLocks noChangeShapeType="1"/>
          </p:cNvSpPr>
          <p:nvPr/>
        </p:nvSpPr>
        <p:spPr bwMode="auto">
          <a:xfrm flipV="1">
            <a:off x="40386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0" name="Line 21"/>
          <p:cNvSpPr>
            <a:spLocks noChangeShapeType="1"/>
          </p:cNvSpPr>
          <p:nvPr/>
        </p:nvSpPr>
        <p:spPr bwMode="auto">
          <a:xfrm flipH="1">
            <a:off x="33528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31" name="Group 22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7698" name="Line 23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99" name="Line 24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0" name="Line 25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1" name="Line 26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702" name="Line 27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32" name="Line 28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3" name="Line 29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34" name="Group 30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17693" name="Line 31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94" name="Line 32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95" name="Line 33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96" name="Line 34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97" name="Line 35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35" name="Line 36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6" name="Line 37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7" name="Line 38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38" name="Line 39"/>
          <p:cNvSpPr>
            <a:spLocks noChangeShapeType="1"/>
          </p:cNvSpPr>
          <p:nvPr/>
        </p:nvSpPr>
        <p:spPr bwMode="auto">
          <a:xfrm flipH="1">
            <a:off x="914400" y="6019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39" name="Group 40"/>
          <p:cNvGrpSpPr>
            <a:grpSpLocks/>
          </p:cNvGrpSpPr>
          <p:nvPr/>
        </p:nvGrpSpPr>
        <p:grpSpPr bwMode="auto">
          <a:xfrm flipH="1">
            <a:off x="2819400" y="1295400"/>
            <a:ext cx="533400" cy="457200"/>
            <a:chOff x="1392" y="2112"/>
            <a:chExt cx="336" cy="288"/>
          </a:xfrm>
        </p:grpSpPr>
        <p:grpSp>
          <p:nvGrpSpPr>
            <p:cNvPr id="17686" name="Group 41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17688" name="Line 42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89" name="Line 43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90" name="Line 44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91" name="Line 45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92" name="Line 46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687" name="Oval 47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440" name="Line 48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1" name="Line 49"/>
          <p:cNvSpPr>
            <a:spLocks noChangeShapeType="1"/>
          </p:cNvSpPr>
          <p:nvPr/>
        </p:nvSpPr>
        <p:spPr bwMode="auto">
          <a:xfrm flipH="1">
            <a:off x="28194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2" name="Line 50"/>
          <p:cNvSpPr>
            <a:spLocks noChangeShapeType="1"/>
          </p:cNvSpPr>
          <p:nvPr/>
        </p:nvSpPr>
        <p:spPr bwMode="auto">
          <a:xfrm>
            <a:off x="28194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3" name="Line 51"/>
          <p:cNvSpPr>
            <a:spLocks noChangeShapeType="1"/>
          </p:cNvSpPr>
          <p:nvPr/>
        </p:nvSpPr>
        <p:spPr bwMode="auto">
          <a:xfrm flipH="1">
            <a:off x="3352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4" name="Rectangle 52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445" name="Line 53"/>
          <p:cNvSpPr>
            <a:spLocks noChangeShapeType="1"/>
          </p:cNvSpPr>
          <p:nvPr/>
        </p:nvSpPr>
        <p:spPr bwMode="auto">
          <a:xfrm flipV="1">
            <a:off x="28194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46" name="Group 54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7676" name="Line 55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7" name="Line 56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8" name="Line 57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9" name="Line 58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80" name="Line 59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81" name="Line 60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82" name="Line 61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83" name="Line 62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84" name="Line 63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85" name="Oval 64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7447" name="Group 65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7667" name="Line 6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8" name="Line 6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9" name="Line 6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0" name="Line 6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1" name="Line 7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2" name="Line 7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3" name="Line 7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4" name="Line 7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75" name="Line 7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448" name="Group 75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7663" name="Line 76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4" name="Line 77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5" name="Line 78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6" name="AutoShape 79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7449" name="Group 80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7659" name="Line 81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0" name="Line 82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1" name="Line 83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62" name="AutoShape 84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450" name="Line 85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1" name="Line 86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2" name="Line 87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3" name="Line 88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4" name="Line 89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5" name="Line 90"/>
          <p:cNvSpPr>
            <a:spLocks noChangeShapeType="1"/>
          </p:cNvSpPr>
          <p:nvPr/>
        </p:nvSpPr>
        <p:spPr bwMode="auto">
          <a:xfrm>
            <a:off x="9144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6" name="Line 91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7" name="Line 92"/>
          <p:cNvSpPr>
            <a:spLocks noChangeShapeType="1"/>
          </p:cNvSpPr>
          <p:nvPr/>
        </p:nvSpPr>
        <p:spPr bwMode="auto">
          <a:xfrm flipH="1">
            <a:off x="91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8" name="Line 93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9" name="Line 94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0" name="Line 95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1" name="Line 96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2" name="Line 97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3" name="Line 98"/>
          <p:cNvSpPr>
            <a:spLocks noChangeShapeType="1"/>
          </p:cNvSpPr>
          <p:nvPr/>
        </p:nvSpPr>
        <p:spPr bwMode="auto">
          <a:xfrm>
            <a:off x="381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64" name="Group 99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7647" name="Line 100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648" name="Group 101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7649" name="Line 102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0" name="Line 103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1" name="Line 104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2" name="Line 105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3" name="Line 106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4" name="Line 107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5" name="Line 108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6" name="Line 109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7" name="Line 110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58" name="Oval 111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7465" name="Line 112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6" name="Line 113"/>
          <p:cNvSpPr>
            <a:spLocks noChangeShapeType="1"/>
          </p:cNvSpPr>
          <p:nvPr/>
        </p:nvSpPr>
        <p:spPr bwMode="auto">
          <a:xfrm flipH="1">
            <a:off x="1371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7" name="Line 114"/>
          <p:cNvSpPr>
            <a:spLocks noChangeShapeType="1"/>
          </p:cNvSpPr>
          <p:nvPr/>
        </p:nvSpPr>
        <p:spPr bwMode="auto">
          <a:xfrm>
            <a:off x="1371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8" name="Line 115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9" name="Line 116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0" name="Line 117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1" name="Line 118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2" name="Line 119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3" name="Line 120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4" name="Line 121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5" name="Line 122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6" name="Line 123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77" name="Oval 124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7478" name="Group 125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7638" name="Line 12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9" name="Line 12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40" name="Line 12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41" name="Line 12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42" name="Line 13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43" name="Line 13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44" name="Line 13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45" name="Line 13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46" name="Line 13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479" name="Group 135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7629" name="Line 13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0" name="Line 13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1" name="Line 13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2" name="Line 13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3" name="Line 14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4" name="Line 14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5" name="Line 14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6" name="Line 14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37" name="Line 14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80" name="Line 145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81" name="Line 146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82" name="Line 147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83" name="Oval 148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484" name="Line 149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85" name="Line 150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86" name="Line 151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87" name="Line 152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88" name="Group 153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7627" name="AutoShape 15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7628" name="Oval 15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489" name="AutoShape 156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490" name="Line 157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1" name="Line 158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2" name="Line 159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3" name="Line 160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4" name="Line 161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5" name="Line 162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6" name="Line 163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7" name="Line 164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8" name="Line 165"/>
          <p:cNvSpPr>
            <a:spLocks noChangeShapeType="1"/>
          </p:cNvSpPr>
          <p:nvPr/>
        </p:nvSpPr>
        <p:spPr bwMode="auto">
          <a:xfrm>
            <a:off x="5029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99" name="Line 166"/>
          <p:cNvSpPr>
            <a:spLocks noChangeShapeType="1"/>
          </p:cNvSpPr>
          <p:nvPr/>
        </p:nvSpPr>
        <p:spPr bwMode="auto">
          <a:xfrm>
            <a:off x="3352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0" name="Line 167"/>
          <p:cNvSpPr>
            <a:spLocks noChangeShapeType="1"/>
          </p:cNvSpPr>
          <p:nvPr/>
        </p:nvSpPr>
        <p:spPr bwMode="auto">
          <a:xfrm>
            <a:off x="3505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1" name="Line 168"/>
          <p:cNvSpPr>
            <a:spLocks noChangeShapeType="1"/>
          </p:cNvSpPr>
          <p:nvPr/>
        </p:nvSpPr>
        <p:spPr bwMode="auto">
          <a:xfrm>
            <a:off x="9144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2" name="Line 169"/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3" name="Line 170"/>
          <p:cNvSpPr>
            <a:spLocks noChangeShapeType="1"/>
          </p:cNvSpPr>
          <p:nvPr/>
        </p:nvSpPr>
        <p:spPr bwMode="auto">
          <a:xfrm>
            <a:off x="502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4" name="Line 171"/>
          <p:cNvSpPr>
            <a:spLocks noChangeShapeType="1"/>
          </p:cNvSpPr>
          <p:nvPr/>
        </p:nvSpPr>
        <p:spPr bwMode="auto">
          <a:xfrm flipH="1">
            <a:off x="3810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5" name="Line 172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6" name="Line 173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07" name="Arc 174"/>
          <p:cNvSpPr>
            <a:spLocks/>
          </p:cNvSpPr>
          <p:nvPr/>
        </p:nvSpPr>
        <p:spPr bwMode="auto">
          <a:xfrm flipV="1">
            <a:off x="1676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508" name="Arc 175"/>
          <p:cNvSpPr>
            <a:spLocks/>
          </p:cNvSpPr>
          <p:nvPr/>
        </p:nvSpPr>
        <p:spPr bwMode="auto">
          <a:xfrm flipH="1">
            <a:off x="381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509" name="Line 176"/>
          <p:cNvSpPr>
            <a:spLocks noChangeShapeType="1"/>
          </p:cNvSpPr>
          <p:nvPr/>
        </p:nvSpPr>
        <p:spPr bwMode="auto">
          <a:xfrm>
            <a:off x="381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10" name="Line 177"/>
          <p:cNvSpPr>
            <a:spLocks noChangeShapeType="1"/>
          </p:cNvSpPr>
          <p:nvPr/>
        </p:nvSpPr>
        <p:spPr bwMode="auto">
          <a:xfrm>
            <a:off x="1905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511" name="Group 178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7618" name="Line 179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9" name="Line 180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20" name="Line 181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21" name="Line 182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22" name="Line 183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23" name="Line 184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24" name="Line 185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25" name="Line 186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26" name="Line 187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512" name="AutoShape 188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7513" name="Group 189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7616" name="AutoShape 190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7617" name="Oval 191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514" name="Line 192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15" name="Line 193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16" name="Line 194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17" name="Line 195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18" name="Line 196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19" name="Line 197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0" name="Line 198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1" name="Line 199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522" name="Group 200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7606" name="Line 201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07" name="Line 20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08" name="Line 203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09" name="Line 204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0" name="Line 205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1" name="Line 206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2" name="Line 207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3" name="Line 208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4" name="Line 209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615" name="Oval 210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523" name="AutoShape 211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7524" name="Group 212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7604" name="AutoShape 213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7605" name="Oval 214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525" name="Line 215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6" name="Line 216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7" name="Line 217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8" name="Line 218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29" name="Line 219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0" name="Line 220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1" name="Line 221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2" name="Rectangle 222"/>
          <p:cNvSpPr>
            <a:spLocks noChangeArrowheads="1"/>
          </p:cNvSpPr>
          <p:nvPr/>
        </p:nvSpPr>
        <p:spPr bwMode="auto">
          <a:xfrm>
            <a:off x="8458200" y="22098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533" name="AutoShape 223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534" name="Line 224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5" name="Line 225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6" name="Line 226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537" name="Group 227"/>
          <p:cNvGrpSpPr>
            <a:grpSpLocks/>
          </p:cNvGrpSpPr>
          <p:nvPr/>
        </p:nvGrpSpPr>
        <p:grpSpPr bwMode="auto">
          <a:xfrm>
            <a:off x="6858000" y="685800"/>
            <a:ext cx="685800" cy="457200"/>
            <a:chOff x="4320" y="1344"/>
            <a:chExt cx="432" cy="384"/>
          </a:xfrm>
        </p:grpSpPr>
        <p:sp>
          <p:nvSpPr>
            <p:cNvPr id="17602" name="Arc 228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7603" name="Arc 229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538" name="Line 230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39" name="Line 231"/>
          <p:cNvSpPr>
            <a:spLocks noChangeShapeType="1"/>
          </p:cNvSpPr>
          <p:nvPr/>
        </p:nvSpPr>
        <p:spPr bwMode="auto">
          <a:xfrm>
            <a:off x="6629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0" name="Line 232"/>
          <p:cNvSpPr>
            <a:spLocks noChangeShapeType="1"/>
          </p:cNvSpPr>
          <p:nvPr/>
        </p:nvSpPr>
        <p:spPr bwMode="auto">
          <a:xfrm>
            <a:off x="66294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1" name="Line 233"/>
          <p:cNvSpPr>
            <a:spLocks noChangeShapeType="1"/>
          </p:cNvSpPr>
          <p:nvPr/>
        </p:nvSpPr>
        <p:spPr bwMode="auto">
          <a:xfrm>
            <a:off x="75438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2" name="Line 234"/>
          <p:cNvSpPr>
            <a:spLocks noChangeShapeType="1"/>
          </p:cNvSpPr>
          <p:nvPr/>
        </p:nvSpPr>
        <p:spPr bwMode="auto">
          <a:xfrm>
            <a:off x="7772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3" name="Line 235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4" name="Line 236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5" name="Line 237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6" name="Arc 238"/>
          <p:cNvSpPr>
            <a:spLocks/>
          </p:cNvSpPr>
          <p:nvPr/>
        </p:nvSpPr>
        <p:spPr bwMode="auto">
          <a:xfrm flipV="1">
            <a:off x="5334000" y="13716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7547" name="Line 239"/>
          <p:cNvSpPr>
            <a:spLocks noChangeShapeType="1"/>
          </p:cNvSpPr>
          <p:nvPr/>
        </p:nvSpPr>
        <p:spPr bwMode="auto">
          <a:xfrm>
            <a:off x="68580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8" name="Line 240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49" name="Line 241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0" name="Line 242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551" name="Group 243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7600" name="AutoShape 24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7601" name="Oval 24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552" name="Line 246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3" name="Line 247"/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4" name="Line 248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555" name="Group 249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7590" name="Line 250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1" name="Line 251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2" name="Line 252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3" name="Line 253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4" name="Line 254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5" name="Line 255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6" name="Line 256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7" name="Line 257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8" name="Line 258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99" name="Oval 259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7556" name="Group 260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7586" name="Line 261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7" name="Line 262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8" name="Line 263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9" name="AutoShape 264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557" name="Line 265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8" name="Line 266"/>
          <p:cNvSpPr>
            <a:spLocks noChangeShapeType="1"/>
          </p:cNvSpPr>
          <p:nvPr/>
        </p:nvSpPr>
        <p:spPr bwMode="auto">
          <a:xfrm>
            <a:off x="45720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59" name="Line 267"/>
          <p:cNvSpPr>
            <a:spLocks noChangeShapeType="1"/>
          </p:cNvSpPr>
          <p:nvPr/>
        </p:nvSpPr>
        <p:spPr bwMode="auto">
          <a:xfrm flipV="1"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560" name="Group 268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7577" name="Line 269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78" name="Line 270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79" name="Line 271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0" name="Line 272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1" name="Line 273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2" name="Line 274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3" name="Line 275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4" name="Line 276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85" name="Line 277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561" name="Line 278"/>
          <p:cNvSpPr>
            <a:spLocks noChangeShapeType="1"/>
          </p:cNvSpPr>
          <p:nvPr/>
        </p:nvSpPr>
        <p:spPr bwMode="auto">
          <a:xfrm>
            <a:off x="6629400" y="4721225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62" name="Line 279"/>
          <p:cNvSpPr>
            <a:spLocks noChangeShapeType="1"/>
          </p:cNvSpPr>
          <p:nvPr/>
        </p:nvSpPr>
        <p:spPr bwMode="auto">
          <a:xfrm flipH="1">
            <a:off x="55626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63" name="Line 280"/>
          <p:cNvSpPr>
            <a:spLocks noChangeShapeType="1"/>
          </p:cNvSpPr>
          <p:nvPr/>
        </p:nvSpPr>
        <p:spPr bwMode="auto">
          <a:xfrm>
            <a:off x="75438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564" name="Group 281"/>
          <p:cNvGrpSpPr>
            <a:grpSpLocks/>
          </p:cNvGrpSpPr>
          <p:nvPr/>
        </p:nvGrpSpPr>
        <p:grpSpPr bwMode="auto">
          <a:xfrm>
            <a:off x="6858000" y="4343400"/>
            <a:ext cx="685800" cy="381000"/>
            <a:chOff x="4272" y="3024"/>
            <a:chExt cx="480" cy="384"/>
          </a:xfrm>
        </p:grpSpPr>
        <p:sp>
          <p:nvSpPr>
            <p:cNvPr id="17575" name="Arc 282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7576" name="Arc 283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7565" name="Line 284"/>
          <p:cNvSpPr>
            <a:spLocks noChangeShapeType="1"/>
          </p:cNvSpPr>
          <p:nvPr/>
        </p:nvSpPr>
        <p:spPr bwMode="auto">
          <a:xfrm>
            <a:off x="6019800" y="4191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66" name="Line 285"/>
          <p:cNvSpPr>
            <a:spLocks noChangeShapeType="1"/>
          </p:cNvSpPr>
          <p:nvPr/>
        </p:nvSpPr>
        <p:spPr bwMode="auto">
          <a:xfrm>
            <a:off x="7772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67" name="Line 286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68" name="Line 287"/>
          <p:cNvSpPr>
            <a:spLocks noChangeShapeType="1"/>
          </p:cNvSpPr>
          <p:nvPr/>
        </p:nvSpPr>
        <p:spPr bwMode="auto">
          <a:xfrm>
            <a:off x="6629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69" name="Line 288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70" name="Line 289"/>
          <p:cNvSpPr>
            <a:spLocks noChangeShapeType="1"/>
          </p:cNvSpPr>
          <p:nvPr/>
        </p:nvSpPr>
        <p:spPr bwMode="auto">
          <a:xfrm>
            <a:off x="68580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71" name="Line 290"/>
          <p:cNvSpPr>
            <a:spLocks noChangeShapeType="1"/>
          </p:cNvSpPr>
          <p:nvPr/>
        </p:nvSpPr>
        <p:spPr bwMode="auto">
          <a:xfrm>
            <a:off x="7391400" y="220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72" name="Line 291"/>
          <p:cNvSpPr>
            <a:spLocks noChangeShapeType="1"/>
          </p:cNvSpPr>
          <p:nvPr/>
        </p:nvSpPr>
        <p:spPr bwMode="auto">
          <a:xfrm>
            <a:off x="86106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73" name="Line 292"/>
          <p:cNvSpPr>
            <a:spLocks noChangeShapeType="1"/>
          </p:cNvSpPr>
          <p:nvPr/>
        </p:nvSpPr>
        <p:spPr bwMode="auto">
          <a:xfrm>
            <a:off x="4572000" y="6096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574" name="Line 293"/>
          <p:cNvSpPr>
            <a:spLocks noChangeShapeType="1"/>
          </p:cNvSpPr>
          <p:nvPr/>
        </p:nvSpPr>
        <p:spPr bwMode="auto">
          <a:xfrm>
            <a:off x="4572000" y="4800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6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2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SWITCHER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SWITCEHR chips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generate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fast high-voltage </a:t>
            </a:r>
            <a:r>
              <a:rPr lang="en-US" sz="1400" dirty="0">
                <a:solidFill>
                  <a:srgbClr val="FF0000"/>
                </a:solidFill>
              </a:rPr>
              <a:t>(10 ns into 70 </a:t>
            </a:r>
            <a:r>
              <a:rPr lang="en-US" sz="1400" dirty="0" smtClean="0">
                <a:solidFill>
                  <a:srgbClr val="FF0000"/>
                </a:solidFill>
              </a:rPr>
              <a:t>pF – now 100pF)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pulses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of up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20 V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amplitude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activate gate rows and to clear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the internal DEPFET gates.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latest SWITCHER version is implemented in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HV AMS 180nm technology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One SWITCHER will be able to address 32 different DEPFET matrix segments (row groups), for this purpose it will have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32 channels with a clear- and a gate-driver each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Problem: make radiation tolerant high voltage drivers</a:t>
            </a:r>
            <a:endParaRPr lang="en-US" altLang="zh-CN" sz="1400" kern="0" dirty="0">
              <a:solidFill>
                <a:srgbClr val="FF0000"/>
              </a:solidFill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5" name="Picture 2" descr="C:\Dokumente und Einstellungen\fischer\AAAAlles\Forschungs Projekte\Belle-II\Meetings\2010_05_Ringberg\SwitcherB_croppe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0418"/>
            <a:ext cx="4038600" cy="238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W18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2881"/>
            <a:ext cx="4103687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2600" y="2655093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SWITCHERBv1 in 350nm AMS</a:t>
            </a:r>
          </a:p>
          <a:p>
            <a:pPr eaLnBrk="1" hangingPunct="1"/>
            <a:r>
              <a:rPr lang="de-DE" altLang="de-DE"/>
              <a:t>(</a:t>
            </a:r>
            <a:r>
              <a:rPr lang="en-US" altLang="de-DE"/>
              <a:t>radiation tolerant layout</a:t>
            </a:r>
            <a:r>
              <a:rPr lang="de-DE" altLang="de-DE"/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87900" y="2634456"/>
            <a:ext cx="203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SWITCHER in 180nm AMS</a:t>
            </a:r>
          </a:p>
          <a:p>
            <a:pPr eaLnBrk="1" hangingPunct="1"/>
            <a:r>
              <a:rPr lang="de-DE" altLang="de-DE"/>
              <a:t>(</a:t>
            </a:r>
            <a:r>
              <a:rPr lang="en-US" altLang="de-DE"/>
              <a:t>standard layout</a:t>
            </a:r>
            <a:r>
              <a:rPr lang="de-DE" altLang="de-D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18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Čuvar mesta za broj slajd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8B832A-E2F8-4754-9D3C-0DE2A99E4D49}" type="slidenum">
              <a:rPr lang="de-DE" altLang="de-DE" sz="1400"/>
              <a:pPr eaLnBrk="1" hangingPunct="1"/>
              <a:t>20</a:t>
            </a:fld>
            <a:endParaRPr lang="de-DE" altLang="de-DE" sz="1400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5334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H="1">
            <a:off x="5029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5105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 flipH="1">
            <a:off x="3810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 flipH="1">
            <a:off x="35052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3581400" y="144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452" name="Line 19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3" name="Line 20"/>
          <p:cNvSpPr>
            <a:spLocks noChangeShapeType="1"/>
          </p:cNvSpPr>
          <p:nvPr/>
        </p:nvSpPr>
        <p:spPr bwMode="auto">
          <a:xfrm flipV="1">
            <a:off x="40386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4" name="Line 21"/>
          <p:cNvSpPr>
            <a:spLocks noChangeShapeType="1"/>
          </p:cNvSpPr>
          <p:nvPr/>
        </p:nvSpPr>
        <p:spPr bwMode="auto">
          <a:xfrm flipH="1">
            <a:off x="33528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455" name="Group 22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18722" name="Line 23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23" name="Line 24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24" name="Line 25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25" name="Line 26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26" name="Line 27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56" name="Line 28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7" name="Line 29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458" name="Group 30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18717" name="Line 31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18" name="Line 32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19" name="Line 33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20" name="Line 34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21" name="Line 35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59" name="Line 36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0" name="Line 37"/>
          <p:cNvSpPr>
            <a:spLocks noChangeShapeType="1"/>
          </p:cNvSpPr>
          <p:nvPr/>
        </p:nvSpPr>
        <p:spPr bwMode="auto">
          <a:xfrm>
            <a:off x="55626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1" name="Line 38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2" name="Line 39"/>
          <p:cNvSpPr>
            <a:spLocks noChangeShapeType="1"/>
          </p:cNvSpPr>
          <p:nvPr/>
        </p:nvSpPr>
        <p:spPr bwMode="auto">
          <a:xfrm flipH="1">
            <a:off x="914400" y="6019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463" name="Group 40"/>
          <p:cNvGrpSpPr>
            <a:grpSpLocks/>
          </p:cNvGrpSpPr>
          <p:nvPr/>
        </p:nvGrpSpPr>
        <p:grpSpPr bwMode="auto">
          <a:xfrm flipH="1">
            <a:off x="2819400" y="1295400"/>
            <a:ext cx="533400" cy="457200"/>
            <a:chOff x="1392" y="2112"/>
            <a:chExt cx="336" cy="288"/>
          </a:xfrm>
        </p:grpSpPr>
        <p:grpSp>
          <p:nvGrpSpPr>
            <p:cNvPr id="18710" name="Group 41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18712" name="Line 42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13" name="Line 43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14" name="Line 44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15" name="Line 45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16" name="Line 46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711" name="Oval 47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464" name="Line 48"/>
          <p:cNvSpPr>
            <a:spLocks noChangeShapeType="1"/>
          </p:cNvSpPr>
          <p:nvPr/>
        </p:nvSpPr>
        <p:spPr bwMode="auto">
          <a:xfrm flipH="1" flipV="1">
            <a:off x="2819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5" name="Line 49"/>
          <p:cNvSpPr>
            <a:spLocks noChangeShapeType="1"/>
          </p:cNvSpPr>
          <p:nvPr/>
        </p:nvSpPr>
        <p:spPr bwMode="auto">
          <a:xfrm flipH="1">
            <a:off x="28194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6" name="Line 50"/>
          <p:cNvSpPr>
            <a:spLocks noChangeShapeType="1"/>
          </p:cNvSpPr>
          <p:nvPr/>
        </p:nvSpPr>
        <p:spPr bwMode="auto">
          <a:xfrm>
            <a:off x="28194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7" name="Line 51"/>
          <p:cNvSpPr>
            <a:spLocks noChangeShapeType="1"/>
          </p:cNvSpPr>
          <p:nvPr/>
        </p:nvSpPr>
        <p:spPr bwMode="auto">
          <a:xfrm flipH="1">
            <a:off x="3352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8" name="Rectangle 52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469" name="Line 53"/>
          <p:cNvSpPr>
            <a:spLocks noChangeShapeType="1"/>
          </p:cNvSpPr>
          <p:nvPr/>
        </p:nvSpPr>
        <p:spPr bwMode="auto">
          <a:xfrm flipV="1">
            <a:off x="2819400" y="2057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470" name="Group 54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8700" name="Line 55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1" name="Line 56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2" name="Line 57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3" name="Line 58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4" name="Line 59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5" name="Line 60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6" name="Line 61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7" name="Line 62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8" name="Line 63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709" name="Oval 64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8471" name="Group 65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18691" name="Line 6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2" name="Line 6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3" name="Line 6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4" name="Line 6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5" name="Line 7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6" name="Line 7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7" name="Line 7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8" name="Line 7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9" name="Line 7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472" name="Group 75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8687" name="Line 76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88" name="Line 77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89" name="Line 78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90" name="AutoShape 79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8473" name="Group 80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18683" name="Line 81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84" name="Line 82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85" name="Line 83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86" name="AutoShape 84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474" name="Line 85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5" name="Line 86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6" name="Line 87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7" name="Line 88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8" name="Line 89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79" name="Line 90"/>
          <p:cNvSpPr>
            <a:spLocks noChangeShapeType="1"/>
          </p:cNvSpPr>
          <p:nvPr/>
        </p:nvSpPr>
        <p:spPr bwMode="auto">
          <a:xfrm>
            <a:off x="9144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0" name="Line 91"/>
          <p:cNvSpPr>
            <a:spLocks noChangeShapeType="1"/>
          </p:cNvSpPr>
          <p:nvPr/>
        </p:nvSpPr>
        <p:spPr bwMode="auto">
          <a:xfrm flipH="1" flipV="1">
            <a:off x="381000" y="1752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1" name="Line 92"/>
          <p:cNvSpPr>
            <a:spLocks noChangeShapeType="1"/>
          </p:cNvSpPr>
          <p:nvPr/>
        </p:nvSpPr>
        <p:spPr bwMode="auto">
          <a:xfrm flipH="1">
            <a:off x="91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2" name="Line 93"/>
          <p:cNvSpPr>
            <a:spLocks noChangeShapeType="1"/>
          </p:cNvSpPr>
          <p:nvPr/>
        </p:nvSpPr>
        <p:spPr bwMode="auto">
          <a:xfrm>
            <a:off x="3810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3" name="Line 94"/>
          <p:cNvSpPr>
            <a:spLocks noChangeShapeType="1"/>
          </p:cNvSpPr>
          <p:nvPr/>
        </p:nvSpPr>
        <p:spPr bwMode="auto">
          <a:xfrm flipH="1">
            <a:off x="609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4" name="Line 95"/>
          <p:cNvSpPr>
            <a:spLocks noChangeShapeType="1"/>
          </p:cNvSpPr>
          <p:nvPr/>
        </p:nvSpPr>
        <p:spPr bwMode="auto">
          <a:xfrm>
            <a:off x="685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5" name="Line 96"/>
          <p:cNvSpPr>
            <a:spLocks noChangeShapeType="1"/>
          </p:cNvSpPr>
          <p:nvPr/>
        </p:nvSpPr>
        <p:spPr bwMode="auto">
          <a:xfrm flipH="1">
            <a:off x="6858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6" name="Line 97"/>
          <p:cNvSpPr>
            <a:spLocks noChangeShapeType="1"/>
          </p:cNvSpPr>
          <p:nvPr/>
        </p:nvSpPr>
        <p:spPr bwMode="auto">
          <a:xfrm flipH="1" flipV="1">
            <a:off x="3810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87" name="Line 98"/>
          <p:cNvSpPr>
            <a:spLocks noChangeShapeType="1"/>
          </p:cNvSpPr>
          <p:nvPr/>
        </p:nvSpPr>
        <p:spPr bwMode="auto">
          <a:xfrm>
            <a:off x="381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488" name="Group 99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18671" name="Line 100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672" name="Group 101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18673" name="Line 102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74" name="Line 103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75" name="Line 104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76" name="Line 105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77" name="Line 106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78" name="Line 107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79" name="Line 108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80" name="Line 109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81" name="Line 110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82" name="Oval 111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18489" name="Line 112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0" name="Line 113"/>
          <p:cNvSpPr>
            <a:spLocks noChangeShapeType="1"/>
          </p:cNvSpPr>
          <p:nvPr/>
        </p:nvSpPr>
        <p:spPr bwMode="auto">
          <a:xfrm flipH="1">
            <a:off x="1371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1" name="Line 114"/>
          <p:cNvSpPr>
            <a:spLocks noChangeShapeType="1"/>
          </p:cNvSpPr>
          <p:nvPr/>
        </p:nvSpPr>
        <p:spPr bwMode="auto">
          <a:xfrm>
            <a:off x="1371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2" name="Line 115"/>
          <p:cNvSpPr>
            <a:spLocks noChangeShapeType="1"/>
          </p:cNvSpPr>
          <p:nvPr/>
        </p:nvSpPr>
        <p:spPr bwMode="auto">
          <a:xfrm flipV="1">
            <a:off x="1905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3" name="Line 116"/>
          <p:cNvSpPr>
            <a:spLocks noChangeShapeType="1"/>
          </p:cNvSpPr>
          <p:nvPr/>
        </p:nvSpPr>
        <p:spPr bwMode="auto">
          <a:xfrm flipH="1" flipV="1">
            <a:off x="1676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4" name="Line 117"/>
          <p:cNvSpPr>
            <a:spLocks noChangeShapeType="1"/>
          </p:cNvSpPr>
          <p:nvPr/>
        </p:nvSpPr>
        <p:spPr bwMode="auto">
          <a:xfrm flipV="1">
            <a:off x="167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5" name="Line 118"/>
          <p:cNvSpPr>
            <a:spLocks noChangeShapeType="1"/>
          </p:cNvSpPr>
          <p:nvPr/>
        </p:nvSpPr>
        <p:spPr bwMode="auto">
          <a:xfrm flipH="1" flipV="1">
            <a:off x="13716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6" name="Line 119"/>
          <p:cNvSpPr>
            <a:spLocks noChangeShapeType="1"/>
          </p:cNvSpPr>
          <p:nvPr/>
        </p:nvSpPr>
        <p:spPr bwMode="auto">
          <a:xfrm flipV="1">
            <a:off x="16002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7" name="Line 120"/>
          <p:cNvSpPr>
            <a:spLocks noChangeShapeType="1"/>
          </p:cNvSpPr>
          <p:nvPr/>
        </p:nvSpPr>
        <p:spPr bwMode="auto">
          <a:xfrm flipV="1">
            <a:off x="1676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8" name="Line 121"/>
          <p:cNvSpPr>
            <a:spLocks noChangeShapeType="1"/>
          </p:cNvSpPr>
          <p:nvPr/>
        </p:nvSpPr>
        <p:spPr bwMode="auto">
          <a:xfrm flipV="1">
            <a:off x="19050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99" name="Line 122"/>
          <p:cNvSpPr>
            <a:spLocks noChangeShapeType="1"/>
          </p:cNvSpPr>
          <p:nvPr/>
        </p:nvSpPr>
        <p:spPr bwMode="auto">
          <a:xfrm flipH="1">
            <a:off x="1524000" y="1600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0" name="Line 123"/>
          <p:cNvSpPr>
            <a:spLocks noChangeShapeType="1"/>
          </p:cNvSpPr>
          <p:nvPr/>
        </p:nvSpPr>
        <p:spPr bwMode="auto">
          <a:xfrm>
            <a:off x="1524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1" name="Oval 124"/>
          <p:cNvSpPr>
            <a:spLocks noChangeArrowheads="1"/>
          </p:cNvSpPr>
          <p:nvPr/>
        </p:nvSpPr>
        <p:spPr bwMode="auto">
          <a:xfrm>
            <a:off x="14478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8502" name="Group 125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18662" name="Line 12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3" name="Line 12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4" name="Line 12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5" name="Line 12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6" name="Line 13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7" name="Line 13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8" name="Line 13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9" name="Line 13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70" name="Line 13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503" name="Group 135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18653" name="Line 136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54" name="Line 137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55" name="Line 138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56" name="Line 139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57" name="Line 140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58" name="Line 141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59" name="Line 142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0" name="Line 143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61" name="Line 144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504" name="Line 145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5" name="Line 146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6" name="Line 147"/>
          <p:cNvSpPr>
            <a:spLocks noChangeShapeType="1"/>
          </p:cNvSpPr>
          <p:nvPr/>
        </p:nvSpPr>
        <p:spPr bwMode="auto">
          <a:xfrm>
            <a:off x="1905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7" name="Oval 148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508" name="Line 149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09" name="Line 150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0" name="Line 151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1" name="Line 152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12" name="Group 153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18651" name="AutoShape 154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8652" name="Oval 155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13" name="AutoShape 156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514" name="Line 157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5" name="Line 158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6" name="Line 159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7" name="Line 160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8" name="Line 161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19" name="Line 162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0" name="Line 163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1" name="Line 164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2" name="Line 165"/>
          <p:cNvSpPr>
            <a:spLocks noChangeShapeType="1"/>
          </p:cNvSpPr>
          <p:nvPr/>
        </p:nvSpPr>
        <p:spPr bwMode="auto">
          <a:xfrm>
            <a:off x="5029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3" name="Line 166"/>
          <p:cNvSpPr>
            <a:spLocks noChangeShapeType="1"/>
          </p:cNvSpPr>
          <p:nvPr/>
        </p:nvSpPr>
        <p:spPr bwMode="auto">
          <a:xfrm>
            <a:off x="3352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4" name="Line 167"/>
          <p:cNvSpPr>
            <a:spLocks noChangeShapeType="1"/>
          </p:cNvSpPr>
          <p:nvPr/>
        </p:nvSpPr>
        <p:spPr bwMode="auto">
          <a:xfrm>
            <a:off x="3505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5" name="Line 168"/>
          <p:cNvSpPr>
            <a:spLocks noChangeShapeType="1"/>
          </p:cNvSpPr>
          <p:nvPr/>
        </p:nvSpPr>
        <p:spPr bwMode="auto">
          <a:xfrm>
            <a:off x="914400" y="129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6" name="Line 169"/>
          <p:cNvSpPr>
            <a:spLocks noChangeShapeType="1"/>
          </p:cNvSpPr>
          <p:nvPr/>
        </p:nvSpPr>
        <p:spPr bwMode="auto">
          <a:xfrm>
            <a:off x="3505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7" name="Line 170"/>
          <p:cNvSpPr>
            <a:spLocks noChangeShapeType="1"/>
          </p:cNvSpPr>
          <p:nvPr/>
        </p:nvSpPr>
        <p:spPr bwMode="auto">
          <a:xfrm>
            <a:off x="5029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8" name="Line 171"/>
          <p:cNvSpPr>
            <a:spLocks noChangeShapeType="1"/>
          </p:cNvSpPr>
          <p:nvPr/>
        </p:nvSpPr>
        <p:spPr bwMode="auto">
          <a:xfrm flipH="1">
            <a:off x="3810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29" name="Line 172"/>
          <p:cNvSpPr>
            <a:spLocks noChangeShapeType="1"/>
          </p:cNvSpPr>
          <p:nvPr/>
        </p:nvSpPr>
        <p:spPr bwMode="auto">
          <a:xfrm>
            <a:off x="5257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0" name="Line 173"/>
          <p:cNvSpPr>
            <a:spLocks noChangeShapeType="1"/>
          </p:cNvSpPr>
          <p:nvPr/>
        </p:nvSpPr>
        <p:spPr bwMode="auto">
          <a:xfrm>
            <a:off x="2362200" y="3962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1" name="Arc 174"/>
          <p:cNvSpPr>
            <a:spLocks/>
          </p:cNvSpPr>
          <p:nvPr/>
        </p:nvSpPr>
        <p:spPr bwMode="auto">
          <a:xfrm flipV="1">
            <a:off x="1676400" y="16002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532" name="Arc 175"/>
          <p:cNvSpPr>
            <a:spLocks/>
          </p:cNvSpPr>
          <p:nvPr/>
        </p:nvSpPr>
        <p:spPr bwMode="auto">
          <a:xfrm flipH="1">
            <a:off x="381000" y="5486400"/>
            <a:ext cx="228600" cy="1524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533" name="Line 176"/>
          <p:cNvSpPr>
            <a:spLocks noChangeShapeType="1"/>
          </p:cNvSpPr>
          <p:nvPr/>
        </p:nvSpPr>
        <p:spPr bwMode="auto">
          <a:xfrm>
            <a:off x="381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4" name="Line 177"/>
          <p:cNvSpPr>
            <a:spLocks noChangeShapeType="1"/>
          </p:cNvSpPr>
          <p:nvPr/>
        </p:nvSpPr>
        <p:spPr bwMode="auto">
          <a:xfrm>
            <a:off x="1905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35" name="Group 178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8642" name="Line 179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43" name="Line 180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44" name="Line 181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45" name="Line 182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46" name="Line 183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47" name="Line 184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48" name="Line 185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49" name="Line 186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50" name="Line 187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536" name="AutoShape 188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8537" name="Group 189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18640" name="AutoShape 190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8641" name="Oval 191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38" name="Line 192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9" name="Line 193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0" name="Line 194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1" name="Line 195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2" name="Line 196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3" name="Line 197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4" name="Line 198"/>
          <p:cNvSpPr>
            <a:spLocks noChangeShapeType="1"/>
          </p:cNvSpPr>
          <p:nvPr/>
        </p:nvSpPr>
        <p:spPr bwMode="auto">
          <a:xfrm>
            <a:off x="77724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45" name="Line 199"/>
          <p:cNvSpPr>
            <a:spLocks noChangeShapeType="1"/>
          </p:cNvSpPr>
          <p:nvPr/>
        </p:nvSpPr>
        <p:spPr bwMode="auto">
          <a:xfrm>
            <a:off x="7391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46" name="Group 200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18630" name="Line 201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1" name="Line 20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2" name="Line 203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3" name="Line 204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4" name="Line 205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5" name="Line 206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6" name="Line 207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7" name="Line 208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8" name="Line 209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39" name="Oval 210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47" name="AutoShape 211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18548" name="Group 212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8628" name="AutoShape 213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8629" name="Oval 214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49" name="Line 215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0" name="Line 216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1" name="Line 217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2" name="Line 218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3" name="Line 219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4" name="Line 220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5" name="AutoShape 221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556" name="Line 222"/>
          <p:cNvSpPr>
            <a:spLocks noChangeShapeType="1"/>
          </p:cNvSpPr>
          <p:nvPr/>
        </p:nvSpPr>
        <p:spPr bwMode="auto">
          <a:xfrm flipH="1">
            <a:off x="5562600" y="137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7" name="Line 223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58" name="Line 224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59" name="Group 225"/>
          <p:cNvGrpSpPr>
            <a:grpSpLocks/>
          </p:cNvGrpSpPr>
          <p:nvPr/>
        </p:nvGrpSpPr>
        <p:grpSpPr bwMode="auto">
          <a:xfrm>
            <a:off x="6858000" y="685800"/>
            <a:ext cx="685800" cy="457200"/>
            <a:chOff x="4320" y="1344"/>
            <a:chExt cx="432" cy="384"/>
          </a:xfrm>
        </p:grpSpPr>
        <p:sp>
          <p:nvSpPr>
            <p:cNvPr id="18626" name="Arc 226"/>
            <p:cNvSpPr>
              <a:spLocks/>
            </p:cNvSpPr>
            <p:nvPr/>
          </p:nvSpPr>
          <p:spPr bwMode="auto">
            <a:xfrm rot="10800000" flipH="1" flipV="1">
              <a:off x="4512" y="134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8627" name="Arc 227"/>
            <p:cNvSpPr>
              <a:spLocks/>
            </p:cNvSpPr>
            <p:nvPr/>
          </p:nvSpPr>
          <p:spPr bwMode="auto">
            <a:xfrm rot="10800000" flipV="1">
              <a:off x="4320" y="1344"/>
              <a:ext cx="192" cy="384"/>
            </a:xfrm>
            <a:custGeom>
              <a:avLst/>
              <a:gdLst>
                <a:gd name="T0" fmla="*/ 0 w 21600"/>
                <a:gd name="T1" fmla="*/ 0 h 21600"/>
                <a:gd name="T2" fmla="*/ 192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60" name="Line 228"/>
          <p:cNvSpPr>
            <a:spLocks noChangeShapeType="1"/>
          </p:cNvSpPr>
          <p:nvPr/>
        </p:nvSpPr>
        <p:spPr bwMode="auto">
          <a:xfrm>
            <a:off x="60198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1" name="Line 229"/>
          <p:cNvSpPr>
            <a:spLocks noChangeShapeType="1"/>
          </p:cNvSpPr>
          <p:nvPr/>
        </p:nvSpPr>
        <p:spPr bwMode="auto">
          <a:xfrm>
            <a:off x="6629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2" name="Line 230"/>
          <p:cNvSpPr>
            <a:spLocks noChangeShapeType="1"/>
          </p:cNvSpPr>
          <p:nvPr/>
        </p:nvSpPr>
        <p:spPr bwMode="auto">
          <a:xfrm>
            <a:off x="66294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3" name="Line 231"/>
          <p:cNvSpPr>
            <a:spLocks noChangeShapeType="1"/>
          </p:cNvSpPr>
          <p:nvPr/>
        </p:nvSpPr>
        <p:spPr bwMode="auto">
          <a:xfrm>
            <a:off x="75438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4" name="Line 232"/>
          <p:cNvSpPr>
            <a:spLocks noChangeShapeType="1"/>
          </p:cNvSpPr>
          <p:nvPr/>
        </p:nvSpPr>
        <p:spPr bwMode="auto">
          <a:xfrm>
            <a:off x="77724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5" name="Line 233"/>
          <p:cNvSpPr>
            <a:spLocks noChangeShapeType="1"/>
          </p:cNvSpPr>
          <p:nvPr/>
        </p:nvSpPr>
        <p:spPr bwMode="auto">
          <a:xfrm>
            <a:off x="60198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6" name="Line 234"/>
          <p:cNvSpPr>
            <a:spLocks noChangeShapeType="1"/>
          </p:cNvSpPr>
          <p:nvPr/>
        </p:nvSpPr>
        <p:spPr bwMode="auto">
          <a:xfrm>
            <a:off x="65532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7" name="Line 235"/>
          <p:cNvSpPr>
            <a:spLocks noChangeShapeType="1"/>
          </p:cNvSpPr>
          <p:nvPr/>
        </p:nvSpPr>
        <p:spPr bwMode="auto">
          <a:xfrm>
            <a:off x="7772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68" name="Arc 236"/>
          <p:cNvSpPr>
            <a:spLocks/>
          </p:cNvSpPr>
          <p:nvPr/>
        </p:nvSpPr>
        <p:spPr bwMode="auto">
          <a:xfrm flipV="1">
            <a:off x="5334000" y="13716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381000 h 21600"/>
              <a:gd name="T4" fmla="*/ 0 w 21600"/>
              <a:gd name="T5" fmla="*/ 381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8569" name="Line 237"/>
          <p:cNvSpPr>
            <a:spLocks noChangeShapeType="1"/>
          </p:cNvSpPr>
          <p:nvPr/>
        </p:nvSpPr>
        <p:spPr bwMode="auto">
          <a:xfrm>
            <a:off x="68580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70" name="Line 238"/>
          <p:cNvSpPr>
            <a:spLocks noChangeShapeType="1"/>
          </p:cNvSpPr>
          <p:nvPr/>
        </p:nvSpPr>
        <p:spPr bwMode="auto">
          <a:xfrm>
            <a:off x="5562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71" name="Line 239"/>
          <p:cNvSpPr>
            <a:spLocks noChangeShapeType="1"/>
          </p:cNvSpPr>
          <p:nvPr/>
        </p:nvSpPr>
        <p:spPr bwMode="auto">
          <a:xfrm flipH="1" flipV="1">
            <a:off x="4038600" y="2971800"/>
            <a:ext cx="1219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72" name="Line 240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73" name="Group 241"/>
          <p:cNvGrpSpPr>
            <a:grpSpLocks/>
          </p:cNvGrpSpPr>
          <p:nvPr/>
        </p:nvGrpSpPr>
        <p:grpSpPr bwMode="auto">
          <a:xfrm>
            <a:off x="7848600" y="1676400"/>
            <a:ext cx="609600" cy="609600"/>
            <a:chOff x="3264" y="1248"/>
            <a:chExt cx="384" cy="384"/>
          </a:xfrm>
        </p:grpSpPr>
        <p:sp>
          <p:nvSpPr>
            <p:cNvPr id="18624" name="AutoShape 242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8625" name="Oval 243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74" name="Line 244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75" name="Line 245"/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76" name="Line 246"/>
          <p:cNvSpPr>
            <a:spLocks noChangeShapeType="1"/>
          </p:cNvSpPr>
          <p:nvPr/>
        </p:nvSpPr>
        <p:spPr bwMode="auto">
          <a:xfrm flipH="1" flipV="1">
            <a:off x="4038600" y="198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77" name="Group 247"/>
          <p:cNvGrpSpPr>
            <a:grpSpLocks/>
          </p:cNvGrpSpPr>
          <p:nvPr/>
        </p:nvGrpSpPr>
        <p:grpSpPr bwMode="auto">
          <a:xfrm flipH="1">
            <a:off x="4038600" y="2209800"/>
            <a:ext cx="533400" cy="457200"/>
            <a:chOff x="2496" y="1680"/>
            <a:chExt cx="336" cy="288"/>
          </a:xfrm>
        </p:grpSpPr>
        <p:sp>
          <p:nvSpPr>
            <p:cNvPr id="18614" name="Line 248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5" name="Line 249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6" name="Line 250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7" name="Line 251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8" name="Line 252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9" name="Line 253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20" name="Line 254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21" name="Line 255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22" name="Line 256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23" name="Oval 257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18578" name="Group 258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18610" name="Line 259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1" name="Line 260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2" name="Line 261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13" name="AutoShape 262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79" name="Line 263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80" name="Line 264"/>
          <p:cNvSpPr>
            <a:spLocks noChangeShapeType="1"/>
          </p:cNvSpPr>
          <p:nvPr/>
        </p:nvSpPr>
        <p:spPr bwMode="auto">
          <a:xfrm>
            <a:off x="45720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81" name="Line 265"/>
          <p:cNvSpPr>
            <a:spLocks noChangeShapeType="1"/>
          </p:cNvSpPr>
          <p:nvPr/>
        </p:nvSpPr>
        <p:spPr bwMode="auto">
          <a:xfrm flipV="1"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82" name="Group 266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18601" name="Line 26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2" name="Line 26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3" name="Line 26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4" name="Line 27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5" name="Line 27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6" name="Line 27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7" name="Line 27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8" name="Line 27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609" name="Line 27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583" name="Line 276"/>
          <p:cNvSpPr>
            <a:spLocks noChangeShapeType="1"/>
          </p:cNvSpPr>
          <p:nvPr/>
        </p:nvSpPr>
        <p:spPr bwMode="auto">
          <a:xfrm>
            <a:off x="6629400" y="4721225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84" name="Line 277"/>
          <p:cNvSpPr>
            <a:spLocks noChangeShapeType="1"/>
          </p:cNvSpPr>
          <p:nvPr/>
        </p:nvSpPr>
        <p:spPr bwMode="auto">
          <a:xfrm flipH="1">
            <a:off x="55626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85" name="Line 278"/>
          <p:cNvSpPr>
            <a:spLocks noChangeShapeType="1"/>
          </p:cNvSpPr>
          <p:nvPr/>
        </p:nvSpPr>
        <p:spPr bwMode="auto">
          <a:xfrm>
            <a:off x="75438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586" name="Group 279"/>
          <p:cNvGrpSpPr>
            <a:grpSpLocks/>
          </p:cNvGrpSpPr>
          <p:nvPr/>
        </p:nvGrpSpPr>
        <p:grpSpPr bwMode="auto">
          <a:xfrm>
            <a:off x="6858000" y="4343400"/>
            <a:ext cx="685800" cy="381000"/>
            <a:chOff x="4272" y="3024"/>
            <a:chExt cx="480" cy="384"/>
          </a:xfrm>
        </p:grpSpPr>
        <p:sp>
          <p:nvSpPr>
            <p:cNvPr id="18599" name="Arc 280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18600" name="Arc 281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18587" name="Line 282"/>
          <p:cNvSpPr>
            <a:spLocks noChangeShapeType="1"/>
          </p:cNvSpPr>
          <p:nvPr/>
        </p:nvSpPr>
        <p:spPr bwMode="auto">
          <a:xfrm>
            <a:off x="6019800" y="4191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88" name="Line 283"/>
          <p:cNvSpPr>
            <a:spLocks noChangeShapeType="1"/>
          </p:cNvSpPr>
          <p:nvPr/>
        </p:nvSpPr>
        <p:spPr bwMode="auto">
          <a:xfrm>
            <a:off x="7772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89" name="Line 284"/>
          <p:cNvSpPr>
            <a:spLocks noChangeShapeType="1"/>
          </p:cNvSpPr>
          <p:nvPr/>
        </p:nvSpPr>
        <p:spPr bwMode="auto">
          <a:xfrm>
            <a:off x="60198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0" name="Line 285"/>
          <p:cNvSpPr>
            <a:spLocks noChangeShapeType="1"/>
          </p:cNvSpPr>
          <p:nvPr/>
        </p:nvSpPr>
        <p:spPr bwMode="auto">
          <a:xfrm>
            <a:off x="6629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1" name="Line 286"/>
          <p:cNvSpPr>
            <a:spLocks noChangeShapeType="1"/>
          </p:cNvSpPr>
          <p:nvPr/>
        </p:nvSpPr>
        <p:spPr bwMode="auto">
          <a:xfrm>
            <a:off x="6553200" y="5410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2" name="Line 287"/>
          <p:cNvSpPr>
            <a:spLocks noChangeShapeType="1"/>
          </p:cNvSpPr>
          <p:nvPr/>
        </p:nvSpPr>
        <p:spPr bwMode="auto">
          <a:xfrm>
            <a:off x="68580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3" name="Line 288"/>
          <p:cNvSpPr>
            <a:spLocks noChangeShapeType="1"/>
          </p:cNvSpPr>
          <p:nvPr/>
        </p:nvSpPr>
        <p:spPr bwMode="auto">
          <a:xfrm>
            <a:off x="7391400" y="2209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4" name="Line 289"/>
          <p:cNvSpPr>
            <a:spLocks noChangeShapeType="1"/>
          </p:cNvSpPr>
          <p:nvPr/>
        </p:nvSpPr>
        <p:spPr bwMode="auto">
          <a:xfrm>
            <a:off x="8610600" y="541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5" name="Line 290"/>
          <p:cNvSpPr>
            <a:spLocks noChangeShapeType="1"/>
          </p:cNvSpPr>
          <p:nvPr/>
        </p:nvSpPr>
        <p:spPr bwMode="auto">
          <a:xfrm>
            <a:off x="4572000" y="6096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6" name="Line 291"/>
          <p:cNvSpPr>
            <a:spLocks noChangeShapeType="1"/>
          </p:cNvSpPr>
          <p:nvPr/>
        </p:nvSpPr>
        <p:spPr bwMode="auto">
          <a:xfrm>
            <a:off x="4572000" y="4800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7" name="Line 292"/>
          <p:cNvSpPr>
            <a:spLocks noChangeShapeType="1"/>
          </p:cNvSpPr>
          <p:nvPr/>
        </p:nvSpPr>
        <p:spPr bwMode="auto">
          <a:xfrm>
            <a:off x="73914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98" name="Rectangle 293"/>
          <p:cNvSpPr>
            <a:spLocks noChangeArrowheads="1"/>
          </p:cNvSpPr>
          <p:nvPr/>
        </p:nvSpPr>
        <p:spPr bwMode="auto">
          <a:xfrm>
            <a:off x="8458200" y="4724400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95" name="Okvir za tekst 253"/>
          <p:cNvSpPr txBox="1">
            <a:spLocks noChangeArrowheads="1"/>
          </p:cNvSpPr>
          <p:nvPr/>
        </p:nvSpPr>
        <p:spPr bwMode="auto">
          <a:xfrm>
            <a:off x="6994525" y="1500188"/>
            <a:ext cx="36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Tp</a:t>
            </a:r>
            <a:endParaRPr lang="sr-Latn-CS" altLang="de-DE"/>
          </a:p>
        </p:txBody>
      </p:sp>
      <p:sp>
        <p:nvSpPr>
          <p:cNvPr id="296" name="Okvir za tekst 254"/>
          <p:cNvSpPr txBox="1">
            <a:spLocks noChangeArrowheads="1"/>
          </p:cNvSpPr>
          <p:nvPr/>
        </p:nvSpPr>
        <p:spPr bwMode="auto">
          <a:xfrm>
            <a:off x="7000875" y="5643563"/>
            <a:ext cx="36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Tn</a:t>
            </a:r>
            <a:endParaRPr lang="sr-Latn-CS" altLang="de-DE"/>
          </a:p>
        </p:txBody>
      </p:sp>
      <p:sp>
        <p:nvSpPr>
          <p:cNvPr id="297" name="Okvir za tekst 262"/>
          <p:cNvSpPr txBox="1">
            <a:spLocks noChangeArrowheads="1"/>
          </p:cNvSpPr>
          <p:nvPr/>
        </p:nvSpPr>
        <p:spPr bwMode="auto">
          <a:xfrm>
            <a:off x="5572125" y="514350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n1</a:t>
            </a:r>
            <a:endParaRPr lang="sr-Latn-CS" altLang="de-DE" dirty="0"/>
          </a:p>
        </p:txBody>
      </p:sp>
      <p:sp>
        <p:nvSpPr>
          <p:cNvPr id="298" name="Okvir za tekst 263"/>
          <p:cNvSpPr txBox="1">
            <a:spLocks noChangeArrowheads="1"/>
          </p:cNvSpPr>
          <p:nvPr/>
        </p:nvSpPr>
        <p:spPr bwMode="auto">
          <a:xfrm>
            <a:off x="6429375" y="514350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n2</a:t>
            </a:r>
            <a:endParaRPr lang="sr-Latn-CS" altLang="de-DE" dirty="0"/>
          </a:p>
        </p:txBody>
      </p:sp>
      <p:sp>
        <p:nvSpPr>
          <p:cNvPr id="299" name="Okvir za tekst 262"/>
          <p:cNvSpPr txBox="1">
            <a:spLocks noChangeArrowheads="1"/>
          </p:cNvSpPr>
          <p:nvPr/>
        </p:nvSpPr>
        <p:spPr bwMode="auto">
          <a:xfrm>
            <a:off x="5580112" y="170080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p1</a:t>
            </a:r>
            <a:endParaRPr lang="sr-Latn-CS" altLang="de-DE" dirty="0"/>
          </a:p>
        </p:txBody>
      </p:sp>
      <p:sp>
        <p:nvSpPr>
          <p:cNvPr id="300" name="Okvir za tekst 263"/>
          <p:cNvSpPr txBox="1">
            <a:spLocks noChangeArrowheads="1"/>
          </p:cNvSpPr>
          <p:nvPr/>
        </p:nvSpPr>
        <p:spPr bwMode="auto">
          <a:xfrm>
            <a:off x="6437362" y="170080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p2</a:t>
            </a:r>
            <a:endParaRPr lang="sr-Latn-CS" altLang="de-DE" dirty="0"/>
          </a:p>
        </p:txBody>
      </p:sp>
      <p:sp>
        <p:nvSpPr>
          <p:cNvPr id="301" name="Okvir za tekst 268"/>
          <p:cNvSpPr txBox="1">
            <a:spLocks noChangeArrowheads="1"/>
          </p:cNvSpPr>
          <p:nvPr/>
        </p:nvSpPr>
        <p:spPr bwMode="auto">
          <a:xfrm>
            <a:off x="6030913" y="5295900"/>
            <a:ext cx="54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Buff2</a:t>
            </a:r>
            <a:endParaRPr lang="sr-Latn-CS" altLang="de-DE" dirty="0"/>
          </a:p>
        </p:txBody>
      </p:sp>
      <p:sp>
        <p:nvSpPr>
          <p:cNvPr id="302" name="Okvir za tekst 269"/>
          <p:cNvSpPr txBox="1">
            <a:spLocks noChangeArrowheads="1"/>
          </p:cNvSpPr>
          <p:nvPr/>
        </p:nvSpPr>
        <p:spPr bwMode="auto">
          <a:xfrm>
            <a:off x="6000750" y="1866900"/>
            <a:ext cx="541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Buff1</a:t>
            </a:r>
            <a:endParaRPr lang="sr-Latn-CS" altLang="de-DE"/>
          </a:p>
        </p:txBody>
      </p:sp>
      <p:sp>
        <p:nvSpPr>
          <p:cNvPr id="305" name="Okvir za tekst 252"/>
          <p:cNvSpPr txBox="1">
            <a:spLocks noChangeArrowheads="1"/>
          </p:cNvSpPr>
          <p:nvPr/>
        </p:nvSpPr>
        <p:spPr bwMode="auto">
          <a:xfrm>
            <a:off x="2357438" y="4000500"/>
            <a:ext cx="430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 err="1"/>
              <a:t>Idiff</a:t>
            </a:r>
            <a:endParaRPr lang="sr-Latn-CS" altLang="de-DE" dirty="0"/>
          </a:p>
        </p:txBody>
      </p:sp>
    </p:spTree>
    <p:extLst>
      <p:ext uri="{BB962C8B-B14F-4D97-AF65-F5344CB8AC3E}">
        <p14:creationId xmlns:p14="http://schemas.microsoft.com/office/powerpoint/2010/main" val="31068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Čuvar mesta za broj slajd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485D7D-D56D-45B4-95A8-A782CCE6A64D}" type="slidenum">
              <a:rPr lang="de-DE" altLang="de-DE" smtClean="0"/>
              <a:pPr eaLnBrk="1" hangingPunct="1"/>
              <a:t>21</a:t>
            </a:fld>
            <a:endParaRPr lang="de-DE" altLang="de-DE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dirty="0"/>
              <a:t>High-</a:t>
            </a:r>
            <a:r>
              <a:rPr lang="de-DE" sz="2000" dirty="0" err="1"/>
              <a:t>voltage</a:t>
            </a:r>
            <a:r>
              <a:rPr lang="de-DE" sz="2000" dirty="0"/>
              <a:t> </a:t>
            </a:r>
            <a:r>
              <a:rPr lang="de-DE" sz="2000" dirty="0" err="1"/>
              <a:t>driver</a:t>
            </a:r>
            <a:endParaRPr lang="en-US" altLang="de-DE" sz="2000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de-DE" sz="1400" dirty="0"/>
              <a:t>It is important to note. </a:t>
            </a:r>
            <a:r>
              <a:rPr lang="en-US" altLang="de-DE" sz="1400" dirty="0" err="1"/>
              <a:t>Tp</a:t>
            </a:r>
            <a:r>
              <a:rPr lang="en-US" altLang="de-DE" sz="1400" dirty="0"/>
              <a:t> and </a:t>
            </a:r>
            <a:r>
              <a:rPr lang="en-US" altLang="de-DE" sz="1400" dirty="0" err="1"/>
              <a:t>Tn</a:t>
            </a:r>
            <a:r>
              <a:rPr lang="en-US" altLang="de-DE" sz="1400" dirty="0"/>
              <a:t> are </a:t>
            </a:r>
            <a:r>
              <a:rPr lang="en-US" altLang="de-DE" sz="1400" dirty="0">
                <a:solidFill>
                  <a:srgbClr val="FF0000"/>
                </a:solidFill>
              </a:rPr>
              <a:t>large transistors and they have large gate capacitances.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/>
              <a:t>Therefore buffers Buf1 and Buf2 </a:t>
            </a:r>
            <a:r>
              <a:rPr lang="en-US" altLang="de-DE" sz="1400" dirty="0">
                <a:solidFill>
                  <a:srgbClr val="FF0000"/>
                </a:solidFill>
              </a:rPr>
              <a:t>have to be properly dimensioned </a:t>
            </a:r>
            <a:r>
              <a:rPr lang="en-US" altLang="de-DE" sz="1400" dirty="0"/>
              <a:t>to enable fast discharge of the </a:t>
            </a:r>
            <a:r>
              <a:rPr lang="en-US" altLang="de-DE" sz="1400" dirty="0" err="1"/>
              <a:t>Tp</a:t>
            </a:r>
            <a:r>
              <a:rPr lang="en-US" altLang="de-DE" sz="1400" dirty="0"/>
              <a:t> and </a:t>
            </a:r>
            <a:r>
              <a:rPr lang="en-US" altLang="de-DE" sz="1400" dirty="0" err="1"/>
              <a:t>Tn</a:t>
            </a:r>
            <a:r>
              <a:rPr lang="en-US" altLang="de-DE" sz="1400" dirty="0"/>
              <a:t> gate-capacitances</a:t>
            </a:r>
            <a:r>
              <a:rPr lang="en-US" altLang="de-DE" sz="1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/>
              <a:t>The </a:t>
            </a:r>
            <a:r>
              <a:rPr lang="en-US" altLang="de-DE" sz="1400" dirty="0">
                <a:solidFill>
                  <a:srgbClr val="FF0000"/>
                </a:solidFill>
              </a:rPr>
              <a:t>switching speed depends also on </a:t>
            </a:r>
            <a:r>
              <a:rPr lang="en-US" altLang="de-DE" sz="1400" dirty="0" err="1">
                <a:solidFill>
                  <a:srgbClr val="FF0000"/>
                </a:solidFill>
              </a:rPr>
              <a:t>Idiff</a:t>
            </a:r>
            <a:r>
              <a:rPr lang="en-US" altLang="de-DE" sz="1400" dirty="0">
                <a:solidFill>
                  <a:srgbClr val="FF0000"/>
                </a:solidFill>
              </a:rPr>
              <a:t> value </a:t>
            </a:r>
            <a:r>
              <a:rPr lang="en-US" altLang="de-DE" sz="1400" dirty="0"/>
              <a:t>since the charging of p1 and n1 </a:t>
            </a:r>
            <a:r>
              <a:rPr lang="en-US" altLang="de-DE" sz="1400" dirty="0" smtClean="0"/>
              <a:t>node capacitances </a:t>
            </a:r>
            <a:r>
              <a:rPr lang="en-US" altLang="de-DE" sz="1400" dirty="0"/>
              <a:t>is performed by constant currents generated by </a:t>
            </a:r>
            <a:r>
              <a:rPr lang="en-US" altLang="de-DE" sz="1400" dirty="0" err="1"/>
              <a:t>Tonp</a:t>
            </a:r>
            <a:r>
              <a:rPr lang="en-US" altLang="de-DE" sz="1400" dirty="0"/>
              <a:t> and </a:t>
            </a:r>
            <a:r>
              <a:rPr lang="en-US" altLang="de-DE" sz="1400" dirty="0" err="1"/>
              <a:t>Toffp</a:t>
            </a:r>
            <a:r>
              <a:rPr lang="en-US" altLang="de-DE" sz="1400" dirty="0"/>
              <a:t>. </a:t>
            </a:r>
            <a:endParaRPr lang="en-US" altLang="de-DE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 smtClean="0"/>
              <a:t>A </a:t>
            </a:r>
            <a:r>
              <a:rPr lang="en-US" altLang="de-DE" sz="1400" dirty="0"/>
              <a:t>l</a:t>
            </a:r>
            <a:r>
              <a:rPr lang="en-US" altLang="de-DE" sz="1400" dirty="0" smtClean="0"/>
              <a:t>arger </a:t>
            </a:r>
            <a:r>
              <a:rPr lang="en-US" altLang="de-DE" sz="1400" dirty="0" err="1">
                <a:solidFill>
                  <a:srgbClr val="FF0000"/>
                </a:solidFill>
              </a:rPr>
              <a:t>Idiff</a:t>
            </a:r>
            <a:r>
              <a:rPr lang="en-US" altLang="de-DE" sz="1400" dirty="0">
                <a:solidFill>
                  <a:srgbClr val="FF0000"/>
                </a:solidFill>
              </a:rPr>
              <a:t> increases the static power consumption </a:t>
            </a:r>
            <a:r>
              <a:rPr lang="en-US" altLang="de-DE" sz="1400" dirty="0"/>
              <a:t>of the circuit</a:t>
            </a:r>
            <a:r>
              <a:rPr lang="en-US" altLang="de-DE" sz="1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/>
              <a:t>To save the power, we </a:t>
            </a:r>
            <a:r>
              <a:rPr lang="en-US" altLang="de-DE" sz="1400" dirty="0">
                <a:solidFill>
                  <a:srgbClr val="FF0000"/>
                </a:solidFill>
              </a:rPr>
              <a:t>decrease </a:t>
            </a:r>
            <a:r>
              <a:rPr lang="en-US" altLang="de-DE" sz="1400" dirty="0" err="1">
                <a:solidFill>
                  <a:srgbClr val="FF0000"/>
                </a:solidFill>
              </a:rPr>
              <a:t>Idiff</a:t>
            </a:r>
            <a:r>
              <a:rPr lang="en-US" altLang="de-DE" sz="1400" dirty="0">
                <a:solidFill>
                  <a:srgbClr val="FF0000"/>
                </a:solidFill>
              </a:rPr>
              <a:t> when circuit is in idle state </a:t>
            </a:r>
            <a:r>
              <a:rPr lang="en-US" altLang="de-DE" sz="1400" dirty="0"/>
              <a:t>- if we do not switch between states, only a small current is enough to assure that internal voltages are well-defined.</a:t>
            </a:r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0921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22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LV-</a:t>
            </a:r>
            <a:r>
              <a:rPr lang="de-DE" sz="2000" dirty="0" err="1" smtClean="0"/>
              <a:t>control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schematic of the digital LV-control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signal is used to activate the channel that is currently being selected by the shift register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If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is not issued between two CLK signals, one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channel will be skipped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GateOn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is activated at the leading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edge and deactivated either at the next leading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edge or at the falling CLK edge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274933"/>
            <a:ext cx="4376861" cy="309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23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Layout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chip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…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26" name="Picture 2" descr="C:\Dokumente und Einstellungen\Ivan\Desktop\SWITCEHRGated\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7627938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3348038" y="6669088"/>
            <a:ext cx="2447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5400000">
            <a:off x="5711825" y="3429000"/>
            <a:ext cx="731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3625</a:t>
            </a:r>
            <a:r>
              <a:rPr lang="de-DE" altLang="de-DE">
                <a:sym typeface="Symbol" pitchFamily="18" charset="2"/>
              </a:rPr>
              <a:t></a:t>
            </a:r>
            <a:r>
              <a:rPr lang="de-DE" altLang="de-DE"/>
              <a:t>m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97350" y="6381750"/>
            <a:ext cx="735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1470</a:t>
            </a:r>
            <a:r>
              <a:rPr lang="de-DE" altLang="de-DE">
                <a:sym typeface="Symbol" pitchFamily="18" charset="2"/>
              </a:rPr>
              <a:t></a:t>
            </a:r>
            <a:r>
              <a:rPr lang="de-DE" altLang="de-DE"/>
              <a:t>m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640138" y="5214938"/>
            <a:ext cx="431800" cy="719137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2703513" y="5932488"/>
            <a:ext cx="8651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635250" y="5645150"/>
            <a:ext cx="574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JTAG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500438" y="1928813"/>
            <a:ext cx="785812" cy="3286125"/>
          </a:xfrm>
          <a:prstGeom prst="rect">
            <a:avLst/>
          </a:prstGeom>
          <a:noFill/>
          <a:ln w="222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2482850" y="5300663"/>
            <a:ext cx="8651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224088" y="5013325"/>
            <a:ext cx="968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HV channel</a:t>
            </a: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2520950" y="1412875"/>
            <a:ext cx="8651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944688" y="1125538"/>
            <a:ext cx="1189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Volt. Regulator</a:t>
            </a: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rot="10800000">
            <a:off x="4572000" y="1928813"/>
            <a:ext cx="19462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315075" y="1641475"/>
            <a:ext cx="65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 ctrl.</a:t>
            </a:r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rot="10800000">
            <a:off x="5280025" y="5859463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051550" y="5572125"/>
            <a:ext cx="1020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Prot. Diodes</a:t>
            </a: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rot="10800000" flipV="1">
            <a:off x="4572000" y="5229225"/>
            <a:ext cx="1512888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5943600" y="4941888"/>
            <a:ext cx="1239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LVDS receivers</a:t>
            </a: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 rot="10800000">
            <a:off x="4643438" y="2420938"/>
            <a:ext cx="19462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5948363" y="2133600"/>
            <a:ext cx="95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Bump pads</a:t>
            </a:r>
          </a:p>
        </p:txBody>
      </p:sp>
      <p:cxnSp>
        <p:nvCxnSpPr>
          <p:cNvPr id="46" name="Prava linija spajanja sa strelicom 27"/>
          <p:cNvCxnSpPr>
            <a:cxnSpLocks noChangeShapeType="1"/>
          </p:cNvCxnSpPr>
          <p:nvPr/>
        </p:nvCxnSpPr>
        <p:spPr bwMode="auto">
          <a:xfrm rot="5400000">
            <a:off x="3357563" y="3571875"/>
            <a:ext cx="50022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531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Čuvar mesta za broj slajda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11100B-9688-4411-85E5-0C44F294DC68}" type="slidenum">
              <a:rPr lang="de-DE" altLang="de-DE" smtClean="0"/>
              <a:pPr eaLnBrk="1" hangingPunct="1"/>
              <a:t>24</a:t>
            </a:fld>
            <a:endParaRPr lang="de-DE" altLang="de-DE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Regulator</a:t>
            </a:r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 flipH="1">
            <a:off x="4648200" y="914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 flipV="1">
            <a:off x="2514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2514600" y="4038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7895" name="Group 6"/>
          <p:cNvGrpSpPr>
            <a:grpSpLocks/>
          </p:cNvGrpSpPr>
          <p:nvPr/>
        </p:nvGrpSpPr>
        <p:grpSpPr bwMode="auto">
          <a:xfrm flipH="1">
            <a:off x="2514600" y="3352800"/>
            <a:ext cx="533400" cy="685800"/>
            <a:chOff x="2208" y="1248"/>
            <a:chExt cx="336" cy="432"/>
          </a:xfrm>
        </p:grpSpPr>
        <p:sp>
          <p:nvSpPr>
            <p:cNvPr id="38031" name="Line 7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8032" name="Group 8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38033" name="Line 9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4" name="Line 10"/>
              <p:cNvSpPr>
                <a:spLocks noChangeShapeType="1"/>
              </p:cNvSpPr>
              <p:nvPr/>
            </p:nvSpPr>
            <p:spPr bwMode="auto">
              <a:xfrm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5" name="Line 11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6" name="Line 12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7" name="Line 13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8" name="Line 14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9" name="Line 15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0" name="Line 16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1" name="Line 17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2" name="Oval 18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37896" name="Line 19"/>
          <p:cNvSpPr>
            <a:spLocks noChangeShapeType="1"/>
          </p:cNvSpPr>
          <p:nvPr/>
        </p:nvSpPr>
        <p:spPr bwMode="auto">
          <a:xfrm>
            <a:off x="1295400" y="5334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7" name="Line 20"/>
          <p:cNvSpPr>
            <a:spLocks noChangeShapeType="1"/>
          </p:cNvSpPr>
          <p:nvPr/>
        </p:nvSpPr>
        <p:spPr bwMode="auto">
          <a:xfrm>
            <a:off x="20574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8" name="Line 21"/>
          <p:cNvSpPr>
            <a:spLocks noChangeShapeType="1"/>
          </p:cNvSpPr>
          <p:nvPr/>
        </p:nvSpPr>
        <p:spPr bwMode="auto">
          <a:xfrm>
            <a:off x="2057400" y="3352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9" name="Rectangle 22"/>
          <p:cNvSpPr>
            <a:spLocks noChangeArrowheads="1"/>
          </p:cNvSpPr>
          <p:nvPr/>
        </p:nvSpPr>
        <p:spPr bwMode="auto">
          <a:xfrm>
            <a:off x="1981200" y="35052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00" name="Rectangle 23"/>
          <p:cNvSpPr>
            <a:spLocks noChangeArrowheads="1"/>
          </p:cNvSpPr>
          <p:nvPr/>
        </p:nvSpPr>
        <p:spPr bwMode="auto">
          <a:xfrm>
            <a:off x="1981200" y="47244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01" name="Line 24"/>
          <p:cNvSpPr>
            <a:spLocks noChangeShapeType="1"/>
          </p:cNvSpPr>
          <p:nvPr/>
        </p:nvSpPr>
        <p:spPr bwMode="auto">
          <a:xfrm>
            <a:off x="20574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2" name="Line 25"/>
          <p:cNvSpPr>
            <a:spLocks noChangeShapeType="1"/>
          </p:cNvSpPr>
          <p:nvPr/>
        </p:nvSpPr>
        <p:spPr bwMode="auto">
          <a:xfrm>
            <a:off x="41910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7903" name="Group 26"/>
          <p:cNvGrpSpPr>
            <a:grpSpLocks/>
          </p:cNvGrpSpPr>
          <p:nvPr/>
        </p:nvGrpSpPr>
        <p:grpSpPr bwMode="auto">
          <a:xfrm>
            <a:off x="4191000" y="3962400"/>
            <a:ext cx="533400" cy="457200"/>
            <a:chOff x="2256" y="2880"/>
            <a:chExt cx="336" cy="288"/>
          </a:xfrm>
        </p:grpSpPr>
        <p:sp>
          <p:nvSpPr>
            <p:cNvPr id="38022" name="Line 2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3" name="Line 2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4" name="Line 2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5" name="Line 3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6" name="Line 3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7" name="Line 3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8" name="Line 3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9" name="Line 3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30" name="Line 3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904" name="Line 36"/>
          <p:cNvSpPr>
            <a:spLocks noChangeShapeType="1"/>
          </p:cNvSpPr>
          <p:nvPr/>
        </p:nvSpPr>
        <p:spPr bwMode="auto">
          <a:xfrm flipV="1">
            <a:off x="47244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5" name="Rectangle 37"/>
          <p:cNvSpPr>
            <a:spLocks noChangeArrowheads="1"/>
          </p:cNvSpPr>
          <p:nvPr/>
        </p:nvSpPr>
        <p:spPr bwMode="auto">
          <a:xfrm>
            <a:off x="4648200" y="47244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06" name="Line 38"/>
          <p:cNvSpPr>
            <a:spLocks noChangeShapeType="1"/>
          </p:cNvSpPr>
          <p:nvPr/>
        </p:nvSpPr>
        <p:spPr bwMode="auto">
          <a:xfrm>
            <a:off x="4724400" y="518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7" name="Line 39"/>
          <p:cNvSpPr>
            <a:spLocks noChangeShapeType="1"/>
          </p:cNvSpPr>
          <p:nvPr/>
        </p:nvSpPr>
        <p:spPr bwMode="auto">
          <a:xfrm>
            <a:off x="3886200" y="4343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8" name="Line 40"/>
          <p:cNvSpPr>
            <a:spLocks noChangeShapeType="1"/>
          </p:cNvSpPr>
          <p:nvPr/>
        </p:nvSpPr>
        <p:spPr bwMode="auto">
          <a:xfrm>
            <a:off x="4724400" y="914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9" name="Line 41"/>
          <p:cNvSpPr>
            <a:spLocks noChangeShapeType="1"/>
          </p:cNvSpPr>
          <p:nvPr/>
        </p:nvSpPr>
        <p:spPr bwMode="auto">
          <a:xfrm flipH="1" flipV="1">
            <a:off x="3048000" y="2819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0" name="Line 42"/>
          <p:cNvSpPr>
            <a:spLocks noChangeShapeType="1"/>
          </p:cNvSpPr>
          <p:nvPr/>
        </p:nvSpPr>
        <p:spPr bwMode="auto">
          <a:xfrm flipH="1" flipV="1">
            <a:off x="25146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1" name="Line 43"/>
          <p:cNvSpPr>
            <a:spLocks noChangeShapeType="1"/>
          </p:cNvSpPr>
          <p:nvPr/>
        </p:nvSpPr>
        <p:spPr bwMode="auto">
          <a:xfrm flipV="1">
            <a:off x="2514600" y="259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2" name="Line 44"/>
          <p:cNvSpPr>
            <a:spLocks noChangeShapeType="1"/>
          </p:cNvSpPr>
          <p:nvPr/>
        </p:nvSpPr>
        <p:spPr bwMode="auto">
          <a:xfrm flipH="1" flipV="1">
            <a:off x="25146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3" name="Line 45"/>
          <p:cNvSpPr>
            <a:spLocks noChangeShapeType="1"/>
          </p:cNvSpPr>
          <p:nvPr/>
        </p:nvSpPr>
        <p:spPr bwMode="auto">
          <a:xfrm flipH="1" flipV="1">
            <a:off x="27432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4" name="Line 46"/>
          <p:cNvSpPr>
            <a:spLocks noChangeShapeType="1"/>
          </p:cNvSpPr>
          <p:nvPr/>
        </p:nvSpPr>
        <p:spPr bwMode="auto">
          <a:xfrm flipV="1">
            <a:off x="28194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5" name="Line 47"/>
          <p:cNvSpPr>
            <a:spLocks noChangeShapeType="1"/>
          </p:cNvSpPr>
          <p:nvPr/>
        </p:nvSpPr>
        <p:spPr bwMode="auto">
          <a:xfrm flipH="1" flipV="1">
            <a:off x="2819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6" name="Line 48"/>
          <p:cNvSpPr>
            <a:spLocks noChangeShapeType="1"/>
          </p:cNvSpPr>
          <p:nvPr/>
        </p:nvSpPr>
        <p:spPr bwMode="auto">
          <a:xfrm flipH="1" flipV="1">
            <a:off x="25146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7" name="Line 49"/>
          <p:cNvSpPr>
            <a:spLocks noChangeShapeType="1"/>
          </p:cNvSpPr>
          <p:nvPr/>
        </p:nvSpPr>
        <p:spPr bwMode="auto">
          <a:xfrm flipH="1" flipV="1">
            <a:off x="2514600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8" name="Line 50"/>
          <p:cNvSpPr>
            <a:spLocks noChangeShapeType="1"/>
          </p:cNvSpPr>
          <p:nvPr/>
        </p:nvSpPr>
        <p:spPr bwMode="auto">
          <a:xfrm>
            <a:off x="2819400" y="2895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9" name="Line 51"/>
          <p:cNvSpPr>
            <a:spLocks noChangeShapeType="1"/>
          </p:cNvSpPr>
          <p:nvPr/>
        </p:nvSpPr>
        <p:spPr bwMode="auto">
          <a:xfrm flipH="1">
            <a:off x="2895600" y="2971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0" name="Oval 52"/>
          <p:cNvSpPr>
            <a:spLocks noChangeArrowheads="1"/>
          </p:cNvSpPr>
          <p:nvPr/>
        </p:nvSpPr>
        <p:spPr bwMode="auto">
          <a:xfrm flipH="1">
            <a:off x="2819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21" name="Line 53"/>
          <p:cNvSpPr>
            <a:spLocks noChangeShapeType="1"/>
          </p:cNvSpPr>
          <p:nvPr/>
        </p:nvSpPr>
        <p:spPr bwMode="auto">
          <a:xfrm flipH="1">
            <a:off x="1828800" y="914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2" name="Line 54"/>
          <p:cNvSpPr>
            <a:spLocks noChangeShapeType="1"/>
          </p:cNvSpPr>
          <p:nvPr/>
        </p:nvSpPr>
        <p:spPr bwMode="auto">
          <a:xfrm>
            <a:off x="2514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3" name="Line 55"/>
          <p:cNvSpPr>
            <a:spLocks noChangeShapeType="1"/>
          </p:cNvSpPr>
          <p:nvPr/>
        </p:nvSpPr>
        <p:spPr bwMode="auto">
          <a:xfrm>
            <a:off x="2971800" y="3810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4" name="Line 56"/>
          <p:cNvSpPr>
            <a:spLocks noChangeShapeType="1"/>
          </p:cNvSpPr>
          <p:nvPr/>
        </p:nvSpPr>
        <p:spPr bwMode="auto">
          <a:xfrm>
            <a:off x="38862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5" name="Line 57"/>
          <p:cNvSpPr>
            <a:spLocks noChangeShapeType="1"/>
          </p:cNvSpPr>
          <p:nvPr/>
        </p:nvSpPr>
        <p:spPr bwMode="auto">
          <a:xfrm flipH="1">
            <a:off x="34290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6" name="Line 58"/>
          <p:cNvSpPr>
            <a:spLocks noChangeShapeType="1"/>
          </p:cNvSpPr>
          <p:nvPr/>
        </p:nvSpPr>
        <p:spPr bwMode="auto">
          <a:xfrm flipV="1">
            <a:off x="34290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Line 59"/>
          <p:cNvSpPr>
            <a:spLocks noChangeShapeType="1"/>
          </p:cNvSpPr>
          <p:nvPr/>
        </p:nvSpPr>
        <p:spPr bwMode="auto">
          <a:xfrm flipH="1">
            <a:off x="34290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8" name="AutoShape 60"/>
          <p:cNvSpPr>
            <a:spLocks noChangeArrowheads="1"/>
          </p:cNvSpPr>
          <p:nvPr/>
        </p:nvSpPr>
        <p:spPr bwMode="auto">
          <a:xfrm rot="5400000">
            <a:off x="3619500" y="3924300"/>
            <a:ext cx="6096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29" name="Line 61"/>
          <p:cNvSpPr>
            <a:spLocks noChangeShapeType="1"/>
          </p:cNvSpPr>
          <p:nvPr/>
        </p:nvSpPr>
        <p:spPr bwMode="auto">
          <a:xfrm>
            <a:off x="6019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0" name="Line 62"/>
          <p:cNvSpPr>
            <a:spLocks noChangeShapeType="1"/>
          </p:cNvSpPr>
          <p:nvPr/>
        </p:nvSpPr>
        <p:spPr bwMode="auto">
          <a:xfrm flipV="1">
            <a:off x="6019800" y="914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1" name="Line 63"/>
          <p:cNvSpPr>
            <a:spLocks noChangeShapeType="1"/>
          </p:cNvSpPr>
          <p:nvPr/>
        </p:nvSpPr>
        <p:spPr bwMode="auto">
          <a:xfrm flipV="1">
            <a:off x="5486400" y="914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2" name="Line 64"/>
          <p:cNvSpPr>
            <a:spLocks noChangeShapeType="1"/>
          </p:cNvSpPr>
          <p:nvPr/>
        </p:nvSpPr>
        <p:spPr bwMode="auto">
          <a:xfrm flipV="1">
            <a:off x="55626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3" name="Line 65"/>
          <p:cNvSpPr>
            <a:spLocks noChangeShapeType="1"/>
          </p:cNvSpPr>
          <p:nvPr/>
        </p:nvSpPr>
        <p:spPr bwMode="auto">
          <a:xfrm flipV="1">
            <a:off x="5562600" y="914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4" name="Rectangle 66"/>
          <p:cNvSpPr>
            <a:spLocks noChangeArrowheads="1"/>
          </p:cNvSpPr>
          <p:nvPr/>
        </p:nvSpPr>
        <p:spPr bwMode="auto">
          <a:xfrm flipV="1">
            <a:off x="5486400" y="22860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35" name="Rectangle 67"/>
          <p:cNvSpPr>
            <a:spLocks noChangeArrowheads="1"/>
          </p:cNvSpPr>
          <p:nvPr/>
        </p:nvSpPr>
        <p:spPr bwMode="auto">
          <a:xfrm flipV="1">
            <a:off x="5486400" y="10668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36" name="Line 68"/>
          <p:cNvSpPr>
            <a:spLocks noChangeShapeType="1"/>
          </p:cNvSpPr>
          <p:nvPr/>
        </p:nvSpPr>
        <p:spPr bwMode="auto">
          <a:xfrm flipV="1">
            <a:off x="55626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7" name="Line 69"/>
          <p:cNvSpPr>
            <a:spLocks noChangeShapeType="1"/>
          </p:cNvSpPr>
          <p:nvPr/>
        </p:nvSpPr>
        <p:spPr bwMode="auto">
          <a:xfrm flipV="1">
            <a:off x="7696200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8" name="Line 70"/>
          <p:cNvSpPr>
            <a:spLocks noChangeShapeType="1"/>
          </p:cNvSpPr>
          <p:nvPr/>
        </p:nvSpPr>
        <p:spPr bwMode="auto">
          <a:xfrm>
            <a:off x="8229600" y="114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9" name="Rectangle 71"/>
          <p:cNvSpPr>
            <a:spLocks noChangeArrowheads="1"/>
          </p:cNvSpPr>
          <p:nvPr/>
        </p:nvSpPr>
        <p:spPr bwMode="auto">
          <a:xfrm flipV="1">
            <a:off x="8153400" y="10668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40" name="Line 72"/>
          <p:cNvSpPr>
            <a:spLocks noChangeShapeType="1"/>
          </p:cNvSpPr>
          <p:nvPr/>
        </p:nvSpPr>
        <p:spPr bwMode="auto">
          <a:xfrm flipV="1">
            <a:off x="8229600" y="91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1" name="Line 73"/>
          <p:cNvSpPr>
            <a:spLocks noChangeShapeType="1"/>
          </p:cNvSpPr>
          <p:nvPr/>
        </p:nvSpPr>
        <p:spPr bwMode="auto">
          <a:xfrm flipV="1">
            <a:off x="7391400" y="914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2" name="Line 74"/>
          <p:cNvSpPr>
            <a:spLocks noChangeShapeType="1"/>
          </p:cNvSpPr>
          <p:nvPr/>
        </p:nvSpPr>
        <p:spPr bwMode="auto">
          <a:xfrm flipV="1">
            <a:off x="8229600" y="2286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3" name="Line 75"/>
          <p:cNvSpPr>
            <a:spLocks noChangeShapeType="1"/>
          </p:cNvSpPr>
          <p:nvPr/>
        </p:nvSpPr>
        <p:spPr bwMode="auto">
          <a:xfrm flipH="1">
            <a:off x="6553200" y="4191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4" name="Line 76"/>
          <p:cNvSpPr>
            <a:spLocks noChangeShapeType="1"/>
          </p:cNvSpPr>
          <p:nvPr/>
        </p:nvSpPr>
        <p:spPr bwMode="auto">
          <a:xfrm flipV="1">
            <a:off x="6019800" y="2743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5" name="Line 77"/>
          <p:cNvSpPr>
            <a:spLocks noChangeShapeType="1"/>
          </p:cNvSpPr>
          <p:nvPr/>
        </p:nvSpPr>
        <p:spPr bwMode="auto">
          <a:xfrm flipV="1">
            <a:off x="64770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6" name="Line 78"/>
          <p:cNvSpPr>
            <a:spLocks noChangeShapeType="1"/>
          </p:cNvSpPr>
          <p:nvPr/>
        </p:nvSpPr>
        <p:spPr bwMode="auto">
          <a:xfrm flipV="1">
            <a:off x="7391400" y="220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7" name="Line 79"/>
          <p:cNvSpPr>
            <a:spLocks noChangeShapeType="1"/>
          </p:cNvSpPr>
          <p:nvPr/>
        </p:nvSpPr>
        <p:spPr bwMode="auto">
          <a:xfrm flipH="1" flipV="1">
            <a:off x="6934200" y="1676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8" name="Line 80"/>
          <p:cNvSpPr>
            <a:spLocks noChangeShapeType="1"/>
          </p:cNvSpPr>
          <p:nvPr/>
        </p:nvSpPr>
        <p:spPr bwMode="auto">
          <a:xfrm>
            <a:off x="6934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9" name="Line 81"/>
          <p:cNvSpPr>
            <a:spLocks noChangeShapeType="1"/>
          </p:cNvSpPr>
          <p:nvPr/>
        </p:nvSpPr>
        <p:spPr bwMode="auto">
          <a:xfrm flipH="1" flipV="1">
            <a:off x="69342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50" name="AutoShape 82"/>
          <p:cNvSpPr>
            <a:spLocks noChangeArrowheads="1"/>
          </p:cNvSpPr>
          <p:nvPr/>
        </p:nvSpPr>
        <p:spPr bwMode="auto">
          <a:xfrm rot="16200000" flipV="1">
            <a:off x="7124700" y="1790700"/>
            <a:ext cx="6096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37951" name="Group 83"/>
          <p:cNvGrpSpPr>
            <a:grpSpLocks/>
          </p:cNvGrpSpPr>
          <p:nvPr/>
        </p:nvGrpSpPr>
        <p:grpSpPr bwMode="auto">
          <a:xfrm flipH="1">
            <a:off x="6019800" y="2209800"/>
            <a:ext cx="533400" cy="457200"/>
            <a:chOff x="2256" y="2880"/>
            <a:chExt cx="336" cy="288"/>
          </a:xfrm>
        </p:grpSpPr>
        <p:sp>
          <p:nvSpPr>
            <p:cNvPr id="38013" name="Line 84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4" name="Line 85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5" name="Line 86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6" name="Line 87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7" name="Line 88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8" name="Line 89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9" name="Line 90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0" name="Line 91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21" name="Line 92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952" name="Group 93"/>
          <p:cNvGrpSpPr>
            <a:grpSpLocks/>
          </p:cNvGrpSpPr>
          <p:nvPr/>
        </p:nvGrpSpPr>
        <p:grpSpPr bwMode="auto">
          <a:xfrm flipH="1">
            <a:off x="6019800" y="3962400"/>
            <a:ext cx="533400" cy="457200"/>
            <a:chOff x="2256" y="2880"/>
            <a:chExt cx="336" cy="288"/>
          </a:xfrm>
        </p:grpSpPr>
        <p:sp>
          <p:nvSpPr>
            <p:cNvPr id="38004" name="Line 94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5" name="Line 95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" name="Line 96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7" name="Line 97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8" name="Line 98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9" name="Line 99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0" name="Line 100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1" name="Line 101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12" name="Line 102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953" name="Group 103"/>
          <p:cNvGrpSpPr>
            <a:grpSpLocks/>
          </p:cNvGrpSpPr>
          <p:nvPr/>
        </p:nvGrpSpPr>
        <p:grpSpPr bwMode="auto">
          <a:xfrm>
            <a:off x="7696200" y="1600200"/>
            <a:ext cx="533400" cy="685800"/>
            <a:chOff x="2208" y="1248"/>
            <a:chExt cx="336" cy="432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993" name="Group 105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37994" name="Line 106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95" name="Line 107"/>
              <p:cNvSpPr>
                <a:spLocks noChangeShapeType="1"/>
              </p:cNvSpPr>
              <p:nvPr/>
            </p:nvSpPr>
            <p:spPr bwMode="auto">
              <a:xfrm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96" name="Line 108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97" name="Line 109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98" name="Line 110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99" name="Line 111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0" name="Line 112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1" name="Line 113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2" name="Line 114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03" name="Oval 115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sp>
        <p:nvSpPr>
          <p:cNvPr id="37954" name="Line 116"/>
          <p:cNvSpPr>
            <a:spLocks noChangeShapeType="1"/>
          </p:cNvSpPr>
          <p:nvPr/>
        </p:nvSpPr>
        <p:spPr bwMode="auto">
          <a:xfrm flipH="1">
            <a:off x="5867400" y="6172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55" name="Rectangle 117"/>
          <p:cNvSpPr>
            <a:spLocks noChangeArrowheads="1"/>
          </p:cNvSpPr>
          <p:nvPr/>
        </p:nvSpPr>
        <p:spPr bwMode="auto">
          <a:xfrm>
            <a:off x="1524000" y="762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400"/>
              <a:t>hi</a:t>
            </a:r>
          </a:p>
        </p:txBody>
      </p:sp>
      <p:grpSp>
        <p:nvGrpSpPr>
          <p:cNvPr id="37956" name="Group 118"/>
          <p:cNvGrpSpPr>
            <a:grpSpLocks/>
          </p:cNvGrpSpPr>
          <p:nvPr/>
        </p:nvGrpSpPr>
        <p:grpSpPr bwMode="auto">
          <a:xfrm>
            <a:off x="2133600" y="1676400"/>
            <a:ext cx="4572000" cy="762000"/>
            <a:chOff x="1344" y="1056"/>
            <a:chExt cx="2880" cy="480"/>
          </a:xfrm>
        </p:grpSpPr>
        <p:sp>
          <p:nvSpPr>
            <p:cNvPr id="37990" name="Arc 119"/>
            <p:cNvSpPr>
              <a:spLocks/>
            </p:cNvSpPr>
            <p:nvPr/>
          </p:nvSpPr>
          <p:spPr bwMode="auto">
            <a:xfrm rot="10800000" flipH="1" flipV="1">
              <a:off x="2784" y="1056"/>
              <a:ext cx="1440" cy="480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480 h 21600"/>
                <a:gd name="T4" fmla="*/ 0 w 21600"/>
                <a:gd name="T5" fmla="*/ 4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7991" name="Arc 120"/>
            <p:cNvSpPr>
              <a:spLocks/>
            </p:cNvSpPr>
            <p:nvPr/>
          </p:nvSpPr>
          <p:spPr bwMode="auto">
            <a:xfrm rot="10800000" flipV="1">
              <a:off x="1344" y="1056"/>
              <a:ext cx="1440" cy="480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480 h 21600"/>
                <a:gd name="T4" fmla="*/ 0 w 21600"/>
                <a:gd name="T5" fmla="*/ 4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7957" name="Rectangle 121"/>
          <p:cNvSpPr>
            <a:spLocks noChangeArrowheads="1"/>
          </p:cNvSpPr>
          <p:nvPr/>
        </p:nvSpPr>
        <p:spPr bwMode="auto">
          <a:xfrm>
            <a:off x="1524000" y="22860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400"/>
              <a:t>hi0</a:t>
            </a:r>
          </a:p>
        </p:txBody>
      </p:sp>
      <p:sp>
        <p:nvSpPr>
          <p:cNvPr id="37958" name="Line 122"/>
          <p:cNvSpPr>
            <a:spLocks noChangeShapeType="1"/>
          </p:cNvSpPr>
          <p:nvPr/>
        </p:nvSpPr>
        <p:spPr bwMode="auto">
          <a:xfrm flipH="1">
            <a:off x="18288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59" name="Line 123"/>
          <p:cNvSpPr>
            <a:spLocks noChangeShapeType="1"/>
          </p:cNvSpPr>
          <p:nvPr/>
        </p:nvSpPr>
        <p:spPr bwMode="auto">
          <a:xfrm>
            <a:off x="25146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60" name="Rectangle 12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400"/>
              <a:t>lo0</a:t>
            </a:r>
          </a:p>
        </p:txBody>
      </p:sp>
      <p:sp>
        <p:nvSpPr>
          <p:cNvPr id="37961" name="Line 125"/>
          <p:cNvSpPr>
            <a:spLocks noChangeShapeType="1"/>
          </p:cNvSpPr>
          <p:nvPr/>
        </p:nvSpPr>
        <p:spPr bwMode="auto">
          <a:xfrm flipH="1">
            <a:off x="5334000" y="464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62" name="Line 126"/>
          <p:cNvSpPr>
            <a:spLocks noChangeShapeType="1"/>
          </p:cNvSpPr>
          <p:nvPr/>
        </p:nvSpPr>
        <p:spPr bwMode="auto">
          <a:xfrm>
            <a:off x="60198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63" name="Rectangle 127"/>
          <p:cNvSpPr>
            <a:spLocks noChangeArrowheads="1"/>
          </p:cNvSpPr>
          <p:nvPr/>
        </p:nvSpPr>
        <p:spPr bwMode="auto">
          <a:xfrm>
            <a:off x="5029200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400"/>
              <a:t>lo</a:t>
            </a:r>
          </a:p>
        </p:txBody>
      </p:sp>
      <p:sp>
        <p:nvSpPr>
          <p:cNvPr id="37964" name="Line 128"/>
          <p:cNvSpPr>
            <a:spLocks noChangeShapeType="1"/>
          </p:cNvSpPr>
          <p:nvPr/>
        </p:nvSpPr>
        <p:spPr bwMode="auto">
          <a:xfrm flipH="1">
            <a:off x="53340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65" name="Line 129"/>
          <p:cNvSpPr>
            <a:spLocks noChangeShapeType="1"/>
          </p:cNvSpPr>
          <p:nvPr/>
        </p:nvSpPr>
        <p:spPr bwMode="auto">
          <a:xfrm>
            <a:off x="601980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66" name="Line 130"/>
          <p:cNvSpPr>
            <a:spLocks noChangeShapeType="1"/>
          </p:cNvSpPr>
          <p:nvPr/>
        </p:nvSpPr>
        <p:spPr bwMode="auto">
          <a:xfrm>
            <a:off x="6019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7967" name="Group 131"/>
          <p:cNvGrpSpPr>
            <a:grpSpLocks/>
          </p:cNvGrpSpPr>
          <p:nvPr/>
        </p:nvGrpSpPr>
        <p:grpSpPr bwMode="auto">
          <a:xfrm>
            <a:off x="1295400" y="3429000"/>
            <a:ext cx="1828800" cy="381000"/>
            <a:chOff x="1344" y="1056"/>
            <a:chExt cx="2880" cy="480"/>
          </a:xfrm>
        </p:grpSpPr>
        <p:sp>
          <p:nvSpPr>
            <p:cNvPr id="37988" name="Arc 132"/>
            <p:cNvSpPr>
              <a:spLocks/>
            </p:cNvSpPr>
            <p:nvPr/>
          </p:nvSpPr>
          <p:spPr bwMode="auto">
            <a:xfrm rot="10800000" flipH="1" flipV="1">
              <a:off x="2784" y="1056"/>
              <a:ext cx="1440" cy="480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480 h 21600"/>
                <a:gd name="T4" fmla="*/ 0 w 21600"/>
                <a:gd name="T5" fmla="*/ 4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7989" name="Arc 133"/>
            <p:cNvSpPr>
              <a:spLocks/>
            </p:cNvSpPr>
            <p:nvPr/>
          </p:nvSpPr>
          <p:spPr bwMode="auto">
            <a:xfrm rot="10800000" flipV="1">
              <a:off x="1344" y="1056"/>
              <a:ext cx="1440" cy="480"/>
            </a:xfrm>
            <a:custGeom>
              <a:avLst/>
              <a:gdLst>
                <a:gd name="T0" fmla="*/ 0 w 21600"/>
                <a:gd name="T1" fmla="*/ 0 h 21600"/>
                <a:gd name="T2" fmla="*/ 1440 w 21600"/>
                <a:gd name="T3" fmla="*/ 480 h 21600"/>
                <a:gd name="T4" fmla="*/ 0 w 21600"/>
                <a:gd name="T5" fmla="*/ 48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7968" name="Rectangle 134"/>
          <p:cNvSpPr>
            <a:spLocks noChangeArrowheads="1"/>
          </p:cNvSpPr>
          <p:nvPr/>
        </p:nvSpPr>
        <p:spPr bwMode="auto">
          <a:xfrm>
            <a:off x="990600" y="365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400"/>
              <a:t>ref</a:t>
            </a:r>
          </a:p>
        </p:txBody>
      </p:sp>
      <p:sp>
        <p:nvSpPr>
          <p:cNvPr id="37969" name="Rectangle 135"/>
          <p:cNvSpPr>
            <a:spLocks noChangeArrowheads="1"/>
          </p:cNvSpPr>
          <p:nvPr/>
        </p:nvSpPr>
        <p:spPr bwMode="auto">
          <a:xfrm>
            <a:off x="990600" y="5181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400"/>
              <a:t>sub</a:t>
            </a:r>
          </a:p>
        </p:txBody>
      </p:sp>
      <p:sp>
        <p:nvSpPr>
          <p:cNvPr id="37970" name="Line 136"/>
          <p:cNvSpPr>
            <a:spLocks noChangeShapeType="1"/>
          </p:cNvSpPr>
          <p:nvPr/>
        </p:nvSpPr>
        <p:spPr bwMode="auto">
          <a:xfrm flipV="1">
            <a:off x="1143000" y="3962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71" name="Text Box 137"/>
          <p:cNvSpPr txBox="1">
            <a:spLocks noChangeArrowheads="1"/>
          </p:cNvSpPr>
          <p:nvPr/>
        </p:nvSpPr>
        <p:spPr bwMode="auto">
          <a:xfrm>
            <a:off x="685800" y="480060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altLang="de-DE" sz="1600"/>
              <a:t>1.8</a:t>
            </a:r>
          </a:p>
        </p:txBody>
      </p:sp>
      <p:sp>
        <p:nvSpPr>
          <p:cNvPr id="37972" name="Line 138"/>
          <p:cNvSpPr>
            <a:spLocks noChangeShapeType="1"/>
          </p:cNvSpPr>
          <p:nvPr/>
        </p:nvSpPr>
        <p:spPr bwMode="auto">
          <a:xfrm flipV="1">
            <a:off x="1676400" y="106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73" name="Text Box 139"/>
          <p:cNvSpPr txBox="1">
            <a:spLocks noChangeArrowheads="1"/>
          </p:cNvSpPr>
          <p:nvPr/>
        </p:nvSpPr>
        <p:spPr bwMode="auto">
          <a:xfrm>
            <a:off x="1219200" y="190500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altLang="de-DE" sz="1600"/>
              <a:t>1.8</a:t>
            </a:r>
          </a:p>
        </p:txBody>
      </p:sp>
      <p:sp>
        <p:nvSpPr>
          <p:cNvPr id="37974" name="Line 140"/>
          <p:cNvSpPr>
            <a:spLocks noChangeShapeType="1"/>
          </p:cNvSpPr>
          <p:nvPr/>
        </p:nvSpPr>
        <p:spPr bwMode="auto">
          <a:xfrm flipV="1">
            <a:off x="5181600" y="4800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75" name="Text Box 141"/>
          <p:cNvSpPr txBox="1">
            <a:spLocks noChangeArrowheads="1"/>
          </p:cNvSpPr>
          <p:nvPr/>
        </p:nvSpPr>
        <p:spPr bwMode="auto">
          <a:xfrm>
            <a:off x="4724400" y="563880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altLang="de-DE" sz="1600"/>
              <a:t>1.8</a:t>
            </a:r>
          </a:p>
        </p:txBody>
      </p:sp>
      <p:sp>
        <p:nvSpPr>
          <p:cNvPr id="37976" name="Rectangle 142"/>
          <p:cNvSpPr>
            <a:spLocks noChangeArrowheads="1"/>
          </p:cNvSpPr>
          <p:nvPr/>
        </p:nvSpPr>
        <p:spPr bwMode="auto">
          <a:xfrm flipV="1">
            <a:off x="4648200" y="22860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77" name="Rectangle 143"/>
          <p:cNvSpPr>
            <a:spLocks noChangeArrowheads="1"/>
          </p:cNvSpPr>
          <p:nvPr/>
        </p:nvSpPr>
        <p:spPr bwMode="auto">
          <a:xfrm flipV="1">
            <a:off x="4648200" y="10668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78" name="Rectangle 144"/>
          <p:cNvSpPr>
            <a:spLocks noChangeArrowheads="1"/>
          </p:cNvSpPr>
          <p:nvPr/>
        </p:nvSpPr>
        <p:spPr bwMode="auto">
          <a:xfrm flipV="1">
            <a:off x="8153400" y="55626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79" name="Rectangle 145"/>
          <p:cNvSpPr>
            <a:spLocks noChangeArrowheads="1"/>
          </p:cNvSpPr>
          <p:nvPr/>
        </p:nvSpPr>
        <p:spPr bwMode="auto">
          <a:xfrm flipV="1">
            <a:off x="8153400" y="43434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80" name="Oval 146"/>
          <p:cNvSpPr>
            <a:spLocks noChangeArrowheads="1"/>
          </p:cNvSpPr>
          <p:nvPr/>
        </p:nvSpPr>
        <p:spPr bwMode="auto">
          <a:xfrm flipH="1">
            <a:off x="35052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81" name="Oval 147"/>
          <p:cNvSpPr>
            <a:spLocks noChangeArrowheads="1"/>
          </p:cNvSpPr>
          <p:nvPr/>
        </p:nvSpPr>
        <p:spPr bwMode="auto">
          <a:xfrm flipH="1">
            <a:off x="7010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7982" name="Line 148"/>
          <p:cNvSpPr>
            <a:spLocks noChangeShapeType="1"/>
          </p:cNvSpPr>
          <p:nvPr/>
        </p:nvSpPr>
        <p:spPr bwMode="auto">
          <a:xfrm flipV="1">
            <a:off x="2057400" y="914400"/>
            <a:ext cx="2667000" cy="2438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83" name="Line 149"/>
          <p:cNvSpPr>
            <a:spLocks noChangeShapeType="1"/>
          </p:cNvSpPr>
          <p:nvPr/>
        </p:nvSpPr>
        <p:spPr bwMode="auto">
          <a:xfrm flipV="1">
            <a:off x="2057400" y="2819400"/>
            <a:ext cx="2667000" cy="2514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84" name="Line 150"/>
          <p:cNvSpPr>
            <a:spLocks noChangeShapeType="1"/>
          </p:cNvSpPr>
          <p:nvPr/>
        </p:nvSpPr>
        <p:spPr bwMode="auto">
          <a:xfrm>
            <a:off x="5562600" y="2895600"/>
            <a:ext cx="2667000" cy="3276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85" name="Line 151"/>
          <p:cNvSpPr>
            <a:spLocks noChangeShapeType="1"/>
          </p:cNvSpPr>
          <p:nvPr/>
        </p:nvSpPr>
        <p:spPr bwMode="auto">
          <a:xfrm>
            <a:off x="5562600" y="914400"/>
            <a:ext cx="2667000" cy="3276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86" name="Text Box 152"/>
          <p:cNvSpPr txBox="1">
            <a:spLocks noChangeArrowheads="1"/>
          </p:cNvSpPr>
          <p:nvPr/>
        </p:nvSpPr>
        <p:spPr bwMode="auto">
          <a:xfrm>
            <a:off x="2555875" y="2276475"/>
            <a:ext cx="750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Power T</a:t>
            </a:r>
          </a:p>
        </p:txBody>
      </p:sp>
      <p:sp>
        <p:nvSpPr>
          <p:cNvPr id="37987" name="Text Box 153"/>
          <p:cNvSpPr txBox="1">
            <a:spLocks noChangeArrowheads="1"/>
          </p:cNvSpPr>
          <p:nvPr/>
        </p:nvSpPr>
        <p:spPr bwMode="auto">
          <a:xfrm>
            <a:off x="6011863" y="4508500"/>
            <a:ext cx="750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Power T</a:t>
            </a:r>
          </a:p>
        </p:txBody>
      </p:sp>
    </p:spTree>
    <p:extLst>
      <p:ext uri="{BB962C8B-B14F-4D97-AF65-F5344CB8AC3E}">
        <p14:creationId xmlns:p14="http://schemas.microsoft.com/office/powerpoint/2010/main" val="33475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25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Gated Mode</a:t>
            </a:r>
          </a:p>
        </p:txBody>
      </p:sp>
    </p:spTree>
    <p:extLst>
      <p:ext uri="{BB962C8B-B14F-4D97-AF65-F5344CB8AC3E}">
        <p14:creationId xmlns:p14="http://schemas.microsoft.com/office/powerpoint/2010/main" val="29637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26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err="1" smtClean="0"/>
              <a:t>Gated</a:t>
            </a:r>
            <a:r>
              <a:rPr lang="de-DE" sz="2000" dirty="0" smtClean="0"/>
              <a:t> </a:t>
            </a:r>
            <a:r>
              <a:rPr lang="de-DE" sz="2000" dirty="0" err="1" smtClean="0"/>
              <a:t>mode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channels are divided into 4 groups,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8 channels each.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These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groups enter the blind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(gated, noisy bunch) phase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one after another to avoid high clear currents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when clear signals are set high.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controlling of the SWITCHER is performed using 4 signals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StrClr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,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, CLK and Sin, as so far.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activating of blind phase is initiated by the combination CLK or </a:t>
            </a:r>
            <a:r>
              <a:rPr lang="en-US" altLang="zh-CN" sz="1400" kern="0" dirty="0" err="1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StrClr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at the negative edge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that in normal operation does not occur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.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This signal sequence can be produced without influencing of SWITCHER outputs in any moment (cycle)</a:t>
            </a:r>
            <a:endParaRPr lang="en-US" altLang="zh-CN" sz="1400" kern="0" dirty="0">
              <a:solidFill>
                <a:srgbClr val="FF0000"/>
              </a:solidFill>
              <a:latin typeface="+mn-lt"/>
              <a:ea typeface="SimSun" pitchFamily="2" charset="-122"/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switching of segments one after another is realized with a shift register.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During the blind phase the LV control logic of the channel operates in a slightly different way than that during the normal phase – the control sequence should be slightly adjusted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Gated-mode operation requires a slightly modified sequence  - all control signals except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StrClear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can be derived from 50MHz clock.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There are two interesting gated readout modes.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Mode 1: Readout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does not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stop during blind phase.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Mode 2: Readout is stopped during blind phase.</a:t>
            </a:r>
          </a:p>
        </p:txBody>
      </p:sp>
    </p:spTree>
    <p:extLst>
      <p:ext uri="{BB962C8B-B14F-4D97-AF65-F5344CB8AC3E}">
        <p14:creationId xmlns:p14="http://schemas.microsoft.com/office/powerpoint/2010/main" val="27720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27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LV-</a:t>
            </a:r>
            <a:r>
              <a:rPr lang="de-DE" sz="2000" dirty="0" err="1" smtClean="0"/>
              <a:t>control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…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059113" y="2274888"/>
            <a:ext cx="79216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FF</a:t>
            </a:r>
            <a:endParaRPr lang="sr-Latn-CS" altLang="de-DE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059113" y="3211513"/>
            <a:ext cx="2174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3059113" y="3355975"/>
            <a:ext cx="2174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555875" y="33559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859338" y="2274888"/>
            <a:ext cx="79216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Latch</a:t>
            </a:r>
            <a:endParaRPr lang="sr-Latn-CS" altLang="de-DE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4211638" y="33559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3851275" y="25638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4356100" y="19875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356100" y="198755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5651500" y="256381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300788" y="1843088"/>
            <a:ext cx="6477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OR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6948488" y="227488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7596188" y="2132013"/>
            <a:ext cx="6477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AND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8243888" y="25638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948488" y="285115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2268538" y="3067050"/>
            <a:ext cx="709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StrGate</a:t>
            </a:r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4716463" y="328295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067175" y="3067050"/>
            <a:ext cx="479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CLK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877050" y="2851150"/>
            <a:ext cx="573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StrClr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7235825" y="19875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7235825" y="1987550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3714750" y="1000125"/>
            <a:ext cx="1681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LV control in channels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8064500" y="2574925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ClrOnNormal</a:t>
            </a:r>
          </a:p>
        </p:txBody>
      </p:sp>
      <p:sp>
        <p:nvSpPr>
          <p:cNvPr id="29" name="Text Box 94"/>
          <p:cNvSpPr txBox="1">
            <a:spLocks noChangeArrowheads="1"/>
          </p:cNvSpPr>
          <p:nvPr/>
        </p:nvSpPr>
        <p:spPr bwMode="auto">
          <a:xfrm>
            <a:off x="3851275" y="2274888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A</a:t>
            </a:r>
          </a:p>
        </p:txBody>
      </p:sp>
      <p:sp>
        <p:nvSpPr>
          <p:cNvPr id="30" name="Text Box 95"/>
          <p:cNvSpPr txBox="1">
            <a:spLocks noChangeArrowheads="1"/>
          </p:cNvSpPr>
          <p:nvPr/>
        </p:nvSpPr>
        <p:spPr bwMode="auto">
          <a:xfrm>
            <a:off x="5795963" y="2274888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B</a:t>
            </a:r>
          </a:p>
        </p:txBody>
      </p:sp>
      <p:sp>
        <p:nvSpPr>
          <p:cNvPr id="31" name="Text Box 95"/>
          <p:cNvSpPr txBox="1">
            <a:spLocks noChangeArrowheads="1"/>
          </p:cNvSpPr>
          <p:nvPr/>
        </p:nvSpPr>
        <p:spPr bwMode="auto">
          <a:xfrm>
            <a:off x="5592763" y="1000125"/>
            <a:ext cx="2482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 = B+ A &amp; !NoisyEnableAll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5575300" y="1295400"/>
            <a:ext cx="3354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ClearOnB = NoisyEnable#i ? !A : ClrOnNormal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357938" y="4500563"/>
            <a:ext cx="792162" cy="1368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FFN1</a:t>
            </a:r>
            <a:endParaRPr lang="sr-Latn-CS" altLang="de-DE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854700" y="55816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6357938" y="5427663"/>
            <a:ext cx="2174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H="1">
            <a:off x="6357938" y="5572125"/>
            <a:ext cx="2174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786438" y="5286375"/>
            <a:ext cx="604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StrGB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61290" y="4429125"/>
            <a:ext cx="1056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 dirty="0" err="1" smtClean="0"/>
              <a:t>Clk</a:t>
            </a:r>
            <a:r>
              <a:rPr lang="en-US" altLang="de-DE" dirty="0" smtClean="0"/>
              <a:t> Or </a:t>
            </a:r>
            <a:r>
              <a:rPr lang="en-US" altLang="de-DE" dirty="0" err="1" smtClean="0"/>
              <a:t>SrtClr</a:t>
            </a:r>
            <a:endParaRPr lang="en-US" altLang="de-DE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5857875" y="47148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7143750" y="47148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95"/>
          <p:cNvSpPr txBox="1">
            <a:spLocks noChangeArrowheads="1"/>
          </p:cNvSpPr>
          <p:nvPr/>
        </p:nvSpPr>
        <p:spPr bwMode="auto">
          <a:xfrm>
            <a:off x="6786563" y="4214813"/>
            <a:ext cx="925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NoisyEn#1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715250" y="4500563"/>
            <a:ext cx="792163" cy="1368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FFN2</a:t>
            </a:r>
            <a:endParaRPr lang="sr-Latn-CS" altLang="de-DE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7212013" y="55816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7715250" y="5427663"/>
            <a:ext cx="2174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 flipH="1">
            <a:off x="7715250" y="5572125"/>
            <a:ext cx="2174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7143750" y="5286375"/>
            <a:ext cx="68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StrgGB</a:t>
            </a:r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8501063" y="47148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Text Box 95"/>
          <p:cNvSpPr txBox="1">
            <a:spLocks noChangeArrowheads="1"/>
          </p:cNvSpPr>
          <p:nvPr/>
        </p:nvSpPr>
        <p:spPr bwMode="auto">
          <a:xfrm>
            <a:off x="8215313" y="4214813"/>
            <a:ext cx="925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NoisyEn#2</a:t>
            </a:r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6929438" y="257492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929438" y="2289175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Clk</a:t>
            </a:r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2071688" y="257175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2" name="Grupa 64"/>
          <p:cNvGrpSpPr>
            <a:grpSpLocks/>
          </p:cNvGrpSpPr>
          <p:nvPr/>
        </p:nvGrpSpPr>
        <p:grpSpPr bwMode="auto">
          <a:xfrm>
            <a:off x="571500" y="714375"/>
            <a:ext cx="2651125" cy="5508625"/>
            <a:chOff x="571472" y="714356"/>
            <a:chExt cx="2651137" cy="5508657"/>
          </a:xfrm>
        </p:grpSpPr>
        <p:grpSp>
          <p:nvGrpSpPr>
            <p:cNvPr id="53" name="Grupa 193"/>
            <p:cNvGrpSpPr>
              <a:grpSpLocks/>
            </p:cNvGrpSpPr>
            <p:nvPr/>
          </p:nvGrpSpPr>
          <p:grpSpPr bwMode="auto">
            <a:xfrm>
              <a:off x="847709" y="3786190"/>
              <a:ext cx="1366837" cy="1368425"/>
              <a:chOff x="684213" y="1000108"/>
              <a:chExt cx="1366837" cy="1368425"/>
            </a:xfrm>
          </p:grpSpPr>
          <p:sp>
            <p:nvSpPr>
              <p:cNvPr id="84" name="Rectangle 3"/>
              <p:cNvSpPr>
                <a:spLocks noChangeArrowheads="1"/>
              </p:cNvSpPr>
              <p:nvPr/>
            </p:nvSpPr>
            <p:spPr bwMode="auto">
              <a:xfrm>
                <a:off x="1258888" y="1000108"/>
                <a:ext cx="792162" cy="13684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/>
                  <a:t>FF2</a:t>
                </a:r>
                <a:endParaRPr lang="sr-Latn-CS" altLang="de-DE"/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1258888" y="1936733"/>
                <a:ext cx="217487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Line 5"/>
              <p:cNvSpPr>
                <a:spLocks noChangeShapeType="1"/>
              </p:cNvSpPr>
              <p:nvPr/>
            </p:nvSpPr>
            <p:spPr bwMode="auto">
              <a:xfrm flipH="1">
                <a:off x="1258888" y="2081195"/>
                <a:ext cx="217487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Line 6"/>
              <p:cNvSpPr>
                <a:spLocks noChangeShapeType="1"/>
              </p:cNvSpPr>
              <p:nvPr/>
            </p:nvSpPr>
            <p:spPr bwMode="auto">
              <a:xfrm>
                <a:off x="755650" y="2081195"/>
                <a:ext cx="503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 Box 26"/>
              <p:cNvSpPr txBox="1">
                <a:spLocks noChangeArrowheads="1"/>
              </p:cNvSpPr>
              <p:nvPr/>
            </p:nvSpPr>
            <p:spPr bwMode="auto">
              <a:xfrm>
                <a:off x="684213" y="1792270"/>
                <a:ext cx="4794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de-DE"/>
                  <a:t>CLK</a:t>
                </a:r>
              </a:p>
            </p:txBody>
          </p:sp>
        </p:grpSp>
        <p:grpSp>
          <p:nvGrpSpPr>
            <p:cNvPr id="54" name="Grupa 187"/>
            <p:cNvGrpSpPr>
              <a:grpSpLocks/>
            </p:cNvGrpSpPr>
            <p:nvPr/>
          </p:nvGrpSpPr>
          <p:grpSpPr bwMode="auto">
            <a:xfrm>
              <a:off x="847709" y="785794"/>
              <a:ext cx="1366837" cy="1368425"/>
              <a:chOff x="684213" y="1000108"/>
              <a:chExt cx="1366837" cy="1368425"/>
            </a:xfrm>
          </p:grpSpPr>
          <p:sp>
            <p:nvSpPr>
              <p:cNvPr id="79" name="Rectangle 3"/>
              <p:cNvSpPr>
                <a:spLocks noChangeArrowheads="1"/>
              </p:cNvSpPr>
              <p:nvPr/>
            </p:nvSpPr>
            <p:spPr bwMode="auto">
              <a:xfrm>
                <a:off x="1258888" y="1000108"/>
                <a:ext cx="792162" cy="13684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/>
                  <a:t>FF0</a:t>
                </a:r>
                <a:endParaRPr lang="sr-Latn-CS" altLang="de-DE"/>
              </a:p>
            </p:txBody>
          </p:sp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1258888" y="1936733"/>
                <a:ext cx="217487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 flipH="1">
                <a:off x="1258888" y="2081195"/>
                <a:ext cx="217487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>
                <a:off x="755650" y="2081195"/>
                <a:ext cx="503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/>
            </p:nvSpPr>
            <p:spPr bwMode="auto">
              <a:xfrm>
                <a:off x="684213" y="1792270"/>
                <a:ext cx="4794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de-DE"/>
                  <a:t>CLK</a:t>
                </a:r>
              </a:p>
            </p:txBody>
          </p:sp>
        </p:grp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919147" y="1000108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2214546" y="1003281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 Box 27"/>
            <p:cNvSpPr txBox="1">
              <a:spLocks noChangeArrowheads="1"/>
            </p:cNvSpPr>
            <p:nvPr/>
          </p:nvSpPr>
          <p:spPr bwMode="auto">
            <a:xfrm>
              <a:off x="919147" y="714356"/>
              <a:ext cx="4381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de-DE"/>
                <a:t>SIN</a:t>
              </a: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2503471" y="714356"/>
              <a:ext cx="608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de-DE"/>
                <a:t>SOUT</a:t>
              </a:r>
            </a:p>
          </p:txBody>
        </p:sp>
        <p:sp>
          <p:nvSpPr>
            <p:cNvPr id="59" name="Text Box 35"/>
            <p:cNvSpPr txBox="1">
              <a:spLocks noChangeArrowheads="1"/>
            </p:cNvSpPr>
            <p:nvPr/>
          </p:nvSpPr>
          <p:spPr bwMode="auto">
            <a:xfrm>
              <a:off x="642910" y="3786190"/>
              <a:ext cx="7175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de-DE"/>
                <a:t>GateOn</a:t>
              </a:r>
            </a:p>
          </p:txBody>
        </p:sp>
        <p:grpSp>
          <p:nvGrpSpPr>
            <p:cNvPr id="60" name="Grupa 204"/>
            <p:cNvGrpSpPr>
              <a:grpSpLocks/>
            </p:cNvGrpSpPr>
            <p:nvPr/>
          </p:nvGrpSpPr>
          <p:grpSpPr bwMode="auto">
            <a:xfrm>
              <a:off x="847709" y="2285992"/>
              <a:ext cx="1366837" cy="1368425"/>
              <a:chOff x="684213" y="1000108"/>
              <a:chExt cx="1366837" cy="1368425"/>
            </a:xfrm>
          </p:grpSpPr>
          <p:sp>
            <p:nvSpPr>
              <p:cNvPr id="74" name="Rectangle 3"/>
              <p:cNvSpPr>
                <a:spLocks noChangeArrowheads="1"/>
              </p:cNvSpPr>
              <p:nvPr/>
            </p:nvSpPr>
            <p:spPr bwMode="auto">
              <a:xfrm>
                <a:off x="1258888" y="1000108"/>
                <a:ext cx="792162" cy="13684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/>
                  <a:t>FF1</a:t>
                </a:r>
                <a:endParaRPr lang="sr-Latn-CS" altLang="de-DE"/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1258888" y="1936733"/>
                <a:ext cx="217487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Line 5"/>
              <p:cNvSpPr>
                <a:spLocks noChangeShapeType="1"/>
              </p:cNvSpPr>
              <p:nvPr/>
            </p:nvSpPr>
            <p:spPr bwMode="auto">
              <a:xfrm flipH="1">
                <a:off x="1258888" y="2081195"/>
                <a:ext cx="217487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Line 6"/>
              <p:cNvSpPr>
                <a:spLocks noChangeShapeType="1"/>
              </p:cNvSpPr>
              <p:nvPr/>
            </p:nvSpPr>
            <p:spPr bwMode="auto">
              <a:xfrm>
                <a:off x="755650" y="2081195"/>
                <a:ext cx="503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" name="Text Box 26"/>
              <p:cNvSpPr txBox="1">
                <a:spLocks noChangeArrowheads="1"/>
              </p:cNvSpPr>
              <p:nvPr/>
            </p:nvSpPr>
            <p:spPr bwMode="auto">
              <a:xfrm>
                <a:off x="684213" y="1792270"/>
                <a:ext cx="4794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de-DE"/>
                  <a:t>CLK</a:t>
                </a:r>
              </a:p>
            </p:txBody>
          </p:sp>
        </p:grpSp>
        <p:cxnSp>
          <p:nvCxnSpPr>
            <p:cNvPr id="61" name="Zalomljena linija spajanja 73"/>
            <p:cNvCxnSpPr>
              <a:cxnSpLocks noChangeShapeType="1"/>
            </p:cNvCxnSpPr>
            <p:nvPr/>
          </p:nvCxnSpPr>
          <p:spPr bwMode="auto">
            <a:xfrm rot="5400000">
              <a:off x="1893075" y="1607331"/>
              <a:ext cx="1214446" cy="1588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Prava linija spajanja 74"/>
            <p:cNvCxnSpPr>
              <a:cxnSpLocks noChangeShapeType="1"/>
            </p:cNvCxnSpPr>
            <p:nvPr/>
          </p:nvCxnSpPr>
          <p:spPr bwMode="auto">
            <a:xfrm rot="10800000">
              <a:off x="1142976" y="2214554"/>
              <a:ext cx="135732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Prava linija spajanja 75"/>
            <p:cNvCxnSpPr>
              <a:cxnSpLocks noChangeShapeType="1"/>
            </p:cNvCxnSpPr>
            <p:nvPr/>
          </p:nvCxnSpPr>
          <p:spPr bwMode="auto">
            <a:xfrm rot="5400000">
              <a:off x="964381" y="2393149"/>
              <a:ext cx="35719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" name="Prava linija spajanja 76"/>
            <p:cNvCxnSpPr>
              <a:cxnSpLocks noChangeShapeType="1"/>
            </p:cNvCxnSpPr>
            <p:nvPr/>
          </p:nvCxnSpPr>
          <p:spPr bwMode="auto">
            <a:xfrm>
              <a:off x="1142976" y="2571744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779441" y="4071942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1428728" y="5357826"/>
              <a:ext cx="647700" cy="8651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de-DE"/>
                <a:t>OR</a:t>
              </a: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>
              <a:off x="2109771" y="5786454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 Box 35"/>
            <p:cNvSpPr txBox="1">
              <a:spLocks noChangeArrowheads="1"/>
            </p:cNvSpPr>
            <p:nvPr/>
          </p:nvSpPr>
          <p:spPr bwMode="auto">
            <a:xfrm>
              <a:off x="571472" y="5286388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de-DE"/>
                <a:t>FF0</a:t>
              </a:r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>
              <a:off x="708003" y="5572140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 Box 35"/>
            <p:cNvSpPr txBox="1">
              <a:spLocks noChangeArrowheads="1"/>
            </p:cNvSpPr>
            <p:nvPr/>
          </p:nvSpPr>
          <p:spPr bwMode="auto">
            <a:xfrm>
              <a:off x="571472" y="5500702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de-DE"/>
                <a:t>FF1</a:t>
              </a: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708003" y="5786454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Text Box 35"/>
            <p:cNvSpPr txBox="1">
              <a:spLocks noChangeArrowheads="1"/>
            </p:cNvSpPr>
            <p:nvPr/>
          </p:nvSpPr>
          <p:spPr bwMode="auto">
            <a:xfrm>
              <a:off x="571472" y="5715016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de-DE"/>
                <a:t>FF2</a:t>
              </a:r>
            </a:p>
          </p:txBody>
        </p: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>
              <a:off x="708003" y="6000768"/>
              <a:ext cx="649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9" name="Text Box 35"/>
          <p:cNvSpPr txBox="1">
            <a:spLocks noChangeArrowheads="1"/>
          </p:cNvSpPr>
          <p:nvPr/>
        </p:nvSpPr>
        <p:spPr bwMode="auto">
          <a:xfrm>
            <a:off x="6286500" y="3571875"/>
            <a:ext cx="145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Blind mode control</a:t>
            </a:r>
          </a:p>
        </p:txBody>
      </p:sp>
      <p:sp>
        <p:nvSpPr>
          <p:cNvPr id="90" name="Text Box 95"/>
          <p:cNvSpPr txBox="1">
            <a:spLocks noChangeArrowheads="1"/>
          </p:cNvSpPr>
          <p:nvPr/>
        </p:nvSpPr>
        <p:spPr bwMode="auto">
          <a:xfrm>
            <a:off x="5475288" y="3929063"/>
            <a:ext cx="3668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NoisyEnableAll = NoisyEnable#1 + NoisyEnable#2 </a:t>
            </a:r>
          </a:p>
        </p:txBody>
      </p:sp>
      <p:sp>
        <p:nvSpPr>
          <p:cNvPr id="91" name="Text Box 36"/>
          <p:cNvSpPr txBox="1">
            <a:spLocks noChangeArrowheads="1"/>
          </p:cNvSpPr>
          <p:nvPr/>
        </p:nvSpPr>
        <p:spPr bwMode="auto">
          <a:xfrm>
            <a:off x="7429500" y="1714500"/>
            <a:ext cx="1217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GateOnNormal</a:t>
            </a:r>
          </a:p>
        </p:txBody>
      </p:sp>
    </p:spTree>
    <p:extLst>
      <p:ext uri="{BB962C8B-B14F-4D97-AF65-F5344CB8AC3E}">
        <p14:creationId xmlns:p14="http://schemas.microsoft.com/office/powerpoint/2010/main" val="15756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28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Readout does not stop during blind phase</a:t>
            </a:r>
            <a:endParaRPr lang="de-DE" sz="2000" dirty="0" smtClean="0"/>
          </a:p>
        </p:txBody>
      </p:sp>
      <p:cxnSp>
        <p:nvCxnSpPr>
          <p:cNvPr id="5" name="Prava linija spajanja 162"/>
          <p:cNvCxnSpPr/>
          <p:nvPr/>
        </p:nvCxnSpPr>
        <p:spPr>
          <a:xfrm>
            <a:off x="92868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rava linija spajanja 163"/>
          <p:cNvCxnSpPr/>
          <p:nvPr/>
        </p:nvCxnSpPr>
        <p:spPr>
          <a:xfrm rot="5400000" flipH="1" flipV="1">
            <a:off x="1106487" y="13922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rava linija spajanja 168"/>
          <p:cNvCxnSpPr/>
          <p:nvPr/>
        </p:nvCxnSpPr>
        <p:spPr>
          <a:xfrm>
            <a:off x="642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rava linija spajanja 169"/>
          <p:cNvCxnSpPr/>
          <p:nvPr/>
        </p:nvCxnSpPr>
        <p:spPr>
          <a:xfrm>
            <a:off x="150018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rava linija spajanja 170"/>
          <p:cNvCxnSpPr/>
          <p:nvPr/>
        </p:nvCxnSpPr>
        <p:spPr>
          <a:xfrm>
            <a:off x="121443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rava linija spajanja 171"/>
          <p:cNvCxnSpPr/>
          <p:nvPr/>
        </p:nvCxnSpPr>
        <p:spPr>
          <a:xfrm rot="5400000" flipH="1" flipV="1">
            <a:off x="1679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rava linija spajanja 172"/>
          <p:cNvCxnSpPr/>
          <p:nvPr/>
        </p:nvCxnSpPr>
        <p:spPr>
          <a:xfrm>
            <a:off x="207168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rava linija spajanja 173"/>
          <p:cNvCxnSpPr/>
          <p:nvPr/>
        </p:nvCxnSpPr>
        <p:spPr>
          <a:xfrm rot="5400000" flipH="1" flipV="1">
            <a:off x="2249487" y="13922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rava linija spajanja 174"/>
          <p:cNvCxnSpPr/>
          <p:nvPr/>
        </p:nvCxnSpPr>
        <p:spPr>
          <a:xfrm>
            <a:off x="1785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rava linija spajanja 175"/>
          <p:cNvCxnSpPr/>
          <p:nvPr/>
        </p:nvCxnSpPr>
        <p:spPr>
          <a:xfrm>
            <a:off x="2643188" y="12842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rava linija spajanja 176"/>
          <p:cNvCxnSpPr/>
          <p:nvPr/>
        </p:nvCxnSpPr>
        <p:spPr>
          <a:xfrm>
            <a:off x="235743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rava linija spajanja 177"/>
          <p:cNvCxnSpPr/>
          <p:nvPr/>
        </p:nvCxnSpPr>
        <p:spPr>
          <a:xfrm rot="5400000" flipH="1" flipV="1">
            <a:off x="2822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rava linija spajanja 179"/>
          <p:cNvCxnSpPr/>
          <p:nvPr/>
        </p:nvCxnSpPr>
        <p:spPr>
          <a:xfrm>
            <a:off x="2928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rava linija spajanja 180"/>
          <p:cNvCxnSpPr/>
          <p:nvPr/>
        </p:nvCxnSpPr>
        <p:spPr>
          <a:xfrm rot="5400000" flipH="1" flipV="1">
            <a:off x="310832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rava linija spajanja 181"/>
          <p:cNvCxnSpPr/>
          <p:nvPr/>
        </p:nvCxnSpPr>
        <p:spPr>
          <a:xfrm>
            <a:off x="378618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rava linija spajanja 182"/>
          <p:cNvCxnSpPr/>
          <p:nvPr/>
        </p:nvCxnSpPr>
        <p:spPr>
          <a:xfrm>
            <a:off x="3643313" y="128587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rava linija spajanja 183"/>
          <p:cNvCxnSpPr/>
          <p:nvPr/>
        </p:nvCxnSpPr>
        <p:spPr>
          <a:xfrm rot="5400000" flipH="1" flipV="1">
            <a:off x="3965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rava linija spajanja 185"/>
          <p:cNvCxnSpPr/>
          <p:nvPr/>
        </p:nvCxnSpPr>
        <p:spPr>
          <a:xfrm>
            <a:off x="4071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rava linija spajanja 187"/>
          <p:cNvCxnSpPr/>
          <p:nvPr/>
        </p:nvCxnSpPr>
        <p:spPr>
          <a:xfrm>
            <a:off x="1785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rava linija spajanja 188"/>
          <p:cNvCxnSpPr/>
          <p:nvPr/>
        </p:nvCxnSpPr>
        <p:spPr>
          <a:xfrm rot="5400000" flipH="1" flipV="1">
            <a:off x="196532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rava linija spajanja 189"/>
          <p:cNvCxnSpPr/>
          <p:nvPr/>
        </p:nvCxnSpPr>
        <p:spPr>
          <a:xfrm>
            <a:off x="2357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rava linija spajanja 191"/>
          <p:cNvCxnSpPr/>
          <p:nvPr/>
        </p:nvCxnSpPr>
        <p:spPr>
          <a:xfrm>
            <a:off x="207168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rava linija spajanja 193"/>
          <p:cNvCxnSpPr/>
          <p:nvPr/>
        </p:nvCxnSpPr>
        <p:spPr>
          <a:xfrm rot="5400000" flipH="1" flipV="1">
            <a:off x="1677987" y="16779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rava linija spajanja 194"/>
          <p:cNvCxnSpPr/>
          <p:nvPr/>
        </p:nvCxnSpPr>
        <p:spPr>
          <a:xfrm>
            <a:off x="264318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rava linija spajanja 198"/>
          <p:cNvCxnSpPr/>
          <p:nvPr/>
        </p:nvCxnSpPr>
        <p:spPr>
          <a:xfrm flipV="1">
            <a:off x="2927350" y="1571625"/>
            <a:ext cx="5730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rava linija spajanja 199"/>
          <p:cNvCxnSpPr/>
          <p:nvPr/>
        </p:nvCxnSpPr>
        <p:spPr>
          <a:xfrm rot="5400000" flipH="1" flipV="1">
            <a:off x="3394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rava linija spajanja 200"/>
          <p:cNvCxnSpPr/>
          <p:nvPr/>
        </p:nvCxnSpPr>
        <p:spPr>
          <a:xfrm rot="5400000" flipH="1" flipV="1">
            <a:off x="281940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rava linija spajanja 201"/>
          <p:cNvCxnSpPr/>
          <p:nvPr/>
        </p:nvCxnSpPr>
        <p:spPr>
          <a:xfrm>
            <a:off x="1214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rava linija spajanja 202"/>
          <p:cNvCxnSpPr/>
          <p:nvPr/>
        </p:nvCxnSpPr>
        <p:spPr>
          <a:xfrm>
            <a:off x="92868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rava linija spajanja 203"/>
          <p:cNvCxnSpPr/>
          <p:nvPr/>
        </p:nvCxnSpPr>
        <p:spPr>
          <a:xfrm>
            <a:off x="1498600" y="1784350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105"/>
          <p:cNvSpPr txBox="1">
            <a:spLocks noChangeArrowheads="1"/>
          </p:cNvSpPr>
          <p:nvPr/>
        </p:nvSpPr>
        <p:spPr bwMode="auto">
          <a:xfrm>
            <a:off x="1714500" y="121443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off</a:t>
            </a:r>
          </a:p>
        </p:txBody>
      </p:sp>
      <p:sp>
        <p:nvSpPr>
          <p:cNvPr id="37" name="Text Box 105"/>
          <p:cNvSpPr txBox="1">
            <a:spLocks noChangeArrowheads="1"/>
          </p:cNvSpPr>
          <p:nvPr/>
        </p:nvSpPr>
        <p:spPr bwMode="auto">
          <a:xfrm>
            <a:off x="2857500" y="121443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off</a:t>
            </a:r>
          </a:p>
        </p:txBody>
      </p:sp>
      <p:sp>
        <p:nvSpPr>
          <p:cNvPr id="38" name="Text Box 105"/>
          <p:cNvSpPr txBox="1">
            <a:spLocks noChangeArrowheads="1"/>
          </p:cNvSpPr>
          <p:nvPr/>
        </p:nvSpPr>
        <p:spPr bwMode="auto">
          <a:xfrm>
            <a:off x="4000500" y="1214438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</a:t>
            </a:r>
          </a:p>
        </p:txBody>
      </p:sp>
      <p:sp>
        <p:nvSpPr>
          <p:cNvPr id="39" name="Text Box 105"/>
          <p:cNvSpPr txBox="1">
            <a:spLocks noChangeArrowheads="1"/>
          </p:cNvSpPr>
          <p:nvPr/>
        </p:nvSpPr>
        <p:spPr bwMode="auto">
          <a:xfrm>
            <a:off x="1500188" y="1571625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on</a:t>
            </a:r>
          </a:p>
        </p:txBody>
      </p:sp>
      <p:sp>
        <p:nvSpPr>
          <p:cNvPr id="40" name="Text Box 105"/>
          <p:cNvSpPr txBox="1">
            <a:spLocks noChangeArrowheads="1"/>
          </p:cNvSpPr>
          <p:nvPr/>
        </p:nvSpPr>
        <p:spPr bwMode="auto">
          <a:xfrm>
            <a:off x="2643188" y="1571625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on</a:t>
            </a:r>
          </a:p>
        </p:txBody>
      </p:sp>
      <p:cxnSp>
        <p:nvCxnSpPr>
          <p:cNvPr id="41" name="Prava linija spajanja 209"/>
          <p:cNvCxnSpPr/>
          <p:nvPr/>
        </p:nvCxnSpPr>
        <p:spPr>
          <a:xfrm>
            <a:off x="3500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rava linija spajanja 212"/>
          <p:cNvCxnSpPr/>
          <p:nvPr/>
        </p:nvCxnSpPr>
        <p:spPr>
          <a:xfrm>
            <a:off x="3784600" y="1573213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rava linija spajanja 214"/>
          <p:cNvCxnSpPr/>
          <p:nvPr/>
        </p:nvCxnSpPr>
        <p:spPr>
          <a:xfrm rot="5400000" flipH="1" flipV="1">
            <a:off x="367665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Prava linija spajanja 215"/>
          <p:cNvCxnSpPr/>
          <p:nvPr/>
        </p:nvCxnSpPr>
        <p:spPr>
          <a:xfrm>
            <a:off x="4071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rava linija spajanja 216"/>
          <p:cNvCxnSpPr/>
          <p:nvPr/>
        </p:nvCxnSpPr>
        <p:spPr>
          <a:xfrm flipV="1">
            <a:off x="1498600" y="100012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rava linija spajanja 217"/>
          <p:cNvCxnSpPr/>
          <p:nvPr/>
        </p:nvCxnSpPr>
        <p:spPr>
          <a:xfrm rot="5400000" flipH="1" flipV="1">
            <a:off x="1608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rava linija spajanja 218"/>
          <p:cNvCxnSpPr/>
          <p:nvPr/>
        </p:nvCxnSpPr>
        <p:spPr>
          <a:xfrm rot="5400000" flipH="1" flipV="1">
            <a:off x="1390650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rava linija spajanja 237"/>
          <p:cNvCxnSpPr/>
          <p:nvPr/>
        </p:nvCxnSpPr>
        <p:spPr>
          <a:xfrm flipV="1">
            <a:off x="2641600" y="100012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rava linija spajanja 238"/>
          <p:cNvCxnSpPr/>
          <p:nvPr/>
        </p:nvCxnSpPr>
        <p:spPr>
          <a:xfrm rot="5400000" flipH="1" flipV="1">
            <a:off x="2751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Prava linija spajanja 239"/>
          <p:cNvCxnSpPr/>
          <p:nvPr/>
        </p:nvCxnSpPr>
        <p:spPr>
          <a:xfrm rot="5400000" flipH="1" flipV="1">
            <a:off x="2533650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rava linija spajanja 240"/>
          <p:cNvCxnSpPr/>
          <p:nvPr/>
        </p:nvCxnSpPr>
        <p:spPr>
          <a:xfrm>
            <a:off x="1714500" y="1214438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Prava linija spajanja 242"/>
          <p:cNvCxnSpPr/>
          <p:nvPr/>
        </p:nvCxnSpPr>
        <p:spPr>
          <a:xfrm rot="5400000" flipH="1" flipV="1">
            <a:off x="2751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Prava linija spajanja 246"/>
          <p:cNvCxnSpPr/>
          <p:nvPr/>
        </p:nvCxnSpPr>
        <p:spPr>
          <a:xfrm>
            <a:off x="2857500" y="1214438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Prava linija spajanja 249"/>
          <p:cNvCxnSpPr/>
          <p:nvPr/>
        </p:nvCxnSpPr>
        <p:spPr>
          <a:xfrm rot="5400000" flipH="1" flipV="1">
            <a:off x="6251575" y="5106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rava linija spajanja 250"/>
          <p:cNvCxnSpPr/>
          <p:nvPr/>
        </p:nvCxnSpPr>
        <p:spPr>
          <a:xfrm>
            <a:off x="6357938" y="50006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rava linija spajanja 251"/>
          <p:cNvCxnSpPr/>
          <p:nvPr/>
        </p:nvCxnSpPr>
        <p:spPr>
          <a:xfrm rot="5400000" flipH="1" flipV="1">
            <a:off x="7394575" y="5106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Prava linija spajanja 253"/>
          <p:cNvCxnSpPr/>
          <p:nvPr/>
        </p:nvCxnSpPr>
        <p:spPr>
          <a:xfrm>
            <a:off x="7500938" y="5214938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Prava linija spajanja 257"/>
          <p:cNvCxnSpPr/>
          <p:nvPr/>
        </p:nvCxnSpPr>
        <p:spPr>
          <a:xfrm>
            <a:off x="642938" y="21431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rava linija spajanja 258"/>
          <p:cNvCxnSpPr/>
          <p:nvPr/>
        </p:nvCxnSpPr>
        <p:spPr>
          <a:xfrm rot="5400000" flipH="1" flipV="1">
            <a:off x="1679575" y="2249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Prava linija spajanja 259"/>
          <p:cNvCxnSpPr/>
          <p:nvPr/>
        </p:nvCxnSpPr>
        <p:spPr>
          <a:xfrm>
            <a:off x="1785938" y="2357438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Prava linija spajanja 260"/>
          <p:cNvCxnSpPr/>
          <p:nvPr/>
        </p:nvCxnSpPr>
        <p:spPr>
          <a:xfrm>
            <a:off x="857250" y="5214938"/>
            <a:ext cx="550068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 Box 105"/>
          <p:cNvSpPr txBox="1">
            <a:spLocks noChangeArrowheads="1"/>
          </p:cNvSpPr>
          <p:nvPr/>
        </p:nvSpPr>
        <p:spPr bwMode="auto">
          <a:xfrm>
            <a:off x="642938" y="1214438"/>
            <a:ext cx="479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CLK</a:t>
            </a:r>
          </a:p>
        </p:txBody>
      </p:sp>
      <p:sp>
        <p:nvSpPr>
          <p:cNvPr id="63" name="Text Box 105"/>
          <p:cNvSpPr txBox="1">
            <a:spLocks noChangeArrowheads="1"/>
          </p:cNvSpPr>
          <p:nvPr/>
        </p:nvSpPr>
        <p:spPr bwMode="auto">
          <a:xfrm>
            <a:off x="928688" y="928688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StrClr</a:t>
            </a:r>
          </a:p>
        </p:txBody>
      </p:sp>
      <p:sp>
        <p:nvSpPr>
          <p:cNvPr id="64" name="Text Box 106"/>
          <p:cNvSpPr txBox="1">
            <a:spLocks noChangeArrowheads="1"/>
          </p:cNvSpPr>
          <p:nvPr/>
        </p:nvSpPr>
        <p:spPr bwMode="auto">
          <a:xfrm>
            <a:off x="500063" y="1500188"/>
            <a:ext cx="70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StrGate</a:t>
            </a:r>
          </a:p>
        </p:txBody>
      </p:sp>
      <p:cxnSp>
        <p:nvCxnSpPr>
          <p:cNvPr id="65" name="Prava linija spajanja 264"/>
          <p:cNvCxnSpPr/>
          <p:nvPr/>
        </p:nvCxnSpPr>
        <p:spPr>
          <a:xfrm rot="5400000" flipH="1" flipV="1">
            <a:off x="2822575" y="3392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Prava linija spajanja 265"/>
          <p:cNvCxnSpPr/>
          <p:nvPr/>
        </p:nvCxnSpPr>
        <p:spPr>
          <a:xfrm>
            <a:off x="1143000" y="3500438"/>
            <a:ext cx="178593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Prava linija spajanja 266"/>
          <p:cNvCxnSpPr/>
          <p:nvPr/>
        </p:nvCxnSpPr>
        <p:spPr>
          <a:xfrm>
            <a:off x="2928938" y="32861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Prava linija spajanja 268"/>
          <p:cNvCxnSpPr/>
          <p:nvPr/>
        </p:nvCxnSpPr>
        <p:spPr>
          <a:xfrm flipV="1">
            <a:off x="1498600" y="185737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Prava linija spajanja 269"/>
          <p:cNvCxnSpPr/>
          <p:nvPr/>
        </p:nvCxnSpPr>
        <p:spPr>
          <a:xfrm rot="5400000" flipH="1" flipV="1">
            <a:off x="1608137" y="19637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Prava linija spajanja 270"/>
          <p:cNvCxnSpPr/>
          <p:nvPr/>
        </p:nvCxnSpPr>
        <p:spPr>
          <a:xfrm rot="5400000" flipH="1" flipV="1">
            <a:off x="1390650" y="1963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Prava linija spajanja 273"/>
          <p:cNvCxnSpPr/>
          <p:nvPr/>
        </p:nvCxnSpPr>
        <p:spPr>
          <a:xfrm>
            <a:off x="1714500" y="20716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Prava linija spajanja 275"/>
          <p:cNvCxnSpPr/>
          <p:nvPr/>
        </p:nvCxnSpPr>
        <p:spPr>
          <a:xfrm>
            <a:off x="928688" y="20716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Prava linija spajanja 276"/>
          <p:cNvCxnSpPr/>
          <p:nvPr/>
        </p:nvCxnSpPr>
        <p:spPr>
          <a:xfrm flipV="1">
            <a:off x="7215188" y="4714875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Prava linija spajanja 277"/>
          <p:cNvCxnSpPr/>
          <p:nvPr/>
        </p:nvCxnSpPr>
        <p:spPr>
          <a:xfrm rot="5400000" flipH="1" flipV="1">
            <a:off x="7323137" y="48212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Prava linija spajanja 278"/>
          <p:cNvCxnSpPr/>
          <p:nvPr/>
        </p:nvCxnSpPr>
        <p:spPr>
          <a:xfrm rot="5400000" flipH="1" flipV="1">
            <a:off x="7107238" y="4822825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Prava linija spajanja 279"/>
          <p:cNvCxnSpPr/>
          <p:nvPr/>
        </p:nvCxnSpPr>
        <p:spPr>
          <a:xfrm>
            <a:off x="7429500" y="49291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Prava linija spajanja 280"/>
          <p:cNvCxnSpPr/>
          <p:nvPr/>
        </p:nvCxnSpPr>
        <p:spPr>
          <a:xfrm>
            <a:off x="5786438" y="4929188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Prava linija spajanja 287"/>
          <p:cNvCxnSpPr/>
          <p:nvPr/>
        </p:nvCxnSpPr>
        <p:spPr>
          <a:xfrm rot="5400000" flipH="1" flipV="1">
            <a:off x="3965575" y="3392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rava linija spajanja 304"/>
          <p:cNvCxnSpPr/>
          <p:nvPr/>
        </p:nvCxnSpPr>
        <p:spPr>
          <a:xfrm rot="5400000" flipH="1" flipV="1">
            <a:off x="482282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Prava linija spajanja 307"/>
          <p:cNvCxnSpPr/>
          <p:nvPr/>
        </p:nvCxnSpPr>
        <p:spPr>
          <a:xfrm rot="5400000" flipH="1" flipV="1">
            <a:off x="596582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Prava linija spajanja 311"/>
          <p:cNvCxnSpPr/>
          <p:nvPr/>
        </p:nvCxnSpPr>
        <p:spPr>
          <a:xfrm>
            <a:off x="7215188" y="1785938"/>
            <a:ext cx="287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Prava linija spajanja 312"/>
          <p:cNvCxnSpPr/>
          <p:nvPr/>
        </p:nvCxnSpPr>
        <p:spPr>
          <a:xfrm rot="5400000" flipH="1" flipV="1">
            <a:off x="7680326" y="1676400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Prava linija spajanja 313"/>
          <p:cNvCxnSpPr/>
          <p:nvPr/>
        </p:nvCxnSpPr>
        <p:spPr>
          <a:xfrm>
            <a:off x="7500938" y="1570038"/>
            <a:ext cx="2873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Prava linija spajanja 319"/>
          <p:cNvCxnSpPr/>
          <p:nvPr/>
        </p:nvCxnSpPr>
        <p:spPr>
          <a:xfrm>
            <a:off x="464343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Prava linija spajanja 330"/>
          <p:cNvCxnSpPr/>
          <p:nvPr/>
        </p:nvCxnSpPr>
        <p:spPr>
          <a:xfrm>
            <a:off x="721518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Prava linija spajanja 332"/>
          <p:cNvCxnSpPr/>
          <p:nvPr/>
        </p:nvCxnSpPr>
        <p:spPr>
          <a:xfrm rot="5400000" flipH="1" flipV="1">
            <a:off x="7394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Prava linija spajanja 333"/>
          <p:cNvCxnSpPr/>
          <p:nvPr/>
        </p:nvCxnSpPr>
        <p:spPr>
          <a:xfrm>
            <a:off x="778668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Prava linija spajanja 334"/>
          <p:cNvCxnSpPr/>
          <p:nvPr/>
        </p:nvCxnSpPr>
        <p:spPr>
          <a:xfrm>
            <a:off x="7500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Prava linija spajanja 342"/>
          <p:cNvCxnSpPr/>
          <p:nvPr/>
        </p:nvCxnSpPr>
        <p:spPr>
          <a:xfrm rot="5400000" flipH="1" flipV="1">
            <a:off x="3965575" y="3960813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Prava linija spajanja 343"/>
          <p:cNvCxnSpPr/>
          <p:nvPr/>
        </p:nvCxnSpPr>
        <p:spPr>
          <a:xfrm>
            <a:off x="785813" y="4071938"/>
            <a:ext cx="3286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Prava linija spajanja 344"/>
          <p:cNvCxnSpPr/>
          <p:nvPr/>
        </p:nvCxnSpPr>
        <p:spPr>
          <a:xfrm>
            <a:off x="4071938" y="3854450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Prava linija spajanja 345"/>
          <p:cNvCxnSpPr/>
          <p:nvPr/>
        </p:nvCxnSpPr>
        <p:spPr>
          <a:xfrm rot="5400000" flipH="1" flipV="1">
            <a:off x="5108575" y="3960813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Prava linija spajanja 348"/>
          <p:cNvCxnSpPr/>
          <p:nvPr/>
        </p:nvCxnSpPr>
        <p:spPr>
          <a:xfrm flipV="1">
            <a:off x="3498850" y="1857375"/>
            <a:ext cx="1144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Prava linija spajanja 349"/>
          <p:cNvCxnSpPr/>
          <p:nvPr/>
        </p:nvCxnSpPr>
        <p:spPr>
          <a:xfrm rot="5400000" flipH="1" flipV="1">
            <a:off x="3390900" y="1963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Prava linija spajanja 350"/>
          <p:cNvCxnSpPr/>
          <p:nvPr/>
        </p:nvCxnSpPr>
        <p:spPr>
          <a:xfrm>
            <a:off x="2286000" y="2071688"/>
            <a:ext cx="1214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 Box 105"/>
          <p:cNvSpPr txBox="1">
            <a:spLocks noChangeArrowheads="1"/>
          </p:cNvSpPr>
          <p:nvPr/>
        </p:nvSpPr>
        <p:spPr bwMode="auto">
          <a:xfrm>
            <a:off x="5143500" y="1214438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</a:t>
            </a:r>
          </a:p>
        </p:txBody>
      </p:sp>
      <p:sp>
        <p:nvSpPr>
          <p:cNvPr id="97" name="Pravougaonik 359"/>
          <p:cNvSpPr/>
          <p:nvPr/>
        </p:nvSpPr>
        <p:spPr>
          <a:xfrm>
            <a:off x="3500438" y="785813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Noisy</a:t>
            </a:r>
            <a:r>
              <a:rPr lang="de-DE" dirty="0"/>
              <a:t> Enable#1 </a:t>
            </a:r>
            <a:endParaRPr lang="sr-Latn-CS" dirty="0"/>
          </a:p>
        </p:txBody>
      </p:sp>
      <p:cxnSp>
        <p:nvCxnSpPr>
          <p:cNvPr id="98" name="Prava linija spajanja 367"/>
          <p:cNvCxnSpPr/>
          <p:nvPr/>
        </p:nvCxnSpPr>
        <p:spPr>
          <a:xfrm rot="5400000">
            <a:off x="2713831" y="2285207"/>
            <a:ext cx="1571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rava linija spajanja 370"/>
          <p:cNvCxnSpPr/>
          <p:nvPr/>
        </p:nvCxnSpPr>
        <p:spPr>
          <a:xfrm>
            <a:off x="3071813" y="3214688"/>
            <a:ext cx="7143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Prava linija spajanja 372"/>
          <p:cNvCxnSpPr/>
          <p:nvPr/>
        </p:nvCxnSpPr>
        <p:spPr>
          <a:xfrm rot="5400000" flipH="1" flipV="1">
            <a:off x="3679825" y="3106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Prava linija spajanja 374"/>
          <p:cNvCxnSpPr/>
          <p:nvPr/>
        </p:nvCxnSpPr>
        <p:spPr>
          <a:xfrm>
            <a:off x="3786188" y="3000375"/>
            <a:ext cx="2000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Prava linija spajanja 376"/>
          <p:cNvCxnSpPr/>
          <p:nvPr/>
        </p:nvCxnSpPr>
        <p:spPr>
          <a:xfrm>
            <a:off x="4071938" y="3500438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Prava linija spajanja 377"/>
          <p:cNvCxnSpPr/>
          <p:nvPr/>
        </p:nvCxnSpPr>
        <p:spPr>
          <a:xfrm>
            <a:off x="3143250" y="3786188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Prava linija spajanja 378"/>
          <p:cNvCxnSpPr/>
          <p:nvPr/>
        </p:nvCxnSpPr>
        <p:spPr>
          <a:xfrm>
            <a:off x="3214688" y="3786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Prava linija spajanja 380"/>
          <p:cNvCxnSpPr/>
          <p:nvPr/>
        </p:nvCxnSpPr>
        <p:spPr>
          <a:xfrm rot="5400000" flipH="1" flipV="1">
            <a:off x="3394075" y="3678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Prava linija spajanja 381"/>
          <p:cNvCxnSpPr/>
          <p:nvPr/>
        </p:nvCxnSpPr>
        <p:spPr>
          <a:xfrm>
            <a:off x="3500438" y="3571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Prava linija spajanja 383"/>
          <p:cNvCxnSpPr/>
          <p:nvPr/>
        </p:nvCxnSpPr>
        <p:spPr>
          <a:xfrm rot="5400000" flipH="1" flipV="1">
            <a:off x="3679825" y="3678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Prava linija spajanja 384"/>
          <p:cNvCxnSpPr/>
          <p:nvPr/>
        </p:nvCxnSpPr>
        <p:spPr>
          <a:xfrm>
            <a:off x="3786188" y="378618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Prava linija spajanja 386"/>
          <p:cNvCxnSpPr/>
          <p:nvPr/>
        </p:nvCxnSpPr>
        <p:spPr>
          <a:xfrm rot="5400000" flipH="1" flipV="1">
            <a:off x="4822825" y="3678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Prava linija spajanja 388"/>
          <p:cNvCxnSpPr/>
          <p:nvPr/>
        </p:nvCxnSpPr>
        <p:spPr>
          <a:xfrm>
            <a:off x="4929188" y="3571875"/>
            <a:ext cx="857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Prava linija spajanja 390"/>
          <p:cNvCxnSpPr/>
          <p:nvPr/>
        </p:nvCxnSpPr>
        <p:spPr>
          <a:xfrm rot="5400000" flipH="1" flipV="1">
            <a:off x="5108575" y="4535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Prava linija spajanja 392"/>
          <p:cNvCxnSpPr/>
          <p:nvPr/>
        </p:nvCxnSpPr>
        <p:spPr>
          <a:xfrm>
            <a:off x="5214938" y="44291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Prava linija spajanja 393"/>
          <p:cNvCxnSpPr/>
          <p:nvPr/>
        </p:nvCxnSpPr>
        <p:spPr>
          <a:xfrm rot="5400000" flipH="1" flipV="1">
            <a:off x="6251575" y="4535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Prava linija spajanja 394"/>
          <p:cNvCxnSpPr/>
          <p:nvPr/>
        </p:nvCxnSpPr>
        <p:spPr>
          <a:xfrm>
            <a:off x="3143250" y="4357688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Prava linija spajanja 395"/>
          <p:cNvCxnSpPr/>
          <p:nvPr/>
        </p:nvCxnSpPr>
        <p:spPr>
          <a:xfrm>
            <a:off x="3500438" y="414337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Prava linija spajanja 396"/>
          <p:cNvCxnSpPr/>
          <p:nvPr/>
        </p:nvCxnSpPr>
        <p:spPr>
          <a:xfrm rot="5400000" flipH="1" flipV="1">
            <a:off x="3394075" y="4249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Prava linija spajanja 397"/>
          <p:cNvCxnSpPr/>
          <p:nvPr/>
        </p:nvCxnSpPr>
        <p:spPr>
          <a:xfrm>
            <a:off x="4643438" y="41417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Prava linija spajanja 398"/>
          <p:cNvCxnSpPr/>
          <p:nvPr/>
        </p:nvCxnSpPr>
        <p:spPr>
          <a:xfrm rot="5400000" flipH="1" flipV="1">
            <a:off x="4822825" y="4252913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Prava linija spajanja 399"/>
          <p:cNvCxnSpPr/>
          <p:nvPr/>
        </p:nvCxnSpPr>
        <p:spPr>
          <a:xfrm>
            <a:off x="4929188" y="4360863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Prava linija spajanja 400"/>
          <p:cNvCxnSpPr/>
          <p:nvPr/>
        </p:nvCxnSpPr>
        <p:spPr>
          <a:xfrm rot="5400000" flipH="1" flipV="1">
            <a:off x="5965825" y="4252913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Prava linija spajanja 401"/>
          <p:cNvCxnSpPr/>
          <p:nvPr/>
        </p:nvCxnSpPr>
        <p:spPr>
          <a:xfrm>
            <a:off x="6286500" y="4357688"/>
            <a:ext cx="1000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Prava linija spajanja 406"/>
          <p:cNvCxnSpPr/>
          <p:nvPr/>
        </p:nvCxnSpPr>
        <p:spPr>
          <a:xfrm>
            <a:off x="5500688" y="1212850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Prava linija spajanja 408"/>
          <p:cNvCxnSpPr/>
          <p:nvPr/>
        </p:nvCxnSpPr>
        <p:spPr>
          <a:xfrm flipV="1">
            <a:off x="6072188" y="1000125"/>
            <a:ext cx="21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Prava linija spajanja 409"/>
          <p:cNvCxnSpPr/>
          <p:nvPr/>
        </p:nvCxnSpPr>
        <p:spPr>
          <a:xfrm rot="5400000" flipH="1" flipV="1">
            <a:off x="6180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Prava linija spajanja 410"/>
          <p:cNvCxnSpPr/>
          <p:nvPr/>
        </p:nvCxnSpPr>
        <p:spPr>
          <a:xfrm rot="5400000" flipH="1" flipV="1">
            <a:off x="59642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Prava linija spajanja 411"/>
          <p:cNvCxnSpPr/>
          <p:nvPr/>
        </p:nvCxnSpPr>
        <p:spPr>
          <a:xfrm rot="5400000" flipH="1" flipV="1">
            <a:off x="6180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Prava linija spajanja 413"/>
          <p:cNvCxnSpPr/>
          <p:nvPr/>
        </p:nvCxnSpPr>
        <p:spPr>
          <a:xfrm>
            <a:off x="6286500" y="1214438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Prava linija spajanja 414"/>
          <p:cNvCxnSpPr/>
          <p:nvPr/>
        </p:nvCxnSpPr>
        <p:spPr>
          <a:xfrm flipV="1">
            <a:off x="7215188" y="1000125"/>
            <a:ext cx="21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Prava linija spajanja 415"/>
          <p:cNvCxnSpPr/>
          <p:nvPr/>
        </p:nvCxnSpPr>
        <p:spPr>
          <a:xfrm rot="5400000" flipH="1" flipV="1">
            <a:off x="7323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Prava linija spajanja 416"/>
          <p:cNvCxnSpPr/>
          <p:nvPr/>
        </p:nvCxnSpPr>
        <p:spPr>
          <a:xfrm rot="5400000" flipH="1" flipV="1">
            <a:off x="71072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Prava linija spajanja 417"/>
          <p:cNvCxnSpPr/>
          <p:nvPr/>
        </p:nvCxnSpPr>
        <p:spPr>
          <a:xfrm rot="5400000" flipH="1" flipV="1">
            <a:off x="7323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Prava linija spajanja 418"/>
          <p:cNvCxnSpPr/>
          <p:nvPr/>
        </p:nvCxnSpPr>
        <p:spPr>
          <a:xfrm>
            <a:off x="6357938" y="4643438"/>
            <a:ext cx="1357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Prava linija spajanja 421"/>
          <p:cNvCxnSpPr/>
          <p:nvPr/>
        </p:nvCxnSpPr>
        <p:spPr>
          <a:xfrm rot="5400000">
            <a:off x="4465638" y="2606675"/>
            <a:ext cx="2643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rava linija spajanja 422"/>
          <p:cNvCxnSpPr/>
          <p:nvPr/>
        </p:nvCxnSpPr>
        <p:spPr>
          <a:xfrm flipV="1">
            <a:off x="6072188" y="4143375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Prava linija spajanja 423"/>
          <p:cNvCxnSpPr/>
          <p:nvPr/>
        </p:nvCxnSpPr>
        <p:spPr>
          <a:xfrm rot="5400000" flipH="1" flipV="1">
            <a:off x="6180137" y="42497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Prava linija spajanja 424"/>
          <p:cNvCxnSpPr/>
          <p:nvPr/>
        </p:nvCxnSpPr>
        <p:spPr>
          <a:xfrm rot="5400000" flipH="1" flipV="1">
            <a:off x="5964238" y="4251325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Prava linija spajanja 425"/>
          <p:cNvCxnSpPr/>
          <p:nvPr/>
        </p:nvCxnSpPr>
        <p:spPr>
          <a:xfrm rot="5400000" flipH="1" flipV="1">
            <a:off x="6180137" y="42497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Prava linija spajanja 426"/>
          <p:cNvCxnSpPr/>
          <p:nvPr/>
        </p:nvCxnSpPr>
        <p:spPr>
          <a:xfrm rot="5400000" flipH="1" flipV="1">
            <a:off x="1679575" y="2820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Prava linija spajanja 427"/>
          <p:cNvCxnSpPr/>
          <p:nvPr/>
        </p:nvCxnSpPr>
        <p:spPr>
          <a:xfrm>
            <a:off x="1785938" y="27146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Prava linija spajanja 428"/>
          <p:cNvCxnSpPr/>
          <p:nvPr/>
        </p:nvCxnSpPr>
        <p:spPr>
          <a:xfrm rot="5400000" flipH="1" flipV="1">
            <a:off x="2822575" y="2820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Prava linija spajanja 429"/>
          <p:cNvCxnSpPr/>
          <p:nvPr/>
        </p:nvCxnSpPr>
        <p:spPr>
          <a:xfrm>
            <a:off x="2928938" y="2928938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Prava linija spajanja 430"/>
          <p:cNvCxnSpPr/>
          <p:nvPr/>
        </p:nvCxnSpPr>
        <p:spPr>
          <a:xfrm>
            <a:off x="1285875" y="2930525"/>
            <a:ext cx="5000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Prava linija spajanja 431"/>
          <p:cNvCxnSpPr/>
          <p:nvPr/>
        </p:nvCxnSpPr>
        <p:spPr>
          <a:xfrm flipV="1">
            <a:off x="2641600" y="242887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Prava linija spajanja 432"/>
          <p:cNvCxnSpPr/>
          <p:nvPr/>
        </p:nvCxnSpPr>
        <p:spPr>
          <a:xfrm rot="5400000" flipH="1" flipV="1">
            <a:off x="2751137" y="25352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Prava linija spajanja 433"/>
          <p:cNvCxnSpPr/>
          <p:nvPr/>
        </p:nvCxnSpPr>
        <p:spPr>
          <a:xfrm rot="5400000" flipH="1" flipV="1">
            <a:off x="2533650" y="2535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Prava linija spajanja 434"/>
          <p:cNvCxnSpPr/>
          <p:nvPr/>
        </p:nvCxnSpPr>
        <p:spPr>
          <a:xfrm>
            <a:off x="2857500" y="2643188"/>
            <a:ext cx="6429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Prava linija spajanja 435"/>
          <p:cNvCxnSpPr/>
          <p:nvPr/>
        </p:nvCxnSpPr>
        <p:spPr>
          <a:xfrm>
            <a:off x="2071688" y="26431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Pravougaonik 437"/>
          <p:cNvSpPr/>
          <p:nvPr/>
        </p:nvSpPr>
        <p:spPr>
          <a:xfrm>
            <a:off x="1214438" y="2143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150" name="Pravougaonik 438"/>
          <p:cNvSpPr/>
          <p:nvPr/>
        </p:nvSpPr>
        <p:spPr>
          <a:xfrm>
            <a:off x="2357438" y="27146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151" name="Pravougaonik 439"/>
          <p:cNvSpPr/>
          <p:nvPr/>
        </p:nvSpPr>
        <p:spPr>
          <a:xfrm>
            <a:off x="3500438" y="3286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152" name="Pravougaonik 440"/>
          <p:cNvSpPr/>
          <p:nvPr/>
        </p:nvSpPr>
        <p:spPr>
          <a:xfrm>
            <a:off x="4643438" y="38576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153" name="Pravougaonik 441"/>
          <p:cNvSpPr/>
          <p:nvPr/>
        </p:nvSpPr>
        <p:spPr>
          <a:xfrm>
            <a:off x="5786438" y="4429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154" name="Pravougaonik 442"/>
          <p:cNvSpPr/>
          <p:nvPr/>
        </p:nvSpPr>
        <p:spPr>
          <a:xfrm>
            <a:off x="6929438" y="50006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cxnSp>
        <p:nvCxnSpPr>
          <p:cNvPr id="155" name="Prava linija spajanja 444"/>
          <p:cNvCxnSpPr/>
          <p:nvPr/>
        </p:nvCxnSpPr>
        <p:spPr>
          <a:xfrm rot="5400000" flipH="1" flipV="1">
            <a:off x="5680075" y="3678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Prava linija spajanja 445"/>
          <p:cNvCxnSpPr/>
          <p:nvPr/>
        </p:nvCxnSpPr>
        <p:spPr>
          <a:xfrm>
            <a:off x="5786438" y="378618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Prava linija spajanja 447"/>
          <p:cNvCxnSpPr/>
          <p:nvPr/>
        </p:nvCxnSpPr>
        <p:spPr>
          <a:xfrm rot="5400000" flipH="1" flipV="1">
            <a:off x="5680075" y="3106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Prava linija spajanja 448"/>
          <p:cNvCxnSpPr/>
          <p:nvPr/>
        </p:nvCxnSpPr>
        <p:spPr>
          <a:xfrm>
            <a:off x="5786438" y="321468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Prava linija spajanja 450"/>
          <p:cNvCxnSpPr/>
          <p:nvPr/>
        </p:nvCxnSpPr>
        <p:spPr>
          <a:xfrm rot="5400000" flipH="1" flipV="1">
            <a:off x="3394075" y="2535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Prava linija spajanja 451"/>
          <p:cNvCxnSpPr/>
          <p:nvPr/>
        </p:nvCxnSpPr>
        <p:spPr>
          <a:xfrm>
            <a:off x="3500438" y="2428875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Prava linija spajanja 453"/>
          <p:cNvCxnSpPr/>
          <p:nvPr/>
        </p:nvCxnSpPr>
        <p:spPr>
          <a:xfrm rot="5400000" flipH="1" flipV="1">
            <a:off x="5680075" y="2535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Prava linija spajanja 454"/>
          <p:cNvCxnSpPr/>
          <p:nvPr/>
        </p:nvCxnSpPr>
        <p:spPr>
          <a:xfrm>
            <a:off x="5786438" y="264318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Prava linija spajanja 455"/>
          <p:cNvCxnSpPr/>
          <p:nvPr/>
        </p:nvCxnSpPr>
        <p:spPr>
          <a:xfrm>
            <a:off x="3500438" y="1857375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Prava linija spajanja 456"/>
          <p:cNvCxnSpPr/>
          <p:nvPr/>
        </p:nvCxnSpPr>
        <p:spPr>
          <a:xfrm rot="5400000" flipH="1" flipV="1">
            <a:off x="5680075" y="1963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Prava linija spajanja 457"/>
          <p:cNvCxnSpPr/>
          <p:nvPr/>
        </p:nvCxnSpPr>
        <p:spPr>
          <a:xfrm>
            <a:off x="5786438" y="207168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Prava linija spajanja 459"/>
          <p:cNvCxnSpPr/>
          <p:nvPr/>
        </p:nvCxnSpPr>
        <p:spPr>
          <a:xfrm rot="5400000" flipH="1" flipV="1">
            <a:off x="5680075" y="4821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Prava linija spajanja 461"/>
          <p:cNvCxnSpPr/>
          <p:nvPr/>
        </p:nvCxnSpPr>
        <p:spPr>
          <a:xfrm>
            <a:off x="3500438" y="4714875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Prava linija spajanja 462"/>
          <p:cNvCxnSpPr/>
          <p:nvPr/>
        </p:nvCxnSpPr>
        <p:spPr>
          <a:xfrm rot="5400000" flipH="1" flipV="1">
            <a:off x="3394075" y="4821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Prava linija spajanja 463"/>
          <p:cNvCxnSpPr/>
          <p:nvPr/>
        </p:nvCxnSpPr>
        <p:spPr>
          <a:xfrm>
            <a:off x="2071688" y="4929188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Text Box 105"/>
          <p:cNvSpPr txBox="1">
            <a:spLocks noChangeArrowheads="1"/>
          </p:cNvSpPr>
          <p:nvPr/>
        </p:nvSpPr>
        <p:spPr bwMode="auto">
          <a:xfrm>
            <a:off x="3643313" y="1571625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</a:t>
            </a:r>
          </a:p>
        </p:txBody>
      </p:sp>
      <p:sp>
        <p:nvSpPr>
          <p:cNvPr id="171" name="Text Box 105"/>
          <p:cNvSpPr txBox="1">
            <a:spLocks noChangeArrowheads="1"/>
          </p:cNvSpPr>
          <p:nvPr/>
        </p:nvSpPr>
        <p:spPr bwMode="auto">
          <a:xfrm>
            <a:off x="857250" y="1785938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Clr1</a:t>
            </a:r>
          </a:p>
        </p:txBody>
      </p:sp>
      <p:sp>
        <p:nvSpPr>
          <p:cNvPr id="172" name="Text Box 105"/>
          <p:cNvSpPr txBox="1">
            <a:spLocks noChangeArrowheads="1"/>
          </p:cNvSpPr>
          <p:nvPr/>
        </p:nvSpPr>
        <p:spPr bwMode="auto">
          <a:xfrm>
            <a:off x="571500" y="2143125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GateOn1</a:t>
            </a:r>
          </a:p>
        </p:txBody>
      </p:sp>
      <p:sp>
        <p:nvSpPr>
          <p:cNvPr id="173" name="Text Box 105"/>
          <p:cNvSpPr txBox="1">
            <a:spLocks noChangeArrowheads="1"/>
          </p:cNvSpPr>
          <p:nvPr/>
        </p:nvSpPr>
        <p:spPr bwMode="auto">
          <a:xfrm>
            <a:off x="785813" y="2366963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Clr2</a:t>
            </a:r>
          </a:p>
        </p:txBody>
      </p:sp>
      <p:sp>
        <p:nvSpPr>
          <p:cNvPr id="174" name="Text Box 105"/>
          <p:cNvSpPr txBox="1">
            <a:spLocks noChangeArrowheads="1"/>
          </p:cNvSpPr>
          <p:nvPr/>
        </p:nvSpPr>
        <p:spPr bwMode="auto">
          <a:xfrm>
            <a:off x="500063" y="2724150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GateOn2</a:t>
            </a:r>
          </a:p>
        </p:txBody>
      </p:sp>
      <p:sp>
        <p:nvSpPr>
          <p:cNvPr id="175" name="Text Box 105"/>
          <p:cNvSpPr txBox="1">
            <a:spLocks noChangeArrowheads="1"/>
          </p:cNvSpPr>
          <p:nvPr/>
        </p:nvSpPr>
        <p:spPr bwMode="auto">
          <a:xfrm>
            <a:off x="785813" y="3009900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Clr3</a:t>
            </a:r>
          </a:p>
        </p:txBody>
      </p:sp>
      <p:sp>
        <p:nvSpPr>
          <p:cNvPr id="176" name="Text Box 105"/>
          <p:cNvSpPr txBox="1">
            <a:spLocks noChangeArrowheads="1"/>
          </p:cNvSpPr>
          <p:nvPr/>
        </p:nvSpPr>
        <p:spPr bwMode="auto">
          <a:xfrm>
            <a:off x="500063" y="328612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GateOn3</a:t>
            </a:r>
          </a:p>
        </p:txBody>
      </p:sp>
      <p:sp>
        <p:nvSpPr>
          <p:cNvPr id="177" name="Text Box 105"/>
          <p:cNvSpPr txBox="1">
            <a:spLocks noChangeArrowheads="1"/>
          </p:cNvSpPr>
          <p:nvPr/>
        </p:nvSpPr>
        <p:spPr bwMode="auto">
          <a:xfrm>
            <a:off x="785813" y="3571875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Clr4</a:t>
            </a:r>
          </a:p>
        </p:txBody>
      </p:sp>
      <p:sp>
        <p:nvSpPr>
          <p:cNvPr id="178" name="Text Box 105"/>
          <p:cNvSpPr txBox="1">
            <a:spLocks noChangeArrowheads="1"/>
          </p:cNvSpPr>
          <p:nvPr/>
        </p:nvSpPr>
        <p:spPr bwMode="auto">
          <a:xfrm>
            <a:off x="500063" y="385762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GateOn4</a:t>
            </a:r>
          </a:p>
        </p:txBody>
      </p:sp>
      <p:sp>
        <p:nvSpPr>
          <p:cNvPr id="179" name="Text Box 105"/>
          <p:cNvSpPr txBox="1">
            <a:spLocks noChangeArrowheads="1"/>
          </p:cNvSpPr>
          <p:nvPr/>
        </p:nvSpPr>
        <p:spPr bwMode="auto">
          <a:xfrm>
            <a:off x="714375" y="4143375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Clr5</a:t>
            </a:r>
          </a:p>
        </p:txBody>
      </p:sp>
      <p:sp>
        <p:nvSpPr>
          <p:cNvPr id="180" name="Text Box 105"/>
          <p:cNvSpPr txBox="1">
            <a:spLocks noChangeArrowheads="1"/>
          </p:cNvSpPr>
          <p:nvPr/>
        </p:nvSpPr>
        <p:spPr bwMode="auto">
          <a:xfrm>
            <a:off x="571500" y="4429125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GateOn5</a:t>
            </a:r>
          </a:p>
        </p:txBody>
      </p:sp>
      <p:cxnSp>
        <p:nvCxnSpPr>
          <p:cNvPr id="181" name="Prava linija spajanja 480"/>
          <p:cNvCxnSpPr/>
          <p:nvPr/>
        </p:nvCxnSpPr>
        <p:spPr>
          <a:xfrm>
            <a:off x="1571625" y="4643438"/>
            <a:ext cx="3643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Text Box 105"/>
          <p:cNvSpPr txBox="1">
            <a:spLocks noChangeArrowheads="1"/>
          </p:cNvSpPr>
          <p:nvPr/>
        </p:nvSpPr>
        <p:spPr bwMode="auto">
          <a:xfrm>
            <a:off x="642938" y="4724400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Clr6</a:t>
            </a:r>
          </a:p>
        </p:txBody>
      </p:sp>
      <p:sp>
        <p:nvSpPr>
          <p:cNvPr id="183" name="Text Box 105"/>
          <p:cNvSpPr txBox="1">
            <a:spLocks noChangeArrowheads="1"/>
          </p:cNvSpPr>
          <p:nvPr/>
        </p:nvSpPr>
        <p:spPr bwMode="auto">
          <a:xfrm>
            <a:off x="500063" y="500062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GateOn6</a:t>
            </a:r>
          </a:p>
        </p:txBody>
      </p:sp>
      <p:cxnSp>
        <p:nvCxnSpPr>
          <p:cNvPr id="184" name="Prava linija spajanja sa strelicom 488"/>
          <p:cNvCxnSpPr/>
          <p:nvPr/>
        </p:nvCxnSpPr>
        <p:spPr>
          <a:xfrm>
            <a:off x="1500188" y="285750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Prava linija spajanja sa strelicom 490"/>
          <p:cNvCxnSpPr/>
          <p:nvPr/>
        </p:nvCxnSpPr>
        <p:spPr>
          <a:xfrm>
            <a:off x="2643188" y="33575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Prava linija spajanja sa strelicom 491"/>
          <p:cNvCxnSpPr/>
          <p:nvPr/>
        </p:nvCxnSpPr>
        <p:spPr>
          <a:xfrm>
            <a:off x="3786188" y="39290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rava linija spajanja sa strelicom 492"/>
          <p:cNvCxnSpPr/>
          <p:nvPr/>
        </p:nvCxnSpPr>
        <p:spPr>
          <a:xfrm>
            <a:off x="4929188" y="457200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rava linija spajanja sa strelicom 493"/>
          <p:cNvCxnSpPr/>
          <p:nvPr/>
        </p:nvCxnSpPr>
        <p:spPr>
          <a:xfrm>
            <a:off x="6072188" y="514350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Pravougaonik 494"/>
          <p:cNvSpPr/>
          <p:nvPr/>
        </p:nvSpPr>
        <p:spPr>
          <a:xfrm>
            <a:off x="1500188" y="1857375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190" name="Pravougaonik 495"/>
          <p:cNvSpPr/>
          <p:nvPr/>
        </p:nvSpPr>
        <p:spPr>
          <a:xfrm>
            <a:off x="2643188" y="2428875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191" name="Pravougaonik 497"/>
          <p:cNvSpPr/>
          <p:nvPr/>
        </p:nvSpPr>
        <p:spPr>
          <a:xfrm>
            <a:off x="3786188" y="3000375"/>
            <a:ext cx="285750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192" name="Pravougaonik 498"/>
          <p:cNvSpPr/>
          <p:nvPr/>
        </p:nvSpPr>
        <p:spPr>
          <a:xfrm>
            <a:off x="4929188" y="3571875"/>
            <a:ext cx="285750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193" name="Pravougaonik 499"/>
          <p:cNvSpPr/>
          <p:nvPr/>
        </p:nvSpPr>
        <p:spPr>
          <a:xfrm>
            <a:off x="6072188" y="4143375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194" name="Pravougaonik 500"/>
          <p:cNvSpPr/>
          <p:nvPr/>
        </p:nvSpPr>
        <p:spPr>
          <a:xfrm>
            <a:off x="7215188" y="4714875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195" name="Pravougaonik 501"/>
          <p:cNvSpPr/>
          <p:nvPr/>
        </p:nvSpPr>
        <p:spPr>
          <a:xfrm>
            <a:off x="3500438" y="24288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Blind </a:t>
            </a:r>
            <a:r>
              <a:rPr lang="de-DE" dirty="0" err="1"/>
              <a:t>mode</a:t>
            </a:r>
            <a:endParaRPr lang="sr-Latn-CS" dirty="0"/>
          </a:p>
        </p:txBody>
      </p:sp>
      <p:sp>
        <p:nvSpPr>
          <p:cNvPr id="196" name="Pravougaonik 502"/>
          <p:cNvSpPr/>
          <p:nvPr/>
        </p:nvSpPr>
        <p:spPr>
          <a:xfrm>
            <a:off x="4071938" y="3000375"/>
            <a:ext cx="17145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Bl</a:t>
            </a:r>
            <a:r>
              <a:rPr lang="de-DE" dirty="0"/>
              <a:t>. </a:t>
            </a:r>
            <a:r>
              <a:rPr lang="de-DE" dirty="0" err="1"/>
              <a:t>mode</a:t>
            </a:r>
            <a:endParaRPr lang="sr-Latn-CS" dirty="0"/>
          </a:p>
        </p:txBody>
      </p:sp>
      <p:sp>
        <p:nvSpPr>
          <p:cNvPr id="197" name="Pravougaonik 503"/>
          <p:cNvSpPr/>
          <p:nvPr/>
        </p:nvSpPr>
        <p:spPr>
          <a:xfrm>
            <a:off x="3500438" y="3571875"/>
            <a:ext cx="28575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198" name="Pravougaonik 504"/>
          <p:cNvSpPr/>
          <p:nvPr/>
        </p:nvSpPr>
        <p:spPr>
          <a:xfrm>
            <a:off x="3500438" y="4143375"/>
            <a:ext cx="142875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Blind </a:t>
            </a:r>
            <a:r>
              <a:rPr lang="de-DE" dirty="0" err="1"/>
              <a:t>mode</a:t>
            </a:r>
            <a:endParaRPr lang="sr-Latn-CS" dirty="0"/>
          </a:p>
        </p:txBody>
      </p:sp>
      <p:sp>
        <p:nvSpPr>
          <p:cNvPr id="199" name="Pravougaonik 505"/>
          <p:cNvSpPr/>
          <p:nvPr/>
        </p:nvSpPr>
        <p:spPr>
          <a:xfrm>
            <a:off x="3500438" y="47148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Blind </a:t>
            </a:r>
            <a:r>
              <a:rPr lang="de-DE" dirty="0" err="1"/>
              <a:t>mode</a:t>
            </a:r>
            <a:endParaRPr lang="sr-Latn-CS" dirty="0"/>
          </a:p>
        </p:txBody>
      </p:sp>
      <p:sp>
        <p:nvSpPr>
          <p:cNvPr id="200" name="Pravougaonik 506"/>
          <p:cNvSpPr/>
          <p:nvPr/>
        </p:nvSpPr>
        <p:spPr>
          <a:xfrm>
            <a:off x="3214688" y="642938"/>
            <a:ext cx="37147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Noisy</a:t>
            </a:r>
            <a:r>
              <a:rPr lang="de-DE" dirty="0"/>
              <a:t> </a:t>
            </a:r>
            <a:r>
              <a:rPr lang="de-DE" dirty="0" err="1"/>
              <a:t>Seqence</a:t>
            </a:r>
            <a:endParaRPr lang="sr-Latn-CS" dirty="0"/>
          </a:p>
        </p:txBody>
      </p:sp>
      <p:cxnSp>
        <p:nvCxnSpPr>
          <p:cNvPr id="201" name="Prava linija spajanja sa strelicom 508"/>
          <p:cNvCxnSpPr/>
          <p:nvPr/>
        </p:nvCxnSpPr>
        <p:spPr>
          <a:xfrm rot="5400000" flipH="1" flipV="1">
            <a:off x="3322638" y="110648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Prava linija spajanja sa strelicom 510"/>
          <p:cNvCxnSpPr/>
          <p:nvPr/>
        </p:nvCxnSpPr>
        <p:spPr>
          <a:xfrm rot="5400000" flipH="1" flipV="1">
            <a:off x="5608638" y="110648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Pravougaonik 512"/>
          <p:cNvSpPr/>
          <p:nvPr/>
        </p:nvSpPr>
        <p:spPr>
          <a:xfrm>
            <a:off x="3500438" y="18573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Blind </a:t>
            </a:r>
            <a:r>
              <a:rPr lang="de-DE" dirty="0" err="1"/>
              <a:t>mode</a:t>
            </a:r>
            <a:endParaRPr lang="sr-Latn-CS" dirty="0"/>
          </a:p>
        </p:txBody>
      </p:sp>
      <p:sp>
        <p:nvSpPr>
          <p:cNvPr id="204" name="Text Box 105"/>
          <p:cNvSpPr txBox="1">
            <a:spLocks noChangeArrowheads="1"/>
          </p:cNvSpPr>
          <p:nvPr/>
        </p:nvSpPr>
        <p:spPr bwMode="auto">
          <a:xfrm>
            <a:off x="2571750" y="2143125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True reset</a:t>
            </a:r>
          </a:p>
        </p:txBody>
      </p:sp>
      <p:sp>
        <p:nvSpPr>
          <p:cNvPr id="205" name="Text Box 105"/>
          <p:cNvSpPr txBox="1">
            <a:spLocks noChangeArrowheads="1"/>
          </p:cNvSpPr>
          <p:nvPr/>
        </p:nvSpPr>
        <p:spPr bwMode="auto">
          <a:xfrm>
            <a:off x="5000625" y="3286125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True reset</a:t>
            </a:r>
          </a:p>
        </p:txBody>
      </p:sp>
      <p:sp>
        <p:nvSpPr>
          <p:cNvPr id="206" name="Text Box 105"/>
          <p:cNvSpPr txBox="1">
            <a:spLocks noChangeArrowheads="1"/>
          </p:cNvSpPr>
          <p:nvPr/>
        </p:nvSpPr>
        <p:spPr bwMode="auto">
          <a:xfrm>
            <a:off x="6000750" y="3857625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True reset</a:t>
            </a:r>
          </a:p>
        </p:txBody>
      </p:sp>
      <p:cxnSp>
        <p:nvCxnSpPr>
          <p:cNvPr id="207" name="Prava linija spajanja 248"/>
          <p:cNvCxnSpPr/>
          <p:nvPr/>
        </p:nvCxnSpPr>
        <p:spPr>
          <a:xfrm flipV="1">
            <a:off x="4071938" y="1571625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Prava linija spajanja 252"/>
          <p:cNvCxnSpPr/>
          <p:nvPr/>
        </p:nvCxnSpPr>
        <p:spPr>
          <a:xfrm rot="5400000" flipH="1" flipV="1">
            <a:off x="4537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Prava linija spajanja 254"/>
          <p:cNvCxnSpPr/>
          <p:nvPr/>
        </p:nvCxnSpPr>
        <p:spPr>
          <a:xfrm>
            <a:off x="4643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Prava linija spajanja 255"/>
          <p:cNvCxnSpPr/>
          <p:nvPr/>
        </p:nvCxnSpPr>
        <p:spPr>
          <a:xfrm flipV="1">
            <a:off x="3784600" y="100012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Prava linija spajanja 256"/>
          <p:cNvCxnSpPr/>
          <p:nvPr/>
        </p:nvCxnSpPr>
        <p:spPr>
          <a:xfrm rot="5400000" flipH="1" flipV="1">
            <a:off x="3894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Prava linija spajanja 261"/>
          <p:cNvCxnSpPr/>
          <p:nvPr/>
        </p:nvCxnSpPr>
        <p:spPr>
          <a:xfrm rot="5400000" flipH="1" flipV="1">
            <a:off x="3676650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Prava linija spajanja 262"/>
          <p:cNvCxnSpPr/>
          <p:nvPr/>
        </p:nvCxnSpPr>
        <p:spPr>
          <a:xfrm>
            <a:off x="2857500" y="1214438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Prava linija spajanja 263"/>
          <p:cNvCxnSpPr/>
          <p:nvPr/>
        </p:nvCxnSpPr>
        <p:spPr>
          <a:xfrm rot="5400000" flipH="1" flipV="1">
            <a:off x="3894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Prava linija spajanja 267"/>
          <p:cNvCxnSpPr/>
          <p:nvPr/>
        </p:nvCxnSpPr>
        <p:spPr>
          <a:xfrm>
            <a:off x="4000500" y="1214438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Prava linija spajanja 271"/>
          <p:cNvCxnSpPr/>
          <p:nvPr/>
        </p:nvCxnSpPr>
        <p:spPr>
          <a:xfrm flipV="1">
            <a:off x="4927600" y="100012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Prava linija spajanja 272"/>
          <p:cNvCxnSpPr/>
          <p:nvPr/>
        </p:nvCxnSpPr>
        <p:spPr>
          <a:xfrm rot="5400000" flipH="1" flipV="1">
            <a:off x="5037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Prava linija spajanja 274"/>
          <p:cNvCxnSpPr/>
          <p:nvPr/>
        </p:nvCxnSpPr>
        <p:spPr>
          <a:xfrm rot="5400000" flipH="1" flipV="1">
            <a:off x="4819650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Prava linija spajanja 281"/>
          <p:cNvCxnSpPr/>
          <p:nvPr/>
        </p:nvCxnSpPr>
        <p:spPr>
          <a:xfrm>
            <a:off x="4000500" y="1214438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Prava linija spajanja 282"/>
          <p:cNvCxnSpPr/>
          <p:nvPr/>
        </p:nvCxnSpPr>
        <p:spPr>
          <a:xfrm rot="5400000" flipH="1" flipV="1">
            <a:off x="5037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Prava linija spajanja 283"/>
          <p:cNvCxnSpPr/>
          <p:nvPr/>
        </p:nvCxnSpPr>
        <p:spPr>
          <a:xfrm>
            <a:off x="5143500" y="1214438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 Box 105"/>
          <p:cNvSpPr txBox="1">
            <a:spLocks noChangeArrowheads="1"/>
          </p:cNvSpPr>
          <p:nvPr/>
        </p:nvSpPr>
        <p:spPr bwMode="auto">
          <a:xfrm>
            <a:off x="4786313" y="1571625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</a:t>
            </a:r>
          </a:p>
        </p:txBody>
      </p:sp>
      <p:sp>
        <p:nvSpPr>
          <p:cNvPr id="223" name="Pravougaonik 288"/>
          <p:cNvSpPr/>
          <p:nvPr/>
        </p:nvSpPr>
        <p:spPr>
          <a:xfrm>
            <a:off x="4643438" y="857250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Noisy</a:t>
            </a:r>
            <a:r>
              <a:rPr lang="de-DE" dirty="0"/>
              <a:t> Enable#2 </a:t>
            </a:r>
            <a:endParaRPr lang="sr-Latn-CS" dirty="0"/>
          </a:p>
        </p:txBody>
      </p:sp>
      <p:cxnSp>
        <p:nvCxnSpPr>
          <p:cNvPr id="224" name="Prava linija spajanja 284"/>
          <p:cNvCxnSpPr/>
          <p:nvPr/>
        </p:nvCxnSpPr>
        <p:spPr>
          <a:xfrm>
            <a:off x="3214688" y="1285875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Prava linija spajanja 291"/>
          <p:cNvCxnSpPr/>
          <p:nvPr/>
        </p:nvCxnSpPr>
        <p:spPr>
          <a:xfrm>
            <a:off x="4786313" y="128587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Prava linija spajanja 292"/>
          <p:cNvCxnSpPr/>
          <p:nvPr/>
        </p:nvCxnSpPr>
        <p:spPr>
          <a:xfrm>
            <a:off x="4357688" y="1285875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Prava linija spajanja 293"/>
          <p:cNvCxnSpPr/>
          <p:nvPr/>
        </p:nvCxnSpPr>
        <p:spPr>
          <a:xfrm rot="5400000" flipH="1" flipV="1">
            <a:off x="425132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Prava linija spajanja 297"/>
          <p:cNvCxnSpPr/>
          <p:nvPr/>
        </p:nvCxnSpPr>
        <p:spPr>
          <a:xfrm>
            <a:off x="4927600" y="1573213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Prava linija spajanja 298"/>
          <p:cNvCxnSpPr/>
          <p:nvPr/>
        </p:nvCxnSpPr>
        <p:spPr>
          <a:xfrm rot="5400000" flipH="1" flipV="1">
            <a:off x="481965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Prava linija spajanja 299"/>
          <p:cNvCxnSpPr/>
          <p:nvPr/>
        </p:nvCxnSpPr>
        <p:spPr>
          <a:xfrm>
            <a:off x="5214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Prava linija spajanja 300"/>
          <p:cNvCxnSpPr/>
          <p:nvPr/>
        </p:nvCxnSpPr>
        <p:spPr>
          <a:xfrm flipV="1">
            <a:off x="5214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Prava linija spajanja 336"/>
          <p:cNvCxnSpPr/>
          <p:nvPr/>
        </p:nvCxnSpPr>
        <p:spPr>
          <a:xfrm>
            <a:off x="6070600" y="1573213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Prava linija spajanja 337"/>
          <p:cNvCxnSpPr/>
          <p:nvPr/>
        </p:nvCxnSpPr>
        <p:spPr>
          <a:xfrm rot="5400000" flipH="1" flipV="1">
            <a:off x="596265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Prava linija spajanja 338"/>
          <p:cNvCxnSpPr/>
          <p:nvPr/>
        </p:nvCxnSpPr>
        <p:spPr>
          <a:xfrm>
            <a:off x="6357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Prava linija spajanja 346"/>
          <p:cNvCxnSpPr/>
          <p:nvPr/>
        </p:nvCxnSpPr>
        <p:spPr>
          <a:xfrm>
            <a:off x="492918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Prava linija spajanja 347"/>
          <p:cNvCxnSpPr/>
          <p:nvPr/>
        </p:nvCxnSpPr>
        <p:spPr>
          <a:xfrm>
            <a:off x="5214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7" name="Text Box 105"/>
          <p:cNvSpPr txBox="1">
            <a:spLocks noChangeArrowheads="1"/>
          </p:cNvSpPr>
          <p:nvPr/>
        </p:nvSpPr>
        <p:spPr bwMode="auto">
          <a:xfrm>
            <a:off x="5143500" y="1214438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</a:t>
            </a:r>
          </a:p>
        </p:txBody>
      </p:sp>
      <p:cxnSp>
        <p:nvCxnSpPr>
          <p:cNvPr id="238" name="Prava linija spajanja 352"/>
          <p:cNvCxnSpPr/>
          <p:nvPr/>
        </p:nvCxnSpPr>
        <p:spPr>
          <a:xfrm>
            <a:off x="4357688" y="1285875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Prava linija spajanja 353"/>
          <p:cNvCxnSpPr/>
          <p:nvPr/>
        </p:nvCxnSpPr>
        <p:spPr>
          <a:xfrm rot="5400000" flipH="1" flipV="1">
            <a:off x="5822950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Prava linija spajanja 354"/>
          <p:cNvCxnSpPr/>
          <p:nvPr/>
        </p:nvCxnSpPr>
        <p:spPr>
          <a:xfrm>
            <a:off x="5929313" y="1285875"/>
            <a:ext cx="4286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Prava linija spajanja 355"/>
          <p:cNvCxnSpPr/>
          <p:nvPr/>
        </p:nvCxnSpPr>
        <p:spPr>
          <a:xfrm flipV="1">
            <a:off x="6357938" y="1500188"/>
            <a:ext cx="571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2" name="Text Box 105"/>
          <p:cNvSpPr txBox="1">
            <a:spLocks noChangeArrowheads="1"/>
          </p:cNvSpPr>
          <p:nvPr/>
        </p:nvSpPr>
        <p:spPr bwMode="auto">
          <a:xfrm>
            <a:off x="6286500" y="1214438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</a:t>
            </a:r>
          </a:p>
        </p:txBody>
      </p:sp>
      <p:cxnSp>
        <p:nvCxnSpPr>
          <p:cNvPr id="243" name="Prava linija spajanja 357"/>
          <p:cNvCxnSpPr/>
          <p:nvPr/>
        </p:nvCxnSpPr>
        <p:spPr>
          <a:xfrm>
            <a:off x="550068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Prava linija spajanja 358"/>
          <p:cNvCxnSpPr/>
          <p:nvPr/>
        </p:nvCxnSpPr>
        <p:spPr>
          <a:xfrm rot="5400000" flipH="1" flipV="1">
            <a:off x="6965950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Prava linija spajanja 361"/>
          <p:cNvCxnSpPr/>
          <p:nvPr/>
        </p:nvCxnSpPr>
        <p:spPr>
          <a:xfrm rot="5400000" flipH="1" flipV="1">
            <a:off x="5108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Prava linija spajanja 363"/>
          <p:cNvCxnSpPr/>
          <p:nvPr/>
        </p:nvCxnSpPr>
        <p:spPr>
          <a:xfrm rot="5400000" flipH="1" flipV="1">
            <a:off x="6251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Prava linija spajanja 366"/>
          <p:cNvCxnSpPr/>
          <p:nvPr/>
        </p:nvCxnSpPr>
        <p:spPr>
          <a:xfrm>
            <a:off x="7072313" y="1285875"/>
            <a:ext cx="4286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Prava linija spajanja 391"/>
          <p:cNvCxnSpPr/>
          <p:nvPr/>
        </p:nvCxnSpPr>
        <p:spPr>
          <a:xfrm>
            <a:off x="4927600" y="1573213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Prava linija spajanja 402"/>
          <p:cNvCxnSpPr/>
          <p:nvPr/>
        </p:nvCxnSpPr>
        <p:spPr>
          <a:xfrm rot="5400000" flipH="1" flipV="1">
            <a:off x="481965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Prava linija spajanja 403"/>
          <p:cNvCxnSpPr/>
          <p:nvPr/>
        </p:nvCxnSpPr>
        <p:spPr>
          <a:xfrm>
            <a:off x="5214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Prava linija spajanja 404"/>
          <p:cNvCxnSpPr/>
          <p:nvPr/>
        </p:nvCxnSpPr>
        <p:spPr>
          <a:xfrm rot="5400000" flipH="1" flipV="1">
            <a:off x="596582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Prava linija spajanja 405"/>
          <p:cNvCxnSpPr/>
          <p:nvPr/>
        </p:nvCxnSpPr>
        <p:spPr>
          <a:xfrm flipV="1">
            <a:off x="5214938" y="1571625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Prava linija spajanja 407"/>
          <p:cNvCxnSpPr/>
          <p:nvPr/>
        </p:nvCxnSpPr>
        <p:spPr>
          <a:xfrm rot="5400000" flipH="1" flipV="1">
            <a:off x="5680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Prava linija spajanja 412"/>
          <p:cNvCxnSpPr/>
          <p:nvPr/>
        </p:nvCxnSpPr>
        <p:spPr>
          <a:xfrm>
            <a:off x="5786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Prava linija spajanja 419"/>
          <p:cNvCxnSpPr/>
          <p:nvPr/>
        </p:nvCxnSpPr>
        <p:spPr>
          <a:xfrm rot="5400000" flipH="1" flipV="1">
            <a:off x="596265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Prava linija spajanja 420"/>
          <p:cNvCxnSpPr/>
          <p:nvPr/>
        </p:nvCxnSpPr>
        <p:spPr>
          <a:xfrm>
            <a:off x="6070600" y="1573213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Prava linija spajanja 443"/>
          <p:cNvCxnSpPr/>
          <p:nvPr/>
        </p:nvCxnSpPr>
        <p:spPr>
          <a:xfrm rot="5400000" flipH="1" flipV="1">
            <a:off x="596265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Prava linija spajanja 446"/>
          <p:cNvCxnSpPr/>
          <p:nvPr/>
        </p:nvCxnSpPr>
        <p:spPr>
          <a:xfrm>
            <a:off x="6357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Prava linija spajanja 452"/>
          <p:cNvCxnSpPr/>
          <p:nvPr/>
        </p:nvCxnSpPr>
        <p:spPr>
          <a:xfrm flipV="1">
            <a:off x="6357938" y="1571625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Prava linija spajanja 458"/>
          <p:cNvCxnSpPr/>
          <p:nvPr/>
        </p:nvCxnSpPr>
        <p:spPr>
          <a:xfrm rot="5400000" flipH="1" flipV="1">
            <a:off x="6823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Prava linija spajanja 460"/>
          <p:cNvCxnSpPr/>
          <p:nvPr/>
        </p:nvCxnSpPr>
        <p:spPr>
          <a:xfrm>
            <a:off x="6929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Prava linija spajanja 464"/>
          <p:cNvCxnSpPr/>
          <p:nvPr/>
        </p:nvCxnSpPr>
        <p:spPr>
          <a:xfrm rot="5400000" flipH="1" flipV="1">
            <a:off x="73945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Prava linija spajanja 465"/>
          <p:cNvCxnSpPr/>
          <p:nvPr/>
        </p:nvCxnSpPr>
        <p:spPr>
          <a:xfrm>
            <a:off x="5357813" y="15001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Prava linija spajanja 467"/>
          <p:cNvCxnSpPr/>
          <p:nvPr/>
        </p:nvCxnSpPr>
        <p:spPr>
          <a:xfrm>
            <a:off x="6500813" y="15001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5" name="Pravougaonik 469"/>
          <p:cNvSpPr/>
          <p:nvPr/>
        </p:nvSpPr>
        <p:spPr>
          <a:xfrm>
            <a:off x="5214938" y="3571875"/>
            <a:ext cx="5715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cxnSp>
        <p:nvCxnSpPr>
          <p:cNvPr id="266" name="Prava linija spajanja 470"/>
          <p:cNvCxnSpPr/>
          <p:nvPr/>
        </p:nvCxnSpPr>
        <p:spPr>
          <a:xfrm rot="5400000">
            <a:off x="3322638" y="2606675"/>
            <a:ext cx="2643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Pravougaonik 471"/>
          <p:cNvSpPr/>
          <p:nvPr/>
        </p:nvSpPr>
        <p:spPr>
          <a:xfrm>
            <a:off x="4643438" y="642938"/>
            <a:ext cx="1143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268" name="Text Box 105"/>
          <p:cNvSpPr txBox="1">
            <a:spLocks noChangeArrowheads="1"/>
          </p:cNvSpPr>
          <p:nvPr/>
        </p:nvSpPr>
        <p:spPr bwMode="auto">
          <a:xfrm>
            <a:off x="4643438" y="5500688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Noisy Bunches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1691680" y="155679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9" name="Ellipse 268"/>
          <p:cNvSpPr/>
          <p:nvPr/>
        </p:nvSpPr>
        <p:spPr bwMode="auto">
          <a:xfrm>
            <a:off x="2843808" y="155679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0" name="Ellipse 269"/>
          <p:cNvSpPr/>
          <p:nvPr/>
        </p:nvSpPr>
        <p:spPr bwMode="auto">
          <a:xfrm>
            <a:off x="3995936" y="1268760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1" name="Ellipse 270"/>
          <p:cNvSpPr/>
          <p:nvPr/>
        </p:nvSpPr>
        <p:spPr bwMode="auto">
          <a:xfrm>
            <a:off x="3707904" y="155679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2" name="Ellipse 271"/>
          <p:cNvSpPr/>
          <p:nvPr/>
        </p:nvSpPr>
        <p:spPr bwMode="auto">
          <a:xfrm>
            <a:off x="2843808" y="119675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3" name="Ellipse 272"/>
          <p:cNvSpPr/>
          <p:nvPr/>
        </p:nvSpPr>
        <p:spPr bwMode="auto">
          <a:xfrm>
            <a:off x="1691680" y="119675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3131840" y="1628800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Gerade Verbindung mit Pfeil 275"/>
          <p:cNvCxnSpPr/>
          <p:nvPr/>
        </p:nvCxnSpPr>
        <p:spPr bwMode="auto">
          <a:xfrm flipV="1">
            <a:off x="5436096" y="1700808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382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29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Readout does </a:t>
            </a:r>
            <a:r>
              <a:rPr lang="en-US" altLang="zh-CN" sz="2000" dirty="0" smtClean="0">
                <a:solidFill>
                  <a:srgbClr val="FF0000"/>
                </a:solidFill>
                <a:ea typeface="SimSun" pitchFamily="2" charset="-122"/>
              </a:rPr>
              <a:t>stops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during blind phase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---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cxnSp>
        <p:nvCxnSpPr>
          <p:cNvPr id="269" name="Prava linija spajanja 162"/>
          <p:cNvCxnSpPr/>
          <p:nvPr/>
        </p:nvCxnSpPr>
        <p:spPr>
          <a:xfrm>
            <a:off x="92868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Prava linija spajanja 163"/>
          <p:cNvCxnSpPr/>
          <p:nvPr/>
        </p:nvCxnSpPr>
        <p:spPr>
          <a:xfrm rot="5400000" flipH="1" flipV="1">
            <a:off x="1106487" y="13922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Prava linija spajanja 168"/>
          <p:cNvCxnSpPr/>
          <p:nvPr/>
        </p:nvCxnSpPr>
        <p:spPr>
          <a:xfrm>
            <a:off x="642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Prava linija spajanja 169"/>
          <p:cNvCxnSpPr/>
          <p:nvPr/>
        </p:nvCxnSpPr>
        <p:spPr>
          <a:xfrm>
            <a:off x="150018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Prava linija spajanja 170"/>
          <p:cNvCxnSpPr/>
          <p:nvPr/>
        </p:nvCxnSpPr>
        <p:spPr>
          <a:xfrm>
            <a:off x="121443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Prava linija spajanja 171"/>
          <p:cNvCxnSpPr/>
          <p:nvPr/>
        </p:nvCxnSpPr>
        <p:spPr>
          <a:xfrm rot="5400000" flipH="1" flipV="1">
            <a:off x="1679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Prava linija spajanja 172"/>
          <p:cNvCxnSpPr/>
          <p:nvPr/>
        </p:nvCxnSpPr>
        <p:spPr>
          <a:xfrm>
            <a:off x="207168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Prava linija spajanja 173"/>
          <p:cNvCxnSpPr/>
          <p:nvPr/>
        </p:nvCxnSpPr>
        <p:spPr>
          <a:xfrm rot="5400000" flipH="1" flipV="1">
            <a:off x="2249487" y="13922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Prava linija spajanja 174"/>
          <p:cNvCxnSpPr/>
          <p:nvPr/>
        </p:nvCxnSpPr>
        <p:spPr>
          <a:xfrm>
            <a:off x="1785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Prava linija spajanja 175"/>
          <p:cNvCxnSpPr/>
          <p:nvPr/>
        </p:nvCxnSpPr>
        <p:spPr>
          <a:xfrm>
            <a:off x="2643188" y="12842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Prava linija spajanja 176"/>
          <p:cNvCxnSpPr/>
          <p:nvPr/>
        </p:nvCxnSpPr>
        <p:spPr>
          <a:xfrm>
            <a:off x="235743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Prava linija spajanja 177"/>
          <p:cNvCxnSpPr/>
          <p:nvPr/>
        </p:nvCxnSpPr>
        <p:spPr>
          <a:xfrm rot="5400000" flipH="1" flipV="1">
            <a:off x="2822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Prava linija spajanja 178"/>
          <p:cNvCxnSpPr/>
          <p:nvPr/>
        </p:nvCxnSpPr>
        <p:spPr>
          <a:xfrm flipV="1">
            <a:off x="3214688" y="1500188"/>
            <a:ext cx="22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Prava linija spajanja 179"/>
          <p:cNvCxnSpPr/>
          <p:nvPr/>
        </p:nvCxnSpPr>
        <p:spPr>
          <a:xfrm>
            <a:off x="2928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Prava linija spajanja 187"/>
          <p:cNvCxnSpPr/>
          <p:nvPr/>
        </p:nvCxnSpPr>
        <p:spPr>
          <a:xfrm>
            <a:off x="1785938" y="157162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Prava linija spajanja 188"/>
          <p:cNvCxnSpPr/>
          <p:nvPr/>
        </p:nvCxnSpPr>
        <p:spPr>
          <a:xfrm rot="5400000" flipH="1" flipV="1">
            <a:off x="196532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Prava linija spajanja 189"/>
          <p:cNvCxnSpPr/>
          <p:nvPr/>
        </p:nvCxnSpPr>
        <p:spPr>
          <a:xfrm>
            <a:off x="2357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Prava linija spajanja 191"/>
          <p:cNvCxnSpPr/>
          <p:nvPr/>
        </p:nvCxnSpPr>
        <p:spPr>
          <a:xfrm>
            <a:off x="207168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Prava linija spajanja 193"/>
          <p:cNvCxnSpPr/>
          <p:nvPr/>
        </p:nvCxnSpPr>
        <p:spPr>
          <a:xfrm rot="5400000" flipH="1" flipV="1">
            <a:off x="1677987" y="16779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8" name="Prava linija spajanja 194"/>
          <p:cNvCxnSpPr/>
          <p:nvPr/>
        </p:nvCxnSpPr>
        <p:spPr>
          <a:xfrm>
            <a:off x="264318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Prava linija spajanja 198"/>
          <p:cNvCxnSpPr/>
          <p:nvPr/>
        </p:nvCxnSpPr>
        <p:spPr>
          <a:xfrm flipV="1">
            <a:off x="2927350" y="1571625"/>
            <a:ext cx="5730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Prava linija spajanja 200"/>
          <p:cNvCxnSpPr/>
          <p:nvPr/>
        </p:nvCxnSpPr>
        <p:spPr>
          <a:xfrm rot="5400000" flipH="1" flipV="1">
            <a:off x="2819401" y="1679575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1" name="Prava linija spajanja 201"/>
          <p:cNvCxnSpPr/>
          <p:nvPr/>
        </p:nvCxnSpPr>
        <p:spPr>
          <a:xfrm>
            <a:off x="1214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Prava linija spajanja 202"/>
          <p:cNvCxnSpPr/>
          <p:nvPr/>
        </p:nvCxnSpPr>
        <p:spPr>
          <a:xfrm>
            <a:off x="92868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Prava linija spajanja 203"/>
          <p:cNvCxnSpPr/>
          <p:nvPr/>
        </p:nvCxnSpPr>
        <p:spPr>
          <a:xfrm>
            <a:off x="1498600" y="1784350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4" name="Text Box 105"/>
          <p:cNvSpPr txBox="1">
            <a:spLocks noChangeArrowheads="1"/>
          </p:cNvSpPr>
          <p:nvPr/>
        </p:nvSpPr>
        <p:spPr bwMode="auto">
          <a:xfrm>
            <a:off x="1714500" y="121443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off</a:t>
            </a:r>
          </a:p>
        </p:txBody>
      </p:sp>
      <p:sp>
        <p:nvSpPr>
          <p:cNvPr id="295" name="Text Box 105"/>
          <p:cNvSpPr txBox="1">
            <a:spLocks noChangeArrowheads="1"/>
          </p:cNvSpPr>
          <p:nvPr/>
        </p:nvSpPr>
        <p:spPr bwMode="auto">
          <a:xfrm>
            <a:off x="2857500" y="121443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off</a:t>
            </a:r>
          </a:p>
        </p:txBody>
      </p:sp>
      <p:sp>
        <p:nvSpPr>
          <p:cNvPr id="296" name="Text Box 105"/>
          <p:cNvSpPr txBox="1">
            <a:spLocks noChangeArrowheads="1"/>
          </p:cNvSpPr>
          <p:nvPr/>
        </p:nvSpPr>
        <p:spPr bwMode="auto">
          <a:xfrm>
            <a:off x="1500188" y="1571625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on</a:t>
            </a:r>
          </a:p>
        </p:txBody>
      </p:sp>
      <p:sp>
        <p:nvSpPr>
          <p:cNvPr id="297" name="Text Box 105"/>
          <p:cNvSpPr txBox="1">
            <a:spLocks noChangeArrowheads="1"/>
          </p:cNvSpPr>
          <p:nvPr/>
        </p:nvSpPr>
        <p:spPr bwMode="auto">
          <a:xfrm>
            <a:off x="2643188" y="1571625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on</a:t>
            </a:r>
          </a:p>
        </p:txBody>
      </p:sp>
      <p:cxnSp>
        <p:nvCxnSpPr>
          <p:cNvPr id="298" name="Prava linija spajanja 212"/>
          <p:cNvCxnSpPr/>
          <p:nvPr/>
        </p:nvCxnSpPr>
        <p:spPr>
          <a:xfrm rot="5400000">
            <a:off x="3392487" y="16779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Prava linija spajanja 215"/>
          <p:cNvCxnSpPr/>
          <p:nvPr/>
        </p:nvCxnSpPr>
        <p:spPr>
          <a:xfrm rot="5400000" flipH="1" flipV="1">
            <a:off x="39655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Prava linija spajanja 216"/>
          <p:cNvCxnSpPr/>
          <p:nvPr/>
        </p:nvCxnSpPr>
        <p:spPr>
          <a:xfrm flipV="1">
            <a:off x="1498600" y="100012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Prava linija spajanja 217"/>
          <p:cNvCxnSpPr/>
          <p:nvPr/>
        </p:nvCxnSpPr>
        <p:spPr>
          <a:xfrm rot="5400000" flipH="1" flipV="1">
            <a:off x="1608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Prava linija spajanja 218"/>
          <p:cNvCxnSpPr/>
          <p:nvPr/>
        </p:nvCxnSpPr>
        <p:spPr>
          <a:xfrm rot="5400000" flipH="1" flipV="1">
            <a:off x="1390650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Prava linija spajanja 237"/>
          <p:cNvCxnSpPr/>
          <p:nvPr/>
        </p:nvCxnSpPr>
        <p:spPr>
          <a:xfrm flipV="1">
            <a:off x="2641600" y="100012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4" name="Prava linija spajanja 238"/>
          <p:cNvCxnSpPr/>
          <p:nvPr/>
        </p:nvCxnSpPr>
        <p:spPr>
          <a:xfrm rot="5400000" flipH="1" flipV="1">
            <a:off x="2751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Prava linija spajanja 239"/>
          <p:cNvCxnSpPr/>
          <p:nvPr/>
        </p:nvCxnSpPr>
        <p:spPr>
          <a:xfrm rot="5400000" flipH="1" flipV="1">
            <a:off x="2533650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Prava linija spajanja 240"/>
          <p:cNvCxnSpPr/>
          <p:nvPr/>
        </p:nvCxnSpPr>
        <p:spPr>
          <a:xfrm>
            <a:off x="1714500" y="1214438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Prava linija spajanja 242"/>
          <p:cNvCxnSpPr/>
          <p:nvPr/>
        </p:nvCxnSpPr>
        <p:spPr>
          <a:xfrm rot="5400000" flipH="1" flipV="1">
            <a:off x="2751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Prava linija spajanja 246"/>
          <p:cNvCxnSpPr/>
          <p:nvPr/>
        </p:nvCxnSpPr>
        <p:spPr>
          <a:xfrm>
            <a:off x="2857500" y="1214438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Prava linija spajanja 253"/>
          <p:cNvCxnSpPr/>
          <p:nvPr/>
        </p:nvCxnSpPr>
        <p:spPr>
          <a:xfrm>
            <a:off x="7500938" y="5214938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0" name="Prava linija spajanja 257"/>
          <p:cNvCxnSpPr/>
          <p:nvPr/>
        </p:nvCxnSpPr>
        <p:spPr>
          <a:xfrm>
            <a:off x="642938" y="21431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" name="Prava linija spajanja 258"/>
          <p:cNvCxnSpPr/>
          <p:nvPr/>
        </p:nvCxnSpPr>
        <p:spPr>
          <a:xfrm rot="5400000" flipH="1" flipV="1">
            <a:off x="1679575" y="2249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Prava linija spajanja 259"/>
          <p:cNvCxnSpPr/>
          <p:nvPr/>
        </p:nvCxnSpPr>
        <p:spPr>
          <a:xfrm>
            <a:off x="1785938" y="2357438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Prava linija spajanja 260"/>
          <p:cNvCxnSpPr/>
          <p:nvPr/>
        </p:nvCxnSpPr>
        <p:spPr>
          <a:xfrm>
            <a:off x="857250" y="5214938"/>
            <a:ext cx="550068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4" name="Text Box 105"/>
          <p:cNvSpPr txBox="1">
            <a:spLocks noChangeArrowheads="1"/>
          </p:cNvSpPr>
          <p:nvPr/>
        </p:nvSpPr>
        <p:spPr bwMode="auto">
          <a:xfrm>
            <a:off x="642938" y="1214438"/>
            <a:ext cx="479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CLK</a:t>
            </a:r>
          </a:p>
        </p:txBody>
      </p:sp>
      <p:sp>
        <p:nvSpPr>
          <p:cNvPr id="315" name="Text Box 105"/>
          <p:cNvSpPr txBox="1">
            <a:spLocks noChangeArrowheads="1"/>
          </p:cNvSpPr>
          <p:nvPr/>
        </p:nvSpPr>
        <p:spPr bwMode="auto">
          <a:xfrm>
            <a:off x="928688" y="928688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StrClr</a:t>
            </a:r>
          </a:p>
        </p:txBody>
      </p:sp>
      <p:sp>
        <p:nvSpPr>
          <p:cNvPr id="316" name="Text Box 106"/>
          <p:cNvSpPr txBox="1">
            <a:spLocks noChangeArrowheads="1"/>
          </p:cNvSpPr>
          <p:nvPr/>
        </p:nvSpPr>
        <p:spPr bwMode="auto">
          <a:xfrm>
            <a:off x="500063" y="1500188"/>
            <a:ext cx="70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StrGate</a:t>
            </a:r>
          </a:p>
        </p:txBody>
      </p:sp>
      <p:cxnSp>
        <p:nvCxnSpPr>
          <p:cNvPr id="317" name="Prava linija spajanja 264"/>
          <p:cNvCxnSpPr/>
          <p:nvPr/>
        </p:nvCxnSpPr>
        <p:spPr>
          <a:xfrm rot="5400000" flipH="1" flipV="1">
            <a:off x="2822575" y="3392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Prava linija spajanja 265"/>
          <p:cNvCxnSpPr/>
          <p:nvPr/>
        </p:nvCxnSpPr>
        <p:spPr>
          <a:xfrm>
            <a:off x="1143000" y="3500438"/>
            <a:ext cx="178593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Prava linija spajanja 266"/>
          <p:cNvCxnSpPr/>
          <p:nvPr/>
        </p:nvCxnSpPr>
        <p:spPr>
          <a:xfrm>
            <a:off x="2928938" y="32861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Prava linija spajanja 268"/>
          <p:cNvCxnSpPr/>
          <p:nvPr/>
        </p:nvCxnSpPr>
        <p:spPr>
          <a:xfrm flipV="1">
            <a:off x="1498600" y="185737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Prava linija spajanja 269"/>
          <p:cNvCxnSpPr/>
          <p:nvPr/>
        </p:nvCxnSpPr>
        <p:spPr>
          <a:xfrm rot="5400000" flipH="1" flipV="1">
            <a:off x="1608137" y="19637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Prava linija spajanja 270"/>
          <p:cNvCxnSpPr/>
          <p:nvPr/>
        </p:nvCxnSpPr>
        <p:spPr>
          <a:xfrm rot="5400000" flipH="1" flipV="1">
            <a:off x="1390650" y="1963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3" name="Prava linija spajanja 273"/>
          <p:cNvCxnSpPr/>
          <p:nvPr/>
        </p:nvCxnSpPr>
        <p:spPr>
          <a:xfrm>
            <a:off x="1714500" y="20716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Prava linija spajanja 275"/>
          <p:cNvCxnSpPr/>
          <p:nvPr/>
        </p:nvCxnSpPr>
        <p:spPr>
          <a:xfrm>
            <a:off x="928688" y="20716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Prava linija spajanja 279"/>
          <p:cNvCxnSpPr/>
          <p:nvPr/>
        </p:nvCxnSpPr>
        <p:spPr>
          <a:xfrm>
            <a:off x="7429500" y="49291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Prava linija spajanja 280"/>
          <p:cNvCxnSpPr/>
          <p:nvPr/>
        </p:nvCxnSpPr>
        <p:spPr>
          <a:xfrm>
            <a:off x="5786438" y="4929188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Prava linija spajanja 301"/>
          <p:cNvCxnSpPr/>
          <p:nvPr/>
        </p:nvCxnSpPr>
        <p:spPr>
          <a:xfrm>
            <a:off x="4643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Prava linija spajanja 309"/>
          <p:cNvCxnSpPr/>
          <p:nvPr/>
        </p:nvCxnSpPr>
        <p:spPr>
          <a:xfrm>
            <a:off x="6929438" y="1784350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Prava linija spajanja 311"/>
          <p:cNvCxnSpPr/>
          <p:nvPr/>
        </p:nvCxnSpPr>
        <p:spPr>
          <a:xfrm>
            <a:off x="7215188" y="1785938"/>
            <a:ext cx="287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Prava linija spajanja 312"/>
          <p:cNvCxnSpPr/>
          <p:nvPr/>
        </p:nvCxnSpPr>
        <p:spPr>
          <a:xfrm rot="5400000" flipH="1" flipV="1">
            <a:off x="7680326" y="1676400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Prava linija spajanja 313"/>
          <p:cNvCxnSpPr/>
          <p:nvPr/>
        </p:nvCxnSpPr>
        <p:spPr>
          <a:xfrm>
            <a:off x="7500938" y="1570038"/>
            <a:ext cx="2873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Prava linija spajanja 314"/>
          <p:cNvCxnSpPr/>
          <p:nvPr/>
        </p:nvCxnSpPr>
        <p:spPr>
          <a:xfrm rot="5400000" flipH="1" flipV="1">
            <a:off x="73945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Prava linija spajanja 315"/>
          <p:cNvCxnSpPr/>
          <p:nvPr/>
        </p:nvCxnSpPr>
        <p:spPr>
          <a:xfrm>
            <a:off x="5786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4" name="Prava linija spajanja 328"/>
          <p:cNvCxnSpPr/>
          <p:nvPr/>
        </p:nvCxnSpPr>
        <p:spPr>
          <a:xfrm>
            <a:off x="5429250" y="1500188"/>
            <a:ext cx="1500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5" name="Prava linija spajanja 329"/>
          <p:cNvCxnSpPr/>
          <p:nvPr/>
        </p:nvCxnSpPr>
        <p:spPr>
          <a:xfrm rot="5400000" flipH="1" flipV="1">
            <a:off x="68230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6" name="Prava linija spajanja 330"/>
          <p:cNvCxnSpPr/>
          <p:nvPr/>
        </p:nvCxnSpPr>
        <p:spPr>
          <a:xfrm>
            <a:off x="721518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Prava linija spajanja 331"/>
          <p:cNvCxnSpPr/>
          <p:nvPr/>
        </p:nvCxnSpPr>
        <p:spPr>
          <a:xfrm>
            <a:off x="6929438" y="1285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Prava linija spajanja 332"/>
          <p:cNvCxnSpPr/>
          <p:nvPr/>
        </p:nvCxnSpPr>
        <p:spPr>
          <a:xfrm rot="5400000" flipH="1" flipV="1">
            <a:off x="7394575" y="1392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Prava linija spajanja 333"/>
          <p:cNvCxnSpPr/>
          <p:nvPr/>
        </p:nvCxnSpPr>
        <p:spPr>
          <a:xfrm>
            <a:off x="778668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Prava linija spajanja 334"/>
          <p:cNvCxnSpPr/>
          <p:nvPr/>
        </p:nvCxnSpPr>
        <p:spPr>
          <a:xfrm>
            <a:off x="7500938" y="1500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1" name="Prava linija spajanja 343"/>
          <p:cNvCxnSpPr/>
          <p:nvPr/>
        </p:nvCxnSpPr>
        <p:spPr>
          <a:xfrm>
            <a:off x="785813" y="4071938"/>
            <a:ext cx="3286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Prava linija spajanja 344"/>
          <p:cNvCxnSpPr/>
          <p:nvPr/>
        </p:nvCxnSpPr>
        <p:spPr>
          <a:xfrm>
            <a:off x="4000500" y="4071938"/>
            <a:ext cx="3500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Prava linija spajanja 348"/>
          <p:cNvCxnSpPr/>
          <p:nvPr/>
        </p:nvCxnSpPr>
        <p:spPr>
          <a:xfrm flipV="1">
            <a:off x="3498850" y="1857375"/>
            <a:ext cx="1144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Prava linija spajanja 349"/>
          <p:cNvCxnSpPr/>
          <p:nvPr/>
        </p:nvCxnSpPr>
        <p:spPr>
          <a:xfrm rot="5400000" flipH="1" flipV="1">
            <a:off x="3390900" y="1963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Prava linija spajanja 350"/>
          <p:cNvCxnSpPr/>
          <p:nvPr/>
        </p:nvCxnSpPr>
        <p:spPr>
          <a:xfrm>
            <a:off x="2286000" y="2071688"/>
            <a:ext cx="1214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6" name="Pravougaonik 359"/>
          <p:cNvSpPr/>
          <p:nvPr/>
        </p:nvSpPr>
        <p:spPr>
          <a:xfrm>
            <a:off x="3500438" y="785813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Noisy</a:t>
            </a:r>
            <a:r>
              <a:rPr lang="de-DE" dirty="0"/>
              <a:t> Enable#1 </a:t>
            </a:r>
            <a:endParaRPr lang="sr-Latn-CS" dirty="0"/>
          </a:p>
        </p:txBody>
      </p:sp>
      <p:cxnSp>
        <p:nvCxnSpPr>
          <p:cNvPr id="347" name="Prava linija spajanja 367"/>
          <p:cNvCxnSpPr/>
          <p:nvPr/>
        </p:nvCxnSpPr>
        <p:spPr>
          <a:xfrm rot="5400000">
            <a:off x="2713831" y="2285207"/>
            <a:ext cx="1571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Prava linija spajanja 370"/>
          <p:cNvCxnSpPr/>
          <p:nvPr/>
        </p:nvCxnSpPr>
        <p:spPr>
          <a:xfrm>
            <a:off x="3071813" y="3213100"/>
            <a:ext cx="714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Prava linija spajanja 374"/>
          <p:cNvCxnSpPr/>
          <p:nvPr/>
        </p:nvCxnSpPr>
        <p:spPr>
          <a:xfrm>
            <a:off x="3786188" y="3214688"/>
            <a:ext cx="20002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Prava linija spajanja 376"/>
          <p:cNvCxnSpPr/>
          <p:nvPr/>
        </p:nvCxnSpPr>
        <p:spPr>
          <a:xfrm flipV="1">
            <a:off x="4071938" y="3286125"/>
            <a:ext cx="22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Prava linija spajanja 377"/>
          <p:cNvCxnSpPr/>
          <p:nvPr/>
        </p:nvCxnSpPr>
        <p:spPr>
          <a:xfrm>
            <a:off x="3143250" y="3786188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Prava linija spajanja 378"/>
          <p:cNvCxnSpPr/>
          <p:nvPr/>
        </p:nvCxnSpPr>
        <p:spPr>
          <a:xfrm>
            <a:off x="3214688" y="378618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3" name="Prava linija spajanja 380"/>
          <p:cNvCxnSpPr/>
          <p:nvPr/>
        </p:nvCxnSpPr>
        <p:spPr>
          <a:xfrm rot="5400000" flipH="1" flipV="1">
            <a:off x="3394075" y="3678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Prava linija spajanja 381"/>
          <p:cNvCxnSpPr/>
          <p:nvPr/>
        </p:nvCxnSpPr>
        <p:spPr>
          <a:xfrm>
            <a:off x="3500438" y="3571875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Prava linija spajanja 383"/>
          <p:cNvCxnSpPr/>
          <p:nvPr/>
        </p:nvCxnSpPr>
        <p:spPr>
          <a:xfrm rot="5400000" flipH="1" flipV="1">
            <a:off x="5680075" y="3678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Prava linija spajanja 384"/>
          <p:cNvCxnSpPr/>
          <p:nvPr/>
        </p:nvCxnSpPr>
        <p:spPr>
          <a:xfrm>
            <a:off x="3786188" y="3571875"/>
            <a:ext cx="2000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Prava linija spajanja 392"/>
          <p:cNvCxnSpPr/>
          <p:nvPr/>
        </p:nvCxnSpPr>
        <p:spPr>
          <a:xfrm>
            <a:off x="5214938" y="464343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Prava linija spajanja 394"/>
          <p:cNvCxnSpPr/>
          <p:nvPr/>
        </p:nvCxnSpPr>
        <p:spPr>
          <a:xfrm>
            <a:off x="3143250" y="4357688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" name="Prava linija spajanja 399"/>
          <p:cNvCxnSpPr/>
          <p:nvPr/>
        </p:nvCxnSpPr>
        <p:spPr>
          <a:xfrm>
            <a:off x="5786438" y="4357688"/>
            <a:ext cx="285750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Prava linija spajanja 401"/>
          <p:cNvCxnSpPr/>
          <p:nvPr/>
        </p:nvCxnSpPr>
        <p:spPr>
          <a:xfrm>
            <a:off x="6286500" y="4357688"/>
            <a:ext cx="1000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Prava linija spajanja 406"/>
          <p:cNvCxnSpPr/>
          <p:nvPr/>
        </p:nvCxnSpPr>
        <p:spPr>
          <a:xfrm>
            <a:off x="5500688" y="1212850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Prava linija spajanja 408"/>
          <p:cNvCxnSpPr/>
          <p:nvPr/>
        </p:nvCxnSpPr>
        <p:spPr>
          <a:xfrm flipV="1">
            <a:off x="6072188" y="1000125"/>
            <a:ext cx="21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Prava linija spajanja 413"/>
          <p:cNvCxnSpPr/>
          <p:nvPr/>
        </p:nvCxnSpPr>
        <p:spPr>
          <a:xfrm>
            <a:off x="5929313" y="1214438"/>
            <a:ext cx="1285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Prava linija spajanja 414"/>
          <p:cNvCxnSpPr/>
          <p:nvPr/>
        </p:nvCxnSpPr>
        <p:spPr>
          <a:xfrm flipV="1">
            <a:off x="7215188" y="1000125"/>
            <a:ext cx="21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Prava linija spajanja 415"/>
          <p:cNvCxnSpPr/>
          <p:nvPr/>
        </p:nvCxnSpPr>
        <p:spPr>
          <a:xfrm rot="5400000" flipH="1" flipV="1">
            <a:off x="7323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Prava linija spajanja 416"/>
          <p:cNvCxnSpPr/>
          <p:nvPr/>
        </p:nvCxnSpPr>
        <p:spPr>
          <a:xfrm rot="5400000" flipH="1" flipV="1">
            <a:off x="71072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Prava linija spajanja 417"/>
          <p:cNvCxnSpPr/>
          <p:nvPr/>
        </p:nvCxnSpPr>
        <p:spPr>
          <a:xfrm rot="5400000" flipH="1" flipV="1">
            <a:off x="7323137" y="110648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Prava linija spajanja 418"/>
          <p:cNvCxnSpPr/>
          <p:nvPr/>
        </p:nvCxnSpPr>
        <p:spPr>
          <a:xfrm>
            <a:off x="6357938" y="4643438"/>
            <a:ext cx="1357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Prava linija spajanja 426"/>
          <p:cNvCxnSpPr/>
          <p:nvPr/>
        </p:nvCxnSpPr>
        <p:spPr>
          <a:xfrm rot="5400000" flipH="1" flipV="1">
            <a:off x="1679575" y="2820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Prava linija spajanja 427"/>
          <p:cNvCxnSpPr/>
          <p:nvPr/>
        </p:nvCxnSpPr>
        <p:spPr>
          <a:xfrm>
            <a:off x="1785938" y="27146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1" name="Prava linija spajanja 428"/>
          <p:cNvCxnSpPr/>
          <p:nvPr/>
        </p:nvCxnSpPr>
        <p:spPr>
          <a:xfrm rot="5400000" flipH="1" flipV="1">
            <a:off x="2822575" y="2820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2" name="Prava linija spajanja 429"/>
          <p:cNvCxnSpPr/>
          <p:nvPr/>
        </p:nvCxnSpPr>
        <p:spPr>
          <a:xfrm>
            <a:off x="2928938" y="2928938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Prava linija spajanja 430"/>
          <p:cNvCxnSpPr/>
          <p:nvPr/>
        </p:nvCxnSpPr>
        <p:spPr>
          <a:xfrm>
            <a:off x="1285875" y="2930525"/>
            <a:ext cx="5000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Prava linija spajanja 431"/>
          <p:cNvCxnSpPr/>
          <p:nvPr/>
        </p:nvCxnSpPr>
        <p:spPr>
          <a:xfrm flipV="1">
            <a:off x="2641600" y="242887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Prava linija spajanja 432"/>
          <p:cNvCxnSpPr/>
          <p:nvPr/>
        </p:nvCxnSpPr>
        <p:spPr>
          <a:xfrm rot="5400000" flipH="1" flipV="1">
            <a:off x="2751137" y="2535238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6" name="Prava linija spajanja 433"/>
          <p:cNvCxnSpPr/>
          <p:nvPr/>
        </p:nvCxnSpPr>
        <p:spPr>
          <a:xfrm rot="5400000" flipH="1" flipV="1">
            <a:off x="2533650" y="2535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Prava linija spajanja 434"/>
          <p:cNvCxnSpPr/>
          <p:nvPr/>
        </p:nvCxnSpPr>
        <p:spPr>
          <a:xfrm>
            <a:off x="2857500" y="2643188"/>
            <a:ext cx="6429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Prava linija spajanja 435"/>
          <p:cNvCxnSpPr/>
          <p:nvPr/>
        </p:nvCxnSpPr>
        <p:spPr>
          <a:xfrm>
            <a:off x="2071688" y="264318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" name="Pravougaonik 436"/>
          <p:cNvSpPr/>
          <p:nvPr/>
        </p:nvSpPr>
        <p:spPr>
          <a:xfrm>
            <a:off x="2357438" y="1357313"/>
            <a:ext cx="2857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380" name="Pravougaonik 437"/>
          <p:cNvSpPr/>
          <p:nvPr/>
        </p:nvSpPr>
        <p:spPr>
          <a:xfrm>
            <a:off x="1214438" y="2143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381" name="Pravougaonik 438"/>
          <p:cNvSpPr/>
          <p:nvPr/>
        </p:nvSpPr>
        <p:spPr>
          <a:xfrm>
            <a:off x="2357438" y="27146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382" name="Pravougaonik 439"/>
          <p:cNvSpPr/>
          <p:nvPr/>
        </p:nvSpPr>
        <p:spPr>
          <a:xfrm>
            <a:off x="3500438" y="3286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cxnSp>
        <p:nvCxnSpPr>
          <p:cNvPr id="383" name="Prava linija spajanja 444"/>
          <p:cNvCxnSpPr/>
          <p:nvPr/>
        </p:nvCxnSpPr>
        <p:spPr>
          <a:xfrm rot="5400000" flipH="1" flipV="1">
            <a:off x="5680075" y="3678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Prava linija spajanja 445"/>
          <p:cNvCxnSpPr/>
          <p:nvPr/>
        </p:nvCxnSpPr>
        <p:spPr>
          <a:xfrm>
            <a:off x="5786438" y="3786188"/>
            <a:ext cx="1714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Prava linija spajanja 448"/>
          <p:cNvCxnSpPr/>
          <p:nvPr/>
        </p:nvCxnSpPr>
        <p:spPr>
          <a:xfrm>
            <a:off x="5786438" y="3213100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6" name="Prava linija spajanja 450"/>
          <p:cNvCxnSpPr/>
          <p:nvPr/>
        </p:nvCxnSpPr>
        <p:spPr>
          <a:xfrm rot="5400000" flipH="1" flipV="1">
            <a:off x="3394075" y="2535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Prava linija spajanja 451"/>
          <p:cNvCxnSpPr/>
          <p:nvPr/>
        </p:nvCxnSpPr>
        <p:spPr>
          <a:xfrm>
            <a:off x="3500438" y="2428875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8" name="Prava linija spajanja 453"/>
          <p:cNvCxnSpPr/>
          <p:nvPr/>
        </p:nvCxnSpPr>
        <p:spPr>
          <a:xfrm rot="5400000" flipH="1" flipV="1">
            <a:off x="5680075" y="25352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Prava linija spajanja 454"/>
          <p:cNvCxnSpPr/>
          <p:nvPr/>
        </p:nvCxnSpPr>
        <p:spPr>
          <a:xfrm>
            <a:off x="5786438" y="264318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Prava linija spajanja 455"/>
          <p:cNvCxnSpPr/>
          <p:nvPr/>
        </p:nvCxnSpPr>
        <p:spPr>
          <a:xfrm>
            <a:off x="3500438" y="1857375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Prava linija spajanja 456"/>
          <p:cNvCxnSpPr/>
          <p:nvPr/>
        </p:nvCxnSpPr>
        <p:spPr>
          <a:xfrm rot="5400000" flipH="1" flipV="1">
            <a:off x="5680075" y="196373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2" name="Prava linija spajanja 457"/>
          <p:cNvCxnSpPr/>
          <p:nvPr/>
        </p:nvCxnSpPr>
        <p:spPr>
          <a:xfrm>
            <a:off x="5786438" y="2071688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Prava linija spajanja 463"/>
          <p:cNvCxnSpPr/>
          <p:nvPr/>
        </p:nvCxnSpPr>
        <p:spPr>
          <a:xfrm>
            <a:off x="2071688" y="4929188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4" name="Text Box 105"/>
          <p:cNvSpPr txBox="1">
            <a:spLocks noChangeArrowheads="1"/>
          </p:cNvSpPr>
          <p:nvPr/>
        </p:nvSpPr>
        <p:spPr bwMode="auto">
          <a:xfrm>
            <a:off x="857250" y="1785938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Clr1</a:t>
            </a:r>
          </a:p>
        </p:txBody>
      </p:sp>
      <p:sp>
        <p:nvSpPr>
          <p:cNvPr id="395" name="Text Box 105"/>
          <p:cNvSpPr txBox="1">
            <a:spLocks noChangeArrowheads="1"/>
          </p:cNvSpPr>
          <p:nvPr/>
        </p:nvSpPr>
        <p:spPr bwMode="auto">
          <a:xfrm>
            <a:off x="571500" y="2143125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GateOn1</a:t>
            </a:r>
          </a:p>
        </p:txBody>
      </p:sp>
      <p:sp>
        <p:nvSpPr>
          <p:cNvPr id="396" name="Text Box 105"/>
          <p:cNvSpPr txBox="1">
            <a:spLocks noChangeArrowheads="1"/>
          </p:cNvSpPr>
          <p:nvPr/>
        </p:nvSpPr>
        <p:spPr bwMode="auto">
          <a:xfrm>
            <a:off x="785813" y="2366963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Clr2</a:t>
            </a:r>
          </a:p>
        </p:txBody>
      </p:sp>
      <p:sp>
        <p:nvSpPr>
          <p:cNvPr id="397" name="Text Box 105"/>
          <p:cNvSpPr txBox="1">
            <a:spLocks noChangeArrowheads="1"/>
          </p:cNvSpPr>
          <p:nvPr/>
        </p:nvSpPr>
        <p:spPr bwMode="auto">
          <a:xfrm>
            <a:off x="500063" y="2724150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GateOn2</a:t>
            </a:r>
          </a:p>
        </p:txBody>
      </p:sp>
      <p:sp>
        <p:nvSpPr>
          <p:cNvPr id="398" name="Text Box 105"/>
          <p:cNvSpPr txBox="1">
            <a:spLocks noChangeArrowheads="1"/>
          </p:cNvSpPr>
          <p:nvPr/>
        </p:nvSpPr>
        <p:spPr bwMode="auto">
          <a:xfrm>
            <a:off x="785813" y="3009900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Clr3</a:t>
            </a:r>
          </a:p>
        </p:txBody>
      </p:sp>
      <p:sp>
        <p:nvSpPr>
          <p:cNvPr id="399" name="Text Box 105"/>
          <p:cNvSpPr txBox="1">
            <a:spLocks noChangeArrowheads="1"/>
          </p:cNvSpPr>
          <p:nvPr/>
        </p:nvSpPr>
        <p:spPr bwMode="auto">
          <a:xfrm>
            <a:off x="500063" y="328612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GateOn3</a:t>
            </a:r>
          </a:p>
        </p:txBody>
      </p:sp>
      <p:sp>
        <p:nvSpPr>
          <p:cNvPr id="400" name="Text Box 105"/>
          <p:cNvSpPr txBox="1">
            <a:spLocks noChangeArrowheads="1"/>
          </p:cNvSpPr>
          <p:nvPr/>
        </p:nvSpPr>
        <p:spPr bwMode="auto">
          <a:xfrm>
            <a:off x="785813" y="3571875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Clr4</a:t>
            </a:r>
          </a:p>
        </p:txBody>
      </p:sp>
      <p:sp>
        <p:nvSpPr>
          <p:cNvPr id="401" name="Text Box 105"/>
          <p:cNvSpPr txBox="1">
            <a:spLocks noChangeArrowheads="1"/>
          </p:cNvSpPr>
          <p:nvPr/>
        </p:nvSpPr>
        <p:spPr bwMode="auto">
          <a:xfrm>
            <a:off x="500063" y="385762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GateOn4</a:t>
            </a:r>
          </a:p>
        </p:txBody>
      </p:sp>
      <p:sp>
        <p:nvSpPr>
          <p:cNvPr id="402" name="Text Box 105"/>
          <p:cNvSpPr txBox="1">
            <a:spLocks noChangeArrowheads="1"/>
          </p:cNvSpPr>
          <p:nvPr/>
        </p:nvSpPr>
        <p:spPr bwMode="auto">
          <a:xfrm>
            <a:off x="714375" y="4143375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Clr5</a:t>
            </a:r>
          </a:p>
        </p:txBody>
      </p:sp>
      <p:sp>
        <p:nvSpPr>
          <p:cNvPr id="403" name="Text Box 105"/>
          <p:cNvSpPr txBox="1">
            <a:spLocks noChangeArrowheads="1"/>
          </p:cNvSpPr>
          <p:nvPr/>
        </p:nvSpPr>
        <p:spPr bwMode="auto">
          <a:xfrm>
            <a:off x="571500" y="4429125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GateOn5</a:t>
            </a:r>
          </a:p>
        </p:txBody>
      </p:sp>
      <p:cxnSp>
        <p:nvCxnSpPr>
          <p:cNvPr id="404" name="Prava linija spajanja 480"/>
          <p:cNvCxnSpPr/>
          <p:nvPr/>
        </p:nvCxnSpPr>
        <p:spPr>
          <a:xfrm>
            <a:off x="1571625" y="4643438"/>
            <a:ext cx="3643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5" name="Text Box 105"/>
          <p:cNvSpPr txBox="1">
            <a:spLocks noChangeArrowheads="1"/>
          </p:cNvSpPr>
          <p:nvPr/>
        </p:nvSpPr>
        <p:spPr bwMode="auto">
          <a:xfrm>
            <a:off x="642938" y="4724400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Clr6</a:t>
            </a:r>
          </a:p>
        </p:txBody>
      </p:sp>
      <p:sp>
        <p:nvSpPr>
          <p:cNvPr id="406" name="Text Box 105"/>
          <p:cNvSpPr txBox="1">
            <a:spLocks noChangeArrowheads="1"/>
          </p:cNvSpPr>
          <p:nvPr/>
        </p:nvSpPr>
        <p:spPr bwMode="auto">
          <a:xfrm>
            <a:off x="500063" y="500062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GateOn6</a:t>
            </a:r>
          </a:p>
        </p:txBody>
      </p:sp>
      <p:cxnSp>
        <p:nvCxnSpPr>
          <p:cNvPr id="407" name="Prava linija spajanja sa strelicom 488"/>
          <p:cNvCxnSpPr/>
          <p:nvPr/>
        </p:nvCxnSpPr>
        <p:spPr>
          <a:xfrm>
            <a:off x="1500188" y="285750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Prava linija spajanja sa strelicom 490"/>
          <p:cNvCxnSpPr/>
          <p:nvPr/>
        </p:nvCxnSpPr>
        <p:spPr>
          <a:xfrm>
            <a:off x="2643188" y="33575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Prava linija spajanja sa strelicom 493"/>
          <p:cNvCxnSpPr/>
          <p:nvPr/>
        </p:nvCxnSpPr>
        <p:spPr>
          <a:xfrm>
            <a:off x="6072188" y="514350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Pravougaonik 494"/>
          <p:cNvSpPr/>
          <p:nvPr/>
        </p:nvSpPr>
        <p:spPr>
          <a:xfrm>
            <a:off x="1500188" y="1857375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411" name="Pravougaonik 495"/>
          <p:cNvSpPr/>
          <p:nvPr/>
        </p:nvSpPr>
        <p:spPr>
          <a:xfrm>
            <a:off x="2643188" y="2428875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412" name="Pravougaonik 501"/>
          <p:cNvSpPr/>
          <p:nvPr/>
        </p:nvSpPr>
        <p:spPr>
          <a:xfrm>
            <a:off x="3500438" y="24288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Blind </a:t>
            </a:r>
            <a:r>
              <a:rPr lang="de-DE" dirty="0" err="1"/>
              <a:t>mode</a:t>
            </a:r>
            <a:endParaRPr lang="sr-Latn-CS" dirty="0"/>
          </a:p>
        </p:txBody>
      </p:sp>
      <p:sp>
        <p:nvSpPr>
          <p:cNvPr id="413" name="Pravougaonik 503"/>
          <p:cNvSpPr/>
          <p:nvPr/>
        </p:nvSpPr>
        <p:spPr>
          <a:xfrm>
            <a:off x="3500438" y="35718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414" name="Pravougaonik 506"/>
          <p:cNvSpPr/>
          <p:nvPr/>
        </p:nvSpPr>
        <p:spPr>
          <a:xfrm>
            <a:off x="3214688" y="642938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Noisy</a:t>
            </a:r>
            <a:r>
              <a:rPr lang="de-DE" dirty="0"/>
              <a:t> </a:t>
            </a:r>
            <a:r>
              <a:rPr lang="de-DE" dirty="0" err="1"/>
              <a:t>Seqence</a:t>
            </a:r>
            <a:endParaRPr lang="sr-Latn-CS" dirty="0"/>
          </a:p>
        </p:txBody>
      </p:sp>
      <p:cxnSp>
        <p:nvCxnSpPr>
          <p:cNvPr id="415" name="Prava linija spajanja sa strelicom 508"/>
          <p:cNvCxnSpPr/>
          <p:nvPr/>
        </p:nvCxnSpPr>
        <p:spPr>
          <a:xfrm rot="5400000" flipH="1" flipV="1">
            <a:off x="3322638" y="110648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Prava linija spajanja sa strelicom 510"/>
          <p:cNvCxnSpPr/>
          <p:nvPr/>
        </p:nvCxnSpPr>
        <p:spPr>
          <a:xfrm rot="5400000" flipH="1" flipV="1">
            <a:off x="5608638" y="110648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Pravougaonik 512"/>
          <p:cNvSpPr/>
          <p:nvPr/>
        </p:nvSpPr>
        <p:spPr>
          <a:xfrm>
            <a:off x="3500438" y="18573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Blind </a:t>
            </a:r>
            <a:r>
              <a:rPr lang="de-DE" dirty="0" err="1"/>
              <a:t>mode</a:t>
            </a:r>
            <a:endParaRPr lang="sr-Latn-CS" dirty="0"/>
          </a:p>
        </p:txBody>
      </p:sp>
      <p:sp>
        <p:nvSpPr>
          <p:cNvPr id="418" name="Text Box 105"/>
          <p:cNvSpPr txBox="1">
            <a:spLocks noChangeArrowheads="1"/>
          </p:cNvSpPr>
          <p:nvPr/>
        </p:nvSpPr>
        <p:spPr bwMode="auto">
          <a:xfrm>
            <a:off x="2571750" y="2143125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True reset</a:t>
            </a:r>
          </a:p>
        </p:txBody>
      </p:sp>
      <p:sp>
        <p:nvSpPr>
          <p:cNvPr id="419" name="Text Box 105"/>
          <p:cNvSpPr txBox="1">
            <a:spLocks noChangeArrowheads="1"/>
          </p:cNvSpPr>
          <p:nvPr/>
        </p:nvSpPr>
        <p:spPr bwMode="auto">
          <a:xfrm>
            <a:off x="4786313" y="3286125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True reset</a:t>
            </a:r>
          </a:p>
        </p:txBody>
      </p:sp>
      <p:cxnSp>
        <p:nvCxnSpPr>
          <p:cNvPr id="420" name="Prava linija spajanja 248"/>
          <p:cNvCxnSpPr/>
          <p:nvPr/>
        </p:nvCxnSpPr>
        <p:spPr>
          <a:xfrm flipV="1">
            <a:off x="3500438" y="178593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Prava linija spajanja 255"/>
          <p:cNvCxnSpPr/>
          <p:nvPr/>
        </p:nvCxnSpPr>
        <p:spPr>
          <a:xfrm>
            <a:off x="3214688" y="1000125"/>
            <a:ext cx="12144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Prava linija spajanja 261"/>
          <p:cNvCxnSpPr/>
          <p:nvPr/>
        </p:nvCxnSpPr>
        <p:spPr>
          <a:xfrm rot="5400000" flipH="1" flipV="1">
            <a:off x="3108325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3" name="Prava linija spajanja 263"/>
          <p:cNvCxnSpPr/>
          <p:nvPr/>
        </p:nvCxnSpPr>
        <p:spPr>
          <a:xfrm rot="5400000" flipH="1" flipV="1">
            <a:off x="5394325" y="1106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4" name="Prava linija spajanja 271"/>
          <p:cNvCxnSpPr/>
          <p:nvPr/>
        </p:nvCxnSpPr>
        <p:spPr>
          <a:xfrm flipV="1">
            <a:off x="4927600" y="1000125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5" name="Prava linija spajanja 283"/>
          <p:cNvCxnSpPr/>
          <p:nvPr/>
        </p:nvCxnSpPr>
        <p:spPr>
          <a:xfrm>
            <a:off x="4429125" y="1000125"/>
            <a:ext cx="10715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6" name="Pravougaonik 288"/>
          <p:cNvSpPr/>
          <p:nvPr/>
        </p:nvSpPr>
        <p:spPr>
          <a:xfrm>
            <a:off x="4643438" y="857250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/>
              <a:t>Noisy</a:t>
            </a:r>
            <a:r>
              <a:rPr lang="de-DE" dirty="0"/>
              <a:t> Enable#2 </a:t>
            </a:r>
            <a:endParaRPr lang="sr-Latn-CS" dirty="0"/>
          </a:p>
        </p:txBody>
      </p:sp>
      <p:cxnSp>
        <p:nvCxnSpPr>
          <p:cNvPr id="427" name="Prava linija spajanja 286"/>
          <p:cNvCxnSpPr/>
          <p:nvPr/>
        </p:nvCxnSpPr>
        <p:spPr>
          <a:xfrm flipV="1">
            <a:off x="4071938" y="1571625"/>
            <a:ext cx="5730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Prava linija spajanja 293"/>
          <p:cNvCxnSpPr/>
          <p:nvPr/>
        </p:nvCxnSpPr>
        <p:spPr>
          <a:xfrm rot="5400000" flipH="1" flipV="1">
            <a:off x="4537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Prava linija spajanja 295"/>
          <p:cNvCxnSpPr/>
          <p:nvPr/>
        </p:nvCxnSpPr>
        <p:spPr>
          <a:xfrm rot="5400000">
            <a:off x="4537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Prava linija spajanja 296"/>
          <p:cNvCxnSpPr/>
          <p:nvPr/>
        </p:nvCxnSpPr>
        <p:spPr>
          <a:xfrm rot="5400000" flipH="1" flipV="1">
            <a:off x="51085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1" name="Prava linija spajanja 299"/>
          <p:cNvCxnSpPr/>
          <p:nvPr/>
        </p:nvCxnSpPr>
        <p:spPr>
          <a:xfrm flipV="1">
            <a:off x="4643438" y="178593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Prava linija spajanja 300"/>
          <p:cNvCxnSpPr/>
          <p:nvPr/>
        </p:nvCxnSpPr>
        <p:spPr>
          <a:xfrm flipV="1">
            <a:off x="5214938" y="1571625"/>
            <a:ext cx="5730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Prava linija spajanja 304"/>
          <p:cNvCxnSpPr/>
          <p:nvPr/>
        </p:nvCxnSpPr>
        <p:spPr>
          <a:xfrm rot="5400000" flipH="1" flipV="1">
            <a:off x="5680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Prava linija spajanja 305"/>
          <p:cNvCxnSpPr/>
          <p:nvPr/>
        </p:nvCxnSpPr>
        <p:spPr>
          <a:xfrm>
            <a:off x="5786438" y="178593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Prava linija spajanja 335"/>
          <p:cNvCxnSpPr/>
          <p:nvPr/>
        </p:nvCxnSpPr>
        <p:spPr>
          <a:xfrm rot="5400000" flipH="1" flipV="1">
            <a:off x="5680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6" name="Prava linija spajanja 336"/>
          <p:cNvCxnSpPr/>
          <p:nvPr/>
        </p:nvCxnSpPr>
        <p:spPr>
          <a:xfrm rot="5400000">
            <a:off x="5680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7" name="Prava linija spajanja 337"/>
          <p:cNvCxnSpPr/>
          <p:nvPr/>
        </p:nvCxnSpPr>
        <p:spPr>
          <a:xfrm rot="5400000" flipH="1" flipV="1">
            <a:off x="62515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Prava linija spajanja 338"/>
          <p:cNvCxnSpPr/>
          <p:nvPr/>
        </p:nvCxnSpPr>
        <p:spPr>
          <a:xfrm flipV="1">
            <a:off x="5786438" y="1785938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Prava linija spajanja 339"/>
          <p:cNvCxnSpPr/>
          <p:nvPr/>
        </p:nvCxnSpPr>
        <p:spPr>
          <a:xfrm flipV="1">
            <a:off x="6357938" y="1571625"/>
            <a:ext cx="5730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Prava linija spajanja 340"/>
          <p:cNvCxnSpPr/>
          <p:nvPr/>
        </p:nvCxnSpPr>
        <p:spPr>
          <a:xfrm rot="5400000" flipH="1" flipV="1">
            <a:off x="6823075" y="1677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1" name="Pravougaonik 341"/>
          <p:cNvSpPr/>
          <p:nvPr/>
        </p:nvSpPr>
        <p:spPr>
          <a:xfrm>
            <a:off x="3214688" y="3000375"/>
            <a:ext cx="285750" cy="2143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cxnSp>
        <p:nvCxnSpPr>
          <p:cNvPr id="442" name="Prava linija spajanja 347"/>
          <p:cNvCxnSpPr/>
          <p:nvPr/>
        </p:nvCxnSpPr>
        <p:spPr>
          <a:xfrm flipV="1">
            <a:off x="6357938" y="3286125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Prava linija spajanja 356"/>
          <p:cNvCxnSpPr/>
          <p:nvPr/>
        </p:nvCxnSpPr>
        <p:spPr>
          <a:xfrm rot="5400000" flipH="1" flipV="1">
            <a:off x="7394575" y="33924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4" name="Pravougaonik 357"/>
          <p:cNvSpPr/>
          <p:nvPr/>
        </p:nvSpPr>
        <p:spPr>
          <a:xfrm>
            <a:off x="5786438" y="3286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445" name="Pravougaonik 358"/>
          <p:cNvSpPr/>
          <p:nvPr/>
        </p:nvSpPr>
        <p:spPr>
          <a:xfrm>
            <a:off x="6929438" y="3286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446" name="Pravougaonik 361"/>
          <p:cNvSpPr/>
          <p:nvPr/>
        </p:nvSpPr>
        <p:spPr>
          <a:xfrm>
            <a:off x="7215188" y="3071813"/>
            <a:ext cx="214312" cy="214312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cxnSp>
        <p:nvCxnSpPr>
          <p:cNvPr id="447" name="Prava linija spajanja 362"/>
          <p:cNvCxnSpPr/>
          <p:nvPr/>
        </p:nvCxnSpPr>
        <p:spPr>
          <a:xfrm rot="5400000" flipH="1" flipV="1">
            <a:off x="7394575" y="3963988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Pravougaonik 364"/>
          <p:cNvSpPr/>
          <p:nvPr/>
        </p:nvSpPr>
        <p:spPr>
          <a:xfrm>
            <a:off x="3500438" y="41433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449" name="Pravougaonik 365"/>
          <p:cNvSpPr/>
          <p:nvPr/>
        </p:nvSpPr>
        <p:spPr>
          <a:xfrm>
            <a:off x="3500438" y="4714875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dirty="0"/>
          </a:p>
        </p:txBody>
      </p:sp>
      <p:sp>
        <p:nvSpPr>
          <p:cNvPr id="450" name="Pravougaonik 366"/>
          <p:cNvSpPr/>
          <p:nvPr/>
        </p:nvSpPr>
        <p:spPr>
          <a:xfrm>
            <a:off x="4643438" y="3286125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</a:t>
            </a:r>
            <a:endParaRPr lang="sr-Latn-CS" dirty="0"/>
          </a:p>
        </p:txBody>
      </p:sp>
      <p:sp>
        <p:nvSpPr>
          <p:cNvPr id="451" name="Text Box 105"/>
          <p:cNvSpPr txBox="1">
            <a:spLocks noChangeArrowheads="1"/>
          </p:cNvSpPr>
          <p:nvPr/>
        </p:nvSpPr>
        <p:spPr bwMode="auto">
          <a:xfrm>
            <a:off x="3500438" y="2928938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A</a:t>
            </a:r>
          </a:p>
        </p:txBody>
      </p:sp>
      <p:sp>
        <p:nvSpPr>
          <p:cNvPr id="452" name="Text Box 105"/>
          <p:cNvSpPr txBox="1">
            <a:spLocks noChangeArrowheads="1"/>
          </p:cNvSpPr>
          <p:nvPr/>
        </p:nvSpPr>
        <p:spPr bwMode="auto">
          <a:xfrm>
            <a:off x="4643438" y="2928938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B</a:t>
            </a:r>
          </a:p>
        </p:txBody>
      </p:sp>
      <p:sp>
        <p:nvSpPr>
          <p:cNvPr id="453" name="Text Box 105"/>
          <p:cNvSpPr txBox="1">
            <a:spLocks noChangeArrowheads="1"/>
          </p:cNvSpPr>
          <p:nvPr/>
        </p:nvSpPr>
        <p:spPr bwMode="auto">
          <a:xfrm>
            <a:off x="5786438" y="2928938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</a:t>
            </a:r>
          </a:p>
        </p:txBody>
      </p:sp>
      <p:sp>
        <p:nvSpPr>
          <p:cNvPr id="454" name="Text Box 105"/>
          <p:cNvSpPr txBox="1">
            <a:spLocks noChangeArrowheads="1"/>
          </p:cNvSpPr>
          <p:nvPr/>
        </p:nvSpPr>
        <p:spPr bwMode="auto">
          <a:xfrm>
            <a:off x="6858000" y="2928938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D</a:t>
            </a:r>
          </a:p>
        </p:txBody>
      </p:sp>
      <p:sp>
        <p:nvSpPr>
          <p:cNvPr id="455" name="Text Box 105"/>
          <p:cNvSpPr txBox="1">
            <a:spLocks noChangeArrowheads="1"/>
          </p:cNvSpPr>
          <p:nvPr/>
        </p:nvSpPr>
        <p:spPr bwMode="auto">
          <a:xfrm>
            <a:off x="7143750" y="2786063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E</a:t>
            </a:r>
          </a:p>
        </p:txBody>
      </p:sp>
      <p:sp>
        <p:nvSpPr>
          <p:cNvPr id="456" name="Text Box 105"/>
          <p:cNvSpPr txBox="1">
            <a:spLocks noChangeArrowheads="1"/>
          </p:cNvSpPr>
          <p:nvPr/>
        </p:nvSpPr>
        <p:spPr bwMode="auto">
          <a:xfrm>
            <a:off x="7358063" y="2786063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True reset</a:t>
            </a:r>
          </a:p>
        </p:txBody>
      </p:sp>
      <p:sp>
        <p:nvSpPr>
          <p:cNvPr id="457" name="Text Box 105"/>
          <p:cNvSpPr txBox="1">
            <a:spLocks noChangeArrowheads="1"/>
          </p:cNvSpPr>
          <p:nvPr/>
        </p:nvSpPr>
        <p:spPr bwMode="auto">
          <a:xfrm>
            <a:off x="3214688" y="2714625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X</a:t>
            </a:r>
          </a:p>
        </p:txBody>
      </p:sp>
      <p:cxnSp>
        <p:nvCxnSpPr>
          <p:cNvPr id="458" name="Prava linija spajanja 387"/>
          <p:cNvCxnSpPr/>
          <p:nvPr/>
        </p:nvCxnSpPr>
        <p:spPr>
          <a:xfrm>
            <a:off x="7500938" y="3857625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9" name="Pravougaonik 388"/>
          <p:cNvSpPr/>
          <p:nvPr/>
        </p:nvSpPr>
        <p:spPr>
          <a:xfrm>
            <a:off x="4643438" y="642938"/>
            <a:ext cx="1143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460" name="Text Box 105"/>
          <p:cNvSpPr txBox="1">
            <a:spLocks noChangeArrowheads="1"/>
          </p:cNvSpPr>
          <p:nvPr/>
        </p:nvSpPr>
        <p:spPr bwMode="auto">
          <a:xfrm>
            <a:off x="4643438" y="5500688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Noisy Bunches</a:t>
            </a:r>
          </a:p>
        </p:txBody>
      </p:sp>
      <p:sp>
        <p:nvSpPr>
          <p:cNvPr id="197" name="Ellipse 196"/>
          <p:cNvSpPr/>
          <p:nvPr/>
        </p:nvSpPr>
        <p:spPr bwMode="auto">
          <a:xfrm>
            <a:off x="1691680" y="155679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8" name="Ellipse 197"/>
          <p:cNvSpPr/>
          <p:nvPr/>
        </p:nvSpPr>
        <p:spPr bwMode="auto">
          <a:xfrm>
            <a:off x="2843808" y="155679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9" name="Ellipse 198"/>
          <p:cNvSpPr/>
          <p:nvPr/>
        </p:nvSpPr>
        <p:spPr bwMode="auto">
          <a:xfrm>
            <a:off x="2843808" y="119675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0" name="Ellipse 199"/>
          <p:cNvSpPr/>
          <p:nvPr/>
        </p:nvSpPr>
        <p:spPr bwMode="auto">
          <a:xfrm>
            <a:off x="1691680" y="1196752"/>
            <a:ext cx="14401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Block scheme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32 high-voltage channels (level shifters) that generate the high-voltage signals.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Low voltage control block (based on shift register) used to select the high-voltage channels.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Voltage regulator that generates 4 high-voltage supplies out of two main ones.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JTAG slow control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Fast control uses four signals: CLK, Sin,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, </a:t>
            </a:r>
            <a:r>
              <a:rPr lang="en-US" altLang="zh-CN" sz="1400" kern="0" dirty="0" err="1">
                <a:latin typeface="+mn-lt"/>
                <a:ea typeface="SimSun" pitchFamily="2" charset="-122"/>
                <a:cs typeface="+mn-cs"/>
              </a:rPr>
              <a:t>StrClear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!</a:t>
            </a:r>
          </a:p>
        </p:txBody>
      </p:sp>
      <p:sp>
        <p:nvSpPr>
          <p:cNvPr id="78" name="Rectangle 63"/>
          <p:cNvSpPr>
            <a:spLocks noChangeArrowheads="1"/>
          </p:cNvSpPr>
          <p:nvPr/>
        </p:nvSpPr>
        <p:spPr bwMode="auto">
          <a:xfrm>
            <a:off x="4122465" y="3088010"/>
            <a:ext cx="1223963" cy="2300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LV Ctr.</a:t>
            </a:r>
          </a:p>
        </p:txBody>
      </p:sp>
      <p:sp>
        <p:nvSpPr>
          <p:cNvPr id="79" name="Text Box 64"/>
          <p:cNvSpPr txBox="1">
            <a:spLocks noChangeArrowheads="1"/>
          </p:cNvSpPr>
          <p:nvPr/>
        </p:nvSpPr>
        <p:spPr bwMode="auto">
          <a:xfrm>
            <a:off x="4389165" y="5604197"/>
            <a:ext cx="649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SERIN</a:t>
            </a:r>
          </a:p>
        </p:txBody>
      </p:sp>
      <p:sp>
        <p:nvSpPr>
          <p:cNvPr id="80" name="Text Box 65"/>
          <p:cNvSpPr txBox="1">
            <a:spLocks noChangeArrowheads="1"/>
          </p:cNvSpPr>
          <p:nvPr/>
        </p:nvSpPr>
        <p:spPr bwMode="auto">
          <a:xfrm>
            <a:off x="3546203" y="2726060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SEROUT</a:t>
            </a:r>
          </a:p>
        </p:txBody>
      </p:sp>
      <p:sp>
        <p:nvSpPr>
          <p:cNvPr id="81" name="Line 67"/>
          <p:cNvSpPr>
            <a:spLocks noChangeShapeType="1"/>
          </p:cNvSpPr>
          <p:nvPr/>
        </p:nvSpPr>
        <p:spPr bwMode="auto">
          <a:xfrm flipV="1">
            <a:off x="5130528" y="538829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Text Box 68"/>
          <p:cNvSpPr txBox="1">
            <a:spLocks noChangeArrowheads="1"/>
          </p:cNvSpPr>
          <p:nvPr/>
        </p:nvSpPr>
        <p:spPr bwMode="auto">
          <a:xfrm>
            <a:off x="5130528" y="5474022"/>
            <a:ext cx="608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STRG</a:t>
            </a:r>
          </a:p>
        </p:txBody>
      </p:sp>
      <p:sp>
        <p:nvSpPr>
          <p:cNvPr id="83" name="Text Box 69"/>
          <p:cNvSpPr txBox="1">
            <a:spLocks noChangeArrowheads="1"/>
          </p:cNvSpPr>
          <p:nvPr/>
        </p:nvSpPr>
        <p:spPr bwMode="auto">
          <a:xfrm>
            <a:off x="5130528" y="5675635"/>
            <a:ext cx="598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STRC</a:t>
            </a:r>
          </a:p>
        </p:txBody>
      </p:sp>
      <p:sp>
        <p:nvSpPr>
          <p:cNvPr id="84" name="Rectangle 70"/>
          <p:cNvSpPr>
            <a:spLocks noChangeArrowheads="1"/>
          </p:cNvSpPr>
          <p:nvPr/>
        </p:nvSpPr>
        <p:spPr bwMode="auto">
          <a:xfrm>
            <a:off x="5995715" y="3088010"/>
            <a:ext cx="792163" cy="2300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HV Chan.</a:t>
            </a:r>
          </a:p>
        </p:txBody>
      </p:sp>
      <p:sp>
        <p:nvSpPr>
          <p:cNvPr id="85" name="Text Box 71"/>
          <p:cNvSpPr txBox="1">
            <a:spLocks noChangeArrowheads="1"/>
          </p:cNvSpPr>
          <p:nvPr/>
        </p:nvSpPr>
        <p:spPr bwMode="auto">
          <a:xfrm>
            <a:off x="6427515" y="5459735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GHi, GLo</a:t>
            </a:r>
          </a:p>
        </p:txBody>
      </p:sp>
      <p:sp>
        <p:nvSpPr>
          <p:cNvPr id="86" name="Text Box 72"/>
          <p:cNvSpPr txBox="1">
            <a:spLocks noChangeArrowheads="1"/>
          </p:cNvSpPr>
          <p:nvPr/>
        </p:nvSpPr>
        <p:spPr bwMode="auto">
          <a:xfrm>
            <a:off x="6427515" y="5675635"/>
            <a:ext cx="800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CHi, CLo</a:t>
            </a:r>
          </a:p>
        </p:txBody>
      </p:sp>
      <p:sp>
        <p:nvSpPr>
          <p:cNvPr id="87" name="Line 73"/>
          <p:cNvSpPr>
            <a:spLocks noChangeShapeType="1"/>
          </p:cNvSpPr>
          <p:nvPr/>
        </p:nvSpPr>
        <p:spPr bwMode="auto">
          <a:xfrm flipV="1">
            <a:off x="6427515" y="538829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787878" y="524383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787878" y="323088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 flipV="1">
            <a:off x="4266928" y="538829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3690665" y="5604197"/>
            <a:ext cx="479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CLK</a:t>
            </a:r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rot="10800000" flipV="1">
            <a:off x="4411390" y="258318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" name="AutoShape 92"/>
          <p:cNvSpPr>
            <a:spLocks noChangeArrowheads="1"/>
          </p:cNvSpPr>
          <p:nvPr/>
        </p:nvSpPr>
        <p:spPr bwMode="auto">
          <a:xfrm>
            <a:off x="4195490" y="2222822"/>
            <a:ext cx="431800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V="1">
            <a:off x="4268515" y="21513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 flipV="1">
            <a:off x="4555853" y="21513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4411390" y="581851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utoShape 96"/>
          <p:cNvSpPr>
            <a:spLocks noChangeArrowheads="1"/>
          </p:cNvSpPr>
          <p:nvPr/>
        </p:nvSpPr>
        <p:spPr bwMode="auto">
          <a:xfrm rot="10800000" flipV="1">
            <a:off x="4195490" y="6180460"/>
            <a:ext cx="431800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 flipV="1">
            <a:off x="4482828" y="653923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4411390" y="538829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 flipV="1">
            <a:off x="4338365" y="6540822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" name="Line 101"/>
          <p:cNvSpPr>
            <a:spLocks noChangeShapeType="1"/>
          </p:cNvSpPr>
          <p:nvPr/>
        </p:nvSpPr>
        <p:spPr bwMode="auto">
          <a:xfrm>
            <a:off x="5346428" y="323088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" name="Line 103"/>
          <p:cNvSpPr>
            <a:spLocks noChangeShapeType="1"/>
          </p:cNvSpPr>
          <p:nvPr/>
        </p:nvSpPr>
        <p:spPr bwMode="auto">
          <a:xfrm>
            <a:off x="5346428" y="524383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Pravougaonik 40"/>
          <p:cNvSpPr>
            <a:spLocks noChangeArrowheads="1"/>
          </p:cNvSpPr>
          <p:nvPr/>
        </p:nvSpPr>
        <p:spPr bwMode="auto">
          <a:xfrm>
            <a:off x="4130403" y="48025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4" name="Pravougaonik 41"/>
          <p:cNvSpPr>
            <a:spLocks noChangeArrowheads="1"/>
          </p:cNvSpPr>
          <p:nvPr/>
        </p:nvSpPr>
        <p:spPr bwMode="auto">
          <a:xfrm>
            <a:off x="4130403" y="42310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5" name="Pravougaonik 42"/>
          <p:cNvSpPr>
            <a:spLocks noChangeArrowheads="1"/>
          </p:cNvSpPr>
          <p:nvPr/>
        </p:nvSpPr>
        <p:spPr bwMode="auto">
          <a:xfrm>
            <a:off x="4130403" y="36595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6" name="Pravougaonik 43"/>
          <p:cNvSpPr>
            <a:spLocks noChangeArrowheads="1"/>
          </p:cNvSpPr>
          <p:nvPr/>
        </p:nvSpPr>
        <p:spPr bwMode="auto">
          <a:xfrm>
            <a:off x="4130403" y="30880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3131840" y="4797152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08" name="Line 88"/>
          <p:cNvSpPr>
            <a:spLocks noChangeShapeType="1"/>
          </p:cNvSpPr>
          <p:nvPr/>
        </p:nvSpPr>
        <p:spPr bwMode="auto">
          <a:xfrm flipV="1">
            <a:off x="3196233" y="587174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" name="Rectangle 70"/>
          <p:cNvSpPr>
            <a:spLocks noChangeArrowheads="1"/>
          </p:cNvSpPr>
          <p:nvPr/>
        </p:nvSpPr>
        <p:spPr bwMode="auto">
          <a:xfrm>
            <a:off x="3130278" y="4231010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10" name="Rectangle 70"/>
          <p:cNvSpPr>
            <a:spLocks noChangeArrowheads="1"/>
          </p:cNvSpPr>
          <p:nvPr/>
        </p:nvSpPr>
        <p:spPr bwMode="auto">
          <a:xfrm>
            <a:off x="3130278" y="3659510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3130278" y="3088010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12" name="Text Box 26"/>
          <p:cNvSpPr txBox="1">
            <a:spLocks noChangeArrowheads="1"/>
          </p:cNvSpPr>
          <p:nvPr/>
        </p:nvSpPr>
        <p:spPr bwMode="auto">
          <a:xfrm>
            <a:off x="2624733" y="6014616"/>
            <a:ext cx="604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StrGB</a:t>
            </a: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2843808" y="6381328"/>
            <a:ext cx="1209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CCLK or StrClr</a:t>
            </a:r>
          </a:p>
        </p:txBody>
      </p:sp>
      <p:cxnSp>
        <p:nvCxnSpPr>
          <p:cNvPr id="114" name="Prava linija spajanja sa strelicom 57"/>
          <p:cNvCxnSpPr>
            <a:cxnSpLocks noChangeShapeType="1"/>
            <a:stCxn id="111" idx="3"/>
            <a:endCxn id="106" idx="1"/>
          </p:cNvCxnSpPr>
          <p:nvPr/>
        </p:nvCxnSpPr>
        <p:spPr bwMode="auto">
          <a:xfrm>
            <a:off x="3416028" y="33737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5" name="Prava linija spajanja sa strelicom 58"/>
          <p:cNvCxnSpPr>
            <a:cxnSpLocks noChangeShapeType="1"/>
          </p:cNvCxnSpPr>
          <p:nvPr/>
        </p:nvCxnSpPr>
        <p:spPr bwMode="auto">
          <a:xfrm>
            <a:off x="3416028" y="39452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6" name="Prava linija spajanja sa strelicom 59"/>
          <p:cNvCxnSpPr>
            <a:cxnSpLocks noChangeShapeType="1"/>
          </p:cNvCxnSpPr>
          <p:nvPr/>
        </p:nvCxnSpPr>
        <p:spPr bwMode="auto">
          <a:xfrm>
            <a:off x="3416028" y="45167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7" name="Prava linija spajanja sa strelicom 60"/>
          <p:cNvCxnSpPr>
            <a:cxnSpLocks noChangeShapeType="1"/>
          </p:cNvCxnSpPr>
          <p:nvPr/>
        </p:nvCxnSpPr>
        <p:spPr bwMode="auto">
          <a:xfrm>
            <a:off x="3416028" y="50882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8" name="Rectangle 107"/>
          <p:cNvSpPr>
            <a:spLocks noChangeArrowheads="1"/>
          </p:cNvSpPr>
          <p:nvPr/>
        </p:nvSpPr>
        <p:spPr bwMode="auto">
          <a:xfrm>
            <a:off x="1331640" y="3068960"/>
            <a:ext cx="12239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Volt. Regulator</a:t>
            </a:r>
          </a:p>
        </p:txBody>
      </p:sp>
      <p:sp>
        <p:nvSpPr>
          <p:cNvPr id="119" name="Line 108"/>
          <p:cNvSpPr>
            <a:spLocks noChangeShapeType="1"/>
          </p:cNvSpPr>
          <p:nvPr/>
        </p:nvSpPr>
        <p:spPr bwMode="auto">
          <a:xfrm>
            <a:off x="2555603" y="328486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0" name="Line 109"/>
          <p:cNvSpPr>
            <a:spLocks noChangeShapeType="1"/>
          </p:cNvSpPr>
          <p:nvPr/>
        </p:nvSpPr>
        <p:spPr bwMode="auto">
          <a:xfrm>
            <a:off x="2555603" y="342932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1" name="Line 110"/>
          <p:cNvSpPr>
            <a:spLocks noChangeShapeType="1"/>
          </p:cNvSpPr>
          <p:nvPr/>
        </p:nvSpPr>
        <p:spPr bwMode="auto">
          <a:xfrm>
            <a:off x="2555603" y="357378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" name="Line 111"/>
          <p:cNvSpPr>
            <a:spLocks noChangeShapeType="1"/>
          </p:cNvSpPr>
          <p:nvPr/>
        </p:nvSpPr>
        <p:spPr bwMode="auto">
          <a:xfrm>
            <a:off x="2555603" y="371666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" name="Line 112"/>
          <p:cNvSpPr>
            <a:spLocks noChangeShapeType="1"/>
          </p:cNvSpPr>
          <p:nvPr/>
        </p:nvSpPr>
        <p:spPr bwMode="auto">
          <a:xfrm>
            <a:off x="1044303" y="328486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Line 113"/>
          <p:cNvSpPr>
            <a:spLocks noChangeShapeType="1"/>
          </p:cNvSpPr>
          <p:nvPr/>
        </p:nvSpPr>
        <p:spPr bwMode="auto">
          <a:xfrm>
            <a:off x="1044303" y="342932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Rectangle 114"/>
          <p:cNvSpPr>
            <a:spLocks noChangeArrowheads="1"/>
          </p:cNvSpPr>
          <p:nvPr/>
        </p:nvSpPr>
        <p:spPr bwMode="auto">
          <a:xfrm>
            <a:off x="1331640" y="4581847"/>
            <a:ext cx="12239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Slow control</a:t>
            </a:r>
          </a:p>
        </p:txBody>
      </p:sp>
      <p:cxnSp>
        <p:nvCxnSpPr>
          <p:cNvPr id="126" name="Prava linija spajanja 70"/>
          <p:cNvCxnSpPr>
            <a:cxnSpLocks noChangeShapeType="1"/>
          </p:cNvCxnSpPr>
          <p:nvPr/>
        </p:nvCxnSpPr>
        <p:spPr bwMode="auto">
          <a:xfrm rot="5400000" flipH="1" flipV="1">
            <a:off x="3130278" y="5302572"/>
            <a:ext cx="714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7" name="Prava linija spajanja 72"/>
          <p:cNvCxnSpPr>
            <a:cxnSpLocks noChangeShapeType="1"/>
          </p:cNvCxnSpPr>
          <p:nvPr/>
        </p:nvCxnSpPr>
        <p:spPr bwMode="auto">
          <a:xfrm rot="16200000" flipH="1">
            <a:off x="3201715" y="5302572"/>
            <a:ext cx="71438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8" name="Line 88"/>
          <p:cNvSpPr>
            <a:spLocks noChangeShapeType="1"/>
          </p:cNvSpPr>
          <p:nvPr/>
        </p:nvSpPr>
        <p:spPr bwMode="auto">
          <a:xfrm flipV="1">
            <a:off x="3339108" y="587174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Text Box 65"/>
          <p:cNvSpPr txBox="1">
            <a:spLocks noChangeArrowheads="1"/>
          </p:cNvSpPr>
          <p:nvPr/>
        </p:nvSpPr>
        <p:spPr bwMode="auto">
          <a:xfrm>
            <a:off x="3344590" y="3097535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NoisyEn3</a:t>
            </a:r>
          </a:p>
        </p:txBody>
      </p:sp>
      <p:sp>
        <p:nvSpPr>
          <p:cNvPr id="130" name="Text Box 65"/>
          <p:cNvSpPr txBox="1">
            <a:spLocks noChangeArrowheads="1"/>
          </p:cNvSpPr>
          <p:nvPr/>
        </p:nvSpPr>
        <p:spPr bwMode="auto">
          <a:xfrm>
            <a:off x="3344590" y="4802510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NoisyEn0</a:t>
            </a:r>
          </a:p>
        </p:txBody>
      </p:sp>
      <p:sp>
        <p:nvSpPr>
          <p:cNvPr id="59" name="Rectangle 70"/>
          <p:cNvSpPr>
            <a:spLocks noChangeArrowheads="1"/>
          </p:cNvSpPr>
          <p:nvPr/>
        </p:nvSpPr>
        <p:spPr bwMode="auto">
          <a:xfrm>
            <a:off x="3131840" y="5301208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60" name="Text Box 65"/>
          <p:cNvSpPr txBox="1">
            <a:spLocks noChangeArrowheads="1"/>
          </p:cNvSpPr>
          <p:nvPr/>
        </p:nvSpPr>
        <p:spPr bwMode="auto">
          <a:xfrm>
            <a:off x="971600" y="2708920"/>
            <a:ext cx="145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 dirty="0"/>
              <a:t>Blind mode control</a:t>
            </a:r>
          </a:p>
        </p:txBody>
      </p:sp>
      <p:sp>
        <p:nvSpPr>
          <p:cNvPr id="61" name="Rectangle 70"/>
          <p:cNvSpPr>
            <a:spLocks noChangeArrowheads="1"/>
          </p:cNvSpPr>
          <p:nvPr/>
        </p:nvSpPr>
        <p:spPr bwMode="auto">
          <a:xfrm>
            <a:off x="3131840" y="2564904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</p:spTree>
    <p:extLst>
      <p:ext uri="{BB962C8B-B14F-4D97-AF65-F5344CB8AC3E}">
        <p14:creationId xmlns:p14="http://schemas.microsoft.com/office/powerpoint/2010/main" val="27959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30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High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</a:t>
            </a:r>
            <a:r>
              <a:rPr lang="de-DE" sz="2000" dirty="0" err="1"/>
              <a:t>p</a:t>
            </a:r>
            <a:r>
              <a:rPr lang="de-DE" sz="2000" dirty="0" err="1" smtClean="0"/>
              <a:t>rotection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Despite of segmenting, switching of many clears simultaneously can lead to high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instantaneous currents (&gt;1A)  that could damage metal lines and bumps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following circuit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reduces the slope of rising and falling clear edges when many channels are simultaneously turned on/off,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while the slope remains unaffected  when only one channel is active.</a:t>
            </a:r>
          </a:p>
        </p:txBody>
      </p:sp>
      <p:sp>
        <p:nvSpPr>
          <p:cNvPr id="5" name="Oval 28"/>
          <p:cNvSpPr>
            <a:spLocks noChangeArrowheads="1"/>
          </p:cNvSpPr>
          <p:nvPr/>
        </p:nvSpPr>
        <p:spPr bwMode="auto">
          <a:xfrm>
            <a:off x="6929438" y="2711450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>
            <a:off x="7073900" y="2566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>
            <a:off x="7145338" y="25669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7145338" y="25669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7145338" y="3000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 flipH="1">
            <a:off x="7002463" y="2927350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7145338" y="2927350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H="1">
            <a:off x="6642100" y="5640388"/>
            <a:ext cx="431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 flipV="1">
            <a:off x="7073900" y="5497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 flipV="1">
            <a:off x="7145338" y="54244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V="1">
            <a:off x="7145338" y="58578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 flipV="1">
            <a:off x="7145338" y="5424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 flipH="1" flipV="1">
            <a:off x="7002463" y="5424488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 flipV="1">
            <a:off x="7145338" y="5424488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7361238" y="58562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7361238" y="2352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>
            <a:off x="7361238" y="29051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47"/>
          <p:cNvSpPr>
            <a:spLocks noChangeShapeType="1"/>
          </p:cNvSpPr>
          <p:nvPr/>
        </p:nvSpPr>
        <p:spPr bwMode="auto">
          <a:xfrm flipH="1">
            <a:off x="2987675" y="2136775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H="1">
            <a:off x="6481763" y="2787650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25" name="Prava linija spajanja 92"/>
          <p:cNvCxnSpPr>
            <a:cxnSpLocks noChangeShapeType="1"/>
          </p:cNvCxnSpPr>
          <p:nvPr/>
        </p:nvCxnSpPr>
        <p:spPr bwMode="auto">
          <a:xfrm rot="10800000">
            <a:off x="2428875" y="6286500"/>
            <a:ext cx="49291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5568950" y="2711450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5713413" y="2566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5784850" y="25669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784850" y="25669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5784850" y="3000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5641975" y="2927350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784850" y="2927350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H="1">
            <a:off x="5281613" y="5640388"/>
            <a:ext cx="431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flipV="1">
            <a:off x="5713413" y="5497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flipV="1">
            <a:off x="5784850" y="54244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 flipV="1">
            <a:off x="5784850" y="58578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784850" y="5424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H="1" flipV="1">
            <a:off x="5641975" y="5424488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 flipV="1">
            <a:off x="5784850" y="5424488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6000750" y="58562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6000750" y="2352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6000750" y="29051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>
            <a:off x="5121275" y="2787650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4214813" y="2711450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4359275" y="2566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>
            <a:off x="4430713" y="25669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4430713" y="25669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4430713" y="3000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H="1">
            <a:off x="4287838" y="2927350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4430713" y="2927350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 flipH="1">
            <a:off x="3946525" y="5640388"/>
            <a:ext cx="431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V="1">
            <a:off x="4359275" y="5497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V="1">
            <a:off x="4430713" y="54244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 flipV="1">
            <a:off x="4430713" y="58578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V="1">
            <a:off x="4430713" y="54244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flipH="1" flipV="1">
            <a:off x="4287838" y="5424488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 flipV="1">
            <a:off x="4430713" y="5424488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4646613" y="58562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>
            <a:off x="4646613" y="2352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46"/>
          <p:cNvSpPr>
            <a:spLocks noChangeShapeType="1"/>
          </p:cNvSpPr>
          <p:nvPr/>
        </p:nvSpPr>
        <p:spPr bwMode="auto">
          <a:xfrm>
            <a:off x="4646613" y="29051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35"/>
          <p:cNvSpPr>
            <a:spLocks noChangeShapeType="1"/>
          </p:cNvSpPr>
          <p:nvPr/>
        </p:nvSpPr>
        <p:spPr bwMode="auto">
          <a:xfrm flipH="1">
            <a:off x="3786188" y="2787650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2" name="Group 72"/>
          <p:cNvGrpSpPr>
            <a:grpSpLocks/>
          </p:cNvGrpSpPr>
          <p:nvPr/>
        </p:nvGrpSpPr>
        <p:grpSpPr bwMode="auto">
          <a:xfrm>
            <a:off x="3214688" y="2500313"/>
            <a:ext cx="609600" cy="571500"/>
            <a:chOff x="3264" y="1248"/>
            <a:chExt cx="384" cy="384"/>
          </a:xfrm>
        </p:grpSpPr>
        <p:sp>
          <p:nvSpPr>
            <p:cNvPr id="63" name="AutoShape 73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64" name="Oval 74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65" name="Pravougaonik 139"/>
          <p:cNvSpPr>
            <a:spLocks noChangeArrowheads="1"/>
          </p:cNvSpPr>
          <p:nvPr/>
        </p:nvSpPr>
        <p:spPr bwMode="auto">
          <a:xfrm>
            <a:off x="2500313" y="2071688"/>
            <a:ext cx="500062" cy="142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cxnSp>
        <p:nvCxnSpPr>
          <p:cNvPr id="66" name="Prava linija spajanja 141"/>
          <p:cNvCxnSpPr>
            <a:cxnSpLocks noChangeShapeType="1"/>
            <a:stCxn id="65" idx="1"/>
          </p:cNvCxnSpPr>
          <p:nvPr/>
        </p:nvCxnSpPr>
        <p:spPr bwMode="auto">
          <a:xfrm rot="10800000">
            <a:off x="1857375" y="2143125"/>
            <a:ext cx="64293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Pravougaonik 142"/>
          <p:cNvSpPr>
            <a:spLocks noChangeArrowheads="1"/>
          </p:cNvSpPr>
          <p:nvPr/>
        </p:nvSpPr>
        <p:spPr bwMode="auto">
          <a:xfrm>
            <a:off x="2500313" y="6215063"/>
            <a:ext cx="500062" cy="142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cxnSp>
        <p:nvCxnSpPr>
          <p:cNvPr id="68" name="Prava linija spajanja 143"/>
          <p:cNvCxnSpPr>
            <a:cxnSpLocks noChangeShapeType="1"/>
          </p:cNvCxnSpPr>
          <p:nvPr/>
        </p:nvCxnSpPr>
        <p:spPr bwMode="auto">
          <a:xfrm rot="10800000">
            <a:off x="1857375" y="6286500"/>
            <a:ext cx="64293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Pravougaonik 144"/>
          <p:cNvSpPr>
            <a:spLocks noChangeArrowheads="1"/>
          </p:cNvSpPr>
          <p:nvPr/>
        </p:nvSpPr>
        <p:spPr bwMode="auto">
          <a:xfrm>
            <a:off x="857250" y="1857375"/>
            <a:ext cx="642938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70" name="Pravougaonik 145"/>
          <p:cNvSpPr>
            <a:spLocks noChangeArrowheads="1"/>
          </p:cNvSpPr>
          <p:nvPr/>
        </p:nvSpPr>
        <p:spPr bwMode="auto">
          <a:xfrm>
            <a:off x="928688" y="6000750"/>
            <a:ext cx="642937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71" name="Grupa 166"/>
          <p:cNvGrpSpPr>
            <a:grpSpLocks/>
          </p:cNvGrpSpPr>
          <p:nvPr/>
        </p:nvGrpSpPr>
        <p:grpSpPr bwMode="auto">
          <a:xfrm>
            <a:off x="1857375" y="2428875"/>
            <a:ext cx="1573213" cy="214313"/>
            <a:chOff x="1857356" y="2428868"/>
            <a:chExt cx="1573224" cy="214314"/>
          </a:xfrm>
        </p:grpSpPr>
        <p:cxnSp>
          <p:nvCxnSpPr>
            <p:cNvPr id="72" name="Prava linija spajanja 151"/>
            <p:cNvCxnSpPr>
              <a:cxnSpLocks noChangeShapeType="1"/>
            </p:cNvCxnSpPr>
            <p:nvPr/>
          </p:nvCxnSpPr>
          <p:spPr bwMode="auto">
            <a:xfrm rot="5400000" flipH="1" flipV="1">
              <a:off x="3322629" y="2535231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3" name="Prava linija spajanja 153"/>
            <p:cNvCxnSpPr>
              <a:cxnSpLocks noChangeShapeType="1"/>
            </p:cNvCxnSpPr>
            <p:nvPr/>
          </p:nvCxnSpPr>
          <p:spPr bwMode="auto">
            <a:xfrm rot="10800000">
              <a:off x="1857356" y="2428868"/>
              <a:ext cx="157163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4" name="Grupa 167"/>
          <p:cNvGrpSpPr>
            <a:grpSpLocks/>
          </p:cNvGrpSpPr>
          <p:nvPr/>
        </p:nvGrpSpPr>
        <p:grpSpPr bwMode="auto">
          <a:xfrm flipV="1">
            <a:off x="2000250" y="5786438"/>
            <a:ext cx="1573213" cy="214312"/>
            <a:chOff x="1857356" y="2428868"/>
            <a:chExt cx="1573224" cy="214314"/>
          </a:xfrm>
        </p:grpSpPr>
        <p:cxnSp>
          <p:nvCxnSpPr>
            <p:cNvPr id="75" name="Prava linija spajanja 168"/>
            <p:cNvCxnSpPr>
              <a:cxnSpLocks noChangeShapeType="1"/>
            </p:cNvCxnSpPr>
            <p:nvPr/>
          </p:nvCxnSpPr>
          <p:spPr bwMode="auto">
            <a:xfrm rot="5400000" flipH="1" flipV="1">
              <a:off x="3322629" y="2535231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6" name="Prava linija spajanja 169"/>
            <p:cNvCxnSpPr>
              <a:cxnSpLocks noChangeShapeType="1"/>
            </p:cNvCxnSpPr>
            <p:nvPr/>
          </p:nvCxnSpPr>
          <p:spPr bwMode="auto">
            <a:xfrm rot="10800000">
              <a:off x="1857356" y="2428868"/>
              <a:ext cx="157163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7" name="Group 72"/>
          <p:cNvGrpSpPr>
            <a:grpSpLocks/>
          </p:cNvGrpSpPr>
          <p:nvPr/>
        </p:nvGrpSpPr>
        <p:grpSpPr bwMode="auto">
          <a:xfrm>
            <a:off x="3319463" y="5357813"/>
            <a:ext cx="609600" cy="571500"/>
            <a:chOff x="3264" y="1248"/>
            <a:chExt cx="384" cy="384"/>
          </a:xfrm>
        </p:grpSpPr>
        <p:sp>
          <p:nvSpPr>
            <p:cNvPr id="78" name="AutoShape 73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79" name="Oval 74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80" name="Grupa 173"/>
          <p:cNvGrpSpPr>
            <a:grpSpLocks/>
          </p:cNvGrpSpPr>
          <p:nvPr/>
        </p:nvGrpSpPr>
        <p:grpSpPr bwMode="auto">
          <a:xfrm>
            <a:off x="2000250" y="5286375"/>
            <a:ext cx="1573213" cy="214313"/>
            <a:chOff x="1857356" y="2428868"/>
            <a:chExt cx="1573224" cy="214314"/>
          </a:xfrm>
        </p:grpSpPr>
        <p:cxnSp>
          <p:nvCxnSpPr>
            <p:cNvPr id="81" name="Prava linija spajanja 174"/>
            <p:cNvCxnSpPr>
              <a:cxnSpLocks noChangeShapeType="1"/>
            </p:cNvCxnSpPr>
            <p:nvPr/>
          </p:nvCxnSpPr>
          <p:spPr bwMode="auto">
            <a:xfrm rot="5400000" flipH="1" flipV="1">
              <a:off x="3322629" y="2535231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" name="Prava linija spajanja 175"/>
            <p:cNvCxnSpPr>
              <a:cxnSpLocks noChangeShapeType="1"/>
            </p:cNvCxnSpPr>
            <p:nvPr/>
          </p:nvCxnSpPr>
          <p:spPr bwMode="auto">
            <a:xfrm rot="10800000">
              <a:off x="1857356" y="2428868"/>
              <a:ext cx="157163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3" name="Grupa 176"/>
          <p:cNvGrpSpPr>
            <a:grpSpLocks/>
          </p:cNvGrpSpPr>
          <p:nvPr/>
        </p:nvGrpSpPr>
        <p:grpSpPr bwMode="auto">
          <a:xfrm flipV="1">
            <a:off x="1857375" y="2928938"/>
            <a:ext cx="1573213" cy="214312"/>
            <a:chOff x="1857356" y="2428868"/>
            <a:chExt cx="1573224" cy="214314"/>
          </a:xfrm>
        </p:grpSpPr>
        <p:cxnSp>
          <p:nvCxnSpPr>
            <p:cNvPr id="84" name="Prava linija spajanja 177"/>
            <p:cNvCxnSpPr>
              <a:cxnSpLocks noChangeShapeType="1"/>
            </p:cNvCxnSpPr>
            <p:nvPr/>
          </p:nvCxnSpPr>
          <p:spPr bwMode="auto">
            <a:xfrm rot="5400000" flipH="1" flipV="1">
              <a:off x="3322629" y="2535231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" name="Prava linija spajanja 178"/>
            <p:cNvCxnSpPr>
              <a:cxnSpLocks noChangeShapeType="1"/>
            </p:cNvCxnSpPr>
            <p:nvPr/>
          </p:nvCxnSpPr>
          <p:spPr bwMode="auto">
            <a:xfrm rot="10800000">
              <a:off x="1857356" y="2428868"/>
              <a:ext cx="157163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6" name="Prava linija spajanja 180"/>
          <p:cNvCxnSpPr>
            <a:cxnSpLocks noChangeShapeType="1"/>
          </p:cNvCxnSpPr>
          <p:nvPr/>
        </p:nvCxnSpPr>
        <p:spPr bwMode="auto">
          <a:xfrm rot="5400000">
            <a:off x="1715294" y="2285206"/>
            <a:ext cx="2857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7" name="Prava linija spajanja 181"/>
          <p:cNvCxnSpPr>
            <a:cxnSpLocks noChangeShapeType="1"/>
          </p:cNvCxnSpPr>
          <p:nvPr/>
        </p:nvCxnSpPr>
        <p:spPr bwMode="auto">
          <a:xfrm rot="5400000">
            <a:off x="1858169" y="6142831"/>
            <a:ext cx="2857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8" name="Grupa 182"/>
          <p:cNvGrpSpPr>
            <a:grpSpLocks/>
          </p:cNvGrpSpPr>
          <p:nvPr/>
        </p:nvGrpSpPr>
        <p:grpSpPr bwMode="auto">
          <a:xfrm>
            <a:off x="1857375" y="5357813"/>
            <a:ext cx="285750" cy="644525"/>
            <a:chOff x="4000496" y="5429264"/>
            <a:chExt cx="285752" cy="643736"/>
          </a:xfrm>
        </p:grpSpPr>
        <p:cxnSp>
          <p:nvCxnSpPr>
            <p:cNvPr id="89" name="Prava linija spajanja 183"/>
            <p:cNvCxnSpPr>
              <a:cxnSpLocks noChangeShapeType="1"/>
            </p:cNvCxnSpPr>
            <p:nvPr/>
          </p:nvCxnSpPr>
          <p:spPr bwMode="auto">
            <a:xfrm rot="5400000" flipH="1" flipV="1">
              <a:off x="4000496" y="5929330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" name="Prava linija spajanja 184"/>
            <p:cNvCxnSpPr>
              <a:cxnSpLocks noChangeShapeType="1"/>
            </p:cNvCxnSpPr>
            <p:nvPr/>
          </p:nvCxnSpPr>
          <p:spPr bwMode="auto">
            <a:xfrm>
              <a:off x="4071934" y="5786454"/>
              <a:ext cx="142876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" name="Prava linija spajanja 185"/>
            <p:cNvCxnSpPr>
              <a:cxnSpLocks noChangeShapeType="1"/>
            </p:cNvCxnSpPr>
            <p:nvPr/>
          </p:nvCxnSpPr>
          <p:spPr bwMode="auto">
            <a:xfrm>
              <a:off x="4000496" y="5715016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" name="Prava linija spajanja 186"/>
            <p:cNvCxnSpPr>
              <a:cxnSpLocks noChangeShapeType="1"/>
            </p:cNvCxnSpPr>
            <p:nvPr/>
          </p:nvCxnSpPr>
          <p:spPr bwMode="auto">
            <a:xfrm rot="5400000" flipH="1" flipV="1">
              <a:off x="4001290" y="5571346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3" name="Grupa 187"/>
          <p:cNvGrpSpPr>
            <a:grpSpLocks/>
          </p:cNvGrpSpPr>
          <p:nvPr/>
        </p:nvGrpSpPr>
        <p:grpSpPr bwMode="auto">
          <a:xfrm>
            <a:off x="1714500" y="2428875"/>
            <a:ext cx="285750" cy="642938"/>
            <a:chOff x="4000496" y="5429264"/>
            <a:chExt cx="285752" cy="643736"/>
          </a:xfrm>
        </p:grpSpPr>
        <p:cxnSp>
          <p:nvCxnSpPr>
            <p:cNvPr id="94" name="Prava linija spajanja 188"/>
            <p:cNvCxnSpPr>
              <a:cxnSpLocks noChangeShapeType="1"/>
            </p:cNvCxnSpPr>
            <p:nvPr/>
          </p:nvCxnSpPr>
          <p:spPr bwMode="auto">
            <a:xfrm rot="5400000" flipH="1" flipV="1">
              <a:off x="4000496" y="5929330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5" name="Prava linija spajanja 189"/>
            <p:cNvCxnSpPr>
              <a:cxnSpLocks noChangeShapeType="1"/>
            </p:cNvCxnSpPr>
            <p:nvPr/>
          </p:nvCxnSpPr>
          <p:spPr bwMode="auto">
            <a:xfrm>
              <a:off x="4071934" y="5786454"/>
              <a:ext cx="142876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" name="Prava linija spajanja 190"/>
            <p:cNvCxnSpPr>
              <a:cxnSpLocks noChangeShapeType="1"/>
            </p:cNvCxnSpPr>
            <p:nvPr/>
          </p:nvCxnSpPr>
          <p:spPr bwMode="auto">
            <a:xfrm>
              <a:off x="4000496" y="5715016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" name="Prava linija spajanja 191"/>
            <p:cNvCxnSpPr>
              <a:cxnSpLocks noChangeShapeType="1"/>
            </p:cNvCxnSpPr>
            <p:nvPr/>
          </p:nvCxnSpPr>
          <p:spPr bwMode="auto">
            <a:xfrm rot="5400000" flipH="1" flipV="1">
              <a:off x="4001290" y="5571346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8" name="Prava linija spajanja 193"/>
          <p:cNvCxnSpPr>
            <a:cxnSpLocks noChangeShapeType="1"/>
            <a:endCxn id="69" idx="3"/>
          </p:cNvCxnSpPr>
          <p:nvPr/>
        </p:nvCxnSpPr>
        <p:spPr bwMode="auto">
          <a:xfrm rot="10800000">
            <a:off x="1500188" y="2143125"/>
            <a:ext cx="3571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9" name="Prava linija spajanja 194"/>
          <p:cNvCxnSpPr>
            <a:cxnSpLocks noChangeShapeType="1"/>
          </p:cNvCxnSpPr>
          <p:nvPr/>
        </p:nvCxnSpPr>
        <p:spPr bwMode="auto">
          <a:xfrm rot="10800000">
            <a:off x="1571625" y="6286500"/>
            <a:ext cx="3571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Prava linija spajanja 198"/>
          <p:cNvCxnSpPr>
            <a:cxnSpLocks noChangeShapeType="1"/>
          </p:cNvCxnSpPr>
          <p:nvPr/>
        </p:nvCxnSpPr>
        <p:spPr bwMode="auto">
          <a:xfrm rot="5400000">
            <a:off x="4537075" y="2249488"/>
            <a:ext cx="2143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1" name="Prava linija spajanja 199"/>
          <p:cNvCxnSpPr>
            <a:cxnSpLocks noChangeShapeType="1"/>
          </p:cNvCxnSpPr>
          <p:nvPr/>
        </p:nvCxnSpPr>
        <p:spPr bwMode="auto">
          <a:xfrm rot="5400000">
            <a:off x="5892800" y="2249488"/>
            <a:ext cx="2143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" name="Prava linija spajanja 200"/>
          <p:cNvCxnSpPr>
            <a:cxnSpLocks noChangeShapeType="1"/>
          </p:cNvCxnSpPr>
          <p:nvPr/>
        </p:nvCxnSpPr>
        <p:spPr bwMode="auto">
          <a:xfrm rot="5400000">
            <a:off x="7250112" y="2249488"/>
            <a:ext cx="2143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" name="Prava linija spajanja 201"/>
          <p:cNvCxnSpPr>
            <a:cxnSpLocks noChangeShapeType="1"/>
          </p:cNvCxnSpPr>
          <p:nvPr/>
        </p:nvCxnSpPr>
        <p:spPr bwMode="auto">
          <a:xfrm rot="5400000">
            <a:off x="4537076" y="6178550"/>
            <a:ext cx="2143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" name="Prava linija spajanja 202"/>
          <p:cNvCxnSpPr>
            <a:cxnSpLocks noChangeShapeType="1"/>
          </p:cNvCxnSpPr>
          <p:nvPr/>
        </p:nvCxnSpPr>
        <p:spPr bwMode="auto">
          <a:xfrm rot="5400000">
            <a:off x="5892801" y="6178550"/>
            <a:ext cx="2143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5" name="Prava linija spajanja 203"/>
          <p:cNvCxnSpPr>
            <a:cxnSpLocks noChangeShapeType="1"/>
          </p:cNvCxnSpPr>
          <p:nvPr/>
        </p:nvCxnSpPr>
        <p:spPr bwMode="auto">
          <a:xfrm rot="5400000">
            <a:off x="7250113" y="6178550"/>
            <a:ext cx="2143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3071813" y="18573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1.5 Ohms in last metal layer</a:t>
            </a: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3000375" y="6286500"/>
            <a:ext cx="2089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1.5 Ohms in last metal layer</a:t>
            </a:r>
          </a:p>
        </p:txBody>
      </p:sp>
    </p:spTree>
    <p:extLst>
      <p:ext uri="{BB962C8B-B14F-4D97-AF65-F5344CB8AC3E}">
        <p14:creationId xmlns:p14="http://schemas.microsoft.com/office/powerpoint/2010/main" val="7167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31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 sequence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1040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32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Normal operation of the SWITCHER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Normal mode operation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The following inputs are used: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 smtClean="0">
                <a:latin typeface="+mn-lt"/>
                <a:ea typeface="SimSun" pitchFamily="2" charset="-122"/>
                <a:cs typeface="+mn-cs"/>
              </a:rPr>
              <a:t>StrGate</a:t>
            </a:r>
            <a:endParaRPr lang="en-US" altLang="zh-CN" sz="1400" kern="0" dirty="0" smtClean="0">
              <a:latin typeface="+mn-lt"/>
              <a:ea typeface="SimSun" pitchFamily="2" charset="-122"/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err="1" smtClean="0">
                <a:latin typeface="+mn-lt"/>
                <a:ea typeface="SimSun" pitchFamily="2" charset="-122"/>
                <a:cs typeface="+mn-cs"/>
              </a:rPr>
              <a:t>StrClear</a:t>
            </a:r>
            <a:endParaRPr lang="en-US" altLang="zh-CN" sz="1400" kern="0" dirty="0" smtClean="0">
              <a:latin typeface="+mn-lt"/>
              <a:ea typeface="SimSun" pitchFamily="2" charset="-122"/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CLK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Sin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The rising edge of </a:t>
            </a:r>
            <a:r>
              <a:rPr lang="en-US" altLang="zh-CN" sz="1400" kern="0" dirty="0" err="1" smtClean="0">
                <a:latin typeface="+mn-lt"/>
                <a:ea typeface="SimSun" pitchFamily="2" charset="-122"/>
                <a:cs typeface="+mn-cs"/>
              </a:rPr>
              <a:t>StrGate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(ON) and the falling CLK edge (OFF) control the gate signal overlap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cxnSp>
        <p:nvCxnSpPr>
          <p:cNvPr id="40" name="Prava linija spajanja 162"/>
          <p:cNvCxnSpPr/>
          <p:nvPr/>
        </p:nvCxnSpPr>
        <p:spPr>
          <a:xfrm>
            <a:off x="829296" y="37130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rava linija spajanja 163"/>
          <p:cNvCxnSpPr/>
          <p:nvPr/>
        </p:nvCxnSpPr>
        <p:spPr>
          <a:xfrm rot="5400000" flipH="1" flipV="1">
            <a:off x="1007095" y="360508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rava linija spajanja 168"/>
          <p:cNvCxnSpPr/>
          <p:nvPr/>
        </p:nvCxnSpPr>
        <p:spPr>
          <a:xfrm>
            <a:off x="543546" y="37130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Prava linija spajanja 169"/>
          <p:cNvCxnSpPr/>
          <p:nvPr/>
        </p:nvCxnSpPr>
        <p:spPr>
          <a:xfrm>
            <a:off x="1400796" y="3498726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Prava linija spajanja 170"/>
          <p:cNvCxnSpPr/>
          <p:nvPr/>
        </p:nvCxnSpPr>
        <p:spPr>
          <a:xfrm>
            <a:off x="1115046" y="3498726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rava linija spajanja 171"/>
          <p:cNvCxnSpPr/>
          <p:nvPr/>
        </p:nvCxnSpPr>
        <p:spPr>
          <a:xfrm rot="5400000" flipH="1" flipV="1">
            <a:off x="1580183" y="360508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rava linija spajanja 172"/>
          <p:cNvCxnSpPr/>
          <p:nvPr/>
        </p:nvCxnSpPr>
        <p:spPr>
          <a:xfrm>
            <a:off x="1972296" y="37130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rava linija spajanja 173"/>
          <p:cNvCxnSpPr/>
          <p:nvPr/>
        </p:nvCxnSpPr>
        <p:spPr>
          <a:xfrm rot="5400000" flipH="1" flipV="1">
            <a:off x="2150095" y="360508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rava linija spajanja 174"/>
          <p:cNvCxnSpPr/>
          <p:nvPr/>
        </p:nvCxnSpPr>
        <p:spPr>
          <a:xfrm>
            <a:off x="1686546" y="37130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Prava linija spajanja 175"/>
          <p:cNvCxnSpPr/>
          <p:nvPr/>
        </p:nvCxnSpPr>
        <p:spPr>
          <a:xfrm>
            <a:off x="2543796" y="34971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Prava linija spajanja 176"/>
          <p:cNvCxnSpPr/>
          <p:nvPr/>
        </p:nvCxnSpPr>
        <p:spPr>
          <a:xfrm>
            <a:off x="2258046" y="3498726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rava linija spajanja 177"/>
          <p:cNvCxnSpPr/>
          <p:nvPr/>
        </p:nvCxnSpPr>
        <p:spPr>
          <a:xfrm rot="5400000" flipH="1" flipV="1">
            <a:off x="2723183" y="360508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Prava linija spajanja 179"/>
          <p:cNvCxnSpPr/>
          <p:nvPr/>
        </p:nvCxnSpPr>
        <p:spPr>
          <a:xfrm>
            <a:off x="2829546" y="37130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Prava linija spajanja 187"/>
          <p:cNvCxnSpPr/>
          <p:nvPr/>
        </p:nvCxnSpPr>
        <p:spPr>
          <a:xfrm>
            <a:off x="1686546" y="3784476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Prava linija spajanja 188"/>
          <p:cNvCxnSpPr/>
          <p:nvPr/>
        </p:nvCxnSpPr>
        <p:spPr>
          <a:xfrm rot="5400000" flipH="1" flipV="1">
            <a:off x="1865933" y="38908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Prava linija spajanja 189"/>
          <p:cNvCxnSpPr/>
          <p:nvPr/>
        </p:nvCxnSpPr>
        <p:spPr>
          <a:xfrm>
            <a:off x="2258046" y="399878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Prava linija spajanja 191"/>
          <p:cNvCxnSpPr/>
          <p:nvPr/>
        </p:nvCxnSpPr>
        <p:spPr>
          <a:xfrm>
            <a:off x="1972296" y="399878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rava linija spajanja 193"/>
          <p:cNvCxnSpPr/>
          <p:nvPr/>
        </p:nvCxnSpPr>
        <p:spPr>
          <a:xfrm rot="5400000" flipH="1" flipV="1">
            <a:off x="1578595" y="389083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Prava linija spajanja 194"/>
          <p:cNvCxnSpPr/>
          <p:nvPr/>
        </p:nvCxnSpPr>
        <p:spPr>
          <a:xfrm>
            <a:off x="2543796" y="399878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Prava linija spajanja 200"/>
          <p:cNvCxnSpPr/>
          <p:nvPr/>
        </p:nvCxnSpPr>
        <p:spPr>
          <a:xfrm rot="5400000" flipH="1" flipV="1">
            <a:off x="2720009" y="3892426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Prava linija spajanja 201"/>
          <p:cNvCxnSpPr/>
          <p:nvPr/>
        </p:nvCxnSpPr>
        <p:spPr>
          <a:xfrm>
            <a:off x="1115046" y="399878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Prava linija spajanja 202"/>
          <p:cNvCxnSpPr/>
          <p:nvPr/>
        </p:nvCxnSpPr>
        <p:spPr>
          <a:xfrm>
            <a:off x="829296" y="399878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Prava linija spajanja 203"/>
          <p:cNvCxnSpPr/>
          <p:nvPr/>
        </p:nvCxnSpPr>
        <p:spPr>
          <a:xfrm>
            <a:off x="1399208" y="3997201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 Box 105"/>
          <p:cNvSpPr txBox="1">
            <a:spLocks noChangeArrowheads="1"/>
          </p:cNvSpPr>
          <p:nvPr/>
        </p:nvSpPr>
        <p:spPr bwMode="auto">
          <a:xfrm>
            <a:off x="1615108" y="3443263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71" name="Text Box 105"/>
          <p:cNvSpPr txBox="1">
            <a:spLocks noChangeArrowheads="1"/>
          </p:cNvSpPr>
          <p:nvPr/>
        </p:nvSpPr>
        <p:spPr bwMode="auto">
          <a:xfrm>
            <a:off x="2758108" y="3443263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73" name="Text Box 105"/>
          <p:cNvSpPr txBox="1">
            <a:spLocks noChangeArrowheads="1"/>
          </p:cNvSpPr>
          <p:nvPr/>
        </p:nvSpPr>
        <p:spPr bwMode="auto">
          <a:xfrm>
            <a:off x="1400796" y="3800847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on</a:t>
            </a:r>
          </a:p>
        </p:txBody>
      </p:sp>
      <p:sp>
        <p:nvSpPr>
          <p:cNvPr id="74" name="Text Box 105"/>
          <p:cNvSpPr txBox="1">
            <a:spLocks noChangeArrowheads="1"/>
          </p:cNvSpPr>
          <p:nvPr/>
        </p:nvSpPr>
        <p:spPr bwMode="auto">
          <a:xfrm>
            <a:off x="2543796" y="3800450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on</a:t>
            </a:r>
          </a:p>
        </p:txBody>
      </p:sp>
      <p:cxnSp>
        <p:nvCxnSpPr>
          <p:cNvPr id="79" name="Prava linija spajanja 216"/>
          <p:cNvCxnSpPr/>
          <p:nvPr/>
        </p:nvCxnSpPr>
        <p:spPr>
          <a:xfrm flipV="1">
            <a:off x="1399208" y="3212976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Prava linija spajanja 217"/>
          <p:cNvCxnSpPr/>
          <p:nvPr/>
        </p:nvCxnSpPr>
        <p:spPr>
          <a:xfrm rot="5400000" flipH="1" flipV="1">
            <a:off x="1508745" y="331933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Prava linija spajanja 218"/>
          <p:cNvCxnSpPr/>
          <p:nvPr/>
        </p:nvCxnSpPr>
        <p:spPr>
          <a:xfrm rot="5400000" flipH="1" flipV="1">
            <a:off x="1291258" y="33193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Prava linija spajanja 237"/>
          <p:cNvCxnSpPr/>
          <p:nvPr/>
        </p:nvCxnSpPr>
        <p:spPr>
          <a:xfrm flipV="1">
            <a:off x="2542208" y="3212976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Prava linija spajanja 238"/>
          <p:cNvCxnSpPr/>
          <p:nvPr/>
        </p:nvCxnSpPr>
        <p:spPr>
          <a:xfrm rot="5400000" flipH="1" flipV="1">
            <a:off x="2651745" y="331933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Prava linija spajanja 239"/>
          <p:cNvCxnSpPr/>
          <p:nvPr/>
        </p:nvCxnSpPr>
        <p:spPr>
          <a:xfrm rot="5400000" flipH="1" flipV="1">
            <a:off x="2434258" y="33193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Prava linija spajanja 240"/>
          <p:cNvCxnSpPr/>
          <p:nvPr/>
        </p:nvCxnSpPr>
        <p:spPr>
          <a:xfrm>
            <a:off x="1615108" y="3427289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Prava linija spajanja 242"/>
          <p:cNvCxnSpPr/>
          <p:nvPr/>
        </p:nvCxnSpPr>
        <p:spPr>
          <a:xfrm rot="5400000" flipH="1" flipV="1">
            <a:off x="2651745" y="331933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Prava linija spajanja 257"/>
          <p:cNvCxnSpPr/>
          <p:nvPr/>
        </p:nvCxnSpPr>
        <p:spPr>
          <a:xfrm>
            <a:off x="543546" y="435597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Prava linija spajanja 258"/>
          <p:cNvCxnSpPr/>
          <p:nvPr/>
        </p:nvCxnSpPr>
        <p:spPr>
          <a:xfrm rot="5400000" flipH="1" flipV="1">
            <a:off x="1580183" y="44623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Prava linija spajanja 259"/>
          <p:cNvCxnSpPr/>
          <p:nvPr/>
        </p:nvCxnSpPr>
        <p:spPr>
          <a:xfrm>
            <a:off x="1686546" y="4570289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 Box 105"/>
          <p:cNvSpPr txBox="1">
            <a:spLocks noChangeArrowheads="1"/>
          </p:cNvSpPr>
          <p:nvPr/>
        </p:nvSpPr>
        <p:spPr bwMode="auto">
          <a:xfrm>
            <a:off x="543546" y="3443263"/>
            <a:ext cx="479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CLK</a:t>
            </a:r>
          </a:p>
        </p:txBody>
      </p:sp>
      <p:sp>
        <p:nvSpPr>
          <p:cNvPr id="97" name="Text Box 105"/>
          <p:cNvSpPr txBox="1">
            <a:spLocks noChangeArrowheads="1"/>
          </p:cNvSpPr>
          <p:nvPr/>
        </p:nvSpPr>
        <p:spPr bwMode="auto">
          <a:xfrm>
            <a:off x="829296" y="3157513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StrClr</a:t>
            </a:r>
          </a:p>
        </p:txBody>
      </p:sp>
      <p:sp>
        <p:nvSpPr>
          <p:cNvPr id="98" name="Text Box 106"/>
          <p:cNvSpPr txBox="1">
            <a:spLocks noChangeArrowheads="1"/>
          </p:cNvSpPr>
          <p:nvPr/>
        </p:nvSpPr>
        <p:spPr bwMode="auto">
          <a:xfrm>
            <a:off x="400671" y="3729013"/>
            <a:ext cx="70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StrGate</a:t>
            </a:r>
          </a:p>
        </p:txBody>
      </p:sp>
      <p:cxnSp>
        <p:nvCxnSpPr>
          <p:cNvPr id="102" name="Prava linija spajanja 268"/>
          <p:cNvCxnSpPr/>
          <p:nvPr/>
        </p:nvCxnSpPr>
        <p:spPr>
          <a:xfrm flipV="1">
            <a:off x="1399208" y="4070226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Prava linija spajanja 269"/>
          <p:cNvCxnSpPr/>
          <p:nvPr/>
        </p:nvCxnSpPr>
        <p:spPr>
          <a:xfrm rot="5400000" flipH="1" flipV="1">
            <a:off x="1508745" y="417658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Prava linija spajanja 270"/>
          <p:cNvCxnSpPr/>
          <p:nvPr/>
        </p:nvCxnSpPr>
        <p:spPr>
          <a:xfrm rot="5400000" flipH="1" flipV="1">
            <a:off x="1291258" y="417658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Prava linija spajanja 273"/>
          <p:cNvCxnSpPr/>
          <p:nvPr/>
        </p:nvCxnSpPr>
        <p:spPr>
          <a:xfrm>
            <a:off x="1615108" y="4284539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Prava linija spajanja 275"/>
          <p:cNvCxnSpPr/>
          <p:nvPr/>
        </p:nvCxnSpPr>
        <p:spPr>
          <a:xfrm>
            <a:off x="829296" y="4284539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Prava linija spajanja 350"/>
          <p:cNvCxnSpPr/>
          <p:nvPr/>
        </p:nvCxnSpPr>
        <p:spPr>
          <a:xfrm>
            <a:off x="2186608" y="4284539"/>
            <a:ext cx="1214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Prava linija spajanja 426"/>
          <p:cNvCxnSpPr/>
          <p:nvPr/>
        </p:nvCxnSpPr>
        <p:spPr>
          <a:xfrm rot="5400000" flipH="1" flipV="1">
            <a:off x="1580183" y="50338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Prava linija spajanja 427"/>
          <p:cNvCxnSpPr/>
          <p:nvPr/>
        </p:nvCxnSpPr>
        <p:spPr>
          <a:xfrm>
            <a:off x="1686546" y="492747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Prava linija spajanja 428"/>
          <p:cNvCxnSpPr/>
          <p:nvPr/>
        </p:nvCxnSpPr>
        <p:spPr>
          <a:xfrm rot="5400000" flipH="1" flipV="1">
            <a:off x="2723183" y="50338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Prava linija spajanja 429"/>
          <p:cNvCxnSpPr/>
          <p:nvPr/>
        </p:nvCxnSpPr>
        <p:spPr>
          <a:xfrm>
            <a:off x="2829546" y="5141789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Prava linija spajanja 430"/>
          <p:cNvCxnSpPr/>
          <p:nvPr/>
        </p:nvCxnSpPr>
        <p:spPr>
          <a:xfrm>
            <a:off x="1186483" y="5143376"/>
            <a:ext cx="5000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Prava linija spajanja 431"/>
          <p:cNvCxnSpPr/>
          <p:nvPr/>
        </p:nvCxnSpPr>
        <p:spPr>
          <a:xfrm flipV="1">
            <a:off x="2542208" y="4641726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Prava linija spajanja 432"/>
          <p:cNvCxnSpPr/>
          <p:nvPr/>
        </p:nvCxnSpPr>
        <p:spPr>
          <a:xfrm rot="5400000" flipH="1" flipV="1">
            <a:off x="2651745" y="474808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Prava linija spajanja 433"/>
          <p:cNvCxnSpPr/>
          <p:nvPr/>
        </p:nvCxnSpPr>
        <p:spPr>
          <a:xfrm rot="5400000" flipH="1" flipV="1">
            <a:off x="2434258" y="474808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Prava linija spajanja 434"/>
          <p:cNvCxnSpPr/>
          <p:nvPr/>
        </p:nvCxnSpPr>
        <p:spPr>
          <a:xfrm>
            <a:off x="2758108" y="4856039"/>
            <a:ext cx="6429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Prava linija spajanja 435"/>
          <p:cNvCxnSpPr/>
          <p:nvPr/>
        </p:nvCxnSpPr>
        <p:spPr>
          <a:xfrm>
            <a:off x="1972296" y="4856039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Pravougaonik 437"/>
          <p:cNvSpPr/>
          <p:nvPr/>
        </p:nvSpPr>
        <p:spPr>
          <a:xfrm>
            <a:off x="1115046" y="4355976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184" name="Pravougaonik 438"/>
          <p:cNvSpPr/>
          <p:nvPr/>
        </p:nvSpPr>
        <p:spPr>
          <a:xfrm>
            <a:off x="2258046" y="4927476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205" name="Text Box 105"/>
          <p:cNvSpPr txBox="1">
            <a:spLocks noChangeArrowheads="1"/>
          </p:cNvSpPr>
          <p:nvPr/>
        </p:nvSpPr>
        <p:spPr bwMode="auto">
          <a:xfrm>
            <a:off x="506462" y="4014763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Clr1</a:t>
            </a:r>
          </a:p>
        </p:txBody>
      </p:sp>
      <p:sp>
        <p:nvSpPr>
          <p:cNvPr id="206" name="Text Box 105"/>
          <p:cNvSpPr txBox="1">
            <a:spLocks noChangeArrowheads="1"/>
          </p:cNvSpPr>
          <p:nvPr/>
        </p:nvSpPr>
        <p:spPr bwMode="auto">
          <a:xfrm>
            <a:off x="472108" y="4371950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GateOn1</a:t>
            </a:r>
          </a:p>
        </p:txBody>
      </p:sp>
      <p:sp>
        <p:nvSpPr>
          <p:cNvPr id="207" name="Text Box 105"/>
          <p:cNvSpPr txBox="1">
            <a:spLocks noChangeArrowheads="1"/>
          </p:cNvSpPr>
          <p:nvPr/>
        </p:nvSpPr>
        <p:spPr bwMode="auto">
          <a:xfrm>
            <a:off x="467544" y="4736951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Clr2</a:t>
            </a:r>
          </a:p>
        </p:txBody>
      </p:sp>
      <p:sp>
        <p:nvSpPr>
          <p:cNvPr id="208" name="Text Box 105"/>
          <p:cNvSpPr txBox="1">
            <a:spLocks noChangeArrowheads="1"/>
          </p:cNvSpPr>
          <p:nvPr/>
        </p:nvSpPr>
        <p:spPr bwMode="auto">
          <a:xfrm>
            <a:off x="400671" y="4952975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GateOn2</a:t>
            </a:r>
          </a:p>
        </p:txBody>
      </p:sp>
      <p:cxnSp>
        <p:nvCxnSpPr>
          <p:cNvPr id="218" name="Prava linija spajanja sa strelicom 488"/>
          <p:cNvCxnSpPr/>
          <p:nvPr/>
        </p:nvCxnSpPr>
        <p:spPr>
          <a:xfrm>
            <a:off x="1400796" y="5070351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Pravougaonik 494"/>
          <p:cNvSpPr/>
          <p:nvPr/>
        </p:nvSpPr>
        <p:spPr>
          <a:xfrm>
            <a:off x="1400796" y="4070226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224" name="Pravougaonik 495"/>
          <p:cNvSpPr/>
          <p:nvPr/>
        </p:nvSpPr>
        <p:spPr>
          <a:xfrm>
            <a:off x="2543796" y="4641726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246" name="Prava linija spajanja 262"/>
          <p:cNvCxnSpPr/>
          <p:nvPr/>
        </p:nvCxnSpPr>
        <p:spPr>
          <a:xfrm>
            <a:off x="2758108" y="3427289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Prava linija spajanja 187"/>
          <p:cNvCxnSpPr/>
          <p:nvPr/>
        </p:nvCxnSpPr>
        <p:spPr>
          <a:xfrm>
            <a:off x="2843808" y="3789040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Prava linija spajanja 188"/>
          <p:cNvCxnSpPr/>
          <p:nvPr/>
        </p:nvCxnSpPr>
        <p:spPr>
          <a:xfrm rot="5400000" flipH="1" flipV="1">
            <a:off x="3025477" y="3895403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Prava linija spajanja 189"/>
          <p:cNvCxnSpPr/>
          <p:nvPr/>
        </p:nvCxnSpPr>
        <p:spPr>
          <a:xfrm>
            <a:off x="3131840" y="4005064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4" name="Prava linija spajanja 172"/>
          <p:cNvCxnSpPr/>
          <p:nvPr/>
        </p:nvCxnSpPr>
        <p:spPr>
          <a:xfrm>
            <a:off x="3131840" y="37130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Prava linija spajanja 173"/>
          <p:cNvCxnSpPr/>
          <p:nvPr/>
        </p:nvCxnSpPr>
        <p:spPr>
          <a:xfrm rot="5400000" flipH="1" flipV="1">
            <a:off x="3309639" y="360508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Prava linija spajanja 175"/>
          <p:cNvCxnSpPr/>
          <p:nvPr/>
        </p:nvCxnSpPr>
        <p:spPr>
          <a:xfrm>
            <a:off x="3703340" y="34971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Prava linija spajanja 176"/>
          <p:cNvCxnSpPr/>
          <p:nvPr/>
        </p:nvCxnSpPr>
        <p:spPr>
          <a:xfrm>
            <a:off x="3417590" y="3498726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Prava linija spajanja 177"/>
          <p:cNvCxnSpPr/>
          <p:nvPr/>
        </p:nvCxnSpPr>
        <p:spPr>
          <a:xfrm rot="5400000" flipH="1" flipV="1">
            <a:off x="3882727" y="360508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" name="Prava linija spajanja 179"/>
          <p:cNvCxnSpPr/>
          <p:nvPr/>
        </p:nvCxnSpPr>
        <p:spPr>
          <a:xfrm>
            <a:off x="3989090" y="3713039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0" name="Prava linija spajanja 180"/>
          <p:cNvCxnSpPr/>
          <p:nvPr/>
        </p:nvCxnSpPr>
        <p:spPr>
          <a:xfrm rot="5400000" flipH="1" flipV="1">
            <a:off x="4168477" y="360508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" name="Prava linija spajanja 188"/>
          <p:cNvCxnSpPr/>
          <p:nvPr/>
        </p:nvCxnSpPr>
        <p:spPr>
          <a:xfrm rot="5400000" flipH="1" flipV="1">
            <a:off x="3025477" y="38908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Prava linija spajanja 189"/>
          <p:cNvCxnSpPr/>
          <p:nvPr/>
        </p:nvCxnSpPr>
        <p:spPr>
          <a:xfrm>
            <a:off x="3417590" y="400176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Prava linija spajanja 194"/>
          <p:cNvCxnSpPr/>
          <p:nvPr/>
        </p:nvCxnSpPr>
        <p:spPr>
          <a:xfrm>
            <a:off x="3703340" y="400176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Prava linija spajanja 200"/>
          <p:cNvCxnSpPr/>
          <p:nvPr/>
        </p:nvCxnSpPr>
        <p:spPr>
          <a:xfrm rot="5400000" flipH="1" flipV="1">
            <a:off x="3879553" y="389540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6" name="Text Box 105"/>
          <p:cNvSpPr txBox="1">
            <a:spLocks noChangeArrowheads="1"/>
          </p:cNvSpPr>
          <p:nvPr/>
        </p:nvSpPr>
        <p:spPr bwMode="auto">
          <a:xfrm>
            <a:off x="3917652" y="3443263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317" name="Text Box 105"/>
          <p:cNvSpPr txBox="1">
            <a:spLocks noChangeArrowheads="1"/>
          </p:cNvSpPr>
          <p:nvPr/>
        </p:nvSpPr>
        <p:spPr bwMode="auto">
          <a:xfrm>
            <a:off x="3703340" y="3803427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on</a:t>
            </a:r>
          </a:p>
        </p:txBody>
      </p:sp>
      <p:cxnSp>
        <p:nvCxnSpPr>
          <p:cNvPr id="318" name="Prava linija spajanja 237"/>
          <p:cNvCxnSpPr/>
          <p:nvPr/>
        </p:nvCxnSpPr>
        <p:spPr>
          <a:xfrm flipV="1">
            <a:off x="3701752" y="3212976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Prava linija spajanja 238"/>
          <p:cNvCxnSpPr/>
          <p:nvPr/>
        </p:nvCxnSpPr>
        <p:spPr>
          <a:xfrm rot="5400000" flipH="1" flipV="1">
            <a:off x="3811289" y="331933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Prava linija spajanja 239"/>
          <p:cNvCxnSpPr/>
          <p:nvPr/>
        </p:nvCxnSpPr>
        <p:spPr>
          <a:xfrm rot="5400000" flipH="1" flipV="1">
            <a:off x="3593802" y="3319339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Prava linija spajanja 242"/>
          <p:cNvCxnSpPr/>
          <p:nvPr/>
        </p:nvCxnSpPr>
        <p:spPr>
          <a:xfrm rot="5400000" flipH="1" flipV="1">
            <a:off x="3811289" y="3319339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Prava linija spajanja 262"/>
          <p:cNvCxnSpPr/>
          <p:nvPr/>
        </p:nvCxnSpPr>
        <p:spPr>
          <a:xfrm>
            <a:off x="3917652" y="3427289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Prava linija spajanja 284"/>
          <p:cNvCxnSpPr/>
          <p:nvPr/>
        </p:nvCxnSpPr>
        <p:spPr>
          <a:xfrm>
            <a:off x="4274840" y="3498726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" name="Prava linija spajanja 187"/>
          <p:cNvCxnSpPr/>
          <p:nvPr/>
        </p:nvCxnSpPr>
        <p:spPr>
          <a:xfrm>
            <a:off x="4003352" y="379201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Prava linija spajanja 188"/>
          <p:cNvCxnSpPr/>
          <p:nvPr/>
        </p:nvCxnSpPr>
        <p:spPr>
          <a:xfrm rot="5400000" flipH="1" flipV="1">
            <a:off x="4185021" y="389838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8" name="Prava linija spajanja 189"/>
          <p:cNvCxnSpPr/>
          <p:nvPr/>
        </p:nvCxnSpPr>
        <p:spPr>
          <a:xfrm>
            <a:off x="4291384" y="4008041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Prava linija spajanja 426"/>
          <p:cNvCxnSpPr/>
          <p:nvPr/>
        </p:nvCxnSpPr>
        <p:spPr>
          <a:xfrm rot="5400000" flipH="1" flipV="1">
            <a:off x="2751137" y="5622131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Prava linija spajanja 427"/>
          <p:cNvCxnSpPr/>
          <p:nvPr/>
        </p:nvCxnSpPr>
        <p:spPr>
          <a:xfrm>
            <a:off x="2857500" y="5515768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Prava linija spajanja 428"/>
          <p:cNvCxnSpPr/>
          <p:nvPr/>
        </p:nvCxnSpPr>
        <p:spPr>
          <a:xfrm rot="5400000" flipH="1" flipV="1">
            <a:off x="3894137" y="5622131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1" name="Prava linija spajanja 429"/>
          <p:cNvCxnSpPr/>
          <p:nvPr/>
        </p:nvCxnSpPr>
        <p:spPr>
          <a:xfrm>
            <a:off x="4000500" y="5730081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Prava linija spajanja 430"/>
          <p:cNvCxnSpPr/>
          <p:nvPr/>
        </p:nvCxnSpPr>
        <p:spPr>
          <a:xfrm>
            <a:off x="2357437" y="5731668"/>
            <a:ext cx="5000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Prava linija spajanja 431"/>
          <p:cNvCxnSpPr/>
          <p:nvPr/>
        </p:nvCxnSpPr>
        <p:spPr>
          <a:xfrm flipV="1">
            <a:off x="3713162" y="5230018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Prava linija spajanja 432"/>
          <p:cNvCxnSpPr/>
          <p:nvPr/>
        </p:nvCxnSpPr>
        <p:spPr>
          <a:xfrm rot="5400000" flipH="1" flipV="1">
            <a:off x="3822699" y="5336381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Prava linija spajanja 433"/>
          <p:cNvCxnSpPr/>
          <p:nvPr/>
        </p:nvCxnSpPr>
        <p:spPr>
          <a:xfrm rot="5400000" flipH="1" flipV="1">
            <a:off x="3605212" y="5336381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Prava linija spajanja 434"/>
          <p:cNvCxnSpPr/>
          <p:nvPr/>
        </p:nvCxnSpPr>
        <p:spPr>
          <a:xfrm>
            <a:off x="3929062" y="5444331"/>
            <a:ext cx="6429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Prava linija spajanja 435"/>
          <p:cNvCxnSpPr/>
          <p:nvPr/>
        </p:nvCxnSpPr>
        <p:spPr>
          <a:xfrm>
            <a:off x="3143250" y="5444331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Pravougaonik 438"/>
          <p:cNvSpPr/>
          <p:nvPr/>
        </p:nvSpPr>
        <p:spPr>
          <a:xfrm>
            <a:off x="3429000" y="5515768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349" name="Prava linija spajanja sa strelicom 488"/>
          <p:cNvCxnSpPr/>
          <p:nvPr/>
        </p:nvCxnSpPr>
        <p:spPr>
          <a:xfrm>
            <a:off x="2571750" y="5658643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Pravougaonik 495"/>
          <p:cNvSpPr/>
          <p:nvPr/>
        </p:nvSpPr>
        <p:spPr>
          <a:xfrm>
            <a:off x="3714750" y="5230018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355" name="Bogen 354"/>
          <p:cNvSpPr/>
          <p:nvPr/>
        </p:nvSpPr>
        <p:spPr bwMode="auto">
          <a:xfrm flipV="1">
            <a:off x="1331640" y="3933056"/>
            <a:ext cx="648072" cy="1080120"/>
          </a:xfrm>
          <a:prstGeom prst="arc">
            <a:avLst>
              <a:gd name="adj1" fmla="val 16200000"/>
              <a:gd name="adj2" fmla="val 53165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6" name="Bogen 355"/>
          <p:cNvSpPr/>
          <p:nvPr/>
        </p:nvSpPr>
        <p:spPr bwMode="auto">
          <a:xfrm flipV="1">
            <a:off x="2555776" y="3645024"/>
            <a:ext cx="576064" cy="1368152"/>
          </a:xfrm>
          <a:prstGeom prst="arc">
            <a:avLst>
              <a:gd name="adj1" fmla="val 16200000"/>
              <a:gd name="adj2" fmla="val 53165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Normal operation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44008" y="5373216"/>
            <a:ext cx="3411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-&gt;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sample </a:t>
            </a:r>
            <a:r>
              <a:rPr lang="de-DE" dirty="0" err="1" smtClean="0"/>
              <a:t>period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7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34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Normal operation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5157192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35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Normal operation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5157192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36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Normal operation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5157192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37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Normal operation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43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38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Normal operation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134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39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Normal operation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07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Block scheme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Noisy mode (blind mode) control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60" name="Rectangle 63"/>
          <p:cNvSpPr>
            <a:spLocks noChangeArrowheads="1"/>
          </p:cNvSpPr>
          <p:nvPr/>
        </p:nvSpPr>
        <p:spPr bwMode="auto">
          <a:xfrm>
            <a:off x="4122465" y="3088010"/>
            <a:ext cx="1223963" cy="2300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LV Ctr.</a:t>
            </a: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4389165" y="5604197"/>
            <a:ext cx="649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SERIN</a:t>
            </a:r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3546203" y="2726060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SEROUT</a:t>
            </a: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V="1">
            <a:off x="5130528" y="538829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130528" y="5474022"/>
            <a:ext cx="608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STRG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5130528" y="5675635"/>
            <a:ext cx="598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STRC</a:t>
            </a:r>
          </a:p>
        </p:txBody>
      </p:sp>
      <p:sp>
        <p:nvSpPr>
          <p:cNvPr id="66" name="Rectangle 70"/>
          <p:cNvSpPr>
            <a:spLocks noChangeArrowheads="1"/>
          </p:cNvSpPr>
          <p:nvPr/>
        </p:nvSpPr>
        <p:spPr bwMode="auto">
          <a:xfrm>
            <a:off x="5995715" y="3088010"/>
            <a:ext cx="792163" cy="2300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HV Chan.</a:t>
            </a: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6427515" y="5459735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GHi, GLo</a:t>
            </a: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6427515" y="5675635"/>
            <a:ext cx="800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CHi, CLo</a:t>
            </a: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 flipV="1">
            <a:off x="6427515" y="538829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75"/>
          <p:cNvSpPr>
            <a:spLocks noChangeShapeType="1"/>
          </p:cNvSpPr>
          <p:nvPr/>
        </p:nvSpPr>
        <p:spPr bwMode="auto">
          <a:xfrm>
            <a:off x="6787878" y="524383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76"/>
          <p:cNvSpPr>
            <a:spLocks noChangeShapeType="1"/>
          </p:cNvSpPr>
          <p:nvPr/>
        </p:nvSpPr>
        <p:spPr bwMode="auto">
          <a:xfrm>
            <a:off x="6787878" y="323088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88"/>
          <p:cNvSpPr>
            <a:spLocks noChangeShapeType="1"/>
          </p:cNvSpPr>
          <p:nvPr/>
        </p:nvSpPr>
        <p:spPr bwMode="auto">
          <a:xfrm flipV="1">
            <a:off x="4266928" y="5388297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Text Box 89"/>
          <p:cNvSpPr txBox="1">
            <a:spLocks noChangeArrowheads="1"/>
          </p:cNvSpPr>
          <p:nvPr/>
        </p:nvSpPr>
        <p:spPr bwMode="auto">
          <a:xfrm>
            <a:off x="3690665" y="5604197"/>
            <a:ext cx="479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CLK</a:t>
            </a:r>
          </a:p>
        </p:txBody>
      </p:sp>
      <p:sp>
        <p:nvSpPr>
          <p:cNvPr id="74" name="Line 91"/>
          <p:cNvSpPr>
            <a:spLocks noChangeShapeType="1"/>
          </p:cNvSpPr>
          <p:nvPr/>
        </p:nvSpPr>
        <p:spPr bwMode="auto">
          <a:xfrm rot="10800000" flipV="1">
            <a:off x="4411390" y="258318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AutoShape 92"/>
          <p:cNvSpPr>
            <a:spLocks noChangeArrowheads="1"/>
          </p:cNvSpPr>
          <p:nvPr/>
        </p:nvSpPr>
        <p:spPr bwMode="auto">
          <a:xfrm>
            <a:off x="4195490" y="2222822"/>
            <a:ext cx="431800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76" name="Line 93"/>
          <p:cNvSpPr>
            <a:spLocks noChangeShapeType="1"/>
          </p:cNvSpPr>
          <p:nvPr/>
        </p:nvSpPr>
        <p:spPr bwMode="auto">
          <a:xfrm flipV="1">
            <a:off x="4268515" y="21513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94"/>
          <p:cNvSpPr>
            <a:spLocks noChangeShapeType="1"/>
          </p:cNvSpPr>
          <p:nvPr/>
        </p:nvSpPr>
        <p:spPr bwMode="auto">
          <a:xfrm flipV="1">
            <a:off x="4555853" y="21513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95"/>
          <p:cNvSpPr>
            <a:spLocks noChangeShapeType="1"/>
          </p:cNvSpPr>
          <p:nvPr/>
        </p:nvSpPr>
        <p:spPr bwMode="auto">
          <a:xfrm>
            <a:off x="4411390" y="581851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AutoShape 96"/>
          <p:cNvSpPr>
            <a:spLocks noChangeArrowheads="1"/>
          </p:cNvSpPr>
          <p:nvPr/>
        </p:nvSpPr>
        <p:spPr bwMode="auto">
          <a:xfrm rot="10800000" flipV="1">
            <a:off x="4195490" y="6180460"/>
            <a:ext cx="431800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34" name="Line 97"/>
          <p:cNvSpPr>
            <a:spLocks noChangeShapeType="1"/>
          </p:cNvSpPr>
          <p:nvPr/>
        </p:nvSpPr>
        <p:spPr bwMode="auto">
          <a:xfrm flipV="1">
            <a:off x="4482828" y="653923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" name="Line 98"/>
          <p:cNvSpPr>
            <a:spLocks noChangeShapeType="1"/>
          </p:cNvSpPr>
          <p:nvPr/>
        </p:nvSpPr>
        <p:spPr bwMode="auto">
          <a:xfrm>
            <a:off x="4411390" y="5388297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" name="Line 99"/>
          <p:cNvSpPr>
            <a:spLocks noChangeShapeType="1"/>
          </p:cNvSpPr>
          <p:nvPr/>
        </p:nvSpPr>
        <p:spPr bwMode="auto">
          <a:xfrm flipV="1">
            <a:off x="4338365" y="6540822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" name="Line 101"/>
          <p:cNvSpPr>
            <a:spLocks noChangeShapeType="1"/>
          </p:cNvSpPr>
          <p:nvPr/>
        </p:nvSpPr>
        <p:spPr bwMode="auto">
          <a:xfrm>
            <a:off x="5346428" y="323088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Line 103"/>
          <p:cNvSpPr>
            <a:spLocks noChangeShapeType="1"/>
          </p:cNvSpPr>
          <p:nvPr/>
        </p:nvSpPr>
        <p:spPr bwMode="auto">
          <a:xfrm>
            <a:off x="5346428" y="524383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9" name="Pravougaonik 40"/>
          <p:cNvSpPr>
            <a:spLocks noChangeArrowheads="1"/>
          </p:cNvSpPr>
          <p:nvPr/>
        </p:nvSpPr>
        <p:spPr bwMode="auto">
          <a:xfrm>
            <a:off x="4130403" y="48025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0" name="Pravougaonik 41"/>
          <p:cNvSpPr>
            <a:spLocks noChangeArrowheads="1"/>
          </p:cNvSpPr>
          <p:nvPr/>
        </p:nvSpPr>
        <p:spPr bwMode="auto">
          <a:xfrm>
            <a:off x="4130403" y="42310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1" name="Pravougaonik 42"/>
          <p:cNvSpPr>
            <a:spLocks noChangeArrowheads="1"/>
          </p:cNvSpPr>
          <p:nvPr/>
        </p:nvSpPr>
        <p:spPr bwMode="auto">
          <a:xfrm>
            <a:off x="4130403" y="36595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2" name="Pravougaonik 43"/>
          <p:cNvSpPr>
            <a:spLocks noChangeArrowheads="1"/>
          </p:cNvSpPr>
          <p:nvPr/>
        </p:nvSpPr>
        <p:spPr bwMode="auto">
          <a:xfrm>
            <a:off x="4130403" y="3088010"/>
            <a:ext cx="1214437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143" name="Rectangle 70"/>
          <p:cNvSpPr>
            <a:spLocks noChangeArrowheads="1"/>
          </p:cNvSpPr>
          <p:nvPr/>
        </p:nvSpPr>
        <p:spPr bwMode="auto">
          <a:xfrm>
            <a:off x="3131840" y="4797152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44" name="Line 88"/>
          <p:cNvSpPr>
            <a:spLocks noChangeShapeType="1"/>
          </p:cNvSpPr>
          <p:nvPr/>
        </p:nvSpPr>
        <p:spPr bwMode="auto">
          <a:xfrm flipV="1">
            <a:off x="3196233" y="587174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" name="Rectangle 70"/>
          <p:cNvSpPr>
            <a:spLocks noChangeArrowheads="1"/>
          </p:cNvSpPr>
          <p:nvPr/>
        </p:nvSpPr>
        <p:spPr bwMode="auto">
          <a:xfrm>
            <a:off x="3130278" y="4231010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46" name="Rectangle 70"/>
          <p:cNvSpPr>
            <a:spLocks noChangeArrowheads="1"/>
          </p:cNvSpPr>
          <p:nvPr/>
        </p:nvSpPr>
        <p:spPr bwMode="auto">
          <a:xfrm>
            <a:off x="3130278" y="3659510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47" name="Rectangle 70"/>
          <p:cNvSpPr>
            <a:spLocks noChangeArrowheads="1"/>
          </p:cNvSpPr>
          <p:nvPr/>
        </p:nvSpPr>
        <p:spPr bwMode="auto">
          <a:xfrm>
            <a:off x="3130278" y="3088010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48" name="Text Box 26"/>
          <p:cNvSpPr txBox="1">
            <a:spLocks noChangeArrowheads="1"/>
          </p:cNvSpPr>
          <p:nvPr/>
        </p:nvSpPr>
        <p:spPr bwMode="auto">
          <a:xfrm>
            <a:off x="2624733" y="6014616"/>
            <a:ext cx="604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StrGB</a:t>
            </a:r>
          </a:p>
        </p:txBody>
      </p:sp>
      <p:sp>
        <p:nvSpPr>
          <p:cNvPr id="149" name="Text Box 32"/>
          <p:cNvSpPr txBox="1">
            <a:spLocks noChangeArrowheads="1"/>
          </p:cNvSpPr>
          <p:nvPr/>
        </p:nvSpPr>
        <p:spPr bwMode="auto">
          <a:xfrm>
            <a:off x="2843808" y="6381328"/>
            <a:ext cx="1209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CCLK or StrClr</a:t>
            </a:r>
          </a:p>
        </p:txBody>
      </p:sp>
      <p:cxnSp>
        <p:nvCxnSpPr>
          <p:cNvPr id="150" name="Prava linija spajanja sa strelicom 57"/>
          <p:cNvCxnSpPr>
            <a:cxnSpLocks noChangeShapeType="1"/>
            <a:stCxn id="147" idx="3"/>
            <a:endCxn id="142" idx="1"/>
          </p:cNvCxnSpPr>
          <p:nvPr/>
        </p:nvCxnSpPr>
        <p:spPr bwMode="auto">
          <a:xfrm>
            <a:off x="3416028" y="33737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1" name="Prava linija spajanja sa strelicom 58"/>
          <p:cNvCxnSpPr>
            <a:cxnSpLocks noChangeShapeType="1"/>
          </p:cNvCxnSpPr>
          <p:nvPr/>
        </p:nvCxnSpPr>
        <p:spPr bwMode="auto">
          <a:xfrm>
            <a:off x="3416028" y="39452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2" name="Prava linija spajanja sa strelicom 59"/>
          <p:cNvCxnSpPr>
            <a:cxnSpLocks noChangeShapeType="1"/>
          </p:cNvCxnSpPr>
          <p:nvPr/>
        </p:nvCxnSpPr>
        <p:spPr bwMode="auto">
          <a:xfrm>
            <a:off x="3416028" y="45167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" name="Prava linija spajanja sa strelicom 60"/>
          <p:cNvCxnSpPr>
            <a:cxnSpLocks noChangeShapeType="1"/>
          </p:cNvCxnSpPr>
          <p:nvPr/>
        </p:nvCxnSpPr>
        <p:spPr bwMode="auto">
          <a:xfrm>
            <a:off x="3416028" y="5088260"/>
            <a:ext cx="7143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4" name="Rectangle 107"/>
          <p:cNvSpPr>
            <a:spLocks noChangeArrowheads="1"/>
          </p:cNvSpPr>
          <p:nvPr/>
        </p:nvSpPr>
        <p:spPr bwMode="auto">
          <a:xfrm>
            <a:off x="1331640" y="3068960"/>
            <a:ext cx="12239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Volt. Regulator</a:t>
            </a:r>
          </a:p>
        </p:txBody>
      </p:sp>
      <p:sp>
        <p:nvSpPr>
          <p:cNvPr id="155" name="Line 108"/>
          <p:cNvSpPr>
            <a:spLocks noChangeShapeType="1"/>
          </p:cNvSpPr>
          <p:nvPr/>
        </p:nvSpPr>
        <p:spPr bwMode="auto">
          <a:xfrm>
            <a:off x="2555603" y="328486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6" name="Line 109"/>
          <p:cNvSpPr>
            <a:spLocks noChangeShapeType="1"/>
          </p:cNvSpPr>
          <p:nvPr/>
        </p:nvSpPr>
        <p:spPr bwMode="auto">
          <a:xfrm>
            <a:off x="2555603" y="342932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7" name="Line 110"/>
          <p:cNvSpPr>
            <a:spLocks noChangeShapeType="1"/>
          </p:cNvSpPr>
          <p:nvPr/>
        </p:nvSpPr>
        <p:spPr bwMode="auto">
          <a:xfrm>
            <a:off x="2555603" y="357378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8" name="Line 111"/>
          <p:cNvSpPr>
            <a:spLocks noChangeShapeType="1"/>
          </p:cNvSpPr>
          <p:nvPr/>
        </p:nvSpPr>
        <p:spPr bwMode="auto">
          <a:xfrm>
            <a:off x="2555603" y="371666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9" name="Line 112"/>
          <p:cNvSpPr>
            <a:spLocks noChangeShapeType="1"/>
          </p:cNvSpPr>
          <p:nvPr/>
        </p:nvSpPr>
        <p:spPr bwMode="auto">
          <a:xfrm>
            <a:off x="1044303" y="328486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0" name="Line 113"/>
          <p:cNvSpPr>
            <a:spLocks noChangeShapeType="1"/>
          </p:cNvSpPr>
          <p:nvPr/>
        </p:nvSpPr>
        <p:spPr bwMode="auto">
          <a:xfrm>
            <a:off x="1044303" y="342932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" name="Rectangle 114"/>
          <p:cNvSpPr>
            <a:spLocks noChangeArrowheads="1"/>
          </p:cNvSpPr>
          <p:nvPr/>
        </p:nvSpPr>
        <p:spPr bwMode="auto">
          <a:xfrm>
            <a:off x="1331640" y="4581847"/>
            <a:ext cx="12239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Slow control</a:t>
            </a:r>
          </a:p>
        </p:txBody>
      </p:sp>
      <p:cxnSp>
        <p:nvCxnSpPr>
          <p:cNvPr id="162" name="Prava linija spajanja 70"/>
          <p:cNvCxnSpPr>
            <a:cxnSpLocks noChangeShapeType="1"/>
          </p:cNvCxnSpPr>
          <p:nvPr/>
        </p:nvCxnSpPr>
        <p:spPr bwMode="auto">
          <a:xfrm rot="5400000" flipH="1" flipV="1">
            <a:off x="3130278" y="5302572"/>
            <a:ext cx="714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" name="Prava linija spajanja 72"/>
          <p:cNvCxnSpPr>
            <a:cxnSpLocks noChangeShapeType="1"/>
          </p:cNvCxnSpPr>
          <p:nvPr/>
        </p:nvCxnSpPr>
        <p:spPr bwMode="auto">
          <a:xfrm rot="16200000" flipH="1">
            <a:off x="3201715" y="5302572"/>
            <a:ext cx="71438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" name="Line 88"/>
          <p:cNvSpPr>
            <a:spLocks noChangeShapeType="1"/>
          </p:cNvSpPr>
          <p:nvPr/>
        </p:nvSpPr>
        <p:spPr bwMode="auto">
          <a:xfrm flipV="1">
            <a:off x="3339108" y="587174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Text Box 65"/>
          <p:cNvSpPr txBox="1">
            <a:spLocks noChangeArrowheads="1"/>
          </p:cNvSpPr>
          <p:nvPr/>
        </p:nvSpPr>
        <p:spPr bwMode="auto">
          <a:xfrm>
            <a:off x="3344590" y="3097535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NoisyEn3</a:t>
            </a:r>
          </a:p>
        </p:txBody>
      </p:sp>
      <p:sp>
        <p:nvSpPr>
          <p:cNvPr id="166" name="Text Box 65"/>
          <p:cNvSpPr txBox="1">
            <a:spLocks noChangeArrowheads="1"/>
          </p:cNvSpPr>
          <p:nvPr/>
        </p:nvSpPr>
        <p:spPr bwMode="auto">
          <a:xfrm>
            <a:off x="3344590" y="4802510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/>
              <a:t>NoisyEn0</a:t>
            </a:r>
          </a:p>
        </p:txBody>
      </p:sp>
      <p:sp>
        <p:nvSpPr>
          <p:cNvPr id="167" name="Text Box 65"/>
          <p:cNvSpPr txBox="1">
            <a:spLocks noChangeArrowheads="1"/>
          </p:cNvSpPr>
          <p:nvPr/>
        </p:nvSpPr>
        <p:spPr bwMode="auto">
          <a:xfrm>
            <a:off x="971600" y="2708920"/>
            <a:ext cx="145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de-DE" dirty="0"/>
              <a:t>Blind mode control</a:t>
            </a:r>
          </a:p>
        </p:txBody>
      </p:sp>
      <p:sp>
        <p:nvSpPr>
          <p:cNvPr id="168" name="Rectangle 70"/>
          <p:cNvSpPr>
            <a:spLocks noChangeArrowheads="1"/>
          </p:cNvSpPr>
          <p:nvPr/>
        </p:nvSpPr>
        <p:spPr bwMode="auto">
          <a:xfrm>
            <a:off x="3131840" y="5301208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  <p:sp>
        <p:nvSpPr>
          <p:cNvPr id="169" name="Rectangle 70"/>
          <p:cNvSpPr>
            <a:spLocks noChangeArrowheads="1"/>
          </p:cNvSpPr>
          <p:nvPr/>
        </p:nvSpPr>
        <p:spPr bwMode="auto">
          <a:xfrm>
            <a:off x="3131840" y="2564904"/>
            <a:ext cx="28575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de-DE"/>
              <a:t>FF</a:t>
            </a:r>
          </a:p>
        </p:txBody>
      </p:sp>
    </p:spTree>
    <p:extLst>
      <p:ext uri="{BB962C8B-B14F-4D97-AF65-F5344CB8AC3E}">
        <p14:creationId xmlns:p14="http://schemas.microsoft.com/office/powerpoint/2010/main" val="28776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40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Gated mode sequence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RO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1650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/>
              <a:t>Gated mode operation </a:t>
            </a:r>
            <a:r>
              <a:rPr lang="en-US" sz="2000" dirty="0" smtClean="0"/>
              <a:t>with </a:t>
            </a:r>
            <a:r>
              <a:rPr lang="en-US" sz="2000" dirty="0"/>
              <a:t>RO</a:t>
            </a:r>
            <a:endParaRPr lang="en-US" sz="2000" dirty="0" smtClean="0"/>
          </a:p>
        </p:txBody>
      </p:sp>
      <p:cxnSp>
        <p:nvCxnSpPr>
          <p:cNvPr id="163" name="Prava linija spajanja 162"/>
          <p:cNvCxnSpPr/>
          <p:nvPr/>
        </p:nvCxnSpPr>
        <p:spPr>
          <a:xfrm>
            <a:off x="92868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Prava linija spajanja 163"/>
          <p:cNvCxnSpPr/>
          <p:nvPr/>
        </p:nvCxnSpPr>
        <p:spPr>
          <a:xfrm rot="5400000" flipH="1" flipV="1">
            <a:off x="1106487" y="216207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Prava linija spajanja 168"/>
          <p:cNvCxnSpPr/>
          <p:nvPr/>
        </p:nvCxnSpPr>
        <p:spPr>
          <a:xfrm>
            <a:off x="64293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Prava linija spajanja 169"/>
          <p:cNvCxnSpPr/>
          <p:nvPr/>
        </p:nvCxnSpPr>
        <p:spPr>
          <a:xfrm>
            <a:off x="1500188" y="2055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Prava linija spajanja 170"/>
          <p:cNvCxnSpPr/>
          <p:nvPr/>
        </p:nvCxnSpPr>
        <p:spPr>
          <a:xfrm>
            <a:off x="1214438" y="2055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Prava linija spajanja 171"/>
          <p:cNvCxnSpPr/>
          <p:nvPr/>
        </p:nvCxnSpPr>
        <p:spPr>
          <a:xfrm rot="5400000" flipH="1" flipV="1">
            <a:off x="167957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Prava linija spajanja 172"/>
          <p:cNvCxnSpPr/>
          <p:nvPr/>
        </p:nvCxnSpPr>
        <p:spPr>
          <a:xfrm>
            <a:off x="207168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Prava linija spajanja 173"/>
          <p:cNvCxnSpPr/>
          <p:nvPr/>
        </p:nvCxnSpPr>
        <p:spPr>
          <a:xfrm rot="5400000" flipH="1" flipV="1">
            <a:off x="2249487" y="216207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Prava linija spajanja 174"/>
          <p:cNvCxnSpPr/>
          <p:nvPr/>
        </p:nvCxnSpPr>
        <p:spPr>
          <a:xfrm>
            <a:off x="178593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Prava linija spajanja 175"/>
          <p:cNvCxnSpPr/>
          <p:nvPr/>
        </p:nvCxnSpPr>
        <p:spPr>
          <a:xfrm>
            <a:off x="2643188" y="20541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Prava linija spajanja 176"/>
          <p:cNvCxnSpPr/>
          <p:nvPr/>
        </p:nvCxnSpPr>
        <p:spPr>
          <a:xfrm>
            <a:off x="2357438" y="2055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Prava linija spajanja 177"/>
          <p:cNvCxnSpPr/>
          <p:nvPr/>
        </p:nvCxnSpPr>
        <p:spPr>
          <a:xfrm rot="5400000" flipH="1" flipV="1">
            <a:off x="282257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Prava linija spajanja 179"/>
          <p:cNvCxnSpPr/>
          <p:nvPr/>
        </p:nvCxnSpPr>
        <p:spPr>
          <a:xfrm>
            <a:off x="292893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Prava linija spajanja 180"/>
          <p:cNvCxnSpPr/>
          <p:nvPr/>
        </p:nvCxnSpPr>
        <p:spPr>
          <a:xfrm rot="5400000" flipH="1" flipV="1">
            <a:off x="310832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Prava linija spajanja 181"/>
          <p:cNvCxnSpPr/>
          <p:nvPr/>
        </p:nvCxnSpPr>
        <p:spPr>
          <a:xfrm>
            <a:off x="3786188" y="2055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Prava linija spajanja 182"/>
          <p:cNvCxnSpPr/>
          <p:nvPr/>
        </p:nvCxnSpPr>
        <p:spPr>
          <a:xfrm>
            <a:off x="3643313" y="2055713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Prava linija spajanja 183"/>
          <p:cNvCxnSpPr/>
          <p:nvPr/>
        </p:nvCxnSpPr>
        <p:spPr>
          <a:xfrm rot="5400000" flipH="1" flipV="1">
            <a:off x="396557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Prava linija spajanja 185"/>
          <p:cNvCxnSpPr/>
          <p:nvPr/>
        </p:nvCxnSpPr>
        <p:spPr>
          <a:xfrm>
            <a:off x="407193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Prava linija spajanja 187"/>
          <p:cNvCxnSpPr/>
          <p:nvPr/>
        </p:nvCxnSpPr>
        <p:spPr>
          <a:xfrm>
            <a:off x="1785938" y="234146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Prava linija spajanja 188"/>
          <p:cNvCxnSpPr/>
          <p:nvPr/>
        </p:nvCxnSpPr>
        <p:spPr>
          <a:xfrm rot="5400000" flipH="1" flipV="1">
            <a:off x="196532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Prava linija spajanja 189"/>
          <p:cNvCxnSpPr/>
          <p:nvPr/>
        </p:nvCxnSpPr>
        <p:spPr>
          <a:xfrm>
            <a:off x="235743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Prava linija spajanja 191"/>
          <p:cNvCxnSpPr/>
          <p:nvPr/>
        </p:nvCxnSpPr>
        <p:spPr>
          <a:xfrm>
            <a:off x="207168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Prava linija spajanja 193"/>
          <p:cNvCxnSpPr/>
          <p:nvPr/>
        </p:nvCxnSpPr>
        <p:spPr>
          <a:xfrm rot="5400000" flipH="1" flipV="1">
            <a:off x="1677987" y="24478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Prava linija spajanja 194"/>
          <p:cNvCxnSpPr/>
          <p:nvPr/>
        </p:nvCxnSpPr>
        <p:spPr>
          <a:xfrm>
            <a:off x="264318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Prava linija spajanja 198"/>
          <p:cNvCxnSpPr/>
          <p:nvPr/>
        </p:nvCxnSpPr>
        <p:spPr>
          <a:xfrm flipV="1">
            <a:off x="2927350" y="2341463"/>
            <a:ext cx="5730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Prava linija spajanja 199"/>
          <p:cNvCxnSpPr/>
          <p:nvPr/>
        </p:nvCxnSpPr>
        <p:spPr>
          <a:xfrm rot="5400000" flipH="1" flipV="1">
            <a:off x="3394075" y="2447826"/>
            <a:ext cx="214313" cy="15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Prava linija spajanja 200"/>
          <p:cNvCxnSpPr/>
          <p:nvPr/>
        </p:nvCxnSpPr>
        <p:spPr>
          <a:xfrm rot="5400000" flipH="1" flipV="1">
            <a:off x="2819401" y="244941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Prava linija spajanja 201"/>
          <p:cNvCxnSpPr/>
          <p:nvPr/>
        </p:nvCxnSpPr>
        <p:spPr>
          <a:xfrm>
            <a:off x="121443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Prava linija spajanja 202"/>
          <p:cNvCxnSpPr/>
          <p:nvPr/>
        </p:nvCxnSpPr>
        <p:spPr>
          <a:xfrm>
            <a:off x="92868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Prava linija spajanja 203"/>
          <p:cNvCxnSpPr/>
          <p:nvPr/>
        </p:nvCxnSpPr>
        <p:spPr>
          <a:xfrm>
            <a:off x="1498600" y="2554188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09" name="Text Box 105"/>
          <p:cNvSpPr txBox="1">
            <a:spLocks noChangeArrowheads="1"/>
          </p:cNvSpPr>
          <p:nvPr/>
        </p:nvSpPr>
        <p:spPr bwMode="auto">
          <a:xfrm>
            <a:off x="1714500" y="1984276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24610" name="Text Box 105"/>
          <p:cNvSpPr txBox="1">
            <a:spLocks noChangeArrowheads="1"/>
          </p:cNvSpPr>
          <p:nvPr/>
        </p:nvSpPr>
        <p:spPr bwMode="auto">
          <a:xfrm>
            <a:off x="2857500" y="1984276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24611" name="Text Box 105"/>
          <p:cNvSpPr txBox="1">
            <a:spLocks noChangeArrowheads="1"/>
          </p:cNvSpPr>
          <p:nvPr/>
        </p:nvSpPr>
        <p:spPr bwMode="auto">
          <a:xfrm>
            <a:off x="4000500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sp>
        <p:nvSpPr>
          <p:cNvPr id="24612" name="Text Box 105"/>
          <p:cNvSpPr txBox="1">
            <a:spLocks noChangeArrowheads="1"/>
          </p:cNvSpPr>
          <p:nvPr/>
        </p:nvSpPr>
        <p:spPr bwMode="auto">
          <a:xfrm>
            <a:off x="1500188" y="2341463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on</a:t>
            </a:r>
          </a:p>
        </p:txBody>
      </p:sp>
      <p:sp>
        <p:nvSpPr>
          <p:cNvPr id="24613" name="Text Box 105"/>
          <p:cNvSpPr txBox="1">
            <a:spLocks noChangeArrowheads="1"/>
          </p:cNvSpPr>
          <p:nvPr/>
        </p:nvSpPr>
        <p:spPr bwMode="auto">
          <a:xfrm>
            <a:off x="2643188" y="2341463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on</a:t>
            </a:r>
          </a:p>
        </p:txBody>
      </p:sp>
      <p:cxnSp>
        <p:nvCxnSpPr>
          <p:cNvPr id="210" name="Prava linija spajanja 209"/>
          <p:cNvCxnSpPr/>
          <p:nvPr/>
        </p:nvCxnSpPr>
        <p:spPr>
          <a:xfrm>
            <a:off x="350043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Prava linija spajanja 212"/>
          <p:cNvCxnSpPr/>
          <p:nvPr/>
        </p:nvCxnSpPr>
        <p:spPr>
          <a:xfrm>
            <a:off x="3784600" y="2343051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Prava linija spajanja 214"/>
          <p:cNvCxnSpPr/>
          <p:nvPr/>
        </p:nvCxnSpPr>
        <p:spPr>
          <a:xfrm rot="5400000" flipH="1" flipV="1">
            <a:off x="3676651" y="244941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Prava linija spajanja 215"/>
          <p:cNvCxnSpPr/>
          <p:nvPr/>
        </p:nvCxnSpPr>
        <p:spPr>
          <a:xfrm>
            <a:off x="4071938" y="234146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Prava linija spajanja 216"/>
          <p:cNvCxnSpPr/>
          <p:nvPr/>
        </p:nvCxnSpPr>
        <p:spPr>
          <a:xfrm flipV="1">
            <a:off x="1498600" y="1769963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Prava linija spajanja 217"/>
          <p:cNvCxnSpPr/>
          <p:nvPr/>
        </p:nvCxnSpPr>
        <p:spPr>
          <a:xfrm rot="5400000" flipH="1" flipV="1">
            <a:off x="1608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Prava linija spajanja 218"/>
          <p:cNvCxnSpPr/>
          <p:nvPr/>
        </p:nvCxnSpPr>
        <p:spPr>
          <a:xfrm rot="5400000" flipH="1" flipV="1">
            <a:off x="1390650" y="1876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Prava linija spajanja 237"/>
          <p:cNvCxnSpPr/>
          <p:nvPr/>
        </p:nvCxnSpPr>
        <p:spPr>
          <a:xfrm flipV="1">
            <a:off x="2641600" y="1769963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Prava linija spajanja 238"/>
          <p:cNvCxnSpPr/>
          <p:nvPr/>
        </p:nvCxnSpPr>
        <p:spPr>
          <a:xfrm rot="5400000" flipH="1" flipV="1">
            <a:off x="2751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Prava linija spajanja 239"/>
          <p:cNvCxnSpPr/>
          <p:nvPr/>
        </p:nvCxnSpPr>
        <p:spPr>
          <a:xfrm rot="5400000" flipH="1" flipV="1">
            <a:off x="2533650" y="1876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Prava linija spajanja 240"/>
          <p:cNvCxnSpPr/>
          <p:nvPr/>
        </p:nvCxnSpPr>
        <p:spPr>
          <a:xfrm>
            <a:off x="1714500" y="1984276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Prava linija spajanja 242"/>
          <p:cNvCxnSpPr/>
          <p:nvPr/>
        </p:nvCxnSpPr>
        <p:spPr>
          <a:xfrm rot="5400000" flipH="1" flipV="1">
            <a:off x="2751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Prava linija spajanja 246"/>
          <p:cNvCxnSpPr/>
          <p:nvPr/>
        </p:nvCxnSpPr>
        <p:spPr>
          <a:xfrm>
            <a:off x="2857500" y="1984276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Prava linija spajanja 249"/>
          <p:cNvCxnSpPr/>
          <p:nvPr/>
        </p:nvCxnSpPr>
        <p:spPr>
          <a:xfrm rot="5400000" flipH="1" flipV="1">
            <a:off x="6251575" y="5876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Prava linija spajanja 250"/>
          <p:cNvCxnSpPr/>
          <p:nvPr/>
        </p:nvCxnSpPr>
        <p:spPr>
          <a:xfrm>
            <a:off x="6357938" y="5770463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Prava linija spajanja 251"/>
          <p:cNvCxnSpPr/>
          <p:nvPr/>
        </p:nvCxnSpPr>
        <p:spPr>
          <a:xfrm rot="5400000" flipH="1" flipV="1">
            <a:off x="7394575" y="5876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Prava linija spajanja 253"/>
          <p:cNvCxnSpPr/>
          <p:nvPr/>
        </p:nvCxnSpPr>
        <p:spPr>
          <a:xfrm>
            <a:off x="7500938" y="5984776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Prava linija spajanja 257"/>
          <p:cNvCxnSpPr/>
          <p:nvPr/>
        </p:nvCxnSpPr>
        <p:spPr>
          <a:xfrm>
            <a:off x="642938" y="2912963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Prava linija spajanja 258"/>
          <p:cNvCxnSpPr/>
          <p:nvPr/>
        </p:nvCxnSpPr>
        <p:spPr>
          <a:xfrm rot="5400000" flipH="1" flipV="1">
            <a:off x="1679575" y="3019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Prava linija spajanja 259"/>
          <p:cNvCxnSpPr/>
          <p:nvPr/>
        </p:nvCxnSpPr>
        <p:spPr>
          <a:xfrm>
            <a:off x="1785938" y="3127276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Prava linija spajanja 260"/>
          <p:cNvCxnSpPr/>
          <p:nvPr/>
        </p:nvCxnSpPr>
        <p:spPr>
          <a:xfrm>
            <a:off x="857250" y="5984776"/>
            <a:ext cx="550068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35" name="Text Box 105"/>
          <p:cNvSpPr txBox="1">
            <a:spLocks noChangeArrowheads="1"/>
          </p:cNvSpPr>
          <p:nvPr/>
        </p:nvSpPr>
        <p:spPr bwMode="auto">
          <a:xfrm>
            <a:off x="642938" y="1984276"/>
            <a:ext cx="479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CLK</a:t>
            </a:r>
          </a:p>
        </p:txBody>
      </p:sp>
      <p:sp>
        <p:nvSpPr>
          <p:cNvPr id="24636" name="Text Box 105"/>
          <p:cNvSpPr txBox="1">
            <a:spLocks noChangeArrowheads="1"/>
          </p:cNvSpPr>
          <p:nvPr/>
        </p:nvSpPr>
        <p:spPr bwMode="auto">
          <a:xfrm>
            <a:off x="928688" y="1698526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StrClr</a:t>
            </a:r>
          </a:p>
        </p:txBody>
      </p:sp>
      <p:sp>
        <p:nvSpPr>
          <p:cNvPr id="24637" name="Text Box 106"/>
          <p:cNvSpPr txBox="1">
            <a:spLocks noChangeArrowheads="1"/>
          </p:cNvSpPr>
          <p:nvPr/>
        </p:nvSpPr>
        <p:spPr bwMode="auto">
          <a:xfrm>
            <a:off x="500063" y="2270026"/>
            <a:ext cx="70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StrGate</a:t>
            </a:r>
          </a:p>
        </p:txBody>
      </p:sp>
      <p:cxnSp>
        <p:nvCxnSpPr>
          <p:cNvPr id="265" name="Prava linija spajanja 264"/>
          <p:cNvCxnSpPr/>
          <p:nvPr/>
        </p:nvCxnSpPr>
        <p:spPr>
          <a:xfrm rot="5400000" flipH="1" flipV="1">
            <a:off x="2822575" y="4162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Prava linija spajanja 265"/>
          <p:cNvCxnSpPr/>
          <p:nvPr/>
        </p:nvCxnSpPr>
        <p:spPr>
          <a:xfrm>
            <a:off x="1143000" y="4270276"/>
            <a:ext cx="178593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Prava linija spajanja 266"/>
          <p:cNvCxnSpPr/>
          <p:nvPr/>
        </p:nvCxnSpPr>
        <p:spPr>
          <a:xfrm>
            <a:off x="2928938" y="4055963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Prava linija spajanja 268"/>
          <p:cNvCxnSpPr/>
          <p:nvPr/>
        </p:nvCxnSpPr>
        <p:spPr>
          <a:xfrm flipV="1">
            <a:off x="1498600" y="2627213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Prava linija spajanja 269"/>
          <p:cNvCxnSpPr/>
          <p:nvPr/>
        </p:nvCxnSpPr>
        <p:spPr>
          <a:xfrm rot="5400000" flipH="1" flipV="1">
            <a:off x="1608137" y="273357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Prava linija spajanja 270"/>
          <p:cNvCxnSpPr/>
          <p:nvPr/>
        </p:nvCxnSpPr>
        <p:spPr>
          <a:xfrm rot="5400000" flipH="1" flipV="1">
            <a:off x="1390650" y="27335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Prava linija spajanja 273"/>
          <p:cNvCxnSpPr/>
          <p:nvPr/>
        </p:nvCxnSpPr>
        <p:spPr>
          <a:xfrm>
            <a:off x="1714500" y="2841526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Prava linija spajanja 275"/>
          <p:cNvCxnSpPr/>
          <p:nvPr/>
        </p:nvCxnSpPr>
        <p:spPr>
          <a:xfrm>
            <a:off x="928688" y="2841526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Prava linija spajanja 276"/>
          <p:cNvCxnSpPr/>
          <p:nvPr/>
        </p:nvCxnSpPr>
        <p:spPr>
          <a:xfrm flipV="1">
            <a:off x="7215188" y="5484713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Prava linija spajanja 277"/>
          <p:cNvCxnSpPr/>
          <p:nvPr/>
        </p:nvCxnSpPr>
        <p:spPr>
          <a:xfrm rot="5400000" flipH="1" flipV="1">
            <a:off x="7323137" y="559107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Prava linija spajanja 278"/>
          <p:cNvCxnSpPr/>
          <p:nvPr/>
        </p:nvCxnSpPr>
        <p:spPr>
          <a:xfrm rot="5400000" flipH="1" flipV="1">
            <a:off x="7107238" y="5592663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Prava linija spajanja 279"/>
          <p:cNvCxnSpPr/>
          <p:nvPr/>
        </p:nvCxnSpPr>
        <p:spPr>
          <a:xfrm>
            <a:off x="7429500" y="5699026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Prava linija spajanja 280"/>
          <p:cNvCxnSpPr/>
          <p:nvPr/>
        </p:nvCxnSpPr>
        <p:spPr>
          <a:xfrm>
            <a:off x="5786438" y="5699026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8" name="Prava linija spajanja 287"/>
          <p:cNvCxnSpPr/>
          <p:nvPr/>
        </p:nvCxnSpPr>
        <p:spPr>
          <a:xfrm rot="5400000" flipH="1" flipV="1">
            <a:off x="3965575" y="4162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Prava linija spajanja 304"/>
          <p:cNvCxnSpPr/>
          <p:nvPr/>
        </p:nvCxnSpPr>
        <p:spPr>
          <a:xfrm rot="5400000" flipH="1" flipV="1">
            <a:off x="482282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Prava linija spajanja 307"/>
          <p:cNvCxnSpPr/>
          <p:nvPr/>
        </p:nvCxnSpPr>
        <p:spPr>
          <a:xfrm rot="5400000" flipH="1" flipV="1">
            <a:off x="596582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Prava linija spajanja 311"/>
          <p:cNvCxnSpPr/>
          <p:nvPr/>
        </p:nvCxnSpPr>
        <p:spPr>
          <a:xfrm>
            <a:off x="7215188" y="2555776"/>
            <a:ext cx="287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Prava linija spajanja 312"/>
          <p:cNvCxnSpPr/>
          <p:nvPr/>
        </p:nvCxnSpPr>
        <p:spPr>
          <a:xfrm rot="5400000" flipH="1" flipV="1">
            <a:off x="7680326" y="2446238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Prava linija spajanja 313"/>
          <p:cNvCxnSpPr/>
          <p:nvPr/>
        </p:nvCxnSpPr>
        <p:spPr>
          <a:xfrm>
            <a:off x="7500938" y="2339876"/>
            <a:ext cx="2873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Prava linija spajanja 319"/>
          <p:cNvCxnSpPr/>
          <p:nvPr/>
        </p:nvCxnSpPr>
        <p:spPr>
          <a:xfrm>
            <a:off x="4643438" y="2055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Prava linija spajanja 330"/>
          <p:cNvCxnSpPr/>
          <p:nvPr/>
        </p:nvCxnSpPr>
        <p:spPr>
          <a:xfrm>
            <a:off x="7215188" y="2055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Prava linija spajanja 332"/>
          <p:cNvCxnSpPr/>
          <p:nvPr/>
        </p:nvCxnSpPr>
        <p:spPr>
          <a:xfrm rot="5400000" flipH="1" flipV="1">
            <a:off x="739457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4" name="Prava linija spajanja 333"/>
          <p:cNvCxnSpPr/>
          <p:nvPr/>
        </p:nvCxnSpPr>
        <p:spPr>
          <a:xfrm>
            <a:off x="778668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5" name="Prava linija spajanja 334"/>
          <p:cNvCxnSpPr/>
          <p:nvPr/>
        </p:nvCxnSpPr>
        <p:spPr>
          <a:xfrm>
            <a:off x="750093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Prava linija spajanja 342"/>
          <p:cNvCxnSpPr/>
          <p:nvPr/>
        </p:nvCxnSpPr>
        <p:spPr>
          <a:xfrm rot="5400000" flipH="1" flipV="1">
            <a:off x="3965575" y="4730651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Prava linija spajanja 343"/>
          <p:cNvCxnSpPr/>
          <p:nvPr/>
        </p:nvCxnSpPr>
        <p:spPr>
          <a:xfrm>
            <a:off x="785813" y="4841776"/>
            <a:ext cx="3286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Prava linija spajanja 344"/>
          <p:cNvCxnSpPr/>
          <p:nvPr/>
        </p:nvCxnSpPr>
        <p:spPr>
          <a:xfrm>
            <a:off x="4071938" y="4624288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Prava linija spajanja 345"/>
          <p:cNvCxnSpPr/>
          <p:nvPr/>
        </p:nvCxnSpPr>
        <p:spPr>
          <a:xfrm rot="5400000" flipH="1" flipV="1">
            <a:off x="5108575" y="4730651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Prava linija spajanja 348"/>
          <p:cNvCxnSpPr/>
          <p:nvPr/>
        </p:nvCxnSpPr>
        <p:spPr>
          <a:xfrm flipV="1">
            <a:off x="3498850" y="2627213"/>
            <a:ext cx="1144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Prava linija spajanja 349"/>
          <p:cNvCxnSpPr/>
          <p:nvPr/>
        </p:nvCxnSpPr>
        <p:spPr>
          <a:xfrm rot="5400000" flipH="1" flipV="1">
            <a:off x="3390900" y="27335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Prava linija spajanja 350"/>
          <p:cNvCxnSpPr/>
          <p:nvPr/>
        </p:nvCxnSpPr>
        <p:spPr>
          <a:xfrm>
            <a:off x="2286000" y="2841526"/>
            <a:ext cx="1214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69" name="Text Box 105"/>
          <p:cNvSpPr txBox="1">
            <a:spLocks noChangeArrowheads="1"/>
          </p:cNvSpPr>
          <p:nvPr/>
        </p:nvSpPr>
        <p:spPr bwMode="auto">
          <a:xfrm>
            <a:off x="5143500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sp>
        <p:nvSpPr>
          <p:cNvPr id="360" name="Pravougaonik 359"/>
          <p:cNvSpPr/>
          <p:nvPr/>
        </p:nvSpPr>
        <p:spPr>
          <a:xfrm>
            <a:off x="3500438" y="1555651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Noisy Enable#1 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368" name="Prava linija spajanja 367"/>
          <p:cNvCxnSpPr/>
          <p:nvPr/>
        </p:nvCxnSpPr>
        <p:spPr>
          <a:xfrm rot="5400000">
            <a:off x="2713831" y="3055045"/>
            <a:ext cx="1571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Prava linija spajanja 370"/>
          <p:cNvCxnSpPr/>
          <p:nvPr/>
        </p:nvCxnSpPr>
        <p:spPr>
          <a:xfrm>
            <a:off x="3071813" y="3984526"/>
            <a:ext cx="7143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Prava linija spajanja 372"/>
          <p:cNvCxnSpPr/>
          <p:nvPr/>
        </p:nvCxnSpPr>
        <p:spPr>
          <a:xfrm rot="5400000" flipH="1" flipV="1">
            <a:off x="3679825" y="38765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Prava linija spajanja 374"/>
          <p:cNvCxnSpPr/>
          <p:nvPr/>
        </p:nvCxnSpPr>
        <p:spPr>
          <a:xfrm>
            <a:off x="3786188" y="3770213"/>
            <a:ext cx="2000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Prava linija spajanja 376"/>
          <p:cNvCxnSpPr/>
          <p:nvPr/>
        </p:nvCxnSpPr>
        <p:spPr>
          <a:xfrm>
            <a:off x="4071938" y="4270276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Prava linija spajanja 377"/>
          <p:cNvCxnSpPr/>
          <p:nvPr/>
        </p:nvCxnSpPr>
        <p:spPr>
          <a:xfrm>
            <a:off x="3143250" y="4556026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Prava linija spajanja 378"/>
          <p:cNvCxnSpPr/>
          <p:nvPr/>
        </p:nvCxnSpPr>
        <p:spPr>
          <a:xfrm>
            <a:off x="3214688" y="4556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Prava linija spajanja 380"/>
          <p:cNvCxnSpPr/>
          <p:nvPr/>
        </p:nvCxnSpPr>
        <p:spPr>
          <a:xfrm rot="5400000" flipH="1" flipV="1">
            <a:off x="3394075" y="4448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Prava linija spajanja 381"/>
          <p:cNvCxnSpPr/>
          <p:nvPr/>
        </p:nvCxnSpPr>
        <p:spPr>
          <a:xfrm>
            <a:off x="3500438" y="4341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Prava linija spajanja 383"/>
          <p:cNvCxnSpPr/>
          <p:nvPr/>
        </p:nvCxnSpPr>
        <p:spPr>
          <a:xfrm rot="5400000" flipH="1" flipV="1">
            <a:off x="3679825" y="4448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Prava linija spajanja 384"/>
          <p:cNvCxnSpPr/>
          <p:nvPr/>
        </p:nvCxnSpPr>
        <p:spPr>
          <a:xfrm>
            <a:off x="3786188" y="4556026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Prava linija spajanja 386"/>
          <p:cNvCxnSpPr/>
          <p:nvPr/>
        </p:nvCxnSpPr>
        <p:spPr>
          <a:xfrm rot="5400000" flipH="1" flipV="1">
            <a:off x="4822825" y="4448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Prava linija spajanja 388"/>
          <p:cNvCxnSpPr/>
          <p:nvPr/>
        </p:nvCxnSpPr>
        <p:spPr>
          <a:xfrm>
            <a:off x="4929188" y="4341713"/>
            <a:ext cx="857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Prava linija spajanja 390"/>
          <p:cNvCxnSpPr/>
          <p:nvPr/>
        </p:nvCxnSpPr>
        <p:spPr>
          <a:xfrm rot="5400000" flipH="1" flipV="1">
            <a:off x="5108575" y="5305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Prava linija spajanja 392"/>
          <p:cNvCxnSpPr/>
          <p:nvPr/>
        </p:nvCxnSpPr>
        <p:spPr>
          <a:xfrm>
            <a:off x="5214938" y="5198963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4" name="Prava linija spajanja 393"/>
          <p:cNvCxnSpPr/>
          <p:nvPr/>
        </p:nvCxnSpPr>
        <p:spPr>
          <a:xfrm rot="5400000" flipH="1" flipV="1">
            <a:off x="6251575" y="5305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5" name="Prava linija spajanja 394"/>
          <p:cNvCxnSpPr/>
          <p:nvPr/>
        </p:nvCxnSpPr>
        <p:spPr>
          <a:xfrm>
            <a:off x="3143250" y="5127526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6" name="Prava linija spajanja 395"/>
          <p:cNvCxnSpPr/>
          <p:nvPr/>
        </p:nvCxnSpPr>
        <p:spPr>
          <a:xfrm>
            <a:off x="3500438" y="4913213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7" name="Prava linija spajanja 396"/>
          <p:cNvCxnSpPr/>
          <p:nvPr/>
        </p:nvCxnSpPr>
        <p:spPr>
          <a:xfrm rot="5400000" flipH="1" flipV="1">
            <a:off x="3394075" y="50195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8" name="Prava linija spajanja 397"/>
          <p:cNvCxnSpPr/>
          <p:nvPr/>
        </p:nvCxnSpPr>
        <p:spPr>
          <a:xfrm>
            <a:off x="4643438" y="49116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9" name="Prava linija spajanja 398"/>
          <p:cNvCxnSpPr/>
          <p:nvPr/>
        </p:nvCxnSpPr>
        <p:spPr>
          <a:xfrm rot="5400000" flipH="1" flipV="1">
            <a:off x="4822825" y="5022751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0" name="Prava linija spajanja 399"/>
          <p:cNvCxnSpPr/>
          <p:nvPr/>
        </p:nvCxnSpPr>
        <p:spPr>
          <a:xfrm>
            <a:off x="4929188" y="5130701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1" name="Prava linija spajanja 400"/>
          <p:cNvCxnSpPr/>
          <p:nvPr/>
        </p:nvCxnSpPr>
        <p:spPr>
          <a:xfrm rot="5400000" flipH="1" flipV="1">
            <a:off x="5965825" y="5022751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Prava linija spajanja 401"/>
          <p:cNvCxnSpPr/>
          <p:nvPr/>
        </p:nvCxnSpPr>
        <p:spPr>
          <a:xfrm>
            <a:off x="6286500" y="5127526"/>
            <a:ext cx="1000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Prava linija spajanja 406"/>
          <p:cNvCxnSpPr/>
          <p:nvPr/>
        </p:nvCxnSpPr>
        <p:spPr>
          <a:xfrm>
            <a:off x="5500688" y="1982688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Prava linija spajanja 408"/>
          <p:cNvCxnSpPr/>
          <p:nvPr/>
        </p:nvCxnSpPr>
        <p:spPr>
          <a:xfrm flipV="1">
            <a:off x="6072188" y="1769963"/>
            <a:ext cx="21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Prava linija spajanja 409"/>
          <p:cNvCxnSpPr/>
          <p:nvPr/>
        </p:nvCxnSpPr>
        <p:spPr>
          <a:xfrm rot="5400000" flipH="1" flipV="1">
            <a:off x="6180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Prava linija spajanja 410"/>
          <p:cNvCxnSpPr/>
          <p:nvPr/>
        </p:nvCxnSpPr>
        <p:spPr>
          <a:xfrm rot="5400000" flipH="1" flipV="1">
            <a:off x="59642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Prava linija spajanja 411"/>
          <p:cNvCxnSpPr/>
          <p:nvPr/>
        </p:nvCxnSpPr>
        <p:spPr>
          <a:xfrm rot="5400000" flipH="1" flipV="1">
            <a:off x="6180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4" name="Prava linija spajanja 413"/>
          <p:cNvCxnSpPr/>
          <p:nvPr/>
        </p:nvCxnSpPr>
        <p:spPr>
          <a:xfrm>
            <a:off x="6286500" y="1984276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5" name="Prava linija spajanja 414"/>
          <p:cNvCxnSpPr/>
          <p:nvPr/>
        </p:nvCxnSpPr>
        <p:spPr>
          <a:xfrm flipV="1">
            <a:off x="7215188" y="1769963"/>
            <a:ext cx="21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6" name="Prava linija spajanja 415"/>
          <p:cNvCxnSpPr/>
          <p:nvPr/>
        </p:nvCxnSpPr>
        <p:spPr>
          <a:xfrm rot="5400000" flipH="1" flipV="1">
            <a:off x="7323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Prava linija spajanja 416"/>
          <p:cNvCxnSpPr/>
          <p:nvPr/>
        </p:nvCxnSpPr>
        <p:spPr>
          <a:xfrm rot="5400000" flipH="1" flipV="1">
            <a:off x="71072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8" name="Prava linija spajanja 417"/>
          <p:cNvCxnSpPr/>
          <p:nvPr/>
        </p:nvCxnSpPr>
        <p:spPr>
          <a:xfrm rot="5400000" flipH="1" flipV="1">
            <a:off x="7323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Prava linija spajanja 418"/>
          <p:cNvCxnSpPr/>
          <p:nvPr/>
        </p:nvCxnSpPr>
        <p:spPr>
          <a:xfrm>
            <a:off x="6357938" y="5413276"/>
            <a:ext cx="1357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Prava linija spajanja 421"/>
          <p:cNvCxnSpPr/>
          <p:nvPr/>
        </p:nvCxnSpPr>
        <p:spPr>
          <a:xfrm rot="5400000">
            <a:off x="4465638" y="3376513"/>
            <a:ext cx="2643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Prava linija spajanja 422"/>
          <p:cNvCxnSpPr/>
          <p:nvPr/>
        </p:nvCxnSpPr>
        <p:spPr>
          <a:xfrm flipV="1">
            <a:off x="6072188" y="4913213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4" name="Prava linija spajanja 423"/>
          <p:cNvCxnSpPr/>
          <p:nvPr/>
        </p:nvCxnSpPr>
        <p:spPr>
          <a:xfrm rot="5400000" flipH="1" flipV="1">
            <a:off x="6180137" y="501957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5" name="Prava linija spajanja 424"/>
          <p:cNvCxnSpPr/>
          <p:nvPr/>
        </p:nvCxnSpPr>
        <p:spPr>
          <a:xfrm rot="5400000" flipH="1" flipV="1">
            <a:off x="5964238" y="5021163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Prava linija spajanja 425"/>
          <p:cNvCxnSpPr/>
          <p:nvPr/>
        </p:nvCxnSpPr>
        <p:spPr>
          <a:xfrm rot="5400000" flipH="1" flipV="1">
            <a:off x="6180137" y="501957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Prava linija spajanja 426"/>
          <p:cNvCxnSpPr/>
          <p:nvPr/>
        </p:nvCxnSpPr>
        <p:spPr>
          <a:xfrm rot="5400000" flipH="1" flipV="1">
            <a:off x="1679575" y="3590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Prava linija spajanja 427"/>
          <p:cNvCxnSpPr/>
          <p:nvPr/>
        </p:nvCxnSpPr>
        <p:spPr>
          <a:xfrm>
            <a:off x="1785938" y="3484463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Prava linija spajanja 428"/>
          <p:cNvCxnSpPr/>
          <p:nvPr/>
        </p:nvCxnSpPr>
        <p:spPr>
          <a:xfrm rot="5400000" flipH="1" flipV="1">
            <a:off x="2822575" y="3590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Prava linija spajanja 429"/>
          <p:cNvCxnSpPr/>
          <p:nvPr/>
        </p:nvCxnSpPr>
        <p:spPr>
          <a:xfrm>
            <a:off x="2928938" y="3698776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1" name="Prava linija spajanja 430"/>
          <p:cNvCxnSpPr/>
          <p:nvPr/>
        </p:nvCxnSpPr>
        <p:spPr>
          <a:xfrm>
            <a:off x="1285875" y="3700363"/>
            <a:ext cx="5000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Prava linija spajanja 431"/>
          <p:cNvCxnSpPr/>
          <p:nvPr/>
        </p:nvCxnSpPr>
        <p:spPr>
          <a:xfrm flipV="1">
            <a:off x="2641600" y="3198713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Prava linija spajanja 432"/>
          <p:cNvCxnSpPr/>
          <p:nvPr/>
        </p:nvCxnSpPr>
        <p:spPr>
          <a:xfrm rot="5400000" flipH="1" flipV="1">
            <a:off x="2751137" y="330507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Prava linija spajanja 433"/>
          <p:cNvCxnSpPr/>
          <p:nvPr/>
        </p:nvCxnSpPr>
        <p:spPr>
          <a:xfrm rot="5400000" flipH="1" flipV="1">
            <a:off x="2533650" y="3305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Prava linija spajanja 434"/>
          <p:cNvCxnSpPr/>
          <p:nvPr/>
        </p:nvCxnSpPr>
        <p:spPr>
          <a:xfrm>
            <a:off x="2857500" y="3413026"/>
            <a:ext cx="6429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6" name="Prava linija spajanja 435"/>
          <p:cNvCxnSpPr/>
          <p:nvPr/>
        </p:nvCxnSpPr>
        <p:spPr>
          <a:xfrm>
            <a:off x="2071688" y="3413026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7" name="Pravougaonik 436"/>
          <p:cNvSpPr/>
          <p:nvPr/>
        </p:nvSpPr>
        <p:spPr>
          <a:xfrm>
            <a:off x="2357438" y="2127151"/>
            <a:ext cx="2857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38" name="Pravougaonik 437"/>
          <p:cNvSpPr/>
          <p:nvPr/>
        </p:nvSpPr>
        <p:spPr>
          <a:xfrm>
            <a:off x="1214438" y="2912963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39" name="Pravougaonik 438"/>
          <p:cNvSpPr/>
          <p:nvPr/>
        </p:nvSpPr>
        <p:spPr>
          <a:xfrm>
            <a:off x="2357438" y="3484463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40" name="Pravougaonik 439"/>
          <p:cNvSpPr/>
          <p:nvPr/>
        </p:nvSpPr>
        <p:spPr>
          <a:xfrm>
            <a:off x="3500438" y="4055963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41" name="Pravougaonik 440"/>
          <p:cNvSpPr/>
          <p:nvPr/>
        </p:nvSpPr>
        <p:spPr>
          <a:xfrm>
            <a:off x="4643438" y="4627463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42" name="Pravougaonik 441"/>
          <p:cNvSpPr/>
          <p:nvPr/>
        </p:nvSpPr>
        <p:spPr>
          <a:xfrm>
            <a:off x="5786438" y="5198963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43" name="Pravougaonik 442"/>
          <p:cNvSpPr/>
          <p:nvPr/>
        </p:nvSpPr>
        <p:spPr>
          <a:xfrm>
            <a:off x="6929438" y="5770463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445" name="Prava linija spajanja 444"/>
          <p:cNvCxnSpPr/>
          <p:nvPr/>
        </p:nvCxnSpPr>
        <p:spPr>
          <a:xfrm rot="5400000" flipH="1" flipV="1">
            <a:off x="5680075" y="4448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Prava linija spajanja 445"/>
          <p:cNvCxnSpPr/>
          <p:nvPr/>
        </p:nvCxnSpPr>
        <p:spPr>
          <a:xfrm>
            <a:off x="5786438" y="4556026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Prava linija spajanja 447"/>
          <p:cNvCxnSpPr/>
          <p:nvPr/>
        </p:nvCxnSpPr>
        <p:spPr>
          <a:xfrm rot="5400000" flipH="1" flipV="1">
            <a:off x="5680075" y="38765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Prava linija spajanja 448"/>
          <p:cNvCxnSpPr/>
          <p:nvPr/>
        </p:nvCxnSpPr>
        <p:spPr>
          <a:xfrm>
            <a:off x="5786438" y="3984526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Prava linija spajanja 450"/>
          <p:cNvCxnSpPr/>
          <p:nvPr/>
        </p:nvCxnSpPr>
        <p:spPr>
          <a:xfrm rot="5400000" flipH="1" flipV="1">
            <a:off x="3394075" y="3305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Prava linija spajanja 451"/>
          <p:cNvCxnSpPr/>
          <p:nvPr/>
        </p:nvCxnSpPr>
        <p:spPr>
          <a:xfrm>
            <a:off x="3500438" y="3198713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4" name="Prava linija spajanja 453"/>
          <p:cNvCxnSpPr/>
          <p:nvPr/>
        </p:nvCxnSpPr>
        <p:spPr>
          <a:xfrm rot="5400000" flipH="1" flipV="1">
            <a:off x="5680075" y="3305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5" name="Prava linija spajanja 454"/>
          <p:cNvCxnSpPr/>
          <p:nvPr/>
        </p:nvCxnSpPr>
        <p:spPr>
          <a:xfrm>
            <a:off x="5786438" y="3413026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Prava linija spajanja 455"/>
          <p:cNvCxnSpPr/>
          <p:nvPr/>
        </p:nvCxnSpPr>
        <p:spPr>
          <a:xfrm>
            <a:off x="3500438" y="2627213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Prava linija spajanja 456"/>
          <p:cNvCxnSpPr/>
          <p:nvPr/>
        </p:nvCxnSpPr>
        <p:spPr>
          <a:xfrm rot="5400000" flipH="1" flipV="1">
            <a:off x="5680075" y="27335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Prava linija spajanja 457"/>
          <p:cNvCxnSpPr/>
          <p:nvPr/>
        </p:nvCxnSpPr>
        <p:spPr>
          <a:xfrm>
            <a:off x="5786438" y="2841526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Prava linija spajanja 459"/>
          <p:cNvCxnSpPr/>
          <p:nvPr/>
        </p:nvCxnSpPr>
        <p:spPr>
          <a:xfrm rot="5400000" flipH="1" flipV="1">
            <a:off x="5680075" y="5591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Prava linija spajanja 461"/>
          <p:cNvCxnSpPr/>
          <p:nvPr/>
        </p:nvCxnSpPr>
        <p:spPr>
          <a:xfrm>
            <a:off x="3500438" y="5484713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Prava linija spajanja 462"/>
          <p:cNvCxnSpPr/>
          <p:nvPr/>
        </p:nvCxnSpPr>
        <p:spPr>
          <a:xfrm rot="5400000" flipH="1" flipV="1">
            <a:off x="3394075" y="5591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Prava linija spajanja 463"/>
          <p:cNvCxnSpPr/>
          <p:nvPr/>
        </p:nvCxnSpPr>
        <p:spPr>
          <a:xfrm>
            <a:off x="2071688" y="5699026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43" name="Text Box 105"/>
          <p:cNvSpPr txBox="1">
            <a:spLocks noChangeArrowheads="1"/>
          </p:cNvSpPr>
          <p:nvPr/>
        </p:nvSpPr>
        <p:spPr bwMode="auto">
          <a:xfrm>
            <a:off x="3643313" y="23414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</a:t>
            </a:r>
          </a:p>
        </p:txBody>
      </p:sp>
      <p:sp>
        <p:nvSpPr>
          <p:cNvPr id="24744" name="Text Box 105"/>
          <p:cNvSpPr txBox="1">
            <a:spLocks noChangeArrowheads="1"/>
          </p:cNvSpPr>
          <p:nvPr/>
        </p:nvSpPr>
        <p:spPr bwMode="auto">
          <a:xfrm>
            <a:off x="857250" y="2555776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Clr1</a:t>
            </a:r>
          </a:p>
        </p:txBody>
      </p:sp>
      <p:sp>
        <p:nvSpPr>
          <p:cNvPr id="24745" name="Text Box 105"/>
          <p:cNvSpPr txBox="1">
            <a:spLocks noChangeArrowheads="1"/>
          </p:cNvSpPr>
          <p:nvPr/>
        </p:nvSpPr>
        <p:spPr bwMode="auto">
          <a:xfrm>
            <a:off x="571500" y="2912963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GateOn1</a:t>
            </a:r>
          </a:p>
        </p:txBody>
      </p:sp>
      <p:sp>
        <p:nvSpPr>
          <p:cNvPr id="24746" name="Text Box 105"/>
          <p:cNvSpPr txBox="1">
            <a:spLocks noChangeArrowheads="1"/>
          </p:cNvSpPr>
          <p:nvPr/>
        </p:nvSpPr>
        <p:spPr bwMode="auto">
          <a:xfrm>
            <a:off x="785813" y="3136801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Clr2</a:t>
            </a:r>
          </a:p>
        </p:txBody>
      </p:sp>
      <p:sp>
        <p:nvSpPr>
          <p:cNvPr id="24747" name="Text Box 105"/>
          <p:cNvSpPr txBox="1">
            <a:spLocks noChangeArrowheads="1"/>
          </p:cNvSpPr>
          <p:nvPr/>
        </p:nvSpPr>
        <p:spPr bwMode="auto">
          <a:xfrm>
            <a:off x="500063" y="3493988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GateOn2</a:t>
            </a:r>
          </a:p>
        </p:txBody>
      </p:sp>
      <p:sp>
        <p:nvSpPr>
          <p:cNvPr id="24748" name="Text Box 105"/>
          <p:cNvSpPr txBox="1">
            <a:spLocks noChangeArrowheads="1"/>
          </p:cNvSpPr>
          <p:nvPr/>
        </p:nvSpPr>
        <p:spPr bwMode="auto">
          <a:xfrm>
            <a:off x="785813" y="3779738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Clr3</a:t>
            </a:r>
          </a:p>
        </p:txBody>
      </p:sp>
      <p:sp>
        <p:nvSpPr>
          <p:cNvPr id="24749" name="Text Box 105"/>
          <p:cNvSpPr txBox="1">
            <a:spLocks noChangeArrowheads="1"/>
          </p:cNvSpPr>
          <p:nvPr/>
        </p:nvSpPr>
        <p:spPr bwMode="auto">
          <a:xfrm>
            <a:off x="500063" y="4055963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GateOn3</a:t>
            </a:r>
          </a:p>
        </p:txBody>
      </p:sp>
      <p:sp>
        <p:nvSpPr>
          <p:cNvPr id="24750" name="Text Box 105"/>
          <p:cNvSpPr txBox="1">
            <a:spLocks noChangeArrowheads="1"/>
          </p:cNvSpPr>
          <p:nvPr/>
        </p:nvSpPr>
        <p:spPr bwMode="auto">
          <a:xfrm>
            <a:off x="785813" y="4341713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Clr4</a:t>
            </a:r>
          </a:p>
        </p:txBody>
      </p:sp>
      <p:sp>
        <p:nvSpPr>
          <p:cNvPr id="24751" name="Text Box 105"/>
          <p:cNvSpPr txBox="1">
            <a:spLocks noChangeArrowheads="1"/>
          </p:cNvSpPr>
          <p:nvPr/>
        </p:nvSpPr>
        <p:spPr bwMode="auto">
          <a:xfrm>
            <a:off x="500063" y="4627463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GateOn4</a:t>
            </a:r>
          </a:p>
        </p:txBody>
      </p:sp>
      <p:sp>
        <p:nvSpPr>
          <p:cNvPr id="24752" name="Text Box 105"/>
          <p:cNvSpPr txBox="1">
            <a:spLocks noChangeArrowheads="1"/>
          </p:cNvSpPr>
          <p:nvPr/>
        </p:nvSpPr>
        <p:spPr bwMode="auto">
          <a:xfrm>
            <a:off x="714375" y="4913213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Clr5</a:t>
            </a:r>
          </a:p>
        </p:txBody>
      </p:sp>
      <p:sp>
        <p:nvSpPr>
          <p:cNvPr id="24753" name="Text Box 105"/>
          <p:cNvSpPr txBox="1">
            <a:spLocks noChangeArrowheads="1"/>
          </p:cNvSpPr>
          <p:nvPr/>
        </p:nvSpPr>
        <p:spPr bwMode="auto">
          <a:xfrm>
            <a:off x="571500" y="5198963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GateOn5</a:t>
            </a:r>
          </a:p>
        </p:txBody>
      </p:sp>
      <p:cxnSp>
        <p:nvCxnSpPr>
          <p:cNvPr id="481" name="Prava linija spajanja 480"/>
          <p:cNvCxnSpPr/>
          <p:nvPr/>
        </p:nvCxnSpPr>
        <p:spPr>
          <a:xfrm>
            <a:off x="1571625" y="5413276"/>
            <a:ext cx="3643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55" name="Text Box 105"/>
          <p:cNvSpPr txBox="1">
            <a:spLocks noChangeArrowheads="1"/>
          </p:cNvSpPr>
          <p:nvPr/>
        </p:nvSpPr>
        <p:spPr bwMode="auto">
          <a:xfrm>
            <a:off x="642938" y="5494238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Clr6</a:t>
            </a:r>
          </a:p>
        </p:txBody>
      </p:sp>
      <p:sp>
        <p:nvSpPr>
          <p:cNvPr id="24756" name="Text Box 105"/>
          <p:cNvSpPr txBox="1">
            <a:spLocks noChangeArrowheads="1"/>
          </p:cNvSpPr>
          <p:nvPr/>
        </p:nvSpPr>
        <p:spPr bwMode="auto">
          <a:xfrm>
            <a:off x="500063" y="5770463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GateOn6</a:t>
            </a:r>
          </a:p>
        </p:txBody>
      </p:sp>
      <p:cxnSp>
        <p:nvCxnSpPr>
          <p:cNvPr id="489" name="Prava linija spajanja sa strelicom 488"/>
          <p:cNvCxnSpPr/>
          <p:nvPr/>
        </p:nvCxnSpPr>
        <p:spPr>
          <a:xfrm>
            <a:off x="1500188" y="3627338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Prava linija spajanja sa strelicom 490"/>
          <p:cNvCxnSpPr/>
          <p:nvPr/>
        </p:nvCxnSpPr>
        <p:spPr>
          <a:xfrm>
            <a:off x="2643188" y="4127401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Prava linija spajanja sa strelicom 491"/>
          <p:cNvCxnSpPr/>
          <p:nvPr/>
        </p:nvCxnSpPr>
        <p:spPr>
          <a:xfrm>
            <a:off x="3786188" y="4698901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Prava linija spajanja sa strelicom 492"/>
          <p:cNvCxnSpPr/>
          <p:nvPr/>
        </p:nvCxnSpPr>
        <p:spPr>
          <a:xfrm>
            <a:off x="4929188" y="5341838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Prava linija spajanja sa strelicom 493"/>
          <p:cNvCxnSpPr/>
          <p:nvPr/>
        </p:nvCxnSpPr>
        <p:spPr>
          <a:xfrm>
            <a:off x="6072188" y="5913338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Pravougaonik 494"/>
          <p:cNvSpPr/>
          <p:nvPr/>
        </p:nvSpPr>
        <p:spPr>
          <a:xfrm>
            <a:off x="1500188" y="2627213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96" name="Pravougaonik 495"/>
          <p:cNvSpPr/>
          <p:nvPr/>
        </p:nvSpPr>
        <p:spPr>
          <a:xfrm>
            <a:off x="2643188" y="3198713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98" name="Pravougaonik 497"/>
          <p:cNvSpPr/>
          <p:nvPr/>
        </p:nvSpPr>
        <p:spPr>
          <a:xfrm>
            <a:off x="3786188" y="3770213"/>
            <a:ext cx="285750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99" name="Pravougaonik 498"/>
          <p:cNvSpPr/>
          <p:nvPr/>
        </p:nvSpPr>
        <p:spPr>
          <a:xfrm>
            <a:off x="4929188" y="4341713"/>
            <a:ext cx="285750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0" name="Pravougaonik 499"/>
          <p:cNvSpPr/>
          <p:nvPr/>
        </p:nvSpPr>
        <p:spPr>
          <a:xfrm>
            <a:off x="6072188" y="4913213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1" name="Pravougaonik 500"/>
          <p:cNvSpPr/>
          <p:nvPr/>
        </p:nvSpPr>
        <p:spPr>
          <a:xfrm>
            <a:off x="7215188" y="5484713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2" name="Pravougaonik 501"/>
          <p:cNvSpPr/>
          <p:nvPr/>
        </p:nvSpPr>
        <p:spPr>
          <a:xfrm>
            <a:off x="3500438" y="3198713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Blind mode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3" name="Pravougaonik 502"/>
          <p:cNvSpPr/>
          <p:nvPr/>
        </p:nvSpPr>
        <p:spPr>
          <a:xfrm>
            <a:off x="4071938" y="3770213"/>
            <a:ext cx="17145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Bl. mode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4" name="Pravougaonik 503"/>
          <p:cNvSpPr/>
          <p:nvPr/>
        </p:nvSpPr>
        <p:spPr>
          <a:xfrm>
            <a:off x="3500438" y="4341713"/>
            <a:ext cx="28575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5" name="Pravougaonik 504"/>
          <p:cNvSpPr/>
          <p:nvPr/>
        </p:nvSpPr>
        <p:spPr>
          <a:xfrm>
            <a:off x="3500438" y="4913213"/>
            <a:ext cx="142875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Blind mode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6" name="Pravougaonik 505"/>
          <p:cNvSpPr/>
          <p:nvPr/>
        </p:nvSpPr>
        <p:spPr>
          <a:xfrm>
            <a:off x="3500438" y="5484713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Blind mode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7" name="Pravougaonik 506"/>
          <p:cNvSpPr/>
          <p:nvPr/>
        </p:nvSpPr>
        <p:spPr>
          <a:xfrm>
            <a:off x="3214688" y="1412776"/>
            <a:ext cx="37147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Noisy Seqence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509" name="Prava linija spajanja sa strelicom 508"/>
          <p:cNvCxnSpPr/>
          <p:nvPr/>
        </p:nvCxnSpPr>
        <p:spPr>
          <a:xfrm rot="5400000" flipH="1" flipV="1">
            <a:off x="3322638" y="1876326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Prava linija spajanja sa strelicom 510"/>
          <p:cNvCxnSpPr/>
          <p:nvPr/>
        </p:nvCxnSpPr>
        <p:spPr>
          <a:xfrm rot="5400000" flipH="1" flipV="1">
            <a:off x="5608638" y="1876326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Pravougaonik 512"/>
          <p:cNvSpPr/>
          <p:nvPr/>
        </p:nvSpPr>
        <p:spPr>
          <a:xfrm>
            <a:off x="3500438" y="2627213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Blind mode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24777" name="Text Box 105"/>
          <p:cNvSpPr txBox="1">
            <a:spLocks noChangeArrowheads="1"/>
          </p:cNvSpPr>
          <p:nvPr/>
        </p:nvSpPr>
        <p:spPr bwMode="auto">
          <a:xfrm>
            <a:off x="2571750" y="2912963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True reset</a:t>
            </a:r>
          </a:p>
        </p:txBody>
      </p:sp>
      <p:sp>
        <p:nvSpPr>
          <p:cNvPr id="24778" name="Text Box 105"/>
          <p:cNvSpPr txBox="1">
            <a:spLocks noChangeArrowheads="1"/>
          </p:cNvSpPr>
          <p:nvPr/>
        </p:nvSpPr>
        <p:spPr bwMode="auto">
          <a:xfrm>
            <a:off x="5000625" y="4055963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True reset</a:t>
            </a:r>
          </a:p>
        </p:txBody>
      </p:sp>
      <p:sp>
        <p:nvSpPr>
          <p:cNvPr id="24779" name="Text Box 105"/>
          <p:cNvSpPr txBox="1">
            <a:spLocks noChangeArrowheads="1"/>
          </p:cNvSpPr>
          <p:nvPr/>
        </p:nvSpPr>
        <p:spPr bwMode="auto">
          <a:xfrm>
            <a:off x="6000750" y="4627463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True reset</a:t>
            </a:r>
          </a:p>
        </p:txBody>
      </p:sp>
      <p:cxnSp>
        <p:nvCxnSpPr>
          <p:cNvPr id="249" name="Prava linija spajanja 248"/>
          <p:cNvCxnSpPr/>
          <p:nvPr/>
        </p:nvCxnSpPr>
        <p:spPr>
          <a:xfrm flipV="1">
            <a:off x="4071938" y="2341463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Prava linija spajanja 252"/>
          <p:cNvCxnSpPr/>
          <p:nvPr/>
        </p:nvCxnSpPr>
        <p:spPr>
          <a:xfrm rot="5400000" flipH="1" flipV="1">
            <a:off x="453707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Prava linija spajanja 254"/>
          <p:cNvCxnSpPr/>
          <p:nvPr/>
        </p:nvCxnSpPr>
        <p:spPr>
          <a:xfrm>
            <a:off x="464343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Prava linija spajanja 255"/>
          <p:cNvCxnSpPr/>
          <p:nvPr/>
        </p:nvCxnSpPr>
        <p:spPr>
          <a:xfrm flipV="1">
            <a:off x="3784600" y="1769963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Prava linija spajanja 256"/>
          <p:cNvCxnSpPr/>
          <p:nvPr/>
        </p:nvCxnSpPr>
        <p:spPr>
          <a:xfrm rot="5400000" flipH="1" flipV="1">
            <a:off x="3894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Prava linija spajanja 261"/>
          <p:cNvCxnSpPr/>
          <p:nvPr/>
        </p:nvCxnSpPr>
        <p:spPr>
          <a:xfrm rot="5400000" flipH="1" flipV="1">
            <a:off x="3676650" y="1876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Prava linija spajanja 262"/>
          <p:cNvCxnSpPr/>
          <p:nvPr/>
        </p:nvCxnSpPr>
        <p:spPr>
          <a:xfrm>
            <a:off x="2857500" y="1984276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Prava linija spajanja 263"/>
          <p:cNvCxnSpPr/>
          <p:nvPr/>
        </p:nvCxnSpPr>
        <p:spPr>
          <a:xfrm rot="5400000" flipH="1" flipV="1">
            <a:off x="3894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Prava linija spajanja 267"/>
          <p:cNvCxnSpPr/>
          <p:nvPr/>
        </p:nvCxnSpPr>
        <p:spPr>
          <a:xfrm>
            <a:off x="4000500" y="1984276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Prava linija spajanja 271"/>
          <p:cNvCxnSpPr/>
          <p:nvPr/>
        </p:nvCxnSpPr>
        <p:spPr>
          <a:xfrm flipV="1">
            <a:off x="4927600" y="1769963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Prava linija spajanja 272"/>
          <p:cNvCxnSpPr/>
          <p:nvPr/>
        </p:nvCxnSpPr>
        <p:spPr>
          <a:xfrm rot="5400000" flipH="1" flipV="1">
            <a:off x="5037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Prava linija spajanja 274"/>
          <p:cNvCxnSpPr/>
          <p:nvPr/>
        </p:nvCxnSpPr>
        <p:spPr>
          <a:xfrm rot="5400000" flipH="1" flipV="1">
            <a:off x="4819650" y="18763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Prava linija spajanja 281"/>
          <p:cNvCxnSpPr/>
          <p:nvPr/>
        </p:nvCxnSpPr>
        <p:spPr>
          <a:xfrm>
            <a:off x="4000500" y="1984276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Prava linija spajanja 282"/>
          <p:cNvCxnSpPr/>
          <p:nvPr/>
        </p:nvCxnSpPr>
        <p:spPr>
          <a:xfrm rot="5400000" flipH="1" flipV="1">
            <a:off x="5037137" y="1876326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Prava linija spajanja 283"/>
          <p:cNvCxnSpPr/>
          <p:nvPr/>
        </p:nvCxnSpPr>
        <p:spPr>
          <a:xfrm>
            <a:off x="5143500" y="1984276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95" name="Text Box 105"/>
          <p:cNvSpPr txBox="1">
            <a:spLocks noChangeArrowheads="1"/>
          </p:cNvSpPr>
          <p:nvPr/>
        </p:nvSpPr>
        <p:spPr bwMode="auto">
          <a:xfrm>
            <a:off x="4786313" y="23414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</a:t>
            </a:r>
          </a:p>
        </p:txBody>
      </p:sp>
      <p:sp>
        <p:nvSpPr>
          <p:cNvPr id="289" name="Pravougaonik 288"/>
          <p:cNvSpPr/>
          <p:nvPr/>
        </p:nvSpPr>
        <p:spPr>
          <a:xfrm>
            <a:off x="4643438" y="1627088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Noisy Enable#2 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285" name="Prava linija spajanja 284"/>
          <p:cNvCxnSpPr/>
          <p:nvPr/>
        </p:nvCxnSpPr>
        <p:spPr>
          <a:xfrm>
            <a:off x="3214688" y="2055713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2" name="Prava linija spajanja 291"/>
          <p:cNvCxnSpPr/>
          <p:nvPr/>
        </p:nvCxnSpPr>
        <p:spPr>
          <a:xfrm>
            <a:off x="4786313" y="2055713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Prava linija spajanja 292"/>
          <p:cNvCxnSpPr/>
          <p:nvPr/>
        </p:nvCxnSpPr>
        <p:spPr>
          <a:xfrm>
            <a:off x="4357688" y="2055713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Prava linija spajanja 293"/>
          <p:cNvCxnSpPr/>
          <p:nvPr/>
        </p:nvCxnSpPr>
        <p:spPr>
          <a:xfrm rot="5400000" flipH="1" flipV="1">
            <a:off x="425132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Prava linija spajanja 297"/>
          <p:cNvCxnSpPr/>
          <p:nvPr/>
        </p:nvCxnSpPr>
        <p:spPr>
          <a:xfrm>
            <a:off x="4927600" y="2343051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Prava linija spajanja 298"/>
          <p:cNvCxnSpPr/>
          <p:nvPr/>
        </p:nvCxnSpPr>
        <p:spPr>
          <a:xfrm rot="5400000" flipH="1" flipV="1">
            <a:off x="4819651" y="244941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Prava linija spajanja 299"/>
          <p:cNvCxnSpPr/>
          <p:nvPr/>
        </p:nvCxnSpPr>
        <p:spPr>
          <a:xfrm>
            <a:off x="5214938" y="234146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Prava linija spajanja 300"/>
          <p:cNvCxnSpPr/>
          <p:nvPr/>
        </p:nvCxnSpPr>
        <p:spPr>
          <a:xfrm flipV="1">
            <a:off x="5214938" y="234146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Prava linija spajanja 336"/>
          <p:cNvCxnSpPr/>
          <p:nvPr/>
        </p:nvCxnSpPr>
        <p:spPr>
          <a:xfrm>
            <a:off x="6070600" y="2343051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Prava linija spajanja 337"/>
          <p:cNvCxnSpPr/>
          <p:nvPr/>
        </p:nvCxnSpPr>
        <p:spPr>
          <a:xfrm rot="5400000" flipH="1" flipV="1">
            <a:off x="5962651" y="244941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Prava linija spajanja 338"/>
          <p:cNvCxnSpPr/>
          <p:nvPr/>
        </p:nvCxnSpPr>
        <p:spPr>
          <a:xfrm>
            <a:off x="6357938" y="234146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Prava linija spajanja 346"/>
          <p:cNvCxnSpPr/>
          <p:nvPr/>
        </p:nvCxnSpPr>
        <p:spPr>
          <a:xfrm>
            <a:off x="4929188" y="205571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Prava linija spajanja 347"/>
          <p:cNvCxnSpPr/>
          <p:nvPr/>
        </p:nvCxnSpPr>
        <p:spPr>
          <a:xfrm>
            <a:off x="521493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10" name="Text Box 105"/>
          <p:cNvSpPr txBox="1">
            <a:spLocks noChangeArrowheads="1"/>
          </p:cNvSpPr>
          <p:nvPr/>
        </p:nvSpPr>
        <p:spPr bwMode="auto">
          <a:xfrm>
            <a:off x="5143500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cxnSp>
        <p:nvCxnSpPr>
          <p:cNvPr id="353" name="Prava linija spajanja 352"/>
          <p:cNvCxnSpPr/>
          <p:nvPr/>
        </p:nvCxnSpPr>
        <p:spPr>
          <a:xfrm>
            <a:off x="4357688" y="2055713"/>
            <a:ext cx="500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Prava linija spajanja 353"/>
          <p:cNvCxnSpPr/>
          <p:nvPr/>
        </p:nvCxnSpPr>
        <p:spPr>
          <a:xfrm rot="5400000" flipH="1" flipV="1">
            <a:off x="5822950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Prava linija spajanja 354"/>
          <p:cNvCxnSpPr/>
          <p:nvPr/>
        </p:nvCxnSpPr>
        <p:spPr>
          <a:xfrm>
            <a:off x="5929313" y="2055713"/>
            <a:ext cx="4286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Prava linija spajanja 355"/>
          <p:cNvCxnSpPr/>
          <p:nvPr/>
        </p:nvCxnSpPr>
        <p:spPr>
          <a:xfrm flipV="1">
            <a:off x="6357938" y="2270026"/>
            <a:ext cx="571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15" name="Text Box 105"/>
          <p:cNvSpPr txBox="1">
            <a:spLocks noChangeArrowheads="1"/>
          </p:cNvSpPr>
          <p:nvPr/>
        </p:nvSpPr>
        <p:spPr bwMode="auto">
          <a:xfrm>
            <a:off x="6286500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cxnSp>
        <p:nvCxnSpPr>
          <p:cNvPr id="358" name="Prava linija spajanja 357"/>
          <p:cNvCxnSpPr/>
          <p:nvPr/>
        </p:nvCxnSpPr>
        <p:spPr>
          <a:xfrm>
            <a:off x="5500688" y="227002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" name="Prava linija spajanja 358"/>
          <p:cNvCxnSpPr/>
          <p:nvPr/>
        </p:nvCxnSpPr>
        <p:spPr>
          <a:xfrm rot="5400000" flipH="1" flipV="1">
            <a:off x="6965950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Prava linija spajanja 361"/>
          <p:cNvCxnSpPr/>
          <p:nvPr/>
        </p:nvCxnSpPr>
        <p:spPr>
          <a:xfrm rot="5400000" flipH="1" flipV="1">
            <a:off x="510857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Prava linija spajanja 363"/>
          <p:cNvCxnSpPr/>
          <p:nvPr/>
        </p:nvCxnSpPr>
        <p:spPr>
          <a:xfrm rot="5400000" flipH="1" flipV="1">
            <a:off x="6251575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Prava linija spajanja 366"/>
          <p:cNvCxnSpPr/>
          <p:nvPr/>
        </p:nvCxnSpPr>
        <p:spPr>
          <a:xfrm>
            <a:off x="7072313" y="2055713"/>
            <a:ext cx="4286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2" name="Prava linija spajanja 391"/>
          <p:cNvCxnSpPr/>
          <p:nvPr/>
        </p:nvCxnSpPr>
        <p:spPr>
          <a:xfrm>
            <a:off x="4927600" y="2343051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3" name="Prava linija spajanja 402"/>
          <p:cNvCxnSpPr/>
          <p:nvPr/>
        </p:nvCxnSpPr>
        <p:spPr>
          <a:xfrm rot="5400000" flipH="1" flipV="1">
            <a:off x="4819651" y="244941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4" name="Prava linija spajanja 403"/>
          <p:cNvCxnSpPr/>
          <p:nvPr/>
        </p:nvCxnSpPr>
        <p:spPr>
          <a:xfrm>
            <a:off x="5214938" y="234146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Prava linija spajanja 404"/>
          <p:cNvCxnSpPr/>
          <p:nvPr/>
        </p:nvCxnSpPr>
        <p:spPr>
          <a:xfrm rot="5400000" flipH="1" flipV="1">
            <a:off x="596582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Prava linija spajanja 405"/>
          <p:cNvCxnSpPr/>
          <p:nvPr/>
        </p:nvCxnSpPr>
        <p:spPr>
          <a:xfrm flipV="1">
            <a:off x="5214938" y="2341463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Prava linija spajanja 407"/>
          <p:cNvCxnSpPr/>
          <p:nvPr/>
        </p:nvCxnSpPr>
        <p:spPr>
          <a:xfrm rot="5400000" flipH="1" flipV="1">
            <a:off x="568007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Prava linija spajanja 412"/>
          <p:cNvCxnSpPr/>
          <p:nvPr/>
        </p:nvCxnSpPr>
        <p:spPr>
          <a:xfrm>
            <a:off x="578643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Prava linija spajanja 419"/>
          <p:cNvCxnSpPr/>
          <p:nvPr/>
        </p:nvCxnSpPr>
        <p:spPr>
          <a:xfrm rot="5400000" flipH="1" flipV="1">
            <a:off x="5962651" y="244941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Prava linija spajanja 420"/>
          <p:cNvCxnSpPr/>
          <p:nvPr/>
        </p:nvCxnSpPr>
        <p:spPr>
          <a:xfrm>
            <a:off x="6070600" y="2343051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Prava linija spajanja 443"/>
          <p:cNvCxnSpPr/>
          <p:nvPr/>
        </p:nvCxnSpPr>
        <p:spPr>
          <a:xfrm rot="5400000" flipH="1" flipV="1">
            <a:off x="5962651" y="2449413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Prava linija spajanja 446"/>
          <p:cNvCxnSpPr/>
          <p:nvPr/>
        </p:nvCxnSpPr>
        <p:spPr>
          <a:xfrm>
            <a:off x="6357938" y="2341463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Prava linija spajanja 452"/>
          <p:cNvCxnSpPr/>
          <p:nvPr/>
        </p:nvCxnSpPr>
        <p:spPr>
          <a:xfrm flipV="1">
            <a:off x="6357938" y="2341463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Prava linija spajanja 458"/>
          <p:cNvCxnSpPr/>
          <p:nvPr/>
        </p:nvCxnSpPr>
        <p:spPr>
          <a:xfrm rot="5400000" flipH="1" flipV="1">
            <a:off x="682307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1" name="Prava linija spajanja 460"/>
          <p:cNvCxnSpPr/>
          <p:nvPr/>
        </p:nvCxnSpPr>
        <p:spPr>
          <a:xfrm>
            <a:off x="6929438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Prava linija spajanja 464"/>
          <p:cNvCxnSpPr/>
          <p:nvPr/>
        </p:nvCxnSpPr>
        <p:spPr>
          <a:xfrm rot="5400000" flipH="1" flipV="1">
            <a:off x="7394575" y="244782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6" name="Prava linija spajanja 465"/>
          <p:cNvCxnSpPr/>
          <p:nvPr/>
        </p:nvCxnSpPr>
        <p:spPr>
          <a:xfrm>
            <a:off x="5357813" y="2270026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8" name="Prava linija spajanja 467"/>
          <p:cNvCxnSpPr/>
          <p:nvPr/>
        </p:nvCxnSpPr>
        <p:spPr>
          <a:xfrm>
            <a:off x="6500813" y="2270026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0" name="Pravougaonik 469"/>
          <p:cNvSpPr/>
          <p:nvPr/>
        </p:nvSpPr>
        <p:spPr>
          <a:xfrm>
            <a:off x="5214938" y="4341713"/>
            <a:ext cx="5715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471" name="Prava linija spajanja 470"/>
          <p:cNvCxnSpPr/>
          <p:nvPr/>
        </p:nvCxnSpPr>
        <p:spPr>
          <a:xfrm rot="5400000">
            <a:off x="3322638" y="3376513"/>
            <a:ext cx="2643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Pravougaonik 471"/>
          <p:cNvSpPr/>
          <p:nvPr/>
        </p:nvSpPr>
        <p:spPr>
          <a:xfrm>
            <a:off x="4643438" y="1412776"/>
            <a:ext cx="1143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24841" name="Text Box 105"/>
          <p:cNvSpPr txBox="1">
            <a:spLocks noChangeArrowheads="1"/>
          </p:cNvSpPr>
          <p:nvPr/>
        </p:nvSpPr>
        <p:spPr bwMode="auto">
          <a:xfrm>
            <a:off x="4643438" y="6270526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Noisy Bunches</a:t>
            </a:r>
          </a:p>
        </p:txBody>
      </p:sp>
      <p:sp>
        <p:nvSpPr>
          <p:cNvPr id="286" name="Ellipse 285"/>
          <p:cNvSpPr/>
          <p:nvPr/>
        </p:nvSpPr>
        <p:spPr bwMode="auto">
          <a:xfrm>
            <a:off x="3347864" y="1916832"/>
            <a:ext cx="288032" cy="7200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7" name="Gerade Verbindung mit Pfeil 286"/>
          <p:cNvCxnSpPr>
            <a:endCxn id="286" idx="1"/>
          </p:cNvCxnSpPr>
          <p:nvPr/>
        </p:nvCxnSpPr>
        <p:spPr bwMode="auto">
          <a:xfrm>
            <a:off x="1763688" y="908720"/>
            <a:ext cx="1626357" cy="11135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0" name="Textfeld 289"/>
          <p:cNvSpPr txBox="1"/>
          <p:nvPr/>
        </p:nvSpPr>
        <p:spPr>
          <a:xfrm>
            <a:off x="76243" y="620688"/>
            <a:ext cx="6225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falling </a:t>
            </a:r>
            <a:r>
              <a:rPr lang="en-US" dirty="0" err="1" smtClean="0"/>
              <a:t>StrG</a:t>
            </a:r>
            <a:r>
              <a:rPr lang="en-US" dirty="0" smtClean="0"/>
              <a:t> edge at CLK=1 starts the gate mode, in reality there is a </a:t>
            </a:r>
            <a:r>
              <a:rPr lang="en-US" dirty="0" err="1" smtClean="0"/>
              <a:t>StrGate</a:t>
            </a:r>
            <a:r>
              <a:rPr lang="en-US" dirty="0" smtClean="0"/>
              <a:t>-T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42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02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4788024" y="4869160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4932040" y="4581128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5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44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149080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65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45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149080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53" name="Gerade Verbindung mit Pfeil 52"/>
          <p:cNvCxnSpPr/>
          <p:nvPr/>
        </p:nvCxnSpPr>
        <p:spPr bwMode="auto">
          <a:xfrm flipH="1">
            <a:off x="4788024" y="4365104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feld 53"/>
          <p:cNvSpPr txBox="1"/>
          <p:nvPr/>
        </p:nvSpPr>
        <p:spPr>
          <a:xfrm>
            <a:off x="4932040" y="4077072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2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46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3645024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4788024" y="386104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716016" y="3573016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Clear </a:t>
            </a:r>
            <a:r>
              <a:rPr lang="de-DE" dirty="0" err="1" smtClean="0"/>
              <a:t>is</a:t>
            </a:r>
            <a:r>
              <a:rPr lang="de-DE" dirty="0" smtClean="0"/>
              <a:t> not 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4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47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3645024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4788024" y="386104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844256" y="3573016"/>
            <a:ext cx="91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Clear </a:t>
            </a:r>
            <a:r>
              <a:rPr lang="de-DE" dirty="0" err="1" smtClean="0"/>
              <a:t>is</a:t>
            </a:r>
            <a:r>
              <a:rPr lang="de-DE" dirty="0" smtClean="0"/>
              <a:t> 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8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48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3140968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16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49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3140968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55" name="Gerade Verbindung mit Pfeil 54"/>
          <p:cNvCxnSpPr/>
          <p:nvPr/>
        </p:nvCxnSpPr>
        <p:spPr bwMode="auto">
          <a:xfrm flipH="1">
            <a:off x="4788024" y="3356992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4844256" y="3068960"/>
            <a:ext cx="91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Clear </a:t>
            </a:r>
            <a:r>
              <a:rPr lang="de-DE" dirty="0" err="1" smtClean="0"/>
              <a:t>is</a:t>
            </a:r>
            <a:r>
              <a:rPr lang="de-DE" dirty="0" smtClean="0"/>
              <a:t> 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7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High-</a:t>
            </a:r>
            <a:r>
              <a:rPr lang="de-DE" sz="2000" dirty="0" err="1" smtClean="0"/>
              <a:t>voltage</a:t>
            </a:r>
            <a:r>
              <a:rPr lang="de-DE" sz="2000" dirty="0" smtClean="0"/>
              <a:t> </a:t>
            </a:r>
            <a:r>
              <a:rPr lang="de-DE" sz="2000" dirty="0" err="1" smtClean="0"/>
              <a:t>driver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outputs of high-voltage channels switch between upper (CHI, GHI) and lower voltages (CLO, GLO),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respectively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Voltage swing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20V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Hi/Lo versus substrate potential up to 50V</a:t>
            </a:r>
            <a:endParaRPr lang="en-US" altLang="zh-CN" sz="1400" kern="0" dirty="0" smtClean="0">
              <a:latin typeface="+mn-lt"/>
              <a:ea typeface="SimSun" pitchFamily="2" charset="-122"/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low voltage control block and the slow control part are supplied by an additional ”floating” 1.8V supply (GNDD, VDDD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).</a:t>
            </a:r>
            <a:endParaRPr lang="en-US" altLang="zh-CN" sz="1400" kern="0" dirty="0"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Channels are activated one after other by means of a shift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register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”1” is clocked through the channels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Several chips can be daisy chained by connecting the serial output to the serial input of the next chip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The chip is bump bonded to the sensor.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8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50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2636912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77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51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2636912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59" name="Gerade Verbindung mit Pfeil 58"/>
          <p:cNvCxnSpPr/>
          <p:nvPr/>
        </p:nvCxnSpPr>
        <p:spPr bwMode="auto">
          <a:xfrm flipH="1">
            <a:off x="4788024" y="2852936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844256" y="2564904"/>
            <a:ext cx="91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Clear </a:t>
            </a:r>
            <a:r>
              <a:rPr lang="de-DE" dirty="0" err="1" smtClean="0"/>
              <a:t>is</a:t>
            </a:r>
            <a:r>
              <a:rPr lang="de-DE" dirty="0" smtClean="0"/>
              <a:t> 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9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52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213285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05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213285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45" name="Gerade Verbindung mit Pfeil 44"/>
          <p:cNvCxnSpPr/>
          <p:nvPr/>
        </p:nvCxnSpPr>
        <p:spPr bwMode="auto">
          <a:xfrm flipH="1">
            <a:off x="4788024" y="234888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844256" y="2060848"/>
            <a:ext cx="91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Clear </a:t>
            </a:r>
            <a:r>
              <a:rPr lang="de-DE" dirty="0" err="1" smtClean="0"/>
              <a:t>is</a:t>
            </a:r>
            <a:r>
              <a:rPr lang="de-DE" dirty="0" smtClean="0"/>
              <a:t> 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3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54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1628800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65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55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1628800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44" name="Gerade Verbindung mit Pfeil 43"/>
          <p:cNvCxnSpPr/>
          <p:nvPr/>
        </p:nvCxnSpPr>
        <p:spPr bwMode="auto">
          <a:xfrm flipH="1">
            <a:off x="4788024" y="1844824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4844256" y="1556792"/>
            <a:ext cx="91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Clear </a:t>
            </a:r>
            <a:r>
              <a:rPr lang="de-DE" dirty="0" err="1" smtClean="0"/>
              <a:t>is</a:t>
            </a:r>
            <a:r>
              <a:rPr lang="de-DE" dirty="0" smtClean="0"/>
              <a:t> 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56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17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57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33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58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03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59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Rechteck 45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63" name="Ellipse 62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06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Čuvar mesta za broj slajd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485D7D-D56D-45B4-95A8-A782CCE6A64D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  <p:sp>
        <p:nvSpPr>
          <p:cNvPr id="36867" name="Rectangle 97"/>
          <p:cNvSpPr>
            <a:spLocks noChangeArrowheads="1"/>
          </p:cNvSpPr>
          <p:nvPr/>
        </p:nvSpPr>
        <p:spPr bwMode="auto">
          <a:xfrm>
            <a:off x="3851275" y="2420938"/>
            <a:ext cx="3673475" cy="4032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dirty="0"/>
              <a:t>High-</a:t>
            </a:r>
            <a:r>
              <a:rPr lang="de-DE" sz="2000" dirty="0" err="1"/>
              <a:t>voltage</a:t>
            </a:r>
            <a:r>
              <a:rPr lang="de-DE" sz="2000" dirty="0"/>
              <a:t> </a:t>
            </a:r>
            <a:r>
              <a:rPr lang="de-DE" sz="2000" dirty="0" err="1"/>
              <a:t>driver</a:t>
            </a:r>
            <a:endParaRPr lang="en-US" altLang="de-DE" sz="2000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de-DE" sz="1400" dirty="0" smtClean="0"/>
              <a:t>High-voltage channel - main parts: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 smtClean="0"/>
              <a:t>U-I (single ended to differential</a:t>
            </a:r>
            <a:r>
              <a:rPr lang="en-US" altLang="de-DE" sz="1400" dirty="0"/>
              <a:t>) converter C</a:t>
            </a:r>
            <a:endParaRPr lang="en-US" altLang="de-DE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 smtClean="0"/>
              <a:t>High-voltage power transistors </a:t>
            </a:r>
            <a:r>
              <a:rPr lang="en-US" altLang="de-DE" sz="1400" dirty="0" err="1" smtClean="0"/>
              <a:t>Tp</a:t>
            </a:r>
            <a:r>
              <a:rPr lang="en-US" altLang="de-DE" sz="1400" dirty="0" smtClean="0"/>
              <a:t> and Tn.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dirty="0" smtClean="0">
                <a:ea typeface="SimSun" pitchFamily="2" charset="-122"/>
              </a:rPr>
              <a:t>Floating-logic gate control blocks.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dirty="0" smtClean="0">
                <a:ea typeface="SimSun" pitchFamily="2" charset="-122"/>
              </a:rPr>
              <a:t>Low power consumption – sleep mode.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400" dirty="0" smtClean="0">
                <a:ea typeface="SimSun" pitchFamily="2" charset="-122"/>
              </a:rPr>
              <a:t>“Break </a:t>
            </a:r>
            <a:r>
              <a:rPr lang="en-US" altLang="zh-CN" sz="1400" dirty="0" smtClean="0">
                <a:ea typeface="SimSun" pitchFamily="2" charset="-122"/>
              </a:rPr>
              <a:t>before </a:t>
            </a:r>
            <a:r>
              <a:rPr lang="en-US" altLang="zh-CN" sz="1400" dirty="0" smtClean="0">
                <a:ea typeface="SimSun" pitchFamily="2" charset="-122"/>
              </a:rPr>
              <a:t>make” </a:t>
            </a:r>
            <a:r>
              <a:rPr lang="en-US" altLang="zh-CN" sz="1400" dirty="0" smtClean="0">
                <a:ea typeface="SimSun" pitchFamily="2" charset="-122"/>
              </a:rPr>
              <a:t>feature</a:t>
            </a:r>
          </a:p>
        </p:txBody>
      </p:sp>
      <p:sp>
        <p:nvSpPr>
          <p:cNvPr id="36870" name="AutoShape 4"/>
          <p:cNvSpPr>
            <a:spLocks noChangeArrowheads="1"/>
          </p:cNvSpPr>
          <p:nvPr/>
        </p:nvSpPr>
        <p:spPr bwMode="auto">
          <a:xfrm rot="5400000">
            <a:off x="3960812" y="3970338"/>
            <a:ext cx="10080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</a:t>
            </a:r>
          </a:p>
        </p:txBody>
      </p:sp>
      <p:sp>
        <p:nvSpPr>
          <p:cNvPr id="36871" name="Line 5"/>
          <p:cNvSpPr>
            <a:spLocks noChangeShapeType="1"/>
          </p:cNvSpPr>
          <p:nvPr/>
        </p:nvSpPr>
        <p:spPr bwMode="auto">
          <a:xfrm>
            <a:off x="1979613" y="4437063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>
            <a:off x="4500563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>
            <a:off x="4500563" y="4724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4" name="Line 8"/>
          <p:cNvSpPr>
            <a:spLocks noChangeShapeType="1"/>
          </p:cNvSpPr>
          <p:nvPr/>
        </p:nvSpPr>
        <p:spPr bwMode="auto">
          <a:xfrm flipV="1">
            <a:off x="5364163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5" name="Line 9"/>
          <p:cNvSpPr>
            <a:spLocks noChangeShapeType="1"/>
          </p:cNvSpPr>
          <p:nvPr/>
        </p:nvSpPr>
        <p:spPr bwMode="auto">
          <a:xfrm flipV="1">
            <a:off x="5364163" y="47244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6" name="Rectangle 10"/>
          <p:cNvSpPr>
            <a:spLocks noChangeArrowheads="1"/>
          </p:cNvSpPr>
          <p:nvPr/>
        </p:nvSpPr>
        <p:spPr bwMode="auto">
          <a:xfrm>
            <a:off x="5005388" y="2708275"/>
            <a:ext cx="1655762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77" name="Line 11"/>
          <p:cNvSpPr>
            <a:spLocks noChangeShapeType="1"/>
          </p:cNvSpPr>
          <p:nvPr/>
        </p:nvSpPr>
        <p:spPr bwMode="auto">
          <a:xfrm flipV="1">
            <a:off x="6013450" y="32845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8" name="Rectangle 12"/>
          <p:cNvSpPr>
            <a:spLocks noChangeArrowheads="1"/>
          </p:cNvSpPr>
          <p:nvPr/>
        </p:nvSpPr>
        <p:spPr bwMode="auto">
          <a:xfrm>
            <a:off x="5076825" y="5589588"/>
            <a:ext cx="1584325" cy="576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79" name="Line 13"/>
          <p:cNvSpPr>
            <a:spLocks noChangeShapeType="1"/>
          </p:cNvSpPr>
          <p:nvPr/>
        </p:nvSpPr>
        <p:spPr bwMode="auto">
          <a:xfrm flipV="1">
            <a:off x="5364163" y="32845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0" name="Line 14"/>
          <p:cNvSpPr>
            <a:spLocks noChangeShapeType="1"/>
          </p:cNvSpPr>
          <p:nvPr/>
        </p:nvSpPr>
        <p:spPr bwMode="auto">
          <a:xfrm rot="10800000" flipV="1">
            <a:off x="6372225" y="32845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1" name="Line 27"/>
          <p:cNvSpPr>
            <a:spLocks noChangeShapeType="1"/>
          </p:cNvSpPr>
          <p:nvPr/>
        </p:nvSpPr>
        <p:spPr bwMode="auto">
          <a:xfrm flipH="1">
            <a:off x="6661150" y="29956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2" name="Oval 28"/>
          <p:cNvSpPr>
            <a:spLocks noChangeArrowheads="1"/>
          </p:cNvSpPr>
          <p:nvPr/>
        </p:nvSpPr>
        <p:spPr bwMode="auto">
          <a:xfrm>
            <a:off x="6948488" y="2924175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83" name="Line 29"/>
          <p:cNvSpPr>
            <a:spLocks noChangeShapeType="1"/>
          </p:cNvSpPr>
          <p:nvPr/>
        </p:nvSpPr>
        <p:spPr bwMode="auto">
          <a:xfrm>
            <a:off x="7092950" y="27797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4" name="Line 30"/>
          <p:cNvSpPr>
            <a:spLocks noChangeShapeType="1"/>
          </p:cNvSpPr>
          <p:nvPr/>
        </p:nvSpPr>
        <p:spPr bwMode="auto">
          <a:xfrm>
            <a:off x="7164388" y="27797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5" name="Line 31"/>
          <p:cNvSpPr>
            <a:spLocks noChangeShapeType="1"/>
          </p:cNvSpPr>
          <p:nvPr/>
        </p:nvSpPr>
        <p:spPr bwMode="auto">
          <a:xfrm>
            <a:off x="7164388" y="27797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6" name="Line 32"/>
          <p:cNvSpPr>
            <a:spLocks noChangeShapeType="1"/>
          </p:cNvSpPr>
          <p:nvPr/>
        </p:nvSpPr>
        <p:spPr bwMode="auto">
          <a:xfrm>
            <a:off x="7164388" y="32131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7" name="Line 33"/>
          <p:cNvSpPr>
            <a:spLocks noChangeShapeType="1"/>
          </p:cNvSpPr>
          <p:nvPr/>
        </p:nvSpPr>
        <p:spPr bwMode="auto">
          <a:xfrm flipH="1">
            <a:off x="7021513" y="314007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8" name="Rectangle 34"/>
          <p:cNvSpPr>
            <a:spLocks noChangeArrowheads="1"/>
          </p:cNvSpPr>
          <p:nvPr/>
        </p:nvSpPr>
        <p:spPr bwMode="auto">
          <a:xfrm>
            <a:off x="7164388" y="3140075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89" name="Line 35"/>
          <p:cNvSpPr>
            <a:spLocks noChangeShapeType="1"/>
          </p:cNvSpPr>
          <p:nvPr/>
        </p:nvSpPr>
        <p:spPr bwMode="auto">
          <a:xfrm flipH="1">
            <a:off x="6661150" y="5876925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0" name="Line 37"/>
          <p:cNvSpPr>
            <a:spLocks noChangeShapeType="1"/>
          </p:cNvSpPr>
          <p:nvPr/>
        </p:nvSpPr>
        <p:spPr bwMode="auto">
          <a:xfrm flipV="1">
            <a:off x="7092950" y="5734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1" name="Line 38"/>
          <p:cNvSpPr>
            <a:spLocks noChangeShapeType="1"/>
          </p:cNvSpPr>
          <p:nvPr/>
        </p:nvSpPr>
        <p:spPr bwMode="auto">
          <a:xfrm flipV="1">
            <a:off x="7164388" y="56610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2" name="Line 39"/>
          <p:cNvSpPr>
            <a:spLocks noChangeShapeType="1"/>
          </p:cNvSpPr>
          <p:nvPr/>
        </p:nvSpPr>
        <p:spPr bwMode="auto">
          <a:xfrm flipV="1">
            <a:off x="7164388" y="60944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3" name="Line 40"/>
          <p:cNvSpPr>
            <a:spLocks noChangeShapeType="1"/>
          </p:cNvSpPr>
          <p:nvPr/>
        </p:nvSpPr>
        <p:spPr bwMode="auto">
          <a:xfrm flipV="1">
            <a:off x="7164388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4" name="Line 41"/>
          <p:cNvSpPr>
            <a:spLocks noChangeShapeType="1"/>
          </p:cNvSpPr>
          <p:nvPr/>
        </p:nvSpPr>
        <p:spPr bwMode="auto">
          <a:xfrm flipH="1" flipV="1">
            <a:off x="7021513" y="566102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5" name="Rectangle 42"/>
          <p:cNvSpPr>
            <a:spLocks noChangeArrowheads="1"/>
          </p:cNvSpPr>
          <p:nvPr/>
        </p:nvSpPr>
        <p:spPr bwMode="auto">
          <a:xfrm flipV="1">
            <a:off x="7164388" y="5661025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96" name="Line 44"/>
          <p:cNvSpPr>
            <a:spLocks noChangeShapeType="1"/>
          </p:cNvSpPr>
          <p:nvPr/>
        </p:nvSpPr>
        <p:spPr bwMode="auto">
          <a:xfrm>
            <a:off x="7380288" y="6092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7" name="Line 45"/>
          <p:cNvSpPr>
            <a:spLocks noChangeShapeType="1"/>
          </p:cNvSpPr>
          <p:nvPr/>
        </p:nvSpPr>
        <p:spPr bwMode="auto">
          <a:xfrm>
            <a:off x="738028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8" name="Line 46"/>
          <p:cNvSpPr>
            <a:spLocks noChangeShapeType="1"/>
          </p:cNvSpPr>
          <p:nvPr/>
        </p:nvSpPr>
        <p:spPr bwMode="auto">
          <a:xfrm>
            <a:off x="7380288" y="31416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9" name="Line 47"/>
          <p:cNvSpPr>
            <a:spLocks noChangeShapeType="1"/>
          </p:cNvSpPr>
          <p:nvPr/>
        </p:nvSpPr>
        <p:spPr bwMode="auto">
          <a:xfrm flipH="1">
            <a:off x="2987675" y="2565400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0" name="Line 48"/>
          <p:cNvSpPr>
            <a:spLocks noChangeShapeType="1"/>
          </p:cNvSpPr>
          <p:nvPr/>
        </p:nvSpPr>
        <p:spPr bwMode="auto">
          <a:xfrm>
            <a:off x="5795963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6901" name="Group 56"/>
          <p:cNvGrpSpPr>
            <a:grpSpLocks/>
          </p:cNvGrpSpPr>
          <p:nvPr/>
        </p:nvGrpSpPr>
        <p:grpSpPr bwMode="auto">
          <a:xfrm>
            <a:off x="2987675" y="3284538"/>
            <a:ext cx="2808288" cy="144462"/>
            <a:chOff x="793" y="2069"/>
            <a:chExt cx="1769" cy="91"/>
          </a:xfrm>
        </p:grpSpPr>
        <p:sp>
          <p:nvSpPr>
            <p:cNvPr id="36953" name="Line 49"/>
            <p:cNvSpPr>
              <a:spLocks noChangeShapeType="1"/>
            </p:cNvSpPr>
            <p:nvPr/>
          </p:nvSpPr>
          <p:spPr bwMode="auto">
            <a:xfrm>
              <a:off x="793" y="216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4" name="Line 50"/>
            <p:cNvSpPr>
              <a:spLocks noChangeShapeType="1"/>
            </p:cNvSpPr>
            <p:nvPr/>
          </p:nvSpPr>
          <p:spPr bwMode="auto">
            <a:xfrm>
              <a:off x="2562" y="206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902" name="Group 55"/>
          <p:cNvGrpSpPr>
            <a:grpSpLocks/>
          </p:cNvGrpSpPr>
          <p:nvPr/>
        </p:nvGrpSpPr>
        <p:grpSpPr bwMode="auto">
          <a:xfrm flipV="1">
            <a:off x="2987675" y="6092825"/>
            <a:ext cx="4392613" cy="215900"/>
            <a:chOff x="884" y="4065"/>
            <a:chExt cx="2767" cy="136"/>
          </a:xfrm>
        </p:grpSpPr>
        <p:sp>
          <p:nvSpPr>
            <p:cNvPr id="36949" name="Line 51"/>
            <p:cNvSpPr>
              <a:spLocks noChangeShapeType="1"/>
            </p:cNvSpPr>
            <p:nvPr/>
          </p:nvSpPr>
          <p:spPr bwMode="auto">
            <a:xfrm>
              <a:off x="3515" y="420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0" name="Line 52"/>
            <p:cNvSpPr>
              <a:spLocks noChangeShapeType="1"/>
            </p:cNvSpPr>
            <p:nvPr/>
          </p:nvSpPr>
          <p:spPr bwMode="auto">
            <a:xfrm>
              <a:off x="3651" y="40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1" name="Line 53"/>
            <p:cNvSpPr>
              <a:spLocks noChangeShapeType="1"/>
            </p:cNvSpPr>
            <p:nvPr/>
          </p:nvSpPr>
          <p:spPr bwMode="auto">
            <a:xfrm flipH="1">
              <a:off x="884" y="4065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2" name="Line 54"/>
            <p:cNvSpPr>
              <a:spLocks noChangeShapeType="1"/>
            </p:cNvSpPr>
            <p:nvPr/>
          </p:nvSpPr>
          <p:spPr bwMode="auto">
            <a:xfrm>
              <a:off x="2653" y="406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903" name="Group 57"/>
          <p:cNvGrpSpPr>
            <a:grpSpLocks/>
          </p:cNvGrpSpPr>
          <p:nvPr/>
        </p:nvGrpSpPr>
        <p:grpSpPr bwMode="auto">
          <a:xfrm flipV="1">
            <a:off x="2987675" y="5445125"/>
            <a:ext cx="2808288" cy="144463"/>
            <a:chOff x="793" y="2069"/>
            <a:chExt cx="1769" cy="91"/>
          </a:xfrm>
        </p:grpSpPr>
        <p:sp>
          <p:nvSpPr>
            <p:cNvPr id="36947" name="Line 58"/>
            <p:cNvSpPr>
              <a:spLocks noChangeShapeType="1"/>
            </p:cNvSpPr>
            <p:nvPr/>
          </p:nvSpPr>
          <p:spPr bwMode="auto">
            <a:xfrm>
              <a:off x="793" y="216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8" name="Line 59"/>
            <p:cNvSpPr>
              <a:spLocks noChangeShapeType="1"/>
            </p:cNvSpPr>
            <p:nvPr/>
          </p:nvSpPr>
          <p:spPr bwMode="auto">
            <a:xfrm>
              <a:off x="2562" y="206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904" name="Line 60"/>
          <p:cNvSpPr>
            <a:spLocks noChangeShapeType="1"/>
          </p:cNvSpPr>
          <p:nvPr/>
        </p:nvSpPr>
        <p:spPr bwMode="auto">
          <a:xfrm>
            <a:off x="4356100" y="47974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5" name="Line 61"/>
          <p:cNvSpPr>
            <a:spLocks noChangeShapeType="1"/>
          </p:cNvSpPr>
          <p:nvPr/>
        </p:nvSpPr>
        <p:spPr bwMode="auto">
          <a:xfrm flipH="1">
            <a:off x="827088" y="515778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6" name="Line 62"/>
          <p:cNvSpPr>
            <a:spLocks noChangeShapeType="1"/>
          </p:cNvSpPr>
          <p:nvPr/>
        </p:nvSpPr>
        <p:spPr bwMode="auto">
          <a:xfrm flipH="1">
            <a:off x="827088" y="371633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7" name="Line 63"/>
          <p:cNvSpPr>
            <a:spLocks noChangeShapeType="1"/>
          </p:cNvSpPr>
          <p:nvPr/>
        </p:nvSpPr>
        <p:spPr bwMode="auto">
          <a:xfrm>
            <a:off x="435610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8" name="Text Box 64"/>
          <p:cNvSpPr txBox="1">
            <a:spLocks noChangeArrowheads="1"/>
          </p:cNvSpPr>
          <p:nvPr/>
        </p:nvSpPr>
        <p:spPr bwMode="auto">
          <a:xfrm>
            <a:off x="2987675" y="4868863"/>
            <a:ext cx="369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0V</a:t>
            </a:r>
          </a:p>
        </p:txBody>
      </p:sp>
      <p:sp>
        <p:nvSpPr>
          <p:cNvPr id="36909" name="Text Box 65"/>
          <p:cNvSpPr txBox="1">
            <a:spLocks noChangeArrowheads="1"/>
          </p:cNvSpPr>
          <p:nvPr/>
        </p:nvSpPr>
        <p:spPr bwMode="auto">
          <a:xfrm>
            <a:off x="2916238" y="3716338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0" name="Text Box 66"/>
          <p:cNvSpPr txBox="1">
            <a:spLocks noChangeArrowheads="1"/>
          </p:cNvSpPr>
          <p:nvPr/>
        </p:nvSpPr>
        <p:spPr bwMode="auto">
          <a:xfrm>
            <a:off x="2930525" y="2276475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</a:t>
            </a:r>
          </a:p>
        </p:txBody>
      </p:sp>
      <p:sp>
        <p:nvSpPr>
          <p:cNvPr id="36911" name="Text Box 68"/>
          <p:cNvSpPr txBox="1">
            <a:spLocks noChangeArrowheads="1"/>
          </p:cNvSpPr>
          <p:nvPr/>
        </p:nvSpPr>
        <p:spPr bwMode="auto">
          <a:xfrm>
            <a:off x="3357563" y="6021388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</a:t>
            </a:r>
          </a:p>
        </p:txBody>
      </p:sp>
      <p:sp>
        <p:nvSpPr>
          <p:cNvPr id="36912" name="Line 69"/>
          <p:cNvSpPr>
            <a:spLocks noChangeShapeType="1"/>
          </p:cNvSpPr>
          <p:nvPr/>
        </p:nvSpPr>
        <p:spPr bwMode="auto">
          <a:xfrm flipV="1">
            <a:off x="3348038" y="54451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3" name="Line 70"/>
          <p:cNvSpPr>
            <a:spLocks noChangeShapeType="1"/>
          </p:cNvSpPr>
          <p:nvPr/>
        </p:nvSpPr>
        <p:spPr bwMode="auto">
          <a:xfrm flipV="1">
            <a:off x="3348038" y="25654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4" name="Text Box 71"/>
          <p:cNvSpPr txBox="1">
            <a:spLocks noChangeArrowheads="1"/>
          </p:cNvSpPr>
          <p:nvPr/>
        </p:nvSpPr>
        <p:spPr bwMode="auto">
          <a:xfrm>
            <a:off x="3348038" y="2852738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5" name="Text Box 72"/>
          <p:cNvSpPr txBox="1">
            <a:spLocks noChangeArrowheads="1"/>
          </p:cNvSpPr>
          <p:nvPr/>
        </p:nvSpPr>
        <p:spPr bwMode="auto">
          <a:xfrm>
            <a:off x="3348038" y="5734050"/>
            <a:ext cx="496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6" name="Line 73"/>
          <p:cNvSpPr>
            <a:spLocks noChangeShapeType="1"/>
          </p:cNvSpPr>
          <p:nvPr/>
        </p:nvSpPr>
        <p:spPr bwMode="auto">
          <a:xfrm>
            <a:off x="7380288" y="43656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7" name="Text Box 74"/>
          <p:cNvSpPr txBox="1">
            <a:spLocks noChangeArrowheads="1"/>
          </p:cNvSpPr>
          <p:nvPr/>
        </p:nvSpPr>
        <p:spPr bwMode="auto">
          <a:xfrm>
            <a:off x="5149850" y="29972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off</a:t>
            </a:r>
          </a:p>
        </p:txBody>
      </p:sp>
      <p:sp>
        <p:nvSpPr>
          <p:cNvPr id="36918" name="Text Box 75"/>
          <p:cNvSpPr txBox="1">
            <a:spLocks noChangeArrowheads="1"/>
          </p:cNvSpPr>
          <p:nvPr/>
        </p:nvSpPr>
        <p:spPr bwMode="auto">
          <a:xfrm>
            <a:off x="5797550" y="2997200"/>
            <a:ext cx="352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on</a:t>
            </a:r>
          </a:p>
        </p:txBody>
      </p:sp>
      <p:sp>
        <p:nvSpPr>
          <p:cNvPr id="36919" name="Text Box 80"/>
          <p:cNvSpPr txBox="1">
            <a:spLocks noChangeArrowheads="1"/>
          </p:cNvSpPr>
          <p:nvPr/>
        </p:nvSpPr>
        <p:spPr bwMode="auto">
          <a:xfrm>
            <a:off x="6156325" y="5589588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on</a:t>
            </a:r>
          </a:p>
        </p:txBody>
      </p:sp>
      <p:sp>
        <p:nvSpPr>
          <p:cNvPr id="36920" name="Text Box 81"/>
          <p:cNvSpPr txBox="1">
            <a:spLocks noChangeArrowheads="1"/>
          </p:cNvSpPr>
          <p:nvPr/>
        </p:nvSpPr>
        <p:spPr bwMode="auto">
          <a:xfrm>
            <a:off x="5221288" y="55895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off</a:t>
            </a:r>
          </a:p>
        </p:txBody>
      </p:sp>
      <p:grpSp>
        <p:nvGrpSpPr>
          <p:cNvPr id="36921" name="Group 83"/>
          <p:cNvGrpSpPr>
            <a:grpSpLocks/>
          </p:cNvGrpSpPr>
          <p:nvPr/>
        </p:nvGrpSpPr>
        <p:grpSpPr bwMode="auto">
          <a:xfrm>
            <a:off x="5364163" y="2852738"/>
            <a:ext cx="1008062" cy="288925"/>
            <a:chOff x="2290" y="1797"/>
            <a:chExt cx="635" cy="182"/>
          </a:xfrm>
        </p:grpSpPr>
        <p:sp>
          <p:nvSpPr>
            <p:cNvPr id="36943" name="Line 76"/>
            <p:cNvSpPr>
              <a:spLocks noChangeShapeType="1"/>
            </p:cNvSpPr>
            <p:nvPr/>
          </p:nvSpPr>
          <p:spPr bwMode="auto">
            <a:xfrm>
              <a:off x="2290" y="188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4" name="Line 77"/>
            <p:cNvSpPr>
              <a:spLocks noChangeShapeType="1"/>
            </p:cNvSpPr>
            <p:nvPr/>
          </p:nvSpPr>
          <p:spPr bwMode="auto">
            <a:xfrm>
              <a:off x="2925" y="188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5" name="AutoShape 82"/>
            <p:cNvSpPr>
              <a:spLocks noChangeArrowheads="1"/>
            </p:cNvSpPr>
            <p:nvPr/>
          </p:nvSpPr>
          <p:spPr bwMode="auto">
            <a:xfrm rot="5400000">
              <a:off x="2369" y="1809"/>
              <a:ext cx="181" cy="15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6946" name="Oval 78"/>
            <p:cNvSpPr>
              <a:spLocks noChangeArrowheads="1"/>
            </p:cNvSpPr>
            <p:nvPr/>
          </p:nvSpPr>
          <p:spPr bwMode="auto">
            <a:xfrm>
              <a:off x="2517" y="1842"/>
              <a:ext cx="90" cy="9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6922" name="Line 85"/>
          <p:cNvSpPr>
            <a:spLocks noChangeShapeType="1"/>
          </p:cNvSpPr>
          <p:nvPr/>
        </p:nvSpPr>
        <p:spPr bwMode="auto">
          <a:xfrm flipV="1">
            <a:off x="5364163" y="5876925"/>
            <a:ext cx="6492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3" name="Line 86"/>
          <p:cNvSpPr>
            <a:spLocks noChangeShapeType="1"/>
          </p:cNvSpPr>
          <p:nvPr/>
        </p:nvSpPr>
        <p:spPr bwMode="auto">
          <a:xfrm flipV="1">
            <a:off x="6013450" y="57340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4" name="AutoShape 87"/>
          <p:cNvSpPr>
            <a:spLocks noChangeArrowheads="1"/>
          </p:cNvSpPr>
          <p:nvPr/>
        </p:nvSpPr>
        <p:spPr bwMode="auto">
          <a:xfrm rot="16200000" flipV="1">
            <a:off x="5489575" y="5754688"/>
            <a:ext cx="287337" cy="249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25" name="Oval 88"/>
          <p:cNvSpPr>
            <a:spLocks noChangeArrowheads="1"/>
          </p:cNvSpPr>
          <p:nvPr/>
        </p:nvSpPr>
        <p:spPr bwMode="auto">
          <a:xfrm flipV="1">
            <a:off x="5724525" y="5807075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26" name="Text Box 89"/>
          <p:cNvSpPr txBox="1">
            <a:spLocks noChangeArrowheads="1"/>
          </p:cNvSpPr>
          <p:nvPr/>
        </p:nvSpPr>
        <p:spPr bwMode="auto">
          <a:xfrm>
            <a:off x="7596188" y="4076700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HVOut</a:t>
            </a:r>
          </a:p>
        </p:txBody>
      </p:sp>
      <p:sp>
        <p:nvSpPr>
          <p:cNvPr id="36927" name="Line 90"/>
          <p:cNvSpPr>
            <a:spLocks noChangeShapeType="1"/>
          </p:cNvSpPr>
          <p:nvPr/>
        </p:nvSpPr>
        <p:spPr bwMode="auto">
          <a:xfrm>
            <a:off x="1979613" y="4724400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8" name="Text Box 91"/>
          <p:cNvSpPr txBox="1">
            <a:spLocks noChangeArrowheads="1"/>
          </p:cNvSpPr>
          <p:nvPr/>
        </p:nvSpPr>
        <p:spPr bwMode="auto">
          <a:xfrm>
            <a:off x="2413000" y="4149725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LVIn</a:t>
            </a:r>
          </a:p>
        </p:txBody>
      </p:sp>
      <p:sp>
        <p:nvSpPr>
          <p:cNvPr id="36929" name="Text Box 92"/>
          <p:cNvSpPr txBox="1">
            <a:spLocks noChangeArrowheads="1"/>
          </p:cNvSpPr>
          <p:nvPr/>
        </p:nvSpPr>
        <p:spPr bwMode="auto">
          <a:xfrm>
            <a:off x="2376488" y="4449763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Sleep</a:t>
            </a:r>
          </a:p>
        </p:txBody>
      </p:sp>
      <p:sp>
        <p:nvSpPr>
          <p:cNvPr id="36930" name="Rectangle 94"/>
          <p:cNvSpPr>
            <a:spLocks noChangeArrowheads="1"/>
          </p:cNvSpPr>
          <p:nvPr/>
        </p:nvSpPr>
        <p:spPr bwMode="auto">
          <a:xfrm>
            <a:off x="971550" y="4005263"/>
            <a:ext cx="1006475" cy="865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 ctrl.</a:t>
            </a:r>
          </a:p>
        </p:txBody>
      </p:sp>
      <p:sp>
        <p:nvSpPr>
          <p:cNvPr id="36931" name="Line 95"/>
          <p:cNvSpPr>
            <a:spLocks noChangeShapeType="1"/>
          </p:cNvSpPr>
          <p:nvPr/>
        </p:nvSpPr>
        <p:spPr bwMode="auto">
          <a:xfrm>
            <a:off x="1476375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2" name="Line 96"/>
          <p:cNvSpPr>
            <a:spLocks noChangeShapeType="1"/>
          </p:cNvSpPr>
          <p:nvPr/>
        </p:nvSpPr>
        <p:spPr bwMode="auto">
          <a:xfrm>
            <a:off x="1476375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3" name="Line 98"/>
          <p:cNvSpPr>
            <a:spLocks noChangeShapeType="1"/>
          </p:cNvSpPr>
          <p:nvPr/>
        </p:nvSpPr>
        <p:spPr bwMode="auto">
          <a:xfrm>
            <a:off x="5435600" y="35734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34" name="Oval 99"/>
          <p:cNvSpPr>
            <a:spLocks noChangeArrowheads="1"/>
          </p:cNvSpPr>
          <p:nvPr/>
        </p:nvSpPr>
        <p:spPr bwMode="auto">
          <a:xfrm flipV="1">
            <a:off x="4500563" y="4641850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35" name="Line 100"/>
          <p:cNvSpPr>
            <a:spLocks noChangeShapeType="1"/>
          </p:cNvSpPr>
          <p:nvPr/>
        </p:nvSpPr>
        <p:spPr bwMode="auto">
          <a:xfrm>
            <a:off x="5435600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36" name="Text Box 101"/>
          <p:cNvSpPr txBox="1">
            <a:spLocks noChangeArrowheads="1"/>
          </p:cNvSpPr>
          <p:nvPr/>
        </p:nvSpPr>
        <p:spPr bwMode="auto">
          <a:xfrm>
            <a:off x="5003800" y="2636838"/>
            <a:ext cx="137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SimSun" pitchFamily="2" charset="-122"/>
              </a:rPr>
              <a:t>gate control block</a:t>
            </a:r>
            <a:endParaRPr lang="de-DE" altLang="de-DE"/>
          </a:p>
        </p:txBody>
      </p:sp>
      <p:sp>
        <p:nvSpPr>
          <p:cNvPr id="36937" name="Text Box 103"/>
          <p:cNvSpPr txBox="1">
            <a:spLocks noChangeArrowheads="1"/>
          </p:cNvSpPr>
          <p:nvPr/>
        </p:nvSpPr>
        <p:spPr bwMode="auto">
          <a:xfrm>
            <a:off x="7308850" y="2852738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Tp</a:t>
            </a:r>
          </a:p>
        </p:txBody>
      </p:sp>
      <p:sp>
        <p:nvSpPr>
          <p:cNvPr id="36938" name="Text Box 104"/>
          <p:cNvSpPr txBox="1">
            <a:spLocks noChangeArrowheads="1"/>
          </p:cNvSpPr>
          <p:nvPr/>
        </p:nvSpPr>
        <p:spPr bwMode="auto">
          <a:xfrm>
            <a:off x="7308850" y="573405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Tn</a:t>
            </a:r>
          </a:p>
        </p:txBody>
      </p:sp>
      <p:sp>
        <p:nvSpPr>
          <p:cNvPr id="36939" name="Text Box 68"/>
          <p:cNvSpPr txBox="1">
            <a:spLocks noChangeArrowheads="1"/>
          </p:cNvSpPr>
          <p:nvPr/>
        </p:nvSpPr>
        <p:spPr bwMode="auto">
          <a:xfrm>
            <a:off x="3357563" y="5143500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C/GLO0</a:t>
            </a:r>
          </a:p>
        </p:txBody>
      </p:sp>
      <p:sp>
        <p:nvSpPr>
          <p:cNvPr id="36940" name="Text Box 66"/>
          <p:cNvSpPr txBox="1">
            <a:spLocks noChangeArrowheads="1"/>
          </p:cNvSpPr>
          <p:nvPr/>
        </p:nvSpPr>
        <p:spPr bwMode="auto">
          <a:xfrm>
            <a:off x="3357563" y="3143250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C/GHI0</a:t>
            </a:r>
          </a:p>
        </p:txBody>
      </p:sp>
      <p:sp>
        <p:nvSpPr>
          <p:cNvPr id="36941" name="Text Box 68"/>
          <p:cNvSpPr txBox="1">
            <a:spLocks noChangeArrowheads="1"/>
          </p:cNvSpPr>
          <p:nvPr/>
        </p:nvSpPr>
        <p:spPr bwMode="auto">
          <a:xfrm>
            <a:off x="2000250" y="4857750"/>
            <a:ext cx="636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GNDD</a:t>
            </a:r>
          </a:p>
        </p:txBody>
      </p:sp>
      <p:sp>
        <p:nvSpPr>
          <p:cNvPr id="36942" name="Text Box 68"/>
          <p:cNvSpPr txBox="1">
            <a:spLocks noChangeArrowheads="1"/>
          </p:cNvSpPr>
          <p:nvPr/>
        </p:nvSpPr>
        <p:spPr bwMode="auto">
          <a:xfrm>
            <a:off x="2000250" y="3429000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VDDD</a:t>
            </a:r>
          </a:p>
        </p:txBody>
      </p:sp>
    </p:spTree>
    <p:extLst>
      <p:ext uri="{BB962C8B-B14F-4D97-AF65-F5344CB8AC3E}">
        <p14:creationId xmlns:p14="http://schemas.microsoft.com/office/powerpoint/2010/main" val="28577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60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" name="Rechteck 49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3" name="Rechteck 5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98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61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Gated mode sequence</a:t>
            </a:r>
            <a:r>
              <a:rPr lang="en-US" dirty="0" smtClean="0"/>
              <a:t> without RO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1446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 smtClean="0"/>
              <a:t>Gated mode operation without RO</a:t>
            </a:r>
          </a:p>
        </p:txBody>
      </p:sp>
      <p:cxnSp>
        <p:nvCxnSpPr>
          <p:cNvPr id="163" name="Prava linija spajanja 162"/>
          <p:cNvCxnSpPr/>
          <p:nvPr/>
        </p:nvCxnSpPr>
        <p:spPr>
          <a:xfrm>
            <a:off x="928688" y="1788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Prava linija spajanja 163"/>
          <p:cNvCxnSpPr/>
          <p:nvPr/>
        </p:nvCxnSpPr>
        <p:spPr>
          <a:xfrm rot="5400000" flipH="1" flipV="1">
            <a:off x="1106487" y="1680270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Prava linija spajanja 168"/>
          <p:cNvCxnSpPr/>
          <p:nvPr/>
        </p:nvCxnSpPr>
        <p:spPr>
          <a:xfrm>
            <a:off x="642938" y="1788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Prava linija spajanja 169"/>
          <p:cNvCxnSpPr/>
          <p:nvPr/>
        </p:nvCxnSpPr>
        <p:spPr>
          <a:xfrm>
            <a:off x="1500188" y="157390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Prava linija spajanja 170"/>
          <p:cNvCxnSpPr/>
          <p:nvPr/>
        </p:nvCxnSpPr>
        <p:spPr>
          <a:xfrm>
            <a:off x="1214438" y="157390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Prava linija spajanja 171"/>
          <p:cNvCxnSpPr/>
          <p:nvPr/>
        </p:nvCxnSpPr>
        <p:spPr>
          <a:xfrm rot="5400000" flipH="1" flipV="1">
            <a:off x="1679575" y="1680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Prava linija spajanja 172"/>
          <p:cNvCxnSpPr/>
          <p:nvPr/>
        </p:nvCxnSpPr>
        <p:spPr>
          <a:xfrm>
            <a:off x="2071688" y="1788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Prava linija spajanja 173"/>
          <p:cNvCxnSpPr/>
          <p:nvPr/>
        </p:nvCxnSpPr>
        <p:spPr>
          <a:xfrm rot="5400000" flipH="1" flipV="1">
            <a:off x="2249487" y="1680270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Prava linija spajanja 174"/>
          <p:cNvCxnSpPr/>
          <p:nvPr/>
        </p:nvCxnSpPr>
        <p:spPr>
          <a:xfrm>
            <a:off x="1785938" y="1788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Prava linija spajanja 175"/>
          <p:cNvCxnSpPr/>
          <p:nvPr/>
        </p:nvCxnSpPr>
        <p:spPr>
          <a:xfrm>
            <a:off x="2643188" y="15723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Prava linija spajanja 176"/>
          <p:cNvCxnSpPr/>
          <p:nvPr/>
        </p:nvCxnSpPr>
        <p:spPr>
          <a:xfrm>
            <a:off x="2357438" y="157390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Prava linija spajanja 177"/>
          <p:cNvCxnSpPr/>
          <p:nvPr/>
        </p:nvCxnSpPr>
        <p:spPr>
          <a:xfrm rot="5400000" flipH="1" flipV="1">
            <a:off x="2822575" y="1680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Prava linija spajanja 178"/>
          <p:cNvCxnSpPr/>
          <p:nvPr/>
        </p:nvCxnSpPr>
        <p:spPr>
          <a:xfrm flipV="1">
            <a:off x="3214688" y="1788220"/>
            <a:ext cx="22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Prava linija spajanja 179"/>
          <p:cNvCxnSpPr/>
          <p:nvPr/>
        </p:nvCxnSpPr>
        <p:spPr>
          <a:xfrm>
            <a:off x="2928938" y="1788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Prava linija spajanja 187"/>
          <p:cNvCxnSpPr/>
          <p:nvPr/>
        </p:nvCxnSpPr>
        <p:spPr>
          <a:xfrm>
            <a:off x="1785938" y="185965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Prava linija spajanja 188"/>
          <p:cNvCxnSpPr/>
          <p:nvPr/>
        </p:nvCxnSpPr>
        <p:spPr>
          <a:xfrm rot="5400000" flipH="1" flipV="1">
            <a:off x="196532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Prava linija spajanja 189"/>
          <p:cNvCxnSpPr/>
          <p:nvPr/>
        </p:nvCxnSpPr>
        <p:spPr>
          <a:xfrm>
            <a:off x="235743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Prava linija spajanja 191"/>
          <p:cNvCxnSpPr/>
          <p:nvPr/>
        </p:nvCxnSpPr>
        <p:spPr>
          <a:xfrm>
            <a:off x="207168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Prava linija spajanja 193"/>
          <p:cNvCxnSpPr/>
          <p:nvPr/>
        </p:nvCxnSpPr>
        <p:spPr>
          <a:xfrm rot="5400000" flipH="1" flipV="1">
            <a:off x="1677987" y="1966020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Prava linija spajanja 194"/>
          <p:cNvCxnSpPr/>
          <p:nvPr/>
        </p:nvCxnSpPr>
        <p:spPr>
          <a:xfrm>
            <a:off x="264318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Prava linija spajanja 198"/>
          <p:cNvCxnSpPr/>
          <p:nvPr/>
        </p:nvCxnSpPr>
        <p:spPr>
          <a:xfrm flipV="1">
            <a:off x="2927350" y="1859657"/>
            <a:ext cx="5730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Prava linija spajanja 200"/>
          <p:cNvCxnSpPr/>
          <p:nvPr/>
        </p:nvCxnSpPr>
        <p:spPr>
          <a:xfrm rot="5400000" flipH="1" flipV="1">
            <a:off x="2819401" y="1967607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Prava linija spajanja 201"/>
          <p:cNvCxnSpPr/>
          <p:nvPr/>
        </p:nvCxnSpPr>
        <p:spPr>
          <a:xfrm>
            <a:off x="121443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Prava linija spajanja 202"/>
          <p:cNvCxnSpPr/>
          <p:nvPr/>
        </p:nvCxnSpPr>
        <p:spPr>
          <a:xfrm>
            <a:off x="92868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Prava linija spajanja 203"/>
          <p:cNvCxnSpPr/>
          <p:nvPr/>
        </p:nvCxnSpPr>
        <p:spPr>
          <a:xfrm>
            <a:off x="1498600" y="2072382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28" name="Text Box 105"/>
          <p:cNvSpPr txBox="1">
            <a:spLocks noChangeArrowheads="1"/>
          </p:cNvSpPr>
          <p:nvPr/>
        </p:nvSpPr>
        <p:spPr bwMode="auto">
          <a:xfrm>
            <a:off x="1714500" y="150247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25629" name="Text Box 105"/>
          <p:cNvSpPr txBox="1">
            <a:spLocks noChangeArrowheads="1"/>
          </p:cNvSpPr>
          <p:nvPr/>
        </p:nvSpPr>
        <p:spPr bwMode="auto">
          <a:xfrm>
            <a:off x="2857500" y="150247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25630" name="Text Box 105"/>
          <p:cNvSpPr txBox="1">
            <a:spLocks noChangeArrowheads="1"/>
          </p:cNvSpPr>
          <p:nvPr/>
        </p:nvSpPr>
        <p:spPr bwMode="auto">
          <a:xfrm>
            <a:off x="1500188" y="1859657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on</a:t>
            </a:r>
          </a:p>
        </p:txBody>
      </p:sp>
      <p:sp>
        <p:nvSpPr>
          <p:cNvPr id="25631" name="Text Box 105"/>
          <p:cNvSpPr txBox="1">
            <a:spLocks noChangeArrowheads="1"/>
          </p:cNvSpPr>
          <p:nvPr/>
        </p:nvSpPr>
        <p:spPr bwMode="auto">
          <a:xfrm>
            <a:off x="2643188" y="1859657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on</a:t>
            </a:r>
          </a:p>
        </p:txBody>
      </p:sp>
      <p:cxnSp>
        <p:nvCxnSpPr>
          <p:cNvPr id="213" name="Prava linija spajanja 212"/>
          <p:cNvCxnSpPr/>
          <p:nvPr/>
        </p:nvCxnSpPr>
        <p:spPr>
          <a:xfrm rot="5400000">
            <a:off x="3392487" y="1966020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Prava linija spajanja 215"/>
          <p:cNvCxnSpPr/>
          <p:nvPr/>
        </p:nvCxnSpPr>
        <p:spPr>
          <a:xfrm rot="5400000" flipH="1" flipV="1">
            <a:off x="39655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Prava linija spajanja 216"/>
          <p:cNvCxnSpPr/>
          <p:nvPr/>
        </p:nvCxnSpPr>
        <p:spPr>
          <a:xfrm flipV="1">
            <a:off x="1498600" y="1251074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Prava linija spajanja 217"/>
          <p:cNvCxnSpPr/>
          <p:nvPr/>
        </p:nvCxnSpPr>
        <p:spPr>
          <a:xfrm rot="5400000" flipH="1" flipV="1">
            <a:off x="1608137" y="1357437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Prava linija spajanja 218"/>
          <p:cNvCxnSpPr/>
          <p:nvPr/>
        </p:nvCxnSpPr>
        <p:spPr>
          <a:xfrm rot="5400000" flipH="1" flipV="1">
            <a:off x="1390650" y="1357437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Prava linija spajanja 237"/>
          <p:cNvCxnSpPr/>
          <p:nvPr/>
        </p:nvCxnSpPr>
        <p:spPr>
          <a:xfrm flipV="1">
            <a:off x="2641600" y="1251074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Prava linija spajanja 238"/>
          <p:cNvCxnSpPr/>
          <p:nvPr/>
        </p:nvCxnSpPr>
        <p:spPr>
          <a:xfrm rot="5400000" flipH="1" flipV="1">
            <a:off x="2751137" y="1357437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Prava linija spajanja 239"/>
          <p:cNvCxnSpPr/>
          <p:nvPr/>
        </p:nvCxnSpPr>
        <p:spPr>
          <a:xfrm rot="5400000" flipH="1" flipV="1">
            <a:off x="2533650" y="1357437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Prava linija spajanja 240"/>
          <p:cNvCxnSpPr/>
          <p:nvPr/>
        </p:nvCxnSpPr>
        <p:spPr>
          <a:xfrm>
            <a:off x="1714500" y="1465387"/>
            <a:ext cx="9286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Prava linija spajanja 242"/>
          <p:cNvCxnSpPr/>
          <p:nvPr/>
        </p:nvCxnSpPr>
        <p:spPr>
          <a:xfrm rot="5400000" flipH="1" flipV="1">
            <a:off x="2751137" y="1357437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Prava linija spajanja 246"/>
          <p:cNvCxnSpPr/>
          <p:nvPr/>
        </p:nvCxnSpPr>
        <p:spPr>
          <a:xfrm>
            <a:off x="2857500" y="1465387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Prava linija spajanja 253"/>
          <p:cNvCxnSpPr/>
          <p:nvPr/>
        </p:nvCxnSpPr>
        <p:spPr>
          <a:xfrm>
            <a:off x="7500938" y="5502970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Prava linija spajanja 257"/>
          <p:cNvCxnSpPr/>
          <p:nvPr/>
        </p:nvCxnSpPr>
        <p:spPr>
          <a:xfrm>
            <a:off x="642938" y="2431157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Prava linija spajanja 258"/>
          <p:cNvCxnSpPr/>
          <p:nvPr/>
        </p:nvCxnSpPr>
        <p:spPr>
          <a:xfrm rot="5400000" flipH="1" flipV="1">
            <a:off x="1679575" y="25375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Prava linija spajanja 259"/>
          <p:cNvCxnSpPr/>
          <p:nvPr/>
        </p:nvCxnSpPr>
        <p:spPr>
          <a:xfrm>
            <a:off x="1785938" y="2645470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Prava linija spajanja 260"/>
          <p:cNvCxnSpPr/>
          <p:nvPr/>
        </p:nvCxnSpPr>
        <p:spPr>
          <a:xfrm>
            <a:off x="857250" y="5502970"/>
            <a:ext cx="550068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48" name="Text Box 105"/>
          <p:cNvSpPr txBox="1">
            <a:spLocks noChangeArrowheads="1"/>
          </p:cNvSpPr>
          <p:nvPr/>
        </p:nvSpPr>
        <p:spPr bwMode="auto">
          <a:xfrm>
            <a:off x="642938" y="1502470"/>
            <a:ext cx="479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CLK</a:t>
            </a:r>
          </a:p>
        </p:txBody>
      </p:sp>
      <p:sp>
        <p:nvSpPr>
          <p:cNvPr id="25649" name="Text Box 105"/>
          <p:cNvSpPr txBox="1">
            <a:spLocks noChangeArrowheads="1"/>
          </p:cNvSpPr>
          <p:nvPr/>
        </p:nvSpPr>
        <p:spPr bwMode="auto">
          <a:xfrm>
            <a:off x="928688" y="121672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StrClr</a:t>
            </a:r>
          </a:p>
        </p:txBody>
      </p:sp>
      <p:sp>
        <p:nvSpPr>
          <p:cNvPr id="25650" name="Text Box 106"/>
          <p:cNvSpPr txBox="1">
            <a:spLocks noChangeArrowheads="1"/>
          </p:cNvSpPr>
          <p:nvPr/>
        </p:nvSpPr>
        <p:spPr bwMode="auto">
          <a:xfrm>
            <a:off x="500063" y="1788220"/>
            <a:ext cx="70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StrGate</a:t>
            </a:r>
          </a:p>
        </p:txBody>
      </p:sp>
      <p:cxnSp>
        <p:nvCxnSpPr>
          <p:cNvPr id="265" name="Prava linija spajanja 264"/>
          <p:cNvCxnSpPr/>
          <p:nvPr/>
        </p:nvCxnSpPr>
        <p:spPr>
          <a:xfrm rot="5400000" flipH="1" flipV="1">
            <a:off x="2822575" y="36805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Prava linija spajanja 265"/>
          <p:cNvCxnSpPr/>
          <p:nvPr/>
        </p:nvCxnSpPr>
        <p:spPr>
          <a:xfrm>
            <a:off x="1143000" y="3788470"/>
            <a:ext cx="1785938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Prava linija spajanja 266"/>
          <p:cNvCxnSpPr/>
          <p:nvPr/>
        </p:nvCxnSpPr>
        <p:spPr>
          <a:xfrm>
            <a:off x="2928938" y="3574157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Prava linija spajanja 268"/>
          <p:cNvCxnSpPr/>
          <p:nvPr/>
        </p:nvCxnSpPr>
        <p:spPr>
          <a:xfrm flipV="1">
            <a:off x="1498600" y="2145407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Prava linija spajanja 269"/>
          <p:cNvCxnSpPr/>
          <p:nvPr/>
        </p:nvCxnSpPr>
        <p:spPr>
          <a:xfrm rot="5400000" flipH="1" flipV="1">
            <a:off x="1608137" y="2251770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Prava linija spajanja 270"/>
          <p:cNvCxnSpPr/>
          <p:nvPr/>
        </p:nvCxnSpPr>
        <p:spPr>
          <a:xfrm rot="5400000" flipH="1" flipV="1">
            <a:off x="1390650" y="22517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Prava linija spajanja 273"/>
          <p:cNvCxnSpPr/>
          <p:nvPr/>
        </p:nvCxnSpPr>
        <p:spPr>
          <a:xfrm>
            <a:off x="1714500" y="2359720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Prava linija spajanja 275"/>
          <p:cNvCxnSpPr/>
          <p:nvPr/>
        </p:nvCxnSpPr>
        <p:spPr>
          <a:xfrm>
            <a:off x="928688" y="2359720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Prava linija spajanja 279"/>
          <p:cNvCxnSpPr/>
          <p:nvPr/>
        </p:nvCxnSpPr>
        <p:spPr>
          <a:xfrm>
            <a:off x="7429500" y="5217220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Prava linija spajanja 280"/>
          <p:cNvCxnSpPr/>
          <p:nvPr/>
        </p:nvCxnSpPr>
        <p:spPr>
          <a:xfrm>
            <a:off x="5786438" y="5217220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Prava linija spajanja 301"/>
          <p:cNvCxnSpPr/>
          <p:nvPr/>
        </p:nvCxnSpPr>
        <p:spPr>
          <a:xfrm>
            <a:off x="464343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0" name="Prava linija spajanja 309"/>
          <p:cNvCxnSpPr/>
          <p:nvPr/>
        </p:nvCxnSpPr>
        <p:spPr>
          <a:xfrm>
            <a:off x="6929438" y="2072382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Prava linija spajanja 311"/>
          <p:cNvCxnSpPr/>
          <p:nvPr/>
        </p:nvCxnSpPr>
        <p:spPr>
          <a:xfrm>
            <a:off x="7215188" y="2073970"/>
            <a:ext cx="287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Prava linija spajanja 312"/>
          <p:cNvCxnSpPr/>
          <p:nvPr/>
        </p:nvCxnSpPr>
        <p:spPr>
          <a:xfrm rot="5400000" flipH="1" flipV="1">
            <a:off x="7680326" y="1964432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" name="Prava linija spajanja 313"/>
          <p:cNvCxnSpPr/>
          <p:nvPr/>
        </p:nvCxnSpPr>
        <p:spPr>
          <a:xfrm>
            <a:off x="7500938" y="1858070"/>
            <a:ext cx="2873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Prava linija spajanja 314"/>
          <p:cNvCxnSpPr/>
          <p:nvPr/>
        </p:nvCxnSpPr>
        <p:spPr>
          <a:xfrm rot="5400000" flipH="1" flipV="1">
            <a:off x="73945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6" name="Prava linija spajanja 315"/>
          <p:cNvCxnSpPr/>
          <p:nvPr/>
        </p:nvCxnSpPr>
        <p:spPr>
          <a:xfrm>
            <a:off x="578643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Prava linija spajanja 328"/>
          <p:cNvCxnSpPr/>
          <p:nvPr/>
        </p:nvCxnSpPr>
        <p:spPr>
          <a:xfrm>
            <a:off x="5429250" y="1788220"/>
            <a:ext cx="1500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Prava linija spajanja 329"/>
          <p:cNvCxnSpPr/>
          <p:nvPr/>
        </p:nvCxnSpPr>
        <p:spPr>
          <a:xfrm rot="5400000" flipH="1" flipV="1">
            <a:off x="6823075" y="1680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Prava linija spajanja 330"/>
          <p:cNvCxnSpPr/>
          <p:nvPr/>
        </p:nvCxnSpPr>
        <p:spPr>
          <a:xfrm>
            <a:off x="7215188" y="157390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2" name="Prava linija spajanja 331"/>
          <p:cNvCxnSpPr/>
          <p:nvPr/>
        </p:nvCxnSpPr>
        <p:spPr>
          <a:xfrm>
            <a:off x="6929438" y="157390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3" name="Prava linija spajanja 332"/>
          <p:cNvCxnSpPr/>
          <p:nvPr/>
        </p:nvCxnSpPr>
        <p:spPr>
          <a:xfrm rot="5400000" flipH="1" flipV="1">
            <a:off x="7394575" y="1680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4" name="Prava linija spajanja 333"/>
          <p:cNvCxnSpPr/>
          <p:nvPr/>
        </p:nvCxnSpPr>
        <p:spPr>
          <a:xfrm>
            <a:off x="7786688" y="1788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5" name="Prava linija spajanja 334"/>
          <p:cNvCxnSpPr/>
          <p:nvPr/>
        </p:nvCxnSpPr>
        <p:spPr>
          <a:xfrm>
            <a:off x="7500938" y="1788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Prava linija spajanja 343"/>
          <p:cNvCxnSpPr/>
          <p:nvPr/>
        </p:nvCxnSpPr>
        <p:spPr>
          <a:xfrm>
            <a:off x="785813" y="4359970"/>
            <a:ext cx="3286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Prava linija spajanja 344"/>
          <p:cNvCxnSpPr/>
          <p:nvPr/>
        </p:nvCxnSpPr>
        <p:spPr>
          <a:xfrm>
            <a:off x="4000500" y="4359970"/>
            <a:ext cx="3500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Prava linija spajanja 348"/>
          <p:cNvCxnSpPr/>
          <p:nvPr/>
        </p:nvCxnSpPr>
        <p:spPr>
          <a:xfrm flipV="1">
            <a:off x="3498850" y="2145407"/>
            <a:ext cx="1144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Prava linija spajanja 349"/>
          <p:cNvCxnSpPr/>
          <p:nvPr/>
        </p:nvCxnSpPr>
        <p:spPr>
          <a:xfrm rot="5400000" flipH="1" flipV="1">
            <a:off x="3390900" y="22517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Prava linija spajanja 350"/>
          <p:cNvCxnSpPr/>
          <p:nvPr/>
        </p:nvCxnSpPr>
        <p:spPr>
          <a:xfrm>
            <a:off x="2286000" y="2359720"/>
            <a:ext cx="1214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0" name="Pravougaonik 359"/>
          <p:cNvSpPr/>
          <p:nvPr/>
        </p:nvSpPr>
        <p:spPr>
          <a:xfrm>
            <a:off x="3500438" y="1033909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Noisy Enable#1 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368" name="Prava linija spajanja 367"/>
          <p:cNvCxnSpPr/>
          <p:nvPr/>
        </p:nvCxnSpPr>
        <p:spPr>
          <a:xfrm rot="5400000">
            <a:off x="2713831" y="2573239"/>
            <a:ext cx="1571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Prava linija spajanja 370"/>
          <p:cNvCxnSpPr/>
          <p:nvPr/>
        </p:nvCxnSpPr>
        <p:spPr>
          <a:xfrm>
            <a:off x="3071813" y="3501132"/>
            <a:ext cx="714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5" name="Prava linija spajanja 374"/>
          <p:cNvCxnSpPr/>
          <p:nvPr/>
        </p:nvCxnSpPr>
        <p:spPr>
          <a:xfrm>
            <a:off x="3786188" y="3502720"/>
            <a:ext cx="20002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Prava linija spajanja 376"/>
          <p:cNvCxnSpPr/>
          <p:nvPr/>
        </p:nvCxnSpPr>
        <p:spPr>
          <a:xfrm flipV="1">
            <a:off x="4071938" y="3574157"/>
            <a:ext cx="22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Prava linija spajanja 377"/>
          <p:cNvCxnSpPr/>
          <p:nvPr/>
        </p:nvCxnSpPr>
        <p:spPr>
          <a:xfrm>
            <a:off x="3143250" y="4074220"/>
            <a:ext cx="714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9" name="Prava linija spajanja 378"/>
          <p:cNvCxnSpPr/>
          <p:nvPr/>
        </p:nvCxnSpPr>
        <p:spPr>
          <a:xfrm>
            <a:off x="3214688" y="407422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Prava linija spajanja 380"/>
          <p:cNvCxnSpPr/>
          <p:nvPr/>
        </p:nvCxnSpPr>
        <p:spPr>
          <a:xfrm rot="5400000" flipH="1" flipV="1">
            <a:off x="3394075" y="3966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Prava linija spajanja 381"/>
          <p:cNvCxnSpPr/>
          <p:nvPr/>
        </p:nvCxnSpPr>
        <p:spPr>
          <a:xfrm>
            <a:off x="3500438" y="3859907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Prava linija spajanja 383"/>
          <p:cNvCxnSpPr/>
          <p:nvPr/>
        </p:nvCxnSpPr>
        <p:spPr>
          <a:xfrm rot="5400000" flipH="1" flipV="1">
            <a:off x="5680075" y="3966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Prava linija spajanja 384"/>
          <p:cNvCxnSpPr/>
          <p:nvPr/>
        </p:nvCxnSpPr>
        <p:spPr>
          <a:xfrm>
            <a:off x="3786188" y="3859907"/>
            <a:ext cx="20002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Prava linija spajanja 392"/>
          <p:cNvCxnSpPr/>
          <p:nvPr/>
        </p:nvCxnSpPr>
        <p:spPr>
          <a:xfrm>
            <a:off x="5214938" y="4931470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5" name="Prava linija spajanja 394"/>
          <p:cNvCxnSpPr/>
          <p:nvPr/>
        </p:nvCxnSpPr>
        <p:spPr>
          <a:xfrm>
            <a:off x="3143250" y="4645720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0" name="Prava linija spajanja 399"/>
          <p:cNvCxnSpPr/>
          <p:nvPr/>
        </p:nvCxnSpPr>
        <p:spPr>
          <a:xfrm>
            <a:off x="5786438" y="4645720"/>
            <a:ext cx="285750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2" name="Prava linija spajanja 401"/>
          <p:cNvCxnSpPr/>
          <p:nvPr/>
        </p:nvCxnSpPr>
        <p:spPr>
          <a:xfrm>
            <a:off x="6286500" y="4645720"/>
            <a:ext cx="10001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Prava linija spajanja 406"/>
          <p:cNvCxnSpPr/>
          <p:nvPr/>
        </p:nvCxnSpPr>
        <p:spPr>
          <a:xfrm>
            <a:off x="5512668" y="1483196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4" name="Prava linija spajanja 413"/>
          <p:cNvCxnSpPr/>
          <p:nvPr/>
        </p:nvCxnSpPr>
        <p:spPr>
          <a:xfrm>
            <a:off x="5929313" y="1483197"/>
            <a:ext cx="1285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5" name="Prava linija spajanja 414"/>
          <p:cNvCxnSpPr/>
          <p:nvPr/>
        </p:nvCxnSpPr>
        <p:spPr>
          <a:xfrm flipV="1">
            <a:off x="7215188" y="1268884"/>
            <a:ext cx="21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6" name="Prava linija spajanja 415"/>
          <p:cNvCxnSpPr/>
          <p:nvPr/>
        </p:nvCxnSpPr>
        <p:spPr>
          <a:xfrm rot="5400000" flipH="1" flipV="1">
            <a:off x="7323137" y="1375247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7" name="Prava linija spajanja 416"/>
          <p:cNvCxnSpPr/>
          <p:nvPr/>
        </p:nvCxnSpPr>
        <p:spPr>
          <a:xfrm rot="5400000" flipH="1" flipV="1">
            <a:off x="7107237" y="1375247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8" name="Prava linija spajanja 417"/>
          <p:cNvCxnSpPr/>
          <p:nvPr/>
        </p:nvCxnSpPr>
        <p:spPr>
          <a:xfrm rot="5400000" flipH="1" flipV="1">
            <a:off x="7323137" y="1375247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Prava linija spajanja 418"/>
          <p:cNvCxnSpPr/>
          <p:nvPr/>
        </p:nvCxnSpPr>
        <p:spPr>
          <a:xfrm>
            <a:off x="6357938" y="4931470"/>
            <a:ext cx="1357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7" name="Prava linija spajanja 426"/>
          <p:cNvCxnSpPr/>
          <p:nvPr/>
        </p:nvCxnSpPr>
        <p:spPr>
          <a:xfrm rot="5400000" flipH="1" flipV="1">
            <a:off x="1679575" y="3109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8" name="Prava linija spajanja 427"/>
          <p:cNvCxnSpPr/>
          <p:nvPr/>
        </p:nvCxnSpPr>
        <p:spPr>
          <a:xfrm>
            <a:off x="1785938" y="3002657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9" name="Prava linija spajanja 428"/>
          <p:cNvCxnSpPr/>
          <p:nvPr/>
        </p:nvCxnSpPr>
        <p:spPr>
          <a:xfrm rot="5400000" flipH="1" flipV="1">
            <a:off x="2822575" y="3109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Prava linija spajanja 429"/>
          <p:cNvCxnSpPr/>
          <p:nvPr/>
        </p:nvCxnSpPr>
        <p:spPr>
          <a:xfrm>
            <a:off x="2928938" y="3216970"/>
            <a:ext cx="50006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1" name="Prava linija spajanja 430"/>
          <p:cNvCxnSpPr/>
          <p:nvPr/>
        </p:nvCxnSpPr>
        <p:spPr>
          <a:xfrm>
            <a:off x="1285875" y="3218557"/>
            <a:ext cx="5000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2" name="Prava linija spajanja 431"/>
          <p:cNvCxnSpPr/>
          <p:nvPr/>
        </p:nvCxnSpPr>
        <p:spPr>
          <a:xfrm flipV="1">
            <a:off x="2641600" y="2716907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Prava linija spajanja 432"/>
          <p:cNvCxnSpPr/>
          <p:nvPr/>
        </p:nvCxnSpPr>
        <p:spPr>
          <a:xfrm rot="5400000" flipH="1" flipV="1">
            <a:off x="2751137" y="2823270"/>
            <a:ext cx="21431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4" name="Prava linija spajanja 433"/>
          <p:cNvCxnSpPr/>
          <p:nvPr/>
        </p:nvCxnSpPr>
        <p:spPr>
          <a:xfrm rot="5400000" flipH="1" flipV="1">
            <a:off x="2533650" y="2823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Prava linija spajanja 434"/>
          <p:cNvCxnSpPr/>
          <p:nvPr/>
        </p:nvCxnSpPr>
        <p:spPr>
          <a:xfrm>
            <a:off x="2857500" y="2931220"/>
            <a:ext cx="6429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6" name="Prava linija spajanja 435"/>
          <p:cNvCxnSpPr/>
          <p:nvPr/>
        </p:nvCxnSpPr>
        <p:spPr>
          <a:xfrm>
            <a:off x="2071688" y="2931220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7" name="Pravougaonik 436"/>
          <p:cNvSpPr/>
          <p:nvPr/>
        </p:nvSpPr>
        <p:spPr>
          <a:xfrm>
            <a:off x="2357438" y="1645345"/>
            <a:ext cx="2857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38" name="Pravougaonik 437"/>
          <p:cNvSpPr/>
          <p:nvPr/>
        </p:nvSpPr>
        <p:spPr>
          <a:xfrm>
            <a:off x="1214438" y="2431157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39" name="Pravougaonik 438"/>
          <p:cNvSpPr/>
          <p:nvPr/>
        </p:nvSpPr>
        <p:spPr>
          <a:xfrm>
            <a:off x="2357438" y="3002657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40" name="Pravougaonik 439"/>
          <p:cNvSpPr/>
          <p:nvPr/>
        </p:nvSpPr>
        <p:spPr>
          <a:xfrm>
            <a:off x="3500438" y="3574157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445" name="Prava linija spajanja 444"/>
          <p:cNvCxnSpPr/>
          <p:nvPr/>
        </p:nvCxnSpPr>
        <p:spPr>
          <a:xfrm rot="5400000" flipH="1" flipV="1">
            <a:off x="5680075" y="3966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6" name="Prava linija spajanja 445"/>
          <p:cNvCxnSpPr/>
          <p:nvPr/>
        </p:nvCxnSpPr>
        <p:spPr>
          <a:xfrm>
            <a:off x="5786438" y="4074220"/>
            <a:ext cx="1714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9" name="Prava linija spajanja 448"/>
          <p:cNvCxnSpPr/>
          <p:nvPr/>
        </p:nvCxnSpPr>
        <p:spPr>
          <a:xfrm>
            <a:off x="5786438" y="3501132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1" name="Prava linija spajanja 450"/>
          <p:cNvCxnSpPr/>
          <p:nvPr/>
        </p:nvCxnSpPr>
        <p:spPr>
          <a:xfrm rot="5400000" flipH="1" flipV="1">
            <a:off x="3394075" y="2823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Prava linija spajanja 451"/>
          <p:cNvCxnSpPr/>
          <p:nvPr/>
        </p:nvCxnSpPr>
        <p:spPr>
          <a:xfrm>
            <a:off x="3500438" y="2716907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4" name="Prava linija spajanja 453"/>
          <p:cNvCxnSpPr/>
          <p:nvPr/>
        </p:nvCxnSpPr>
        <p:spPr>
          <a:xfrm rot="5400000" flipH="1" flipV="1">
            <a:off x="5680075" y="28232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5" name="Prava linija spajanja 454"/>
          <p:cNvCxnSpPr/>
          <p:nvPr/>
        </p:nvCxnSpPr>
        <p:spPr>
          <a:xfrm>
            <a:off x="5786438" y="2931220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Prava linija spajanja 455"/>
          <p:cNvCxnSpPr/>
          <p:nvPr/>
        </p:nvCxnSpPr>
        <p:spPr>
          <a:xfrm>
            <a:off x="3500438" y="2145407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Prava linija spajanja 456"/>
          <p:cNvCxnSpPr/>
          <p:nvPr/>
        </p:nvCxnSpPr>
        <p:spPr>
          <a:xfrm rot="5400000" flipH="1" flipV="1">
            <a:off x="5680075" y="225177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Prava linija spajanja 457"/>
          <p:cNvCxnSpPr/>
          <p:nvPr/>
        </p:nvCxnSpPr>
        <p:spPr>
          <a:xfrm>
            <a:off x="5786438" y="2359720"/>
            <a:ext cx="1143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Prava linija spajanja 463"/>
          <p:cNvCxnSpPr/>
          <p:nvPr/>
        </p:nvCxnSpPr>
        <p:spPr>
          <a:xfrm>
            <a:off x="2071688" y="5217220"/>
            <a:ext cx="1428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28" name="Text Box 105"/>
          <p:cNvSpPr txBox="1">
            <a:spLocks noChangeArrowheads="1"/>
          </p:cNvSpPr>
          <p:nvPr/>
        </p:nvSpPr>
        <p:spPr bwMode="auto">
          <a:xfrm>
            <a:off x="857250" y="2073970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Clr1</a:t>
            </a:r>
          </a:p>
        </p:txBody>
      </p:sp>
      <p:sp>
        <p:nvSpPr>
          <p:cNvPr id="25729" name="Text Box 105"/>
          <p:cNvSpPr txBox="1">
            <a:spLocks noChangeArrowheads="1"/>
          </p:cNvSpPr>
          <p:nvPr/>
        </p:nvSpPr>
        <p:spPr bwMode="auto">
          <a:xfrm>
            <a:off x="571500" y="2431157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GateOn1</a:t>
            </a:r>
          </a:p>
        </p:txBody>
      </p:sp>
      <p:sp>
        <p:nvSpPr>
          <p:cNvPr id="25730" name="Text Box 105"/>
          <p:cNvSpPr txBox="1">
            <a:spLocks noChangeArrowheads="1"/>
          </p:cNvSpPr>
          <p:nvPr/>
        </p:nvSpPr>
        <p:spPr bwMode="auto">
          <a:xfrm>
            <a:off x="785813" y="2654995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Clr2</a:t>
            </a:r>
          </a:p>
        </p:txBody>
      </p:sp>
      <p:sp>
        <p:nvSpPr>
          <p:cNvPr id="25731" name="Text Box 105"/>
          <p:cNvSpPr txBox="1">
            <a:spLocks noChangeArrowheads="1"/>
          </p:cNvSpPr>
          <p:nvPr/>
        </p:nvSpPr>
        <p:spPr bwMode="auto">
          <a:xfrm>
            <a:off x="500063" y="3012182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GateOn2</a:t>
            </a:r>
          </a:p>
        </p:txBody>
      </p:sp>
      <p:sp>
        <p:nvSpPr>
          <p:cNvPr id="25732" name="Text Box 105"/>
          <p:cNvSpPr txBox="1">
            <a:spLocks noChangeArrowheads="1"/>
          </p:cNvSpPr>
          <p:nvPr/>
        </p:nvSpPr>
        <p:spPr bwMode="auto">
          <a:xfrm>
            <a:off x="785813" y="3297932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Clr3</a:t>
            </a:r>
          </a:p>
        </p:txBody>
      </p:sp>
      <p:sp>
        <p:nvSpPr>
          <p:cNvPr id="25733" name="Text Box 105"/>
          <p:cNvSpPr txBox="1">
            <a:spLocks noChangeArrowheads="1"/>
          </p:cNvSpPr>
          <p:nvPr/>
        </p:nvSpPr>
        <p:spPr bwMode="auto">
          <a:xfrm>
            <a:off x="500063" y="3574157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GateOn3</a:t>
            </a:r>
          </a:p>
        </p:txBody>
      </p:sp>
      <p:sp>
        <p:nvSpPr>
          <p:cNvPr id="25734" name="Text Box 105"/>
          <p:cNvSpPr txBox="1">
            <a:spLocks noChangeArrowheads="1"/>
          </p:cNvSpPr>
          <p:nvPr/>
        </p:nvSpPr>
        <p:spPr bwMode="auto">
          <a:xfrm>
            <a:off x="785813" y="3859907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Clr4</a:t>
            </a:r>
          </a:p>
        </p:txBody>
      </p:sp>
      <p:sp>
        <p:nvSpPr>
          <p:cNvPr id="25735" name="Text Box 105"/>
          <p:cNvSpPr txBox="1">
            <a:spLocks noChangeArrowheads="1"/>
          </p:cNvSpPr>
          <p:nvPr/>
        </p:nvSpPr>
        <p:spPr bwMode="auto">
          <a:xfrm>
            <a:off x="500063" y="4145657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GateOn4</a:t>
            </a:r>
          </a:p>
        </p:txBody>
      </p:sp>
      <p:sp>
        <p:nvSpPr>
          <p:cNvPr id="25736" name="Text Box 105"/>
          <p:cNvSpPr txBox="1">
            <a:spLocks noChangeArrowheads="1"/>
          </p:cNvSpPr>
          <p:nvPr/>
        </p:nvSpPr>
        <p:spPr bwMode="auto">
          <a:xfrm>
            <a:off x="714375" y="4431407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Clr5</a:t>
            </a:r>
          </a:p>
        </p:txBody>
      </p:sp>
      <p:sp>
        <p:nvSpPr>
          <p:cNvPr id="25737" name="Text Box 105"/>
          <p:cNvSpPr txBox="1">
            <a:spLocks noChangeArrowheads="1"/>
          </p:cNvSpPr>
          <p:nvPr/>
        </p:nvSpPr>
        <p:spPr bwMode="auto">
          <a:xfrm>
            <a:off x="571500" y="4717157"/>
            <a:ext cx="808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GateOn5</a:t>
            </a:r>
          </a:p>
        </p:txBody>
      </p:sp>
      <p:cxnSp>
        <p:nvCxnSpPr>
          <p:cNvPr id="481" name="Prava linija spajanja 480"/>
          <p:cNvCxnSpPr/>
          <p:nvPr/>
        </p:nvCxnSpPr>
        <p:spPr>
          <a:xfrm>
            <a:off x="1571625" y="4931470"/>
            <a:ext cx="3643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39" name="Text Box 105"/>
          <p:cNvSpPr txBox="1">
            <a:spLocks noChangeArrowheads="1"/>
          </p:cNvSpPr>
          <p:nvPr/>
        </p:nvSpPr>
        <p:spPr bwMode="auto">
          <a:xfrm>
            <a:off x="642938" y="5012432"/>
            <a:ext cx="46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Clr6</a:t>
            </a:r>
          </a:p>
        </p:txBody>
      </p:sp>
      <p:sp>
        <p:nvSpPr>
          <p:cNvPr id="25740" name="Text Box 105"/>
          <p:cNvSpPr txBox="1">
            <a:spLocks noChangeArrowheads="1"/>
          </p:cNvSpPr>
          <p:nvPr/>
        </p:nvSpPr>
        <p:spPr bwMode="auto">
          <a:xfrm>
            <a:off x="500063" y="5288657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GateOn6</a:t>
            </a:r>
          </a:p>
        </p:txBody>
      </p:sp>
      <p:cxnSp>
        <p:nvCxnSpPr>
          <p:cNvPr id="489" name="Prava linija spajanja sa strelicom 488"/>
          <p:cNvCxnSpPr/>
          <p:nvPr/>
        </p:nvCxnSpPr>
        <p:spPr>
          <a:xfrm>
            <a:off x="1500188" y="3145532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Prava linija spajanja sa strelicom 490"/>
          <p:cNvCxnSpPr/>
          <p:nvPr/>
        </p:nvCxnSpPr>
        <p:spPr>
          <a:xfrm>
            <a:off x="2643188" y="3645595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Prava linija spajanja sa strelicom 493"/>
          <p:cNvCxnSpPr/>
          <p:nvPr/>
        </p:nvCxnSpPr>
        <p:spPr>
          <a:xfrm>
            <a:off x="6072188" y="5431532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Pravougaonik 494"/>
          <p:cNvSpPr/>
          <p:nvPr/>
        </p:nvSpPr>
        <p:spPr>
          <a:xfrm>
            <a:off x="1500188" y="2145407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96" name="Pravougaonik 495"/>
          <p:cNvSpPr/>
          <p:nvPr/>
        </p:nvSpPr>
        <p:spPr>
          <a:xfrm>
            <a:off x="2643188" y="2716907"/>
            <a:ext cx="214312" cy="214313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2" name="Pravougaonik 501"/>
          <p:cNvSpPr/>
          <p:nvPr/>
        </p:nvSpPr>
        <p:spPr>
          <a:xfrm>
            <a:off x="3500438" y="2716907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Blind mode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4" name="Pravougaonik 503"/>
          <p:cNvSpPr/>
          <p:nvPr/>
        </p:nvSpPr>
        <p:spPr>
          <a:xfrm>
            <a:off x="3500438" y="3859907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07" name="Pravougaonik 506"/>
          <p:cNvSpPr/>
          <p:nvPr/>
        </p:nvSpPr>
        <p:spPr>
          <a:xfrm>
            <a:off x="3214688" y="891034"/>
            <a:ext cx="3733576" cy="16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 err="1">
                <a:solidFill>
                  <a:srgbClr val="FFFFFF"/>
                </a:solidFill>
              </a:rPr>
              <a:t>Noisy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Seqence</a:t>
            </a:r>
            <a:endParaRPr lang="sr-Latn-CS" dirty="0">
              <a:solidFill>
                <a:srgbClr val="FFFFFF"/>
              </a:solidFill>
            </a:endParaRPr>
          </a:p>
        </p:txBody>
      </p:sp>
      <p:cxnSp>
        <p:nvCxnSpPr>
          <p:cNvPr id="509" name="Prava linija spajanja sa strelicom 508"/>
          <p:cNvCxnSpPr/>
          <p:nvPr/>
        </p:nvCxnSpPr>
        <p:spPr>
          <a:xfrm rot="5400000" flipH="1" flipV="1">
            <a:off x="3322638" y="1394520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Prava linija spajanja sa strelicom 510"/>
          <p:cNvCxnSpPr/>
          <p:nvPr/>
        </p:nvCxnSpPr>
        <p:spPr>
          <a:xfrm rot="5400000" flipH="1" flipV="1">
            <a:off x="5608638" y="1394520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Pravougaonik 512"/>
          <p:cNvSpPr/>
          <p:nvPr/>
        </p:nvSpPr>
        <p:spPr>
          <a:xfrm>
            <a:off x="3500438" y="2145407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Blind mode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25752" name="Text Box 105"/>
          <p:cNvSpPr txBox="1">
            <a:spLocks noChangeArrowheads="1"/>
          </p:cNvSpPr>
          <p:nvPr/>
        </p:nvSpPr>
        <p:spPr bwMode="auto">
          <a:xfrm>
            <a:off x="2571750" y="2431157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True reset</a:t>
            </a:r>
          </a:p>
        </p:txBody>
      </p:sp>
      <p:sp>
        <p:nvSpPr>
          <p:cNvPr id="25753" name="Text Box 105"/>
          <p:cNvSpPr txBox="1">
            <a:spLocks noChangeArrowheads="1"/>
          </p:cNvSpPr>
          <p:nvPr/>
        </p:nvSpPr>
        <p:spPr bwMode="auto">
          <a:xfrm>
            <a:off x="4786313" y="3574157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True reset</a:t>
            </a:r>
          </a:p>
        </p:txBody>
      </p:sp>
      <p:cxnSp>
        <p:nvCxnSpPr>
          <p:cNvPr id="249" name="Prava linija spajanja 248"/>
          <p:cNvCxnSpPr/>
          <p:nvPr/>
        </p:nvCxnSpPr>
        <p:spPr>
          <a:xfrm flipV="1">
            <a:off x="3500438" y="2073970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Prava linija spajanja 255"/>
          <p:cNvCxnSpPr/>
          <p:nvPr/>
        </p:nvCxnSpPr>
        <p:spPr>
          <a:xfrm>
            <a:off x="3214688" y="1248221"/>
            <a:ext cx="12144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Prava linija spajanja 261"/>
          <p:cNvCxnSpPr/>
          <p:nvPr/>
        </p:nvCxnSpPr>
        <p:spPr>
          <a:xfrm rot="5400000" flipH="1" flipV="1">
            <a:off x="3385517" y="1951187"/>
            <a:ext cx="214313" cy="15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Prava linija spajanja 263"/>
          <p:cNvCxnSpPr/>
          <p:nvPr/>
        </p:nvCxnSpPr>
        <p:spPr>
          <a:xfrm rot="5400000" flipH="1" flipV="1">
            <a:off x="5394325" y="1376834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Prava linija spajanja 271"/>
          <p:cNvCxnSpPr/>
          <p:nvPr/>
        </p:nvCxnSpPr>
        <p:spPr>
          <a:xfrm flipV="1">
            <a:off x="4927600" y="1248221"/>
            <a:ext cx="215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Prava linija spajanja 283"/>
          <p:cNvCxnSpPr/>
          <p:nvPr/>
        </p:nvCxnSpPr>
        <p:spPr>
          <a:xfrm>
            <a:off x="4429125" y="1248221"/>
            <a:ext cx="10715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9" name="Pravougaonik 288"/>
          <p:cNvSpPr/>
          <p:nvPr/>
        </p:nvSpPr>
        <p:spPr>
          <a:xfrm>
            <a:off x="4643438" y="1123032"/>
            <a:ext cx="22860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Noisy Enable#2 </a:t>
            </a:r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287" name="Prava linija spajanja 286"/>
          <p:cNvCxnSpPr/>
          <p:nvPr/>
        </p:nvCxnSpPr>
        <p:spPr>
          <a:xfrm flipV="1">
            <a:off x="4071938" y="1859657"/>
            <a:ext cx="5730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4" name="Prava linija spajanja 293"/>
          <p:cNvCxnSpPr/>
          <p:nvPr/>
        </p:nvCxnSpPr>
        <p:spPr>
          <a:xfrm rot="5400000" flipH="1" flipV="1">
            <a:off x="45370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6" name="Prava linija spajanja 295"/>
          <p:cNvCxnSpPr/>
          <p:nvPr/>
        </p:nvCxnSpPr>
        <p:spPr>
          <a:xfrm rot="5400000">
            <a:off x="45370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Prava linija spajanja 296"/>
          <p:cNvCxnSpPr/>
          <p:nvPr/>
        </p:nvCxnSpPr>
        <p:spPr>
          <a:xfrm rot="5400000" flipH="1" flipV="1">
            <a:off x="51085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Prava linija spajanja 299"/>
          <p:cNvCxnSpPr/>
          <p:nvPr/>
        </p:nvCxnSpPr>
        <p:spPr>
          <a:xfrm flipV="1">
            <a:off x="4643438" y="2073970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Prava linija spajanja 300"/>
          <p:cNvCxnSpPr/>
          <p:nvPr/>
        </p:nvCxnSpPr>
        <p:spPr>
          <a:xfrm flipV="1">
            <a:off x="5214938" y="1859657"/>
            <a:ext cx="5730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5" name="Prava linija spajanja 304"/>
          <p:cNvCxnSpPr/>
          <p:nvPr/>
        </p:nvCxnSpPr>
        <p:spPr>
          <a:xfrm rot="5400000" flipH="1" flipV="1">
            <a:off x="56800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Prava linija spajanja 305"/>
          <p:cNvCxnSpPr/>
          <p:nvPr/>
        </p:nvCxnSpPr>
        <p:spPr>
          <a:xfrm>
            <a:off x="5786438" y="2073970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6" name="Prava linija spajanja 335"/>
          <p:cNvCxnSpPr/>
          <p:nvPr/>
        </p:nvCxnSpPr>
        <p:spPr>
          <a:xfrm rot="5400000" flipH="1" flipV="1">
            <a:off x="56800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Prava linija spajanja 336"/>
          <p:cNvCxnSpPr/>
          <p:nvPr/>
        </p:nvCxnSpPr>
        <p:spPr>
          <a:xfrm rot="5400000">
            <a:off x="56800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Prava linija spajanja 337"/>
          <p:cNvCxnSpPr/>
          <p:nvPr/>
        </p:nvCxnSpPr>
        <p:spPr>
          <a:xfrm rot="5400000" flipH="1" flipV="1">
            <a:off x="62515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Prava linija spajanja 338"/>
          <p:cNvCxnSpPr/>
          <p:nvPr/>
        </p:nvCxnSpPr>
        <p:spPr>
          <a:xfrm flipV="1">
            <a:off x="5786438" y="2073970"/>
            <a:ext cx="5715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Prava linija spajanja 339"/>
          <p:cNvCxnSpPr/>
          <p:nvPr/>
        </p:nvCxnSpPr>
        <p:spPr>
          <a:xfrm flipV="1">
            <a:off x="6357938" y="1859657"/>
            <a:ext cx="5730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1" name="Prava linija spajanja 340"/>
          <p:cNvCxnSpPr/>
          <p:nvPr/>
        </p:nvCxnSpPr>
        <p:spPr>
          <a:xfrm rot="5400000" flipH="1" flipV="1">
            <a:off x="6823075" y="1966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2" name="Pravougaonik 341"/>
          <p:cNvSpPr/>
          <p:nvPr/>
        </p:nvSpPr>
        <p:spPr>
          <a:xfrm>
            <a:off x="3214688" y="3288407"/>
            <a:ext cx="285750" cy="21431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348" name="Prava linija spajanja 347"/>
          <p:cNvCxnSpPr/>
          <p:nvPr/>
        </p:nvCxnSpPr>
        <p:spPr>
          <a:xfrm flipV="1">
            <a:off x="6357938" y="3574157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Prava linija spajanja 356"/>
          <p:cNvCxnSpPr/>
          <p:nvPr/>
        </p:nvCxnSpPr>
        <p:spPr>
          <a:xfrm rot="5400000" flipH="1" flipV="1">
            <a:off x="7394575" y="36805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" name="Pravougaonik 357"/>
          <p:cNvSpPr/>
          <p:nvPr/>
        </p:nvSpPr>
        <p:spPr>
          <a:xfrm>
            <a:off x="5786438" y="3574157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359" name="Pravougaonik 358"/>
          <p:cNvSpPr/>
          <p:nvPr/>
        </p:nvSpPr>
        <p:spPr>
          <a:xfrm>
            <a:off x="6929438" y="3574157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362" name="Pravougaonik 361"/>
          <p:cNvSpPr/>
          <p:nvPr/>
        </p:nvSpPr>
        <p:spPr>
          <a:xfrm>
            <a:off x="7215188" y="3359845"/>
            <a:ext cx="214312" cy="214312"/>
          </a:xfrm>
          <a:prstGeom prst="rect">
            <a:avLst/>
          </a:prstGeom>
          <a:solidFill>
            <a:srgbClr val="FF0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cxnSp>
        <p:nvCxnSpPr>
          <p:cNvPr id="363" name="Prava linija spajanja 362"/>
          <p:cNvCxnSpPr/>
          <p:nvPr/>
        </p:nvCxnSpPr>
        <p:spPr>
          <a:xfrm rot="5400000" flipH="1" flipV="1">
            <a:off x="7394575" y="4252020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5" name="Pravougaonik 364"/>
          <p:cNvSpPr/>
          <p:nvPr/>
        </p:nvSpPr>
        <p:spPr>
          <a:xfrm>
            <a:off x="3500438" y="4431407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366" name="Pravougaonik 365"/>
          <p:cNvSpPr/>
          <p:nvPr/>
        </p:nvSpPr>
        <p:spPr>
          <a:xfrm>
            <a:off x="3500438" y="5002907"/>
            <a:ext cx="2286000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367" name="Pravougaonik 366"/>
          <p:cNvSpPr/>
          <p:nvPr/>
        </p:nvSpPr>
        <p:spPr>
          <a:xfrm>
            <a:off x="4643438" y="3574157"/>
            <a:ext cx="2857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</a:rPr>
              <a:t>S</a:t>
            </a:r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25785" name="Text Box 105"/>
          <p:cNvSpPr txBox="1">
            <a:spLocks noChangeArrowheads="1"/>
          </p:cNvSpPr>
          <p:nvPr/>
        </p:nvSpPr>
        <p:spPr bwMode="auto">
          <a:xfrm>
            <a:off x="3500438" y="3216970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25786" name="Text Box 105"/>
          <p:cNvSpPr txBox="1">
            <a:spLocks noChangeArrowheads="1"/>
          </p:cNvSpPr>
          <p:nvPr/>
        </p:nvSpPr>
        <p:spPr bwMode="auto">
          <a:xfrm>
            <a:off x="4643438" y="3216970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25787" name="Text Box 105"/>
          <p:cNvSpPr txBox="1">
            <a:spLocks noChangeArrowheads="1"/>
          </p:cNvSpPr>
          <p:nvPr/>
        </p:nvSpPr>
        <p:spPr bwMode="auto">
          <a:xfrm>
            <a:off x="5786438" y="3216970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5788" name="Text Box 105"/>
          <p:cNvSpPr txBox="1">
            <a:spLocks noChangeArrowheads="1"/>
          </p:cNvSpPr>
          <p:nvPr/>
        </p:nvSpPr>
        <p:spPr bwMode="auto">
          <a:xfrm>
            <a:off x="6858000" y="3216970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5789" name="Text Box 105"/>
          <p:cNvSpPr txBox="1">
            <a:spLocks noChangeArrowheads="1"/>
          </p:cNvSpPr>
          <p:nvPr/>
        </p:nvSpPr>
        <p:spPr bwMode="auto">
          <a:xfrm>
            <a:off x="7143750" y="3074095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5790" name="Text Box 105"/>
          <p:cNvSpPr txBox="1">
            <a:spLocks noChangeArrowheads="1"/>
          </p:cNvSpPr>
          <p:nvPr/>
        </p:nvSpPr>
        <p:spPr bwMode="auto">
          <a:xfrm>
            <a:off x="7358063" y="3074095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True reset</a:t>
            </a:r>
          </a:p>
        </p:txBody>
      </p:sp>
      <p:sp>
        <p:nvSpPr>
          <p:cNvPr id="25791" name="Text Box 105"/>
          <p:cNvSpPr txBox="1">
            <a:spLocks noChangeArrowheads="1"/>
          </p:cNvSpPr>
          <p:nvPr/>
        </p:nvSpPr>
        <p:spPr bwMode="auto">
          <a:xfrm>
            <a:off x="3214688" y="3002657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cxnSp>
        <p:nvCxnSpPr>
          <p:cNvPr id="388" name="Prava linija spajanja 387"/>
          <p:cNvCxnSpPr/>
          <p:nvPr/>
        </p:nvCxnSpPr>
        <p:spPr>
          <a:xfrm>
            <a:off x="7500938" y="4145657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" name="Pravougaonik 388"/>
          <p:cNvSpPr/>
          <p:nvPr/>
        </p:nvSpPr>
        <p:spPr>
          <a:xfrm>
            <a:off x="4643438" y="930970"/>
            <a:ext cx="1143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25794" name="Text Box 105"/>
          <p:cNvSpPr txBox="1">
            <a:spLocks noChangeArrowheads="1"/>
          </p:cNvSpPr>
          <p:nvPr/>
        </p:nvSpPr>
        <p:spPr bwMode="auto">
          <a:xfrm>
            <a:off x="4643438" y="578872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Noisy Bunches</a:t>
            </a:r>
          </a:p>
        </p:txBody>
      </p:sp>
      <p:cxnSp>
        <p:nvCxnSpPr>
          <p:cNvPr id="196" name="Prava linija spajanja 263"/>
          <p:cNvCxnSpPr/>
          <p:nvPr/>
        </p:nvCxnSpPr>
        <p:spPr>
          <a:xfrm rot="5400000" flipH="1" flipV="1">
            <a:off x="3097485" y="1357437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 bwMode="auto">
          <a:xfrm>
            <a:off x="3347864" y="1196752"/>
            <a:ext cx="288032" cy="93610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Gerade Verbindung mit Pfeil 3"/>
          <p:cNvCxnSpPr>
            <a:endCxn id="2" idx="1"/>
          </p:cNvCxnSpPr>
          <p:nvPr/>
        </p:nvCxnSpPr>
        <p:spPr bwMode="auto">
          <a:xfrm>
            <a:off x="2555776" y="980728"/>
            <a:ext cx="834269" cy="3531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feld 4"/>
          <p:cNvSpPr txBox="1"/>
          <p:nvPr/>
        </p:nvSpPr>
        <p:spPr>
          <a:xfrm>
            <a:off x="28954" y="620688"/>
            <a:ext cx="6319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falling </a:t>
            </a:r>
            <a:r>
              <a:rPr lang="en-US" dirty="0" err="1" smtClean="0"/>
              <a:t>StrG</a:t>
            </a:r>
            <a:r>
              <a:rPr lang="en-US" dirty="0" smtClean="0"/>
              <a:t> edge at </a:t>
            </a:r>
            <a:r>
              <a:rPr lang="en-US" dirty="0" err="1" smtClean="0"/>
              <a:t>StrClr</a:t>
            </a:r>
            <a:r>
              <a:rPr lang="en-US" dirty="0" smtClean="0"/>
              <a:t>=1 starts the gate mode, in reality there is a </a:t>
            </a:r>
            <a:r>
              <a:rPr lang="en-US" dirty="0" err="1" smtClean="0"/>
              <a:t>StrGate</a:t>
            </a:r>
            <a:r>
              <a:rPr lang="en-US" dirty="0" smtClean="0"/>
              <a:t>-T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230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64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2555776" y="5445224"/>
            <a:ext cx="288032" cy="144016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7" name="Gerade Verbindung mit Pfeil 36"/>
          <p:cNvCxnSpPr/>
          <p:nvPr/>
        </p:nvCxnSpPr>
        <p:spPr bwMode="auto">
          <a:xfrm>
            <a:off x="1547664" y="5445224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feld 41"/>
          <p:cNvSpPr txBox="1"/>
          <p:nvPr/>
        </p:nvSpPr>
        <p:spPr>
          <a:xfrm>
            <a:off x="150" y="4725144"/>
            <a:ext cx="267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Note, gated mode sequence also needs to turn on the high current biasing –&gt; one sample period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65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4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66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67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" name="Ellipse 26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68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2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69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151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Čuvar mesta za broj slajd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485D7D-D56D-45B4-95A8-A782CCE6A64D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  <p:sp>
        <p:nvSpPr>
          <p:cNvPr id="36867" name="Rectangle 97"/>
          <p:cNvSpPr>
            <a:spLocks noChangeArrowheads="1"/>
          </p:cNvSpPr>
          <p:nvPr/>
        </p:nvSpPr>
        <p:spPr bwMode="auto">
          <a:xfrm>
            <a:off x="3851275" y="2420938"/>
            <a:ext cx="3673475" cy="4032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dirty="0"/>
              <a:t>High-</a:t>
            </a:r>
            <a:r>
              <a:rPr lang="de-DE" sz="2000" dirty="0" err="1"/>
              <a:t>voltage</a:t>
            </a:r>
            <a:r>
              <a:rPr lang="de-DE" sz="2000" dirty="0"/>
              <a:t> </a:t>
            </a:r>
            <a:r>
              <a:rPr lang="de-DE" sz="2000" dirty="0" err="1"/>
              <a:t>driver</a:t>
            </a:r>
            <a:endParaRPr lang="en-US" altLang="de-DE" sz="2000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de-DE" sz="1400" dirty="0" smtClean="0"/>
              <a:t>The </a:t>
            </a:r>
            <a:r>
              <a:rPr lang="en-US" altLang="de-DE" sz="1400" dirty="0"/>
              <a:t>CMOS-to-differential convertor - C uses the </a:t>
            </a:r>
            <a:r>
              <a:rPr lang="en-US" altLang="de-DE" sz="1400" dirty="0" smtClean="0"/>
              <a:t>’floating</a:t>
            </a:r>
            <a:r>
              <a:rPr lang="en-US" altLang="de-DE" sz="1400" dirty="0"/>
              <a:t>’ 1.8V supply and receives two input signals, Sleep and </a:t>
            </a:r>
            <a:r>
              <a:rPr lang="en-US" altLang="de-DE" sz="1400" dirty="0" err="1"/>
              <a:t>LVIn</a:t>
            </a:r>
            <a:r>
              <a:rPr lang="en-US" altLang="de-DE" sz="1400" dirty="0"/>
              <a:t> from LV control</a:t>
            </a:r>
            <a:r>
              <a:rPr lang="en-US" altLang="de-DE" sz="1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/>
              <a:t>High-voltage power transistors </a:t>
            </a:r>
            <a:r>
              <a:rPr lang="en-US" altLang="de-DE" sz="1400" dirty="0" err="1"/>
              <a:t>Tp</a:t>
            </a:r>
            <a:r>
              <a:rPr lang="en-US" altLang="de-DE" sz="1400" dirty="0"/>
              <a:t> and </a:t>
            </a:r>
            <a:r>
              <a:rPr lang="en-US" altLang="de-DE" sz="1400" dirty="0" err="1"/>
              <a:t>Tn</a:t>
            </a:r>
            <a:r>
              <a:rPr lang="en-US" altLang="de-DE" sz="1400" dirty="0"/>
              <a:t> can sustain </a:t>
            </a:r>
            <a:r>
              <a:rPr lang="en-US" altLang="de-DE" sz="1400" dirty="0" smtClean="0"/>
              <a:t>high drain-gate </a:t>
            </a:r>
            <a:r>
              <a:rPr lang="en-US" altLang="de-DE" sz="1400" dirty="0"/>
              <a:t>and drain-source </a:t>
            </a:r>
            <a:r>
              <a:rPr lang="en-US" altLang="de-DE" sz="1400" dirty="0" smtClean="0"/>
              <a:t>voltage The </a:t>
            </a:r>
            <a:r>
              <a:rPr lang="en-US" altLang="de-DE" sz="1400" dirty="0"/>
              <a:t>gate-source </a:t>
            </a:r>
            <a:r>
              <a:rPr lang="en-US" altLang="de-DE" sz="1400" dirty="0" smtClean="0"/>
              <a:t>voltage must </a:t>
            </a:r>
            <a:r>
              <a:rPr lang="en-US" altLang="de-DE" sz="1400" dirty="0"/>
              <a:t>be within 1.8V. The on-resistance of both devices is </a:t>
            </a:r>
            <a:r>
              <a:rPr lang="en-US" altLang="de-DE" sz="1400" dirty="0" smtClean="0"/>
              <a:t>about 20Ω </a:t>
            </a:r>
            <a:r>
              <a:rPr lang="en-US" altLang="de-DE" sz="1400" dirty="0"/>
              <a:t>for VGS=1.8V</a:t>
            </a:r>
            <a:r>
              <a:rPr lang="en-US" altLang="de-DE" sz="1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/>
              <a:t>The gate control blocks use four high-voltage supplies</a:t>
            </a:r>
            <a:endParaRPr lang="de-DE" altLang="de-DE" sz="1400" dirty="0" smtClean="0"/>
          </a:p>
        </p:txBody>
      </p:sp>
      <p:sp>
        <p:nvSpPr>
          <p:cNvPr id="36870" name="AutoShape 4"/>
          <p:cNvSpPr>
            <a:spLocks noChangeArrowheads="1"/>
          </p:cNvSpPr>
          <p:nvPr/>
        </p:nvSpPr>
        <p:spPr bwMode="auto">
          <a:xfrm rot="5400000">
            <a:off x="3960812" y="3970338"/>
            <a:ext cx="10080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</a:t>
            </a:r>
          </a:p>
        </p:txBody>
      </p:sp>
      <p:sp>
        <p:nvSpPr>
          <p:cNvPr id="36871" name="Line 5"/>
          <p:cNvSpPr>
            <a:spLocks noChangeShapeType="1"/>
          </p:cNvSpPr>
          <p:nvPr/>
        </p:nvSpPr>
        <p:spPr bwMode="auto">
          <a:xfrm>
            <a:off x="1979613" y="4437063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>
            <a:off x="4500563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>
            <a:off x="4500563" y="4724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4" name="Line 8"/>
          <p:cNvSpPr>
            <a:spLocks noChangeShapeType="1"/>
          </p:cNvSpPr>
          <p:nvPr/>
        </p:nvSpPr>
        <p:spPr bwMode="auto">
          <a:xfrm flipV="1">
            <a:off x="5364163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5" name="Line 9"/>
          <p:cNvSpPr>
            <a:spLocks noChangeShapeType="1"/>
          </p:cNvSpPr>
          <p:nvPr/>
        </p:nvSpPr>
        <p:spPr bwMode="auto">
          <a:xfrm flipV="1">
            <a:off x="5364163" y="47244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6" name="Rectangle 10"/>
          <p:cNvSpPr>
            <a:spLocks noChangeArrowheads="1"/>
          </p:cNvSpPr>
          <p:nvPr/>
        </p:nvSpPr>
        <p:spPr bwMode="auto">
          <a:xfrm>
            <a:off x="5005388" y="2708275"/>
            <a:ext cx="1655762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77" name="Line 11"/>
          <p:cNvSpPr>
            <a:spLocks noChangeShapeType="1"/>
          </p:cNvSpPr>
          <p:nvPr/>
        </p:nvSpPr>
        <p:spPr bwMode="auto">
          <a:xfrm flipV="1">
            <a:off x="6013450" y="32845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8" name="Rectangle 12"/>
          <p:cNvSpPr>
            <a:spLocks noChangeArrowheads="1"/>
          </p:cNvSpPr>
          <p:nvPr/>
        </p:nvSpPr>
        <p:spPr bwMode="auto">
          <a:xfrm>
            <a:off x="5076825" y="5589588"/>
            <a:ext cx="1584325" cy="576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79" name="Line 13"/>
          <p:cNvSpPr>
            <a:spLocks noChangeShapeType="1"/>
          </p:cNvSpPr>
          <p:nvPr/>
        </p:nvSpPr>
        <p:spPr bwMode="auto">
          <a:xfrm flipV="1">
            <a:off x="5364163" y="32845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0" name="Line 14"/>
          <p:cNvSpPr>
            <a:spLocks noChangeShapeType="1"/>
          </p:cNvSpPr>
          <p:nvPr/>
        </p:nvSpPr>
        <p:spPr bwMode="auto">
          <a:xfrm rot="10800000" flipV="1">
            <a:off x="6372225" y="32845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1" name="Line 27"/>
          <p:cNvSpPr>
            <a:spLocks noChangeShapeType="1"/>
          </p:cNvSpPr>
          <p:nvPr/>
        </p:nvSpPr>
        <p:spPr bwMode="auto">
          <a:xfrm flipH="1">
            <a:off x="6661150" y="29956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2" name="Oval 28"/>
          <p:cNvSpPr>
            <a:spLocks noChangeArrowheads="1"/>
          </p:cNvSpPr>
          <p:nvPr/>
        </p:nvSpPr>
        <p:spPr bwMode="auto">
          <a:xfrm>
            <a:off x="6948488" y="2924175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83" name="Line 29"/>
          <p:cNvSpPr>
            <a:spLocks noChangeShapeType="1"/>
          </p:cNvSpPr>
          <p:nvPr/>
        </p:nvSpPr>
        <p:spPr bwMode="auto">
          <a:xfrm>
            <a:off x="7092950" y="27797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4" name="Line 30"/>
          <p:cNvSpPr>
            <a:spLocks noChangeShapeType="1"/>
          </p:cNvSpPr>
          <p:nvPr/>
        </p:nvSpPr>
        <p:spPr bwMode="auto">
          <a:xfrm>
            <a:off x="7164388" y="27797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5" name="Line 31"/>
          <p:cNvSpPr>
            <a:spLocks noChangeShapeType="1"/>
          </p:cNvSpPr>
          <p:nvPr/>
        </p:nvSpPr>
        <p:spPr bwMode="auto">
          <a:xfrm>
            <a:off x="7164388" y="27797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6" name="Line 32"/>
          <p:cNvSpPr>
            <a:spLocks noChangeShapeType="1"/>
          </p:cNvSpPr>
          <p:nvPr/>
        </p:nvSpPr>
        <p:spPr bwMode="auto">
          <a:xfrm>
            <a:off x="7164388" y="32131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7" name="Line 33"/>
          <p:cNvSpPr>
            <a:spLocks noChangeShapeType="1"/>
          </p:cNvSpPr>
          <p:nvPr/>
        </p:nvSpPr>
        <p:spPr bwMode="auto">
          <a:xfrm flipH="1">
            <a:off x="7021513" y="314007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8" name="Rectangle 34"/>
          <p:cNvSpPr>
            <a:spLocks noChangeArrowheads="1"/>
          </p:cNvSpPr>
          <p:nvPr/>
        </p:nvSpPr>
        <p:spPr bwMode="auto">
          <a:xfrm>
            <a:off x="7164388" y="3140075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89" name="Line 35"/>
          <p:cNvSpPr>
            <a:spLocks noChangeShapeType="1"/>
          </p:cNvSpPr>
          <p:nvPr/>
        </p:nvSpPr>
        <p:spPr bwMode="auto">
          <a:xfrm flipH="1">
            <a:off x="6661150" y="5876925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0" name="Line 37"/>
          <p:cNvSpPr>
            <a:spLocks noChangeShapeType="1"/>
          </p:cNvSpPr>
          <p:nvPr/>
        </p:nvSpPr>
        <p:spPr bwMode="auto">
          <a:xfrm flipV="1">
            <a:off x="7092950" y="5734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1" name="Line 38"/>
          <p:cNvSpPr>
            <a:spLocks noChangeShapeType="1"/>
          </p:cNvSpPr>
          <p:nvPr/>
        </p:nvSpPr>
        <p:spPr bwMode="auto">
          <a:xfrm flipV="1">
            <a:off x="7164388" y="56610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2" name="Line 39"/>
          <p:cNvSpPr>
            <a:spLocks noChangeShapeType="1"/>
          </p:cNvSpPr>
          <p:nvPr/>
        </p:nvSpPr>
        <p:spPr bwMode="auto">
          <a:xfrm flipV="1">
            <a:off x="7164388" y="60944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3" name="Line 40"/>
          <p:cNvSpPr>
            <a:spLocks noChangeShapeType="1"/>
          </p:cNvSpPr>
          <p:nvPr/>
        </p:nvSpPr>
        <p:spPr bwMode="auto">
          <a:xfrm flipV="1">
            <a:off x="7164388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4" name="Line 41"/>
          <p:cNvSpPr>
            <a:spLocks noChangeShapeType="1"/>
          </p:cNvSpPr>
          <p:nvPr/>
        </p:nvSpPr>
        <p:spPr bwMode="auto">
          <a:xfrm flipH="1" flipV="1">
            <a:off x="7021513" y="566102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5" name="Rectangle 42"/>
          <p:cNvSpPr>
            <a:spLocks noChangeArrowheads="1"/>
          </p:cNvSpPr>
          <p:nvPr/>
        </p:nvSpPr>
        <p:spPr bwMode="auto">
          <a:xfrm flipV="1">
            <a:off x="7164388" y="5661025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96" name="Line 44"/>
          <p:cNvSpPr>
            <a:spLocks noChangeShapeType="1"/>
          </p:cNvSpPr>
          <p:nvPr/>
        </p:nvSpPr>
        <p:spPr bwMode="auto">
          <a:xfrm>
            <a:off x="7380288" y="6092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7" name="Line 45"/>
          <p:cNvSpPr>
            <a:spLocks noChangeShapeType="1"/>
          </p:cNvSpPr>
          <p:nvPr/>
        </p:nvSpPr>
        <p:spPr bwMode="auto">
          <a:xfrm>
            <a:off x="738028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8" name="Line 46"/>
          <p:cNvSpPr>
            <a:spLocks noChangeShapeType="1"/>
          </p:cNvSpPr>
          <p:nvPr/>
        </p:nvSpPr>
        <p:spPr bwMode="auto">
          <a:xfrm>
            <a:off x="7380288" y="31416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9" name="Line 47"/>
          <p:cNvSpPr>
            <a:spLocks noChangeShapeType="1"/>
          </p:cNvSpPr>
          <p:nvPr/>
        </p:nvSpPr>
        <p:spPr bwMode="auto">
          <a:xfrm flipH="1">
            <a:off x="2987675" y="2565400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0" name="Line 48"/>
          <p:cNvSpPr>
            <a:spLocks noChangeShapeType="1"/>
          </p:cNvSpPr>
          <p:nvPr/>
        </p:nvSpPr>
        <p:spPr bwMode="auto">
          <a:xfrm>
            <a:off x="5795963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6901" name="Group 56"/>
          <p:cNvGrpSpPr>
            <a:grpSpLocks/>
          </p:cNvGrpSpPr>
          <p:nvPr/>
        </p:nvGrpSpPr>
        <p:grpSpPr bwMode="auto">
          <a:xfrm>
            <a:off x="2987675" y="3284538"/>
            <a:ext cx="2808288" cy="144462"/>
            <a:chOff x="793" y="2069"/>
            <a:chExt cx="1769" cy="91"/>
          </a:xfrm>
        </p:grpSpPr>
        <p:sp>
          <p:nvSpPr>
            <p:cNvPr id="36953" name="Line 49"/>
            <p:cNvSpPr>
              <a:spLocks noChangeShapeType="1"/>
            </p:cNvSpPr>
            <p:nvPr/>
          </p:nvSpPr>
          <p:spPr bwMode="auto">
            <a:xfrm>
              <a:off x="793" y="216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4" name="Line 50"/>
            <p:cNvSpPr>
              <a:spLocks noChangeShapeType="1"/>
            </p:cNvSpPr>
            <p:nvPr/>
          </p:nvSpPr>
          <p:spPr bwMode="auto">
            <a:xfrm>
              <a:off x="2562" y="206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902" name="Group 55"/>
          <p:cNvGrpSpPr>
            <a:grpSpLocks/>
          </p:cNvGrpSpPr>
          <p:nvPr/>
        </p:nvGrpSpPr>
        <p:grpSpPr bwMode="auto">
          <a:xfrm flipV="1">
            <a:off x="2987675" y="6092825"/>
            <a:ext cx="4392613" cy="215900"/>
            <a:chOff x="884" y="4065"/>
            <a:chExt cx="2767" cy="136"/>
          </a:xfrm>
        </p:grpSpPr>
        <p:sp>
          <p:nvSpPr>
            <p:cNvPr id="36949" name="Line 51"/>
            <p:cNvSpPr>
              <a:spLocks noChangeShapeType="1"/>
            </p:cNvSpPr>
            <p:nvPr/>
          </p:nvSpPr>
          <p:spPr bwMode="auto">
            <a:xfrm>
              <a:off x="3515" y="420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0" name="Line 52"/>
            <p:cNvSpPr>
              <a:spLocks noChangeShapeType="1"/>
            </p:cNvSpPr>
            <p:nvPr/>
          </p:nvSpPr>
          <p:spPr bwMode="auto">
            <a:xfrm>
              <a:off x="3651" y="40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1" name="Line 53"/>
            <p:cNvSpPr>
              <a:spLocks noChangeShapeType="1"/>
            </p:cNvSpPr>
            <p:nvPr/>
          </p:nvSpPr>
          <p:spPr bwMode="auto">
            <a:xfrm flipH="1">
              <a:off x="884" y="4065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2" name="Line 54"/>
            <p:cNvSpPr>
              <a:spLocks noChangeShapeType="1"/>
            </p:cNvSpPr>
            <p:nvPr/>
          </p:nvSpPr>
          <p:spPr bwMode="auto">
            <a:xfrm>
              <a:off x="2653" y="406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903" name="Group 57"/>
          <p:cNvGrpSpPr>
            <a:grpSpLocks/>
          </p:cNvGrpSpPr>
          <p:nvPr/>
        </p:nvGrpSpPr>
        <p:grpSpPr bwMode="auto">
          <a:xfrm flipV="1">
            <a:off x="2987675" y="5445125"/>
            <a:ext cx="2808288" cy="144463"/>
            <a:chOff x="793" y="2069"/>
            <a:chExt cx="1769" cy="91"/>
          </a:xfrm>
        </p:grpSpPr>
        <p:sp>
          <p:nvSpPr>
            <p:cNvPr id="36947" name="Line 58"/>
            <p:cNvSpPr>
              <a:spLocks noChangeShapeType="1"/>
            </p:cNvSpPr>
            <p:nvPr/>
          </p:nvSpPr>
          <p:spPr bwMode="auto">
            <a:xfrm>
              <a:off x="793" y="216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8" name="Line 59"/>
            <p:cNvSpPr>
              <a:spLocks noChangeShapeType="1"/>
            </p:cNvSpPr>
            <p:nvPr/>
          </p:nvSpPr>
          <p:spPr bwMode="auto">
            <a:xfrm>
              <a:off x="2562" y="206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904" name="Line 60"/>
          <p:cNvSpPr>
            <a:spLocks noChangeShapeType="1"/>
          </p:cNvSpPr>
          <p:nvPr/>
        </p:nvSpPr>
        <p:spPr bwMode="auto">
          <a:xfrm>
            <a:off x="4356100" y="47974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5" name="Line 61"/>
          <p:cNvSpPr>
            <a:spLocks noChangeShapeType="1"/>
          </p:cNvSpPr>
          <p:nvPr/>
        </p:nvSpPr>
        <p:spPr bwMode="auto">
          <a:xfrm flipH="1">
            <a:off x="827088" y="515778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6" name="Line 62"/>
          <p:cNvSpPr>
            <a:spLocks noChangeShapeType="1"/>
          </p:cNvSpPr>
          <p:nvPr/>
        </p:nvSpPr>
        <p:spPr bwMode="auto">
          <a:xfrm flipH="1">
            <a:off x="827088" y="371633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7" name="Line 63"/>
          <p:cNvSpPr>
            <a:spLocks noChangeShapeType="1"/>
          </p:cNvSpPr>
          <p:nvPr/>
        </p:nvSpPr>
        <p:spPr bwMode="auto">
          <a:xfrm>
            <a:off x="435610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8" name="Text Box 64"/>
          <p:cNvSpPr txBox="1">
            <a:spLocks noChangeArrowheads="1"/>
          </p:cNvSpPr>
          <p:nvPr/>
        </p:nvSpPr>
        <p:spPr bwMode="auto">
          <a:xfrm>
            <a:off x="2987675" y="4868863"/>
            <a:ext cx="369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0V</a:t>
            </a:r>
          </a:p>
        </p:txBody>
      </p:sp>
      <p:sp>
        <p:nvSpPr>
          <p:cNvPr id="36909" name="Text Box 65"/>
          <p:cNvSpPr txBox="1">
            <a:spLocks noChangeArrowheads="1"/>
          </p:cNvSpPr>
          <p:nvPr/>
        </p:nvSpPr>
        <p:spPr bwMode="auto">
          <a:xfrm>
            <a:off x="2916238" y="3716338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0" name="Text Box 66"/>
          <p:cNvSpPr txBox="1">
            <a:spLocks noChangeArrowheads="1"/>
          </p:cNvSpPr>
          <p:nvPr/>
        </p:nvSpPr>
        <p:spPr bwMode="auto">
          <a:xfrm>
            <a:off x="2930525" y="2276475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</a:t>
            </a:r>
          </a:p>
        </p:txBody>
      </p:sp>
      <p:sp>
        <p:nvSpPr>
          <p:cNvPr id="36911" name="Text Box 68"/>
          <p:cNvSpPr txBox="1">
            <a:spLocks noChangeArrowheads="1"/>
          </p:cNvSpPr>
          <p:nvPr/>
        </p:nvSpPr>
        <p:spPr bwMode="auto">
          <a:xfrm>
            <a:off x="3357563" y="6021388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</a:t>
            </a:r>
          </a:p>
        </p:txBody>
      </p:sp>
      <p:sp>
        <p:nvSpPr>
          <p:cNvPr id="36912" name="Line 69"/>
          <p:cNvSpPr>
            <a:spLocks noChangeShapeType="1"/>
          </p:cNvSpPr>
          <p:nvPr/>
        </p:nvSpPr>
        <p:spPr bwMode="auto">
          <a:xfrm flipV="1">
            <a:off x="3348038" y="54451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3" name="Line 70"/>
          <p:cNvSpPr>
            <a:spLocks noChangeShapeType="1"/>
          </p:cNvSpPr>
          <p:nvPr/>
        </p:nvSpPr>
        <p:spPr bwMode="auto">
          <a:xfrm flipV="1">
            <a:off x="3348038" y="25654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4" name="Text Box 71"/>
          <p:cNvSpPr txBox="1">
            <a:spLocks noChangeArrowheads="1"/>
          </p:cNvSpPr>
          <p:nvPr/>
        </p:nvSpPr>
        <p:spPr bwMode="auto">
          <a:xfrm>
            <a:off x="3348038" y="2852738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5" name="Text Box 72"/>
          <p:cNvSpPr txBox="1">
            <a:spLocks noChangeArrowheads="1"/>
          </p:cNvSpPr>
          <p:nvPr/>
        </p:nvSpPr>
        <p:spPr bwMode="auto">
          <a:xfrm>
            <a:off x="3348038" y="5734050"/>
            <a:ext cx="496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6" name="Line 73"/>
          <p:cNvSpPr>
            <a:spLocks noChangeShapeType="1"/>
          </p:cNvSpPr>
          <p:nvPr/>
        </p:nvSpPr>
        <p:spPr bwMode="auto">
          <a:xfrm>
            <a:off x="7380288" y="43656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7" name="Text Box 74"/>
          <p:cNvSpPr txBox="1">
            <a:spLocks noChangeArrowheads="1"/>
          </p:cNvSpPr>
          <p:nvPr/>
        </p:nvSpPr>
        <p:spPr bwMode="auto">
          <a:xfrm>
            <a:off x="5149850" y="29972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off</a:t>
            </a:r>
          </a:p>
        </p:txBody>
      </p:sp>
      <p:sp>
        <p:nvSpPr>
          <p:cNvPr id="36918" name="Text Box 75"/>
          <p:cNvSpPr txBox="1">
            <a:spLocks noChangeArrowheads="1"/>
          </p:cNvSpPr>
          <p:nvPr/>
        </p:nvSpPr>
        <p:spPr bwMode="auto">
          <a:xfrm>
            <a:off x="5797550" y="2997200"/>
            <a:ext cx="352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on</a:t>
            </a:r>
          </a:p>
        </p:txBody>
      </p:sp>
      <p:sp>
        <p:nvSpPr>
          <p:cNvPr id="36919" name="Text Box 80"/>
          <p:cNvSpPr txBox="1">
            <a:spLocks noChangeArrowheads="1"/>
          </p:cNvSpPr>
          <p:nvPr/>
        </p:nvSpPr>
        <p:spPr bwMode="auto">
          <a:xfrm>
            <a:off x="6156325" y="5589588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on</a:t>
            </a:r>
          </a:p>
        </p:txBody>
      </p:sp>
      <p:sp>
        <p:nvSpPr>
          <p:cNvPr id="36920" name="Text Box 81"/>
          <p:cNvSpPr txBox="1">
            <a:spLocks noChangeArrowheads="1"/>
          </p:cNvSpPr>
          <p:nvPr/>
        </p:nvSpPr>
        <p:spPr bwMode="auto">
          <a:xfrm>
            <a:off x="5221288" y="55895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off</a:t>
            </a:r>
          </a:p>
        </p:txBody>
      </p:sp>
      <p:grpSp>
        <p:nvGrpSpPr>
          <p:cNvPr id="36921" name="Group 83"/>
          <p:cNvGrpSpPr>
            <a:grpSpLocks/>
          </p:cNvGrpSpPr>
          <p:nvPr/>
        </p:nvGrpSpPr>
        <p:grpSpPr bwMode="auto">
          <a:xfrm>
            <a:off x="5364163" y="2852738"/>
            <a:ext cx="1008062" cy="288925"/>
            <a:chOff x="2290" y="1797"/>
            <a:chExt cx="635" cy="182"/>
          </a:xfrm>
        </p:grpSpPr>
        <p:sp>
          <p:nvSpPr>
            <p:cNvPr id="36943" name="Line 76"/>
            <p:cNvSpPr>
              <a:spLocks noChangeShapeType="1"/>
            </p:cNvSpPr>
            <p:nvPr/>
          </p:nvSpPr>
          <p:spPr bwMode="auto">
            <a:xfrm>
              <a:off x="2290" y="188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4" name="Line 77"/>
            <p:cNvSpPr>
              <a:spLocks noChangeShapeType="1"/>
            </p:cNvSpPr>
            <p:nvPr/>
          </p:nvSpPr>
          <p:spPr bwMode="auto">
            <a:xfrm>
              <a:off x="2925" y="188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5" name="AutoShape 82"/>
            <p:cNvSpPr>
              <a:spLocks noChangeArrowheads="1"/>
            </p:cNvSpPr>
            <p:nvPr/>
          </p:nvSpPr>
          <p:spPr bwMode="auto">
            <a:xfrm rot="5400000">
              <a:off x="2369" y="1809"/>
              <a:ext cx="181" cy="15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6946" name="Oval 78"/>
            <p:cNvSpPr>
              <a:spLocks noChangeArrowheads="1"/>
            </p:cNvSpPr>
            <p:nvPr/>
          </p:nvSpPr>
          <p:spPr bwMode="auto">
            <a:xfrm>
              <a:off x="2517" y="1842"/>
              <a:ext cx="90" cy="9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6922" name="Line 85"/>
          <p:cNvSpPr>
            <a:spLocks noChangeShapeType="1"/>
          </p:cNvSpPr>
          <p:nvPr/>
        </p:nvSpPr>
        <p:spPr bwMode="auto">
          <a:xfrm flipV="1">
            <a:off x="5364163" y="5876925"/>
            <a:ext cx="6492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3" name="Line 86"/>
          <p:cNvSpPr>
            <a:spLocks noChangeShapeType="1"/>
          </p:cNvSpPr>
          <p:nvPr/>
        </p:nvSpPr>
        <p:spPr bwMode="auto">
          <a:xfrm flipV="1">
            <a:off x="6013450" y="57340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4" name="AutoShape 87"/>
          <p:cNvSpPr>
            <a:spLocks noChangeArrowheads="1"/>
          </p:cNvSpPr>
          <p:nvPr/>
        </p:nvSpPr>
        <p:spPr bwMode="auto">
          <a:xfrm rot="16200000" flipV="1">
            <a:off x="5489575" y="5754688"/>
            <a:ext cx="287337" cy="249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25" name="Oval 88"/>
          <p:cNvSpPr>
            <a:spLocks noChangeArrowheads="1"/>
          </p:cNvSpPr>
          <p:nvPr/>
        </p:nvSpPr>
        <p:spPr bwMode="auto">
          <a:xfrm flipV="1">
            <a:off x="5724525" y="5807075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26" name="Text Box 89"/>
          <p:cNvSpPr txBox="1">
            <a:spLocks noChangeArrowheads="1"/>
          </p:cNvSpPr>
          <p:nvPr/>
        </p:nvSpPr>
        <p:spPr bwMode="auto">
          <a:xfrm>
            <a:off x="7596188" y="4076700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HVOut</a:t>
            </a:r>
          </a:p>
        </p:txBody>
      </p:sp>
      <p:sp>
        <p:nvSpPr>
          <p:cNvPr id="36927" name="Line 90"/>
          <p:cNvSpPr>
            <a:spLocks noChangeShapeType="1"/>
          </p:cNvSpPr>
          <p:nvPr/>
        </p:nvSpPr>
        <p:spPr bwMode="auto">
          <a:xfrm>
            <a:off x="1979613" y="4724400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8" name="Text Box 91"/>
          <p:cNvSpPr txBox="1">
            <a:spLocks noChangeArrowheads="1"/>
          </p:cNvSpPr>
          <p:nvPr/>
        </p:nvSpPr>
        <p:spPr bwMode="auto">
          <a:xfrm>
            <a:off x="2413000" y="4149725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LVIn</a:t>
            </a:r>
          </a:p>
        </p:txBody>
      </p:sp>
      <p:sp>
        <p:nvSpPr>
          <p:cNvPr id="36929" name="Text Box 92"/>
          <p:cNvSpPr txBox="1">
            <a:spLocks noChangeArrowheads="1"/>
          </p:cNvSpPr>
          <p:nvPr/>
        </p:nvSpPr>
        <p:spPr bwMode="auto">
          <a:xfrm>
            <a:off x="2376488" y="4449763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Sleep</a:t>
            </a:r>
          </a:p>
        </p:txBody>
      </p:sp>
      <p:sp>
        <p:nvSpPr>
          <p:cNvPr id="36930" name="Rectangle 94"/>
          <p:cNvSpPr>
            <a:spLocks noChangeArrowheads="1"/>
          </p:cNvSpPr>
          <p:nvPr/>
        </p:nvSpPr>
        <p:spPr bwMode="auto">
          <a:xfrm>
            <a:off x="971550" y="4005263"/>
            <a:ext cx="1006475" cy="865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 ctrl.</a:t>
            </a:r>
          </a:p>
        </p:txBody>
      </p:sp>
      <p:sp>
        <p:nvSpPr>
          <p:cNvPr id="36931" name="Line 95"/>
          <p:cNvSpPr>
            <a:spLocks noChangeShapeType="1"/>
          </p:cNvSpPr>
          <p:nvPr/>
        </p:nvSpPr>
        <p:spPr bwMode="auto">
          <a:xfrm>
            <a:off x="1476375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2" name="Line 96"/>
          <p:cNvSpPr>
            <a:spLocks noChangeShapeType="1"/>
          </p:cNvSpPr>
          <p:nvPr/>
        </p:nvSpPr>
        <p:spPr bwMode="auto">
          <a:xfrm>
            <a:off x="1476375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3" name="Line 98"/>
          <p:cNvSpPr>
            <a:spLocks noChangeShapeType="1"/>
          </p:cNvSpPr>
          <p:nvPr/>
        </p:nvSpPr>
        <p:spPr bwMode="auto">
          <a:xfrm>
            <a:off x="5435600" y="35734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34" name="Oval 99"/>
          <p:cNvSpPr>
            <a:spLocks noChangeArrowheads="1"/>
          </p:cNvSpPr>
          <p:nvPr/>
        </p:nvSpPr>
        <p:spPr bwMode="auto">
          <a:xfrm flipV="1">
            <a:off x="4500563" y="4641850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35" name="Line 100"/>
          <p:cNvSpPr>
            <a:spLocks noChangeShapeType="1"/>
          </p:cNvSpPr>
          <p:nvPr/>
        </p:nvSpPr>
        <p:spPr bwMode="auto">
          <a:xfrm>
            <a:off x="5435600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36" name="Text Box 101"/>
          <p:cNvSpPr txBox="1">
            <a:spLocks noChangeArrowheads="1"/>
          </p:cNvSpPr>
          <p:nvPr/>
        </p:nvSpPr>
        <p:spPr bwMode="auto">
          <a:xfrm>
            <a:off x="5003800" y="2636838"/>
            <a:ext cx="137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SimSun" pitchFamily="2" charset="-122"/>
              </a:rPr>
              <a:t>gate control block</a:t>
            </a:r>
            <a:endParaRPr lang="de-DE" altLang="de-DE"/>
          </a:p>
        </p:txBody>
      </p:sp>
      <p:sp>
        <p:nvSpPr>
          <p:cNvPr id="36937" name="Text Box 103"/>
          <p:cNvSpPr txBox="1">
            <a:spLocks noChangeArrowheads="1"/>
          </p:cNvSpPr>
          <p:nvPr/>
        </p:nvSpPr>
        <p:spPr bwMode="auto">
          <a:xfrm>
            <a:off x="7308850" y="2852738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Tp</a:t>
            </a:r>
          </a:p>
        </p:txBody>
      </p:sp>
      <p:sp>
        <p:nvSpPr>
          <p:cNvPr id="36938" name="Text Box 104"/>
          <p:cNvSpPr txBox="1">
            <a:spLocks noChangeArrowheads="1"/>
          </p:cNvSpPr>
          <p:nvPr/>
        </p:nvSpPr>
        <p:spPr bwMode="auto">
          <a:xfrm>
            <a:off x="7308850" y="573405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Tn</a:t>
            </a:r>
          </a:p>
        </p:txBody>
      </p:sp>
      <p:sp>
        <p:nvSpPr>
          <p:cNvPr id="36939" name="Text Box 68"/>
          <p:cNvSpPr txBox="1">
            <a:spLocks noChangeArrowheads="1"/>
          </p:cNvSpPr>
          <p:nvPr/>
        </p:nvSpPr>
        <p:spPr bwMode="auto">
          <a:xfrm>
            <a:off x="3357563" y="5143500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C/GLO0</a:t>
            </a:r>
          </a:p>
        </p:txBody>
      </p:sp>
      <p:sp>
        <p:nvSpPr>
          <p:cNvPr id="36940" name="Text Box 66"/>
          <p:cNvSpPr txBox="1">
            <a:spLocks noChangeArrowheads="1"/>
          </p:cNvSpPr>
          <p:nvPr/>
        </p:nvSpPr>
        <p:spPr bwMode="auto">
          <a:xfrm>
            <a:off x="3357563" y="3143250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C/GHI0</a:t>
            </a:r>
          </a:p>
        </p:txBody>
      </p:sp>
      <p:sp>
        <p:nvSpPr>
          <p:cNvPr id="36941" name="Text Box 68"/>
          <p:cNvSpPr txBox="1">
            <a:spLocks noChangeArrowheads="1"/>
          </p:cNvSpPr>
          <p:nvPr/>
        </p:nvSpPr>
        <p:spPr bwMode="auto">
          <a:xfrm>
            <a:off x="2000250" y="4857750"/>
            <a:ext cx="636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GNDD</a:t>
            </a:r>
          </a:p>
        </p:txBody>
      </p:sp>
      <p:sp>
        <p:nvSpPr>
          <p:cNvPr id="36942" name="Text Box 68"/>
          <p:cNvSpPr txBox="1">
            <a:spLocks noChangeArrowheads="1"/>
          </p:cNvSpPr>
          <p:nvPr/>
        </p:nvSpPr>
        <p:spPr bwMode="auto">
          <a:xfrm>
            <a:off x="2000250" y="3429000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VDDD</a:t>
            </a:r>
          </a:p>
        </p:txBody>
      </p:sp>
    </p:spTree>
    <p:extLst>
      <p:ext uri="{BB962C8B-B14F-4D97-AF65-F5344CB8AC3E}">
        <p14:creationId xmlns:p14="http://schemas.microsoft.com/office/powerpoint/2010/main" val="3676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70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896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71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384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72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746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73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4788024" y="4869160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4941492" y="4592161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Junk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cleared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59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74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Gated mode operation without RO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Block schematics.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707904" y="5157192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283968" y="522920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707904" y="4653136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779912" y="4725144"/>
            <a:ext cx="43204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83968" y="472514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707904" y="4149080"/>
            <a:ext cx="936104" cy="43204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779912" y="422108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707904" y="36450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779912" y="3717032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707904" y="31409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779912" y="3212976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3707904" y="2636912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779912" y="270892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707904" y="21328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79912" y="2204864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707904" y="1628800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779912" y="1700808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131840" y="1628800"/>
            <a:ext cx="288032" cy="39604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Channel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control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55776" y="4653136"/>
            <a:ext cx="2880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2555776" y="3645024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2555776" y="2636912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2555776" y="1628800"/>
            <a:ext cx="2880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95736" y="2852637"/>
            <a:ext cx="369332" cy="14404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555776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JTAG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3707904" y="573325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Bias DAC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707904" y="1052736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Power reg.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131840" y="4653136"/>
            <a:ext cx="288032" cy="432048"/>
          </a:xfrm>
          <a:prstGeom prst="rect">
            <a:avLst/>
          </a:prstGeom>
          <a:solidFill>
            <a:srgbClr val="FF07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779912" y="5229200"/>
            <a:ext cx="43204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4283968" y="2204864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4283968" y="170080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283968" y="4221088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4283968" y="3717032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4283968" y="3212976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2708920"/>
            <a:ext cx="288032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17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75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SWITCHER: Measurements</a:t>
            </a:r>
          </a:p>
        </p:txBody>
      </p:sp>
    </p:spTree>
    <p:extLst>
      <p:ext uri="{BB962C8B-B14F-4D97-AF65-F5344CB8AC3E}">
        <p14:creationId xmlns:p14="http://schemas.microsoft.com/office/powerpoint/2010/main" val="31186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76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SWITCHER: Measurements</a:t>
            </a:r>
            <a:br>
              <a:rPr lang="en-US" dirty="0" smtClean="0"/>
            </a:br>
            <a:r>
              <a:rPr lang="en-US" dirty="0" smtClean="0"/>
              <a:t>Gated Mode</a:t>
            </a:r>
          </a:p>
        </p:txBody>
      </p:sp>
    </p:spTree>
    <p:extLst>
      <p:ext uri="{BB962C8B-B14F-4D97-AF65-F5344CB8AC3E}">
        <p14:creationId xmlns:p14="http://schemas.microsoft.com/office/powerpoint/2010/main" val="26091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/>
              <a:t>Gated mode operation </a:t>
            </a:r>
            <a:r>
              <a:rPr lang="en-US" sz="2000" dirty="0" smtClean="0"/>
              <a:t>with </a:t>
            </a:r>
            <a:r>
              <a:rPr lang="en-US" sz="2000" dirty="0"/>
              <a:t>RO</a:t>
            </a:r>
            <a:endParaRPr lang="en-US" sz="2000" dirty="0" smtClean="0"/>
          </a:p>
        </p:txBody>
      </p:sp>
      <p:cxnSp>
        <p:nvCxnSpPr>
          <p:cNvPr id="181" name="Prava linija spajanja 180"/>
          <p:cNvCxnSpPr/>
          <p:nvPr/>
        </p:nvCxnSpPr>
        <p:spPr>
          <a:xfrm rot="5400000" flipH="1" flipV="1">
            <a:off x="3075806" y="2162076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Prava linija spajanja 194"/>
          <p:cNvCxnSpPr/>
          <p:nvPr/>
        </p:nvCxnSpPr>
        <p:spPr>
          <a:xfrm>
            <a:off x="2610669" y="25557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09" name="Text Box 105"/>
          <p:cNvSpPr txBox="1">
            <a:spLocks noChangeArrowheads="1"/>
          </p:cNvSpPr>
          <p:nvPr/>
        </p:nvSpPr>
        <p:spPr bwMode="auto">
          <a:xfrm>
            <a:off x="1681981" y="1984276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off</a:t>
            </a:r>
          </a:p>
        </p:txBody>
      </p:sp>
      <p:sp>
        <p:nvSpPr>
          <p:cNvPr id="24611" name="Text Box 105"/>
          <p:cNvSpPr txBox="1">
            <a:spLocks noChangeArrowheads="1"/>
          </p:cNvSpPr>
          <p:nvPr/>
        </p:nvSpPr>
        <p:spPr bwMode="auto">
          <a:xfrm>
            <a:off x="3967981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sp>
        <p:nvSpPr>
          <p:cNvPr id="24612" name="Text Box 105"/>
          <p:cNvSpPr txBox="1">
            <a:spLocks noChangeArrowheads="1"/>
          </p:cNvSpPr>
          <p:nvPr/>
        </p:nvSpPr>
        <p:spPr bwMode="auto">
          <a:xfrm>
            <a:off x="1467669" y="2341463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on</a:t>
            </a:r>
          </a:p>
        </p:txBody>
      </p:sp>
      <p:sp>
        <p:nvSpPr>
          <p:cNvPr id="24635" name="Text Box 105"/>
          <p:cNvSpPr txBox="1">
            <a:spLocks noChangeArrowheads="1"/>
          </p:cNvSpPr>
          <p:nvPr/>
        </p:nvSpPr>
        <p:spPr bwMode="auto">
          <a:xfrm>
            <a:off x="610419" y="1984276"/>
            <a:ext cx="479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CLK</a:t>
            </a:r>
          </a:p>
        </p:txBody>
      </p:sp>
      <p:sp>
        <p:nvSpPr>
          <p:cNvPr id="24636" name="Text Box 105"/>
          <p:cNvSpPr txBox="1">
            <a:spLocks noChangeArrowheads="1"/>
          </p:cNvSpPr>
          <p:nvPr/>
        </p:nvSpPr>
        <p:spPr bwMode="auto">
          <a:xfrm>
            <a:off x="896169" y="1698526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StrClr</a:t>
            </a:r>
          </a:p>
        </p:txBody>
      </p:sp>
      <p:sp>
        <p:nvSpPr>
          <p:cNvPr id="24637" name="Text Box 106"/>
          <p:cNvSpPr txBox="1">
            <a:spLocks noChangeArrowheads="1"/>
          </p:cNvSpPr>
          <p:nvPr/>
        </p:nvSpPr>
        <p:spPr bwMode="auto">
          <a:xfrm>
            <a:off x="467544" y="2270026"/>
            <a:ext cx="709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StrGate</a:t>
            </a:r>
          </a:p>
        </p:txBody>
      </p:sp>
      <p:sp>
        <p:nvSpPr>
          <p:cNvPr id="24669" name="Text Box 105"/>
          <p:cNvSpPr txBox="1">
            <a:spLocks noChangeArrowheads="1"/>
          </p:cNvSpPr>
          <p:nvPr/>
        </p:nvSpPr>
        <p:spPr bwMode="auto">
          <a:xfrm>
            <a:off x="5112122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sp>
        <p:nvSpPr>
          <p:cNvPr id="24743" name="Text Box 105"/>
          <p:cNvSpPr txBox="1">
            <a:spLocks noChangeArrowheads="1"/>
          </p:cNvSpPr>
          <p:nvPr/>
        </p:nvSpPr>
        <p:spPr bwMode="auto">
          <a:xfrm>
            <a:off x="3610794" y="23414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</a:t>
            </a:r>
          </a:p>
        </p:txBody>
      </p:sp>
      <p:sp>
        <p:nvSpPr>
          <p:cNvPr id="24795" name="Text Box 105"/>
          <p:cNvSpPr txBox="1">
            <a:spLocks noChangeArrowheads="1"/>
          </p:cNvSpPr>
          <p:nvPr/>
        </p:nvSpPr>
        <p:spPr bwMode="auto">
          <a:xfrm>
            <a:off x="4753794" y="23414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clr</a:t>
            </a:r>
          </a:p>
        </p:txBody>
      </p:sp>
      <p:sp>
        <p:nvSpPr>
          <p:cNvPr id="24810" name="Text Box 105"/>
          <p:cNvSpPr txBox="1">
            <a:spLocks noChangeArrowheads="1"/>
          </p:cNvSpPr>
          <p:nvPr/>
        </p:nvSpPr>
        <p:spPr bwMode="auto">
          <a:xfrm>
            <a:off x="5110981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sp>
        <p:nvSpPr>
          <p:cNvPr id="24815" name="Text Box 105"/>
          <p:cNvSpPr txBox="1">
            <a:spLocks noChangeArrowheads="1"/>
          </p:cNvSpPr>
          <p:nvPr/>
        </p:nvSpPr>
        <p:spPr bwMode="auto">
          <a:xfrm>
            <a:off x="6253981" y="1984276"/>
            <a:ext cx="48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gate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611560" y="1769963"/>
            <a:ext cx="7429500" cy="849313"/>
            <a:chOff x="611560" y="1769963"/>
            <a:chExt cx="7429500" cy="849313"/>
          </a:xfrm>
        </p:grpSpPr>
        <p:cxnSp>
          <p:nvCxnSpPr>
            <p:cNvPr id="163" name="Prava linija spajanja 162"/>
            <p:cNvCxnSpPr/>
            <p:nvPr/>
          </p:nvCxnSpPr>
          <p:spPr>
            <a:xfrm>
              <a:off x="89731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Prava linija spajanja 163"/>
            <p:cNvCxnSpPr/>
            <p:nvPr/>
          </p:nvCxnSpPr>
          <p:spPr>
            <a:xfrm rot="5400000" flipH="1" flipV="1">
              <a:off x="1075109" y="216207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Prava linija spajanja 168"/>
            <p:cNvCxnSpPr/>
            <p:nvPr/>
          </p:nvCxnSpPr>
          <p:spPr>
            <a:xfrm>
              <a:off x="61156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Prava linija spajanja 169"/>
            <p:cNvCxnSpPr/>
            <p:nvPr/>
          </p:nvCxnSpPr>
          <p:spPr>
            <a:xfrm>
              <a:off x="1468810" y="205571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Prava linija spajanja 170"/>
            <p:cNvCxnSpPr/>
            <p:nvPr/>
          </p:nvCxnSpPr>
          <p:spPr>
            <a:xfrm>
              <a:off x="1183060" y="205571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Prava linija spajanja 171"/>
            <p:cNvCxnSpPr/>
            <p:nvPr/>
          </p:nvCxnSpPr>
          <p:spPr>
            <a:xfrm rot="5400000" flipH="1" flipV="1">
              <a:off x="1648197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Prava linija spajanja 172"/>
            <p:cNvCxnSpPr/>
            <p:nvPr/>
          </p:nvCxnSpPr>
          <p:spPr>
            <a:xfrm>
              <a:off x="204031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Prava linija spajanja 173"/>
            <p:cNvCxnSpPr/>
            <p:nvPr/>
          </p:nvCxnSpPr>
          <p:spPr>
            <a:xfrm rot="5400000" flipH="1" flipV="1">
              <a:off x="2218109" y="216207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Prava linija spajanja 174"/>
            <p:cNvCxnSpPr/>
            <p:nvPr/>
          </p:nvCxnSpPr>
          <p:spPr>
            <a:xfrm>
              <a:off x="175456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Prava linija spajanja 175"/>
            <p:cNvCxnSpPr/>
            <p:nvPr/>
          </p:nvCxnSpPr>
          <p:spPr>
            <a:xfrm>
              <a:off x="2611810" y="20541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Prava linija spajanja 176"/>
            <p:cNvCxnSpPr/>
            <p:nvPr/>
          </p:nvCxnSpPr>
          <p:spPr>
            <a:xfrm>
              <a:off x="2326060" y="205571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Prava linija spajanja 177"/>
            <p:cNvCxnSpPr/>
            <p:nvPr/>
          </p:nvCxnSpPr>
          <p:spPr>
            <a:xfrm rot="5400000" flipH="1" flipV="1">
              <a:off x="2791197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Prava linija spajanja 179"/>
            <p:cNvCxnSpPr/>
            <p:nvPr/>
          </p:nvCxnSpPr>
          <p:spPr>
            <a:xfrm>
              <a:off x="289756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Prava linija spajanja 181"/>
            <p:cNvCxnSpPr/>
            <p:nvPr/>
          </p:nvCxnSpPr>
          <p:spPr>
            <a:xfrm>
              <a:off x="3754810" y="205571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Prava linija spajanja 182"/>
            <p:cNvCxnSpPr/>
            <p:nvPr/>
          </p:nvCxnSpPr>
          <p:spPr>
            <a:xfrm>
              <a:off x="3611935" y="2055713"/>
              <a:ext cx="1428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Prava linija spajanja 183"/>
            <p:cNvCxnSpPr/>
            <p:nvPr/>
          </p:nvCxnSpPr>
          <p:spPr>
            <a:xfrm rot="5400000" flipH="1" flipV="1">
              <a:off x="3934197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Prava linija spajanja 185"/>
            <p:cNvCxnSpPr/>
            <p:nvPr/>
          </p:nvCxnSpPr>
          <p:spPr>
            <a:xfrm>
              <a:off x="404056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Prava linija spajanja 187"/>
            <p:cNvCxnSpPr/>
            <p:nvPr/>
          </p:nvCxnSpPr>
          <p:spPr>
            <a:xfrm>
              <a:off x="1754560" y="234146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Prava linija spajanja 188"/>
            <p:cNvCxnSpPr/>
            <p:nvPr/>
          </p:nvCxnSpPr>
          <p:spPr>
            <a:xfrm rot="5400000" flipH="1" flipV="1">
              <a:off x="193394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Prava linija spajanja 189"/>
            <p:cNvCxnSpPr/>
            <p:nvPr/>
          </p:nvCxnSpPr>
          <p:spPr>
            <a:xfrm>
              <a:off x="232606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Prava linija spajanja 191"/>
            <p:cNvCxnSpPr/>
            <p:nvPr/>
          </p:nvCxnSpPr>
          <p:spPr>
            <a:xfrm>
              <a:off x="204031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Prava linija spajanja 193"/>
            <p:cNvCxnSpPr/>
            <p:nvPr/>
          </p:nvCxnSpPr>
          <p:spPr>
            <a:xfrm rot="5400000" flipH="1" flipV="1">
              <a:off x="1646609" y="24478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Prava linija spajanja 198"/>
            <p:cNvCxnSpPr/>
            <p:nvPr/>
          </p:nvCxnSpPr>
          <p:spPr>
            <a:xfrm flipV="1">
              <a:off x="2895972" y="2341463"/>
              <a:ext cx="57308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Prava linija spajanja 199"/>
            <p:cNvCxnSpPr/>
            <p:nvPr/>
          </p:nvCxnSpPr>
          <p:spPr>
            <a:xfrm rot="5400000" flipH="1" flipV="1">
              <a:off x="3362697" y="2447826"/>
              <a:ext cx="214313" cy="158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Prava linija spajanja 200"/>
            <p:cNvCxnSpPr/>
            <p:nvPr/>
          </p:nvCxnSpPr>
          <p:spPr>
            <a:xfrm rot="5400000" flipH="1" flipV="1">
              <a:off x="2788023" y="2449413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Prava linija spajanja 201"/>
            <p:cNvCxnSpPr/>
            <p:nvPr/>
          </p:nvCxnSpPr>
          <p:spPr>
            <a:xfrm>
              <a:off x="118306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Prava linija spajanja 202"/>
            <p:cNvCxnSpPr/>
            <p:nvPr/>
          </p:nvCxnSpPr>
          <p:spPr>
            <a:xfrm>
              <a:off x="89731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Prava linija spajanja 203"/>
            <p:cNvCxnSpPr/>
            <p:nvPr/>
          </p:nvCxnSpPr>
          <p:spPr>
            <a:xfrm>
              <a:off x="1467222" y="2554188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10" name="Text Box 105"/>
            <p:cNvSpPr txBox="1">
              <a:spLocks noChangeArrowheads="1"/>
            </p:cNvSpPr>
            <p:nvPr/>
          </p:nvSpPr>
          <p:spPr bwMode="auto">
            <a:xfrm>
              <a:off x="2826122" y="1984276"/>
              <a:ext cx="3540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off</a:t>
              </a:r>
            </a:p>
          </p:txBody>
        </p:sp>
        <p:sp>
          <p:nvSpPr>
            <p:cNvPr id="24613" name="Text Box 105"/>
            <p:cNvSpPr txBox="1">
              <a:spLocks noChangeArrowheads="1"/>
            </p:cNvSpPr>
            <p:nvPr/>
          </p:nvSpPr>
          <p:spPr bwMode="auto">
            <a:xfrm>
              <a:off x="2611810" y="2341463"/>
              <a:ext cx="3540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on</a:t>
              </a:r>
            </a:p>
          </p:txBody>
        </p:sp>
        <p:cxnSp>
          <p:nvCxnSpPr>
            <p:cNvPr id="210" name="Prava linija spajanja 209"/>
            <p:cNvCxnSpPr/>
            <p:nvPr/>
          </p:nvCxnSpPr>
          <p:spPr>
            <a:xfrm>
              <a:off x="346906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Prava linija spajanja 212"/>
            <p:cNvCxnSpPr/>
            <p:nvPr/>
          </p:nvCxnSpPr>
          <p:spPr>
            <a:xfrm>
              <a:off x="3753222" y="2343051"/>
              <a:ext cx="2873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Prava linija spajanja 214"/>
            <p:cNvCxnSpPr/>
            <p:nvPr/>
          </p:nvCxnSpPr>
          <p:spPr>
            <a:xfrm rot="5400000" flipH="1" flipV="1">
              <a:off x="3645273" y="2449413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Prava linija spajanja 215"/>
            <p:cNvCxnSpPr/>
            <p:nvPr/>
          </p:nvCxnSpPr>
          <p:spPr>
            <a:xfrm>
              <a:off x="4040560" y="234146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Prava linija spajanja 216"/>
            <p:cNvCxnSpPr/>
            <p:nvPr/>
          </p:nvCxnSpPr>
          <p:spPr>
            <a:xfrm flipV="1">
              <a:off x="1467222" y="1769963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Prava linija spajanja 217"/>
            <p:cNvCxnSpPr/>
            <p:nvPr/>
          </p:nvCxnSpPr>
          <p:spPr>
            <a:xfrm rot="5400000" flipH="1" flipV="1">
              <a:off x="1576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Prava linija spajanja 218"/>
            <p:cNvCxnSpPr/>
            <p:nvPr/>
          </p:nvCxnSpPr>
          <p:spPr>
            <a:xfrm rot="5400000" flipH="1" flipV="1">
              <a:off x="1359272" y="18763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Prava linija spajanja 237"/>
            <p:cNvCxnSpPr/>
            <p:nvPr/>
          </p:nvCxnSpPr>
          <p:spPr>
            <a:xfrm flipV="1">
              <a:off x="2610222" y="1769963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Prava linija spajanja 238"/>
            <p:cNvCxnSpPr/>
            <p:nvPr/>
          </p:nvCxnSpPr>
          <p:spPr>
            <a:xfrm rot="5400000" flipH="1" flipV="1">
              <a:off x="2719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Prava linija spajanja 239"/>
            <p:cNvCxnSpPr/>
            <p:nvPr/>
          </p:nvCxnSpPr>
          <p:spPr>
            <a:xfrm rot="5400000" flipH="1" flipV="1">
              <a:off x="2502272" y="18763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Prava linija spajanja 240"/>
            <p:cNvCxnSpPr/>
            <p:nvPr/>
          </p:nvCxnSpPr>
          <p:spPr>
            <a:xfrm>
              <a:off x="1683122" y="1984276"/>
              <a:ext cx="928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Prava linija spajanja 242"/>
            <p:cNvCxnSpPr/>
            <p:nvPr/>
          </p:nvCxnSpPr>
          <p:spPr>
            <a:xfrm rot="5400000" flipH="1" flipV="1">
              <a:off x="2719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Prava linija spajanja 246"/>
            <p:cNvCxnSpPr/>
            <p:nvPr/>
          </p:nvCxnSpPr>
          <p:spPr>
            <a:xfrm>
              <a:off x="2826122" y="1984276"/>
              <a:ext cx="357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Prava linija spajanja 304"/>
            <p:cNvCxnSpPr/>
            <p:nvPr/>
          </p:nvCxnSpPr>
          <p:spPr>
            <a:xfrm rot="5400000" flipH="1" flipV="1">
              <a:off x="479144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Prava linija spajanja 307"/>
            <p:cNvCxnSpPr/>
            <p:nvPr/>
          </p:nvCxnSpPr>
          <p:spPr>
            <a:xfrm rot="5400000" flipH="1" flipV="1">
              <a:off x="593444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Prava linija spajanja 311"/>
            <p:cNvCxnSpPr/>
            <p:nvPr/>
          </p:nvCxnSpPr>
          <p:spPr>
            <a:xfrm>
              <a:off x="7183810" y="2555776"/>
              <a:ext cx="28733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Prava linija spajanja 312"/>
            <p:cNvCxnSpPr/>
            <p:nvPr/>
          </p:nvCxnSpPr>
          <p:spPr>
            <a:xfrm rot="5400000" flipH="1" flipV="1">
              <a:off x="7648948" y="2446238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Prava linija spajanja 313"/>
            <p:cNvCxnSpPr/>
            <p:nvPr/>
          </p:nvCxnSpPr>
          <p:spPr>
            <a:xfrm>
              <a:off x="7469560" y="2339876"/>
              <a:ext cx="28733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Prava linija spajanja 319"/>
            <p:cNvCxnSpPr/>
            <p:nvPr/>
          </p:nvCxnSpPr>
          <p:spPr>
            <a:xfrm>
              <a:off x="4612060" y="205571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Prava linija spajanja 330"/>
            <p:cNvCxnSpPr/>
            <p:nvPr/>
          </p:nvCxnSpPr>
          <p:spPr>
            <a:xfrm>
              <a:off x="7183810" y="205571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Prava linija spajanja 332"/>
            <p:cNvCxnSpPr/>
            <p:nvPr/>
          </p:nvCxnSpPr>
          <p:spPr>
            <a:xfrm rot="5400000" flipH="1" flipV="1">
              <a:off x="7363197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Prava linija spajanja 333"/>
            <p:cNvCxnSpPr/>
            <p:nvPr/>
          </p:nvCxnSpPr>
          <p:spPr>
            <a:xfrm>
              <a:off x="775531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Prava linija spajanja 334"/>
            <p:cNvCxnSpPr/>
            <p:nvPr/>
          </p:nvCxnSpPr>
          <p:spPr>
            <a:xfrm>
              <a:off x="746956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Prava linija spajanja 406"/>
            <p:cNvCxnSpPr/>
            <p:nvPr/>
          </p:nvCxnSpPr>
          <p:spPr>
            <a:xfrm>
              <a:off x="5469310" y="1982688"/>
              <a:ext cx="5715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9" name="Prava linija spajanja 408"/>
            <p:cNvCxnSpPr/>
            <p:nvPr/>
          </p:nvCxnSpPr>
          <p:spPr>
            <a:xfrm flipV="1">
              <a:off x="6040810" y="1769963"/>
              <a:ext cx="2143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Prava linija spajanja 409"/>
            <p:cNvCxnSpPr/>
            <p:nvPr/>
          </p:nvCxnSpPr>
          <p:spPr>
            <a:xfrm rot="5400000" flipH="1" flipV="1">
              <a:off x="6148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Prava linija spajanja 410"/>
            <p:cNvCxnSpPr/>
            <p:nvPr/>
          </p:nvCxnSpPr>
          <p:spPr>
            <a:xfrm rot="5400000" flipH="1" flipV="1">
              <a:off x="59328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Prava linija spajanja 411"/>
            <p:cNvCxnSpPr/>
            <p:nvPr/>
          </p:nvCxnSpPr>
          <p:spPr>
            <a:xfrm rot="5400000" flipH="1" flipV="1">
              <a:off x="6148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4" name="Prava linija spajanja 413"/>
            <p:cNvCxnSpPr/>
            <p:nvPr/>
          </p:nvCxnSpPr>
          <p:spPr>
            <a:xfrm>
              <a:off x="6255122" y="1984276"/>
              <a:ext cx="928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Prava linija spajanja 414"/>
            <p:cNvCxnSpPr/>
            <p:nvPr/>
          </p:nvCxnSpPr>
          <p:spPr>
            <a:xfrm flipV="1">
              <a:off x="7183810" y="1769963"/>
              <a:ext cx="2143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Prava linija spajanja 415"/>
            <p:cNvCxnSpPr/>
            <p:nvPr/>
          </p:nvCxnSpPr>
          <p:spPr>
            <a:xfrm rot="5400000" flipH="1" flipV="1">
              <a:off x="7291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7" name="Prava linija spajanja 416"/>
            <p:cNvCxnSpPr/>
            <p:nvPr/>
          </p:nvCxnSpPr>
          <p:spPr>
            <a:xfrm rot="5400000" flipH="1" flipV="1">
              <a:off x="70758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8" name="Prava linija spajanja 417"/>
            <p:cNvCxnSpPr/>
            <p:nvPr/>
          </p:nvCxnSpPr>
          <p:spPr>
            <a:xfrm rot="5400000" flipH="1" flipV="1">
              <a:off x="7291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Prava linija spajanja 248"/>
            <p:cNvCxnSpPr/>
            <p:nvPr/>
          </p:nvCxnSpPr>
          <p:spPr>
            <a:xfrm flipV="1">
              <a:off x="4040560" y="2341463"/>
              <a:ext cx="5715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Prava linija spajanja 252"/>
            <p:cNvCxnSpPr/>
            <p:nvPr/>
          </p:nvCxnSpPr>
          <p:spPr>
            <a:xfrm rot="5400000" flipH="1" flipV="1">
              <a:off x="450569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Prava linija spajanja 254"/>
            <p:cNvCxnSpPr/>
            <p:nvPr/>
          </p:nvCxnSpPr>
          <p:spPr>
            <a:xfrm>
              <a:off x="461206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Prava linija spajanja 255"/>
            <p:cNvCxnSpPr/>
            <p:nvPr/>
          </p:nvCxnSpPr>
          <p:spPr>
            <a:xfrm flipV="1">
              <a:off x="3753222" y="1769963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Prava linija spajanja 256"/>
            <p:cNvCxnSpPr/>
            <p:nvPr/>
          </p:nvCxnSpPr>
          <p:spPr>
            <a:xfrm rot="5400000" flipH="1" flipV="1">
              <a:off x="3862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Prava linija spajanja 261"/>
            <p:cNvCxnSpPr/>
            <p:nvPr/>
          </p:nvCxnSpPr>
          <p:spPr>
            <a:xfrm rot="5400000" flipH="1" flipV="1">
              <a:off x="3645272" y="18763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Prava linija spajanja 262"/>
            <p:cNvCxnSpPr/>
            <p:nvPr/>
          </p:nvCxnSpPr>
          <p:spPr>
            <a:xfrm>
              <a:off x="2826122" y="1984276"/>
              <a:ext cx="928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Prava linija spajanja 263"/>
            <p:cNvCxnSpPr/>
            <p:nvPr/>
          </p:nvCxnSpPr>
          <p:spPr>
            <a:xfrm rot="5400000" flipH="1" flipV="1">
              <a:off x="3862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Prava linija spajanja 267"/>
            <p:cNvCxnSpPr/>
            <p:nvPr/>
          </p:nvCxnSpPr>
          <p:spPr>
            <a:xfrm>
              <a:off x="3969122" y="1984276"/>
              <a:ext cx="357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Prava linija spajanja 271"/>
            <p:cNvCxnSpPr/>
            <p:nvPr/>
          </p:nvCxnSpPr>
          <p:spPr>
            <a:xfrm flipV="1">
              <a:off x="4896222" y="1769963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Prava linija spajanja 272"/>
            <p:cNvCxnSpPr/>
            <p:nvPr/>
          </p:nvCxnSpPr>
          <p:spPr>
            <a:xfrm rot="5400000" flipH="1" flipV="1">
              <a:off x="5005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Prava linija spajanja 274"/>
            <p:cNvCxnSpPr/>
            <p:nvPr/>
          </p:nvCxnSpPr>
          <p:spPr>
            <a:xfrm rot="5400000" flipH="1" flipV="1">
              <a:off x="4788272" y="18763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Prava linija spajanja 281"/>
            <p:cNvCxnSpPr/>
            <p:nvPr/>
          </p:nvCxnSpPr>
          <p:spPr>
            <a:xfrm>
              <a:off x="3969122" y="1984276"/>
              <a:ext cx="928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Prava linija spajanja 282"/>
            <p:cNvCxnSpPr/>
            <p:nvPr/>
          </p:nvCxnSpPr>
          <p:spPr>
            <a:xfrm rot="5400000" flipH="1" flipV="1">
              <a:off x="5005759" y="1876326"/>
              <a:ext cx="21431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Prava linija spajanja 283"/>
            <p:cNvCxnSpPr/>
            <p:nvPr/>
          </p:nvCxnSpPr>
          <p:spPr>
            <a:xfrm>
              <a:off x="5112122" y="1984276"/>
              <a:ext cx="3571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" name="Prava linija spajanja 284"/>
            <p:cNvCxnSpPr/>
            <p:nvPr/>
          </p:nvCxnSpPr>
          <p:spPr>
            <a:xfrm>
              <a:off x="3183310" y="2055713"/>
              <a:ext cx="50006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Prava linija spajanja 291"/>
            <p:cNvCxnSpPr/>
            <p:nvPr/>
          </p:nvCxnSpPr>
          <p:spPr>
            <a:xfrm>
              <a:off x="4754935" y="2055713"/>
              <a:ext cx="1428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Prava linija spajanja 292"/>
            <p:cNvCxnSpPr/>
            <p:nvPr/>
          </p:nvCxnSpPr>
          <p:spPr>
            <a:xfrm>
              <a:off x="4326310" y="2055713"/>
              <a:ext cx="50006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Prava linija spajanja 293"/>
            <p:cNvCxnSpPr/>
            <p:nvPr/>
          </p:nvCxnSpPr>
          <p:spPr>
            <a:xfrm rot="5400000" flipH="1" flipV="1">
              <a:off x="4219947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Prava linija spajanja 297"/>
            <p:cNvCxnSpPr/>
            <p:nvPr/>
          </p:nvCxnSpPr>
          <p:spPr>
            <a:xfrm>
              <a:off x="4896222" y="2343051"/>
              <a:ext cx="2873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Prava linija spajanja 298"/>
            <p:cNvCxnSpPr/>
            <p:nvPr/>
          </p:nvCxnSpPr>
          <p:spPr>
            <a:xfrm rot="5400000" flipH="1" flipV="1">
              <a:off x="4788273" y="2449413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0" name="Prava linija spajanja 299"/>
            <p:cNvCxnSpPr/>
            <p:nvPr/>
          </p:nvCxnSpPr>
          <p:spPr>
            <a:xfrm>
              <a:off x="5183560" y="234146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Prava linija spajanja 300"/>
            <p:cNvCxnSpPr/>
            <p:nvPr/>
          </p:nvCxnSpPr>
          <p:spPr>
            <a:xfrm flipV="1">
              <a:off x="5183560" y="234146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Prava linija spajanja 336"/>
            <p:cNvCxnSpPr/>
            <p:nvPr/>
          </p:nvCxnSpPr>
          <p:spPr>
            <a:xfrm>
              <a:off x="6039222" y="2343051"/>
              <a:ext cx="2873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Prava linija spajanja 337"/>
            <p:cNvCxnSpPr/>
            <p:nvPr/>
          </p:nvCxnSpPr>
          <p:spPr>
            <a:xfrm rot="5400000" flipH="1" flipV="1">
              <a:off x="5931273" y="2449413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Prava linija spajanja 338"/>
            <p:cNvCxnSpPr/>
            <p:nvPr/>
          </p:nvCxnSpPr>
          <p:spPr>
            <a:xfrm>
              <a:off x="6326560" y="234146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Prava linija spajanja 346"/>
            <p:cNvCxnSpPr/>
            <p:nvPr/>
          </p:nvCxnSpPr>
          <p:spPr>
            <a:xfrm>
              <a:off x="4897810" y="205571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Prava linija spajanja 347"/>
            <p:cNvCxnSpPr/>
            <p:nvPr/>
          </p:nvCxnSpPr>
          <p:spPr>
            <a:xfrm>
              <a:off x="518356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Prava linija spajanja 352"/>
            <p:cNvCxnSpPr/>
            <p:nvPr/>
          </p:nvCxnSpPr>
          <p:spPr>
            <a:xfrm>
              <a:off x="4326310" y="2055713"/>
              <a:ext cx="50006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Prava linija spajanja 353"/>
            <p:cNvCxnSpPr/>
            <p:nvPr/>
          </p:nvCxnSpPr>
          <p:spPr>
            <a:xfrm rot="5400000" flipH="1" flipV="1">
              <a:off x="5791572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Prava linija spajanja 354"/>
            <p:cNvCxnSpPr/>
            <p:nvPr/>
          </p:nvCxnSpPr>
          <p:spPr>
            <a:xfrm>
              <a:off x="5897935" y="2055713"/>
              <a:ext cx="42862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Prava linija spajanja 355"/>
            <p:cNvCxnSpPr/>
            <p:nvPr/>
          </p:nvCxnSpPr>
          <p:spPr>
            <a:xfrm flipV="1">
              <a:off x="6326560" y="2270026"/>
              <a:ext cx="5715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Prava linija spajanja 357"/>
            <p:cNvCxnSpPr/>
            <p:nvPr/>
          </p:nvCxnSpPr>
          <p:spPr>
            <a:xfrm>
              <a:off x="5469310" y="227002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Prava linija spajanja 358"/>
            <p:cNvCxnSpPr/>
            <p:nvPr/>
          </p:nvCxnSpPr>
          <p:spPr>
            <a:xfrm rot="5400000" flipH="1" flipV="1">
              <a:off x="6934572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2" name="Prava linija spajanja 361"/>
            <p:cNvCxnSpPr/>
            <p:nvPr/>
          </p:nvCxnSpPr>
          <p:spPr>
            <a:xfrm rot="5400000" flipH="1" flipV="1">
              <a:off x="5077197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Prava linija spajanja 363"/>
            <p:cNvCxnSpPr/>
            <p:nvPr/>
          </p:nvCxnSpPr>
          <p:spPr>
            <a:xfrm rot="5400000" flipH="1" flipV="1">
              <a:off x="6220197" y="216207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Prava linija spajanja 366"/>
            <p:cNvCxnSpPr/>
            <p:nvPr/>
          </p:nvCxnSpPr>
          <p:spPr>
            <a:xfrm>
              <a:off x="7040935" y="2055713"/>
              <a:ext cx="42862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2" name="Prava linija spajanja 391"/>
            <p:cNvCxnSpPr/>
            <p:nvPr/>
          </p:nvCxnSpPr>
          <p:spPr>
            <a:xfrm>
              <a:off x="4896222" y="2343051"/>
              <a:ext cx="2873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3" name="Prava linija spajanja 402"/>
            <p:cNvCxnSpPr/>
            <p:nvPr/>
          </p:nvCxnSpPr>
          <p:spPr>
            <a:xfrm rot="5400000" flipH="1" flipV="1">
              <a:off x="4788273" y="2449413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Prava linija spajanja 403"/>
            <p:cNvCxnSpPr/>
            <p:nvPr/>
          </p:nvCxnSpPr>
          <p:spPr>
            <a:xfrm>
              <a:off x="5183560" y="234146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5" name="Prava linija spajanja 404"/>
            <p:cNvCxnSpPr/>
            <p:nvPr/>
          </p:nvCxnSpPr>
          <p:spPr>
            <a:xfrm rot="5400000" flipH="1" flipV="1">
              <a:off x="593444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6" name="Prava linija spajanja 405"/>
            <p:cNvCxnSpPr/>
            <p:nvPr/>
          </p:nvCxnSpPr>
          <p:spPr>
            <a:xfrm flipV="1">
              <a:off x="5183560" y="2341463"/>
              <a:ext cx="5715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8" name="Prava linija spajanja 407"/>
            <p:cNvCxnSpPr/>
            <p:nvPr/>
          </p:nvCxnSpPr>
          <p:spPr>
            <a:xfrm rot="5400000" flipH="1" flipV="1">
              <a:off x="564869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Prava linija spajanja 412"/>
            <p:cNvCxnSpPr/>
            <p:nvPr/>
          </p:nvCxnSpPr>
          <p:spPr>
            <a:xfrm>
              <a:off x="575506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0" name="Prava linija spajanja 419"/>
            <p:cNvCxnSpPr/>
            <p:nvPr/>
          </p:nvCxnSpPr>
          <p:spPr>
            <a:xfrm rot="5400000" flipH="1" flipV="1">
              <a:off x="5931273" y="2449413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1" name="Prava linija spajanja 420"/>
            <p:cNvCxnSpPr/>
            <p:nvPr/>
          </p:nvCxnSpPr>
          <p:spPr>
            <a:xfrm>
              <a:off x="6039222" y="2343051"/>
              <a:ext cx="2873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Prava linija spajanja 443"/>
            <p:cNvCxnSpPr/>
            <p:nvPr/>
          </p:nvCxnSpPr>
          <p:spPr>
            <a:xfrm rot="5400000" flipH="1" flipV="1">
              <a:off x="5931273" y="2449413"/>
              <a:ext cx="214312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7" name="Prava linija spajanja 446"/>
            <p:cNvCxnSpPr/>
            <p:nvPr/>
          </p:nvCxnSpPr>
          <p:spPr>
            <a:xfrm>
              <a:off x="6326560" y="2341463"/>
              <a:ext cx="2857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Prava linija spajanja 452"/>
            <p:cNvCxnSpPr/>
            <p:nvPr/>
          </p:nvCxnSpPr>
          <p:spPr>
            <a:xfrm flipV="1">
              <a:off x="6326560" y="2341463"/>
              <a:ext cx="5715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9" name="Prava linija spajanja 458"/>
            <p:cNvCxnSpPr/>
            <p:nvPr/>
          </p:nvCxnSpPr>
          <p:spPr>
            <a:xfrm rot="5400000" flipH="1" flipV="1">
              <a:off x="679169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Prava linija spajanja 460"/>
            <p:cNvCxnSpPr/>
            <p:nvPr/>
          </p:nvCxnSpPr>
          <p:spPr>
            <a:xfrm>
              <a:off x="6898060" y="2555776"/>
              <a:ext cx="2857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5" name="Prava linija spajanja 464"/>
            <p:cNvCxnSpPr/>
            <p:nvPr/>
          </p:nvCxnSpPr>
          <p:spPr>
            <a:xfrm rot="5400000" flipH="1" flipV="1">
              <a:off x="7363197" y="2447826"/>
              <a:ext cx="21431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6" name="Prava linija spajanja 465"/>
            <p:cNvCxnSpPr/>
            <p:nvPr/>
          </p:nvCxnSpPr>
          <p:spPr>
            <a:xfrm>
              <a:off x="5326435" y="2270026"/>
              <a:ext cx="5715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8" name="Prava linija spajanja 467"/>
            <p:cNvCxnSpPr/>
            <p:nvPr/>
          </p:nvCxnSpPr>
          <p:spPr>
            <a:xfrm>
              <a:off x="6469435" y="2270026"/>
              <a:ext cx="5715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1" name="Prava linija spajanja 421"/>
          <p:cNvCxnSpPr/>
          <p:nvPr/>
        </p:nvCxnSpPr>
        <p:spPr>
          <a:xfrm>
            <a:off x="1763688" y="1268760"/>
            <a:ext cx="0" cy="21391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Prava linija spajanja 421"/>
          <p:cNvCxnSpPr/>
          <p:nvPr/>
        </p:nvCxnSpPr>
        <p:spPr>
          <a:xfrm>
            <a:off x="2897528" y="1268762"/>
            <a:ext cx="0" cy="213913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Prava linija spajanja 421"/>
          <p:cNvCxnSpPr/>
          <p:nvPr/>
        </p:nvCxnSpPr>
        <p:spPr>
          <a:xfrm>
            <a:off x="4031369" y="1268762"/>
            <a:ext cx="0" cy="213913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Prava linija spajanja 421"/>
          <p:cNvCxnSpPr/>
          <p:nvPr/>
        </p:nvCxnSpPr>
        <p:spPr>
          <a:xfrm>
            <a:off x="5165209" y="1268762"/>
            <a:ext cx="0" cy="213913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Prava linija spajanja 421"/>
          <p:cNvCxnSpPr/>
          <p:nvPr/>
        </p:nvCxnSpPr>
        <p:spPr>
          <a:xfrm>
            <a:off x="6300192" y="1268760"/>
            <a:ext cx="0" cy="221113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>
            <a:off x="1835696" y="3140968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1979712" y="2852936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normal</a:t>
            </a:r>
            <a:endParaRPr lang="de-DE" dirty="0"/>
          </a:p>
        </p:txBody>
      </p:sp>
      <p:cxnSp>
        <p:nvCxnSpPr>
          <p:cNvPr id="303" name="Gerade Verbindung mit Pfeil 302"/>
          <p:cNvCxnSpPr/>
          <p:nvPr/>
        </p:nvCxnSpPr>
        <p:spPr bwMode="auto">
          <a:xfrm>
            <a:off x="2987824" y="3140968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4" name="Textfeld 303"/>
          <p:cNvSpPr txBox="1"/>
          <p:nvPr/>
        </p:nvSpPr>
        <p:spPr>
          <a:xfrm>
            <a:off x="3092568" y="2852936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 on</a:t>
            </a:r>
            <a:endParaRPr lang="de-DE" dirty="0"/>
          </a:p>
        </p:txBody>
      </p:sp>
      <p:sp>
        <p:nvSpPr>
          <p:cNvPr id="306" name="Textfeld 305"/>
          <p:cNvSpPr txBox="1"/>
          <p:nvPr/>
        </p:nvSpPr>
        <p:spPr>
          <a:xfrm>
            <a:off x="4283968" y="2852936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 on</a:t>
            </a:r>
            <a:endParaRPr lang="de-DE" dirty="0"/>
          </a:p>
        </p:txBody>
      </p:sp>
      <p:cxnSp>
        <p:nvCxnSpPr>
          <p:cNvPr id="307" name="Gerade Verbindung mit Pfeil 306"/>
          <p:cNvCxnSpPr/>
          <p:nvPr/>
        </p:nvCxnSpPr>
        <p:spPr bwMode="auto">
          <a:xfrm>
            <a:off x="4139952" y="3140968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" name="Gerade Verbindung mit Pfeil 308"/>
          <p:cNvCxnSpPr/>
          <p:nvPr/>
        </p:nvCxnSpPr>
        <p:spPr bwMode="auto">
          <a:xfrm>
            <a:off x="5220072" y="3140968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0" name="Textfeld 309"/>
          <p:cNvSpPr txBox="1"/>
          <p:nvPr/>
        </p:nvSpPr>
        <p:spPr>
          <a:xfrm>
            <a:off x="5364665" y="2852936"/>
            <a:ext cx="730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 off</a:t>
            </a:r>
            <a:endParaRPr lang="de-DE" dirty="0"/>
          </a:p>
        </p:txBody>
      </p:sp>
      <p:cxnSp>
        <p:nvCxnSpPr>
          <p:cNvPr id="311" name="Gerade Verbindung mit Pfeil 310"/>
          <p:cNvCxnSpPr/>
          <p:nvPr/>
        </p:nvCxnSpPr>
        <p:spPr bwMode="auto">
          <a:xfrm>
            <a:off x="6372200" y="3140968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5" name="Prava linija spajanja 421"/>
          <p:cNvCxnSpPr/>
          <p:nvPr/>
        </p:nvCxnSpPr>
        <p:spPr>
          <a:xfrm>
            <a:off x="7452320" y="1268760"/>
            <a:ext cx="0" cy="221113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feld 315"/>
          <p:cNvSpPr txBox="1"/>
          <p:nvPr/>
        </p:nvSpPr>
        <p:spPr>
          <a:xfrm>
            <a:off x="6563055" y="2852936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979712" y="3140968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79712" y="3933056"/>
            <a:ext cx="4320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79712" y="4725144"/>
            <a:ext cx="43204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79712" y="2348880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79712" y="1556792"/>
            <a:ext cx="4320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979712" y="764704"/>
            <a:ext cx="4320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043608" y="908720"/>
            <a:ext cx="87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Startup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1484784"/>
            <a:ext cx="14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Standard seq.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2564904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 Seq.</a:t>
            </a:r>
            <a:endParaRPr lang="de-DE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2483768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2915816" y="155679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2483768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83768" y="39330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2483768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2915816" y="393305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347864" y="1556792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>
            <a:off x="2915816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2483768" y="31409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V="1">
            <a:off x="2915816" y="234888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483768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827584" y="328498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827584" y="4077072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Off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467544" y="494116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Intermediate</a:t>
            </a:r>
            <a:endParaRPr lang="de-DE" dirty="0"/>
          </a:p>
        </p:txBody>
      </p:sp>
      <p:cxnSp>
        <p:nvCxnSpPr>
          <p:cNvPr id="75" name="Gerade Verbindung mit Pfeil 74"/>
          <p:cNvCxnSpPr/>
          <p:nvPr/>
        </p:nvCxnSpPr>
        <p:spPr>
          <a:xfrm flipH="1">
            <a:off x="248376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2483768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707904" y="1988840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JMPnoTrig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3707904" y="1700808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LdCnt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707904" y="2852936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JMPnoCnt0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3707904" y="2564904"/>
            <a:ext cx="8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DecCnt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3707904" y="3429000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LdCnt</a:t>
            </a:r>
            <a:r>
              <a:rPr lang="de-DE" dirty="0" smtClean="0"/>
              <a:t> 5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3707904" y="4365104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JMPnoCnt0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>
            <a:off x="3707904" y="4086364"/>
            <a:ext cx="8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DecCnt</a:t>
            </a:r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>
            <a:off x="1979712" y="2060848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1979712" y="1916832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1979712" y="2852936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1979712" y="2708920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1979712" y="3501008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1979712" y="4437112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1979712" y="4293096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2411760" y="1988840"/>
            <a:ext cx="1224136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2411760" y="2132856"/>
            <a:ext cx="1224136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H="1">
            <a:off x="2411760" y="2924944"/>
            <a:ext cx="1224136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H="1">
            <a:off x="2411760" y="2780928"/>
            <a:ext cx="1224136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H="1">
            <a:off x="2411760" y="3573016"/>
            <a:ext cx="1224136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 flipH="1">
            <a:off x="2411760" y="4509120"/>
            <a:ext cx="1224136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 flipH="1">
            <a:off x="2411760" y="4365104"/>
            <a:ext cx="1224136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627784" y="249289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2627784" y="407707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32111"/>
              </p:ext>
            </p:extLst>
          </p:nvPr>
        </p:nvGraphicFramePr>
        <p:xfrm>
          <a:off x="5292080" y="692696"/>
          <a:ext cx="2812676" cy="5976928"/>
        </p:xfrm>
        <a:graphic>
          <a:graphicData uri="http://schemas.openxmlformats.org/drawingml/2006/table">
            <a:tbl>
              <a:tblPr/>
              <a:tblGrid>
                <a:gridCol w="703169"/>
                <a:gridCol w="703169"/>
                <a:gridCol w="703169"/>
                <a:gridCol w="703169"/>
              </a:tblGrid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#3: unused, 2: clear, 1: gate, 0: clock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  #activate row 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0,0,1,0,addr35,keepGoing,00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0,0,1,0,addr36,keepGoing,00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  #clock cycle for shifting to next row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0,0,0,0,addr37,keepGoing,00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0,0,0,0,addr38,keepGoing,00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0,0,0,1,addr39,keepGoing,00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0,0,0,1,addr3A,LDcnt,05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0,1,0,1,addr3B,JMPnoTRIGGER,35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0,1,0,1  #no clear row 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0,0,0,1,addr3C,keepGoing,00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0,0,1,0  #activate row 1</a:t>
                      </a: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0" marR="8790" marT="8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Run - Program</a:t>
            </a:r>
          </a:p>
        </p:txBody>
      </p:sp>
    </p:spTree>
    <p:extLst>
      <p:ext uri="{BB962C8B-B14F-4D97-AF65-F5344CB8AC3E}">
        <p14:creationId xmlns:p14="http://schemas.microsoft.com/office/powerpoint/2010/main" val="17956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979712" y="3140968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79712" y="3933056"/>
            <a:ext cx="4320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79712" y="4725144"/>
            <a:ext cx="43204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79712" y="2348880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79712" y="1556792"/>
            <a:ext cx="4320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979712" y="764704"/>
            <a:ext cx="4320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043608" y="908720"/>
            <a:ext cx="87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Startup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1484784"/>
            <a:ext cx="14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Standard seq.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2564904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 Seq.</a:t>
            </a:r>
            <a:endParaRPr lang="de-DE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2483768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2915816" y="155679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2483768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83768" y="39330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2483768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2915816" y="393305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347864" y="1556792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>
            <a:off x="2915816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2483768" y="31409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V="1">
            <a:off x="2915816" y="234888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483768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827584" y="328498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827584" y="4077072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Off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467544" y="494116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Intermediate</a:t>
            </a:r>
            <a:endParaRPr lang="de-DE" dirty="0"/>
          </a:p>
        </p:txBody>
      </p:sp>
      <p:cxnSp>
        <p:nvCxnSpPr>
          <p:cNvPr id="75" name="Gerade Verbindung mit Pfeil 74"/>
          <p:cNvCxnSpPr/>
          <p:nvPr/>
        </p:nvCxnSpPr>
        <p:spPr>
          <a:xfrm flipH="1">
            <a:off x="248376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2483768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van\Desktop\swgated\Imagec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59" y="1196752"/>
            <a:ext cx="5568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4277876" y="22616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4552196" y="23149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4956056" y="23378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4136906" y="22921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3843536" y="23378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3980696" y="23683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4407416" y="228449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4696976" y="23073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>
            <a:off x="4818896" y="23149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/>
        </p:nvCxnSpPr>
        <p:spPr>
          <a:xfrm>
            <a:off x="5100836" y="23530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5237996" y="23683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>
            <a:off x="5390396" y="23759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5525016" y="23835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5672336" y="24064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5809496" y="24064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5946656" y="24140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6083816" y="24216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4282440" y="3845044"/>
            <a:ext cx="683260" cy="172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/>
          <p:cNvSpPr/>
          <p:nvPr/>
        </p:nvSpPr>
        <p:spPr>
          <a:xfrm>
            <a:off x="3604260" y="2945884"/>
            <a:ext cx="65532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/>
          <p:cNvSpPr/>
          <p:nvPr/>
        </p:nvSpPr>
        <p:spPr>
          <a:xfrm>
            <a:off x="5090160" y="3715504"/>
            <a:ext cx="70866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/>
          <p:cNvSpPr/>
          <p:nvPr/>
        </p:nvSpPr>
        <p:spPr>
          <a:xfrm>
            <a:off x="5814060" y="3921244"/>
            <a:ext cx="12954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/>
          <p:cNvSpPr/>
          <p:nvPr/>
        </p:nvSpPr>
        <p:spPr>
          <a:xfrm>
            <a:off x="5951220" y="3745984"/>
            <a:ext cx="1285076" cy="18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/>
          <p:cNvSpPr/>
          <p:nvPr/>
        </p:nvSpPr>
        <p:spPr>
          <a:xfrm>
            <a:off x="4968240" y="4072116"/>
            <a:ext cx="129540" cy="2209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2627784" y="249289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2627784" y="407707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7308304" y="134076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Run - Program</a:t>
            </a:r>
          </a:p>
        </p:txBody>
      </p:sp>
    </p:spTree>
    <p:extLst>
      <p:ext uri="{BB962C8B-B14F-4D97-AF65-F5344CB8AC3E}">
        <p14:creationId xmlns:p14="http://schemas.microsoft.com/office/powerpoint/2010/main" val="19563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Čuvar mesta za broj slajd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485D7D-D56D-45B4-95A8-A782CCE6A64D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  <p:sp>
        <p:nvSpPr>
          <p:cNvPr id="36867" name="Rectangle 97"/>
          <p:cNvSpPr>
            <a:spLocks noChangeArrowheads="1"/>
          </p:cNvSpPr>
          <p:nvPr/>
        </p:nvSpPr>
        <p:spPr bwMode="auto">
          <a:xfrm>
            <a:off x="3851275" y="2420938"/>
            <a:ext cx="3673475" cy="4032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000" dirty="0"/>
              <a:t>High-</a:t>
            </a:r>
            <a:r>
              <a:rPr lang="de-DE" sz="2000" dirty="0" err="1"/>
              <a:t>voltage</a:t>
            </a:r>
            <a:r>
              <a:rPr lang="de-DE" sz="2000" dirty="0"/>
              <a:t> </a:t>
            </a:r>
            <a:r>
              <a:rPr lang="de-DE" sz="2000" dirty="0" err="1"/>
              <a:t>driver</a:t>
            </a:r>
            <a:endParaRPr lang="en-US" altLang="de-DE" sz="2000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de-DE" sz="1400" dirty="0" smtClean="0"/>
              <a:t>Working principle…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/>
              <a:t>If the differential convertor receives positive input </a:t>
            </a:r>
            <a:r>
              <a:rPr lang="en-US" altLang="de-DE" sz="1400" dirty="0" err="1"/>
              <a:t>LVIn</a:t>
            </a:r>
            <a:r>
              <a:rPr lang="en-US" altLang="de-DE" sz="1400" dirty="0"/>
              <a:t>, it generates a current through </a:t>
            </a:r>
            <a:r>
              <a:rPr lang="en-US" altLang="de-DE" sz="1400" dirty="0" err="1" smtClean="0"/>
              <a:t>OutP</a:t>
            </a:r>
            <a:endParaRPr lang="en-US" altLang="de-DE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 err="1" smtClean="0"/>
              <a:t>Tp</a:t>
            </a:r>
            <a:r>
              <a:rPr lang="en-US" altLang="de-DE" sz="1400" dirty="0" smtClean="0"/>
              <a:t> off, some moment later </a:t>
            </a:r>
            <a:r>
              <a:rPr lang="en-US" altLang="de-DE" sz="1400" dirty="0" err="1" smtClean="0"/>
              <a:t>Tn</a:t>
            </a:r>
            <a:r>
              <a:rPr lang="en-US" altLang="de-DE" sz="1400" dirty="0" smtClean="0"/>
              <a:t> 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e-DE" sz="1400" dirty="0" smtClean="0"/>
              <a:t>During </a:t>
            </a:r>
            <a:r>
              <a:rPr lang="en-US" altLang="de-DE" sz="1400" dirty="0"/>
              <a:t>level transitions the conducting power transistor is switched off before the inactive one turned on. This avoids transient shorts between C/GHI and C/GLO.</a:t>
            </a:r>
            <a:endParaRPr lang="de-DE" altLang="de-DE" sz="1400" dirty="0" smtClean="0"/>
          </a:p>
        </p:txBody>
      </p:sp>
      <p:sp>
        <p:nvSpPr>
          <p:cNvPr id="36870" name="AutoShape 4"/>
          <p:cNvSpPr>
            <a:spLocks noChangeArrowheads="1"/>
          </p:cNvSpPr>
          <p:nvPr/>
        </p:nvSpPr>
        <p:spPr bwMode="auto">
          <a:xfrm rot="5400000">
            <a:off x="3960812" y="3970338"/>
            <a:ext cx="10080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</a:t>
            </a:r>
          </a:p>
        </p:txBody>
      </p:sp>
      <p:sp>
        <p:nvSpPr>
          <p:cNvPr id="36871" name="Line 5"/>
          <p:cNvSpPr>
            <a:spLocks noChangeShapeType="1"/>
          </p:cNvSpPr>
          <p:nvPr/>
        </p:nvSpPr>
        <p:spPr bwMode="auto">
          <a:xfrm>
            <a:off x="1979613" y="4437063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>
            <a:off x="4500563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>
            <a:off x="4500563" y="4724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4" name="Line 8"/>
          <p:cNvSpPr>
            <a:spLocks noChangeShapeType="1"/>
          </p:cNvSpPr>
          <p:nvPr/>
        </p:nvSpPr>
        <p:spPr bwMode="auto">
          <a:xfrm flipV="1">
            <a:off x="5364163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5" name="Line 9"/>
          <p:cNvSpPr>
            <a:spLocks noChangeShapeType="1"/>
          </p:cNvSpPr>
          <p:nvPr/>
        </p:nvSpPr>
        <p:spPr bwMode="auto">
          <a:xfrm flipV="1">
            <a:off x="5364163" y="47244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6" name="Rectangle 10"/>
          <p:cNvSpPr>
            <a:spLocks noChangeArrowheads="1"/>
          </p:cNvSpPr>
          <p:nvPr/>
        </p:nvSpPr>
        <p:spPr bwMode="auto">
          <a:xfrm>
            <a:off x="5005388" y="2708275"/>
            <a:ext cx="1655762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77" name="Line 11"/>
          <p:cNvSpPr>
            <a:spLocks noChangeShapeType="1"/>
          </p:cNvSpPr>
          <p:nvPr/>
        </p:nvSpPr>
        <p:spPr bwMode="auto">
          <a:xfrm flipV="1">
            <a:off x="6013450" y="32845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8" name="Rectangle 12"/>
          <p:cNvSpPr>
            <a:spLocks noChangeArrowheads="1"/>
          </p:cNvSpPr>
          <p:nvPr/>
        </p:nvSpPr>
        <p:spPr bwMode="auto">
          <a:xfrm>
            <a:off x="5076825" y="5589588"/>
            <a:ext cx="1584325" cy="576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79" name="Line 13"/>
          <p:cNvSpPr>
            <a:spLocks noChangeShapeType="1"/>
          </p:cNvSpPr>
          <p:nvPr/>
        </p:nvSpPr>
        <p:spPr bwMode="auto">
          <a:xfrm flipV="1">
            <a:off x="5364163" y="32845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0" name="Line 14"/>
          <p:cNvSpPr>
            <a:spLocks noChangeShapeType="1"/>
          </p:cNvSpPr>
          <p:nvPr/>
        </p:nvSpPr>
        <p:spPr bwMode="auto">
          <a:xfrm rot="10800000" flipV="1">
            <a:off x="6372225" y="32845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1" name="Line 27"/>
          <p:cNvSpPr>
            <a:spLocks noChangeShapeType="1"/>
          </p:cNvSpPr>
          <p:nvPr/>
        </p:nvSpPr>
        <p:spPr bwMode="auto">
          <a:xfrm flipH="1">
            <a:off x="6661150" y="29956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2" name="Oval 28"/>
          <p:cNvSpPr>
            <a:spLocks noChangeArrowheads="1"/>
          </p:cNvSpPr>
          <p:nvPr/>
        </p:nvSpPr>
        <p:spPr bwMode="auto">
          <a:xfrm>
            <a:off x="6948488" y="2924175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83" name="Line 29"/>
          <p:cNvSpPr>
            <a:spLocks noChangeShapeType="1"/>
          </p:cNvSpPr>
          <p:nvPr/>
        </p:nvSpPr>
        <p:spPr bwMode="auto">
          <a:xfrm>
            <a:off x="7092950" y="27797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4" name="Line 30"/>
          <p:cNvSpPr>
            <a:spLocks noChangeShapeType="1"/>
          </p:cNvSpPr>
          <p:nvPr/>
        </p:nvSpPr>
        <p:spPr bwMode="auto">
          <a:xfrm>
            <a:off x="7164388" y="27797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5" name="Line 31"/>
          <p:cNvSpPr>
            <a:spLocks noChangeShapeType="1"/>
          </p:cNvSpPr>
          <p:nvPr/>
        </p:nvSpPr>
        <p:spPr bwMode="auto">
          <a:xfrm>
            <a:off x="7164388" y="27797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6" name="Line 32"/>
          <p:cNvSpPr>
            <a:spLocks noChangeShapeType="1"/>
          </p:cNvSpPr>
          <p:nvPr/>
        </p:nvSpPr>
        <p:spPr bwMode="auto">
          <a:xfrm>
            <a:off x="7164388" y="32131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7" name="Line 33"/>
          <p:cNvSpPr>
            <a:spLocks noChangeShapeType="1"/>
          </p:cNvSpPr>
          <p:nvPr/>
        </p:nvSpPr>
        <p:spPr bwMode="auto">
          <a:xfrm flipH="1">
            <a:off x="7021513" y="314007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8" name="Rectangle 34"/>
          <p:cNvSpPr>
            <a:spLocks noChangeArrowheads="1"/>
          </p:cNvSpPr>
          <p:nvPr/>
        </p:nvSpPr>
        <p:spPr bwMode="auto">
          <a:xfrm>
            <a:off x="7164388" y="3140075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89" name="Line 35"/>
          <p:cNvSpPr>
            <a:spLocks noChangeShapeType="1"/>
          </p:cNvSpPr>
          <p:nvPr/>
        </p:nvSpPr>
        <p:spPr bwMode="auto">
          <a:xfrm flipH="1">
            <a:off x="6661150" y="5876925"/>
            <a:ext cx="431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0" name="Line 37"/>
          <p:cNvSpPr>
            <a:spLocks noChangeShapeType="1"/>
          </p:cNvSpPr>
          <p:nvPr/>
        </p:nvSpPr>
        <p:spPr bwMode="auto">
          <a:xfrm flipV="1">
            <a:off x="7092950" y="5734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1" name="Line 38"/>
          <p:cNvSpPr>
            <a:spLocks noChangeShapeType="1"/>
          </p:cNvSpPr>
          <p:nvPr/>
        </p:nvSpPr>
        <p:spPr bwMode="auto">
          <a:xfrm flipV="1">
            <a:off x="7164388" y="56610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2" name="Line 39"/>
          <p:cNvSpPr>
            <a:spLocks noChangeShapeType="1"/>
          </p:cNvSpPr>
          <p:nvPr/>
        </p:nvSpPr>
        <p:spPr bwMode="auto">
          <a:xfrm flipV="1">
            <a:off x="7164388" y="60944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3" name="Line 40"/>
          <p:cNvSpPr>
            <a:spLocks noChangeShapeType="1"/>
          </p:cNvSpPr>
          <p:nvPr/>
        </p:nvSpPr>
        <p:spPr bwMode="auto">
          <a:xfrm flipV="1">
            <a:off x="7164388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4" name="Line 41"/>
          <p:cNvSpPr>
            <a:spLocks noChangeShapeType="1"/>
          </p:cNvSpPr>
          <p:nvPr/>
        </p:nvSpPr>
        <p:spPr bwMode="auto">
          <a:xfrm flipH="1" flipV="1">
            <a:off x="7021513" y="566102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5" name="Rectangle 42"/>
          <p:cNvSpPr>
            <a:spLocks noChangeArrowheads="1"/>
          </p:cNvSpPr>
          <p:nvPr/>
        </p:nvSpPr>
        <p:spPr bwMode="auto">
          <a:xfrm flipV="1">
            <a:off x="7164388" y="5661025"/>
            <a:ext cx="215900" cy="73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896" name="Line 44"/>
          <p:cNvSpPr>
            <a:spLocks noChangeShapeType="1"/>
          </p:cNvSpPr>
          <p:nvPr/>
        </p:nvSpPr>
        <p:spPr bwMode="auto">
          <a:xfrm>
            <a:off x="7380288" y="6092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7" name="Line 45"/>
          <p:cNvSpPr>
            <a:spLocks noChangeShapeType="1"/>
          </p:cNvSpPr>
          <p:nvPr/>
        </p:nvSpPr>
        <p:spPr bwMode="auto">
          <a:xfrm>
            <a:off x="738028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8" name="Line 46"/>
          <p:cNvSpPr>
            <a:spLocks noChangeShapeType="1"/>
          </p:cNvSpPr>
          <p:nvPr/>
        </p:nvSpPr>
        <p:spPr bwMode="auto">
          <a:xfrm>
            <a:off x="7380288" y="314166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9" name="Line 47"/>
          <p:cNvSpPr>
            <a:spLocks noChangeShapeType="1"/>
          </p:cNvSpPr>
          <p:nvPr/>
        </p:nvSpPr>
        <p:spPr bwMode="auto">
          <a:xfrm flipH="1">
            <a:off x="2987675" y="2565400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0" name="Line 48"/>
          <p:cNvSpPr>
            <a:spLocks noChangeShapeType="1"/>
          </p:cNvSpPr>
          <p:nvPr/>
        </p:nvSpPr>
        <p:spPr bwMode="auto">
          <a:xfrm>
            <a:off x="5795963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6901" name="Group 56"/>
          <p:cNvGrpSpPr>
            <a:grpSpLocks/>
          </p:cNvGrpSpPr>
          <p:nvPr/>
        </p:nvGrpSpPr>
        <p:grpSpPr bwMode="auto">
          <a:xfrm>
            <a:off x="2987675" y="3284538"/>
            <a:ext cx="2808288" cy="144462"/>
            <a:chOff x="793" y="2069"/>
            <a:chExt cx="1769" cy="91"/>
          </a:xfrm>
        </p:grpSpPr>
        <p:sp>
          <p:nvSpPr>
            <p:cNvPr id="36953" name="Line 49"/>
            <p:cNvSpPr>
              <a:spLocks noChangeShapeType="1"/>
            </p:cNvSpPr>
            <p:nvPr/>
          </p:nvSpPr>
          <p:spPr bwMode="auto">
            <a:xfrm>
              <a:off x="793" y="216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4" name="Line 50"/>
            <p:cNvSpPr>
              <a:spLocks noChangeShapeType="1"/>
            </p:cNvSpPr>
            <p:nvPr/>
          </p:nvSpPr>
          <p:spPr bwMode="auto">
            <a:xfrm>
              <a:off x="2562" y="206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902" name="Group 55"/>
          <p:cNvGrpSpPr>
            <a:grpSpLocks/>
          </p:cNvGrpSpPr>
          <p:nvPr/>
        </p:nvGrpSpPr>
        <p:grpSpPr bwMode="auto">
          <a:xfrm flipV="1">
            <a:off x="2987675" y="6092825"/>
            <a:ext cx="4392613" cy="215900"/>
            <a:chOff x="884" y="4065"/>
            <a:chExt cx="2767" cy="136"/>
          </a:xfrm>
        </p:grpSpPr>
        <p:sp>
          <p:nvSpPr>
            <p:cNvPr id="36949" name="Line 51"/>
            <p:cNvSpPr>
              <a:spLocks noChangeShapeType="1"/>
            </p:cNvSpPr>
            <p:nvPr/>
          </p:nvSpPr>
          <p:spPr bwMode="auto">
            <a:xfrm>
              <a:off x="3515" y="420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0" name="Line 52"/>
            <p:cNvSpPr>
              <a:spLocks noChangeShapeType="1"/>
            </p:cNvSpPr>
            <p:nvPr/>
          </p:nvSpPr>
          <p:spPr bwMode="auto">
            <a:xfrm>
              <a:off x="3651" y="40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1" name="Line 53"/>
            <p:cNvSpPr>
              <a:spLocks noChangeShapeType="1"/>
            </p:cNvSpPr>
            <p:nvPr/>
          </p:nvSpPr>
          <p:spPr bwMode="auto">
            <a:xfrm flipH="1">
              <a:off x="884" y="4065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52" name="Line 54"/>
            <p:cNvSpPr>
              <a:spLocks noChangeShapeType="1"/>
            </p:cNvSpPr>
            <p:nvPr/>
          </p:nvSpPr>
          <p:spPr bwMode="auto">
            <a:xfrm>
              <a:off x="2653" y="406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903" name="Group 57"/>
          <p:cNvGrpSpPr>
            <a:grpSpLocks/>
          </p:cNvGrpSpPr>
          <p:nvPr/>
        </p:nvGrpSpPr>
        <p:grpSpPr bwMode="auto">
          <a:xfrm flipV="1">
            <a:off x="2987675" y="5445125"/>
            <a:ext cx="2808288" cy="144463"/>
            <a:chOff x="793" y="2069"/>
            <a:chExt cx="1769" cy="91"/>
          </a:xfrm>
        </p:grpSpPr>
        <p:sp>
          <p:nvSpPr>
            <p:cNvPr id="36947" name="Line 58"/>
            <p:cNvSpPr>
              <a:spLocks noChangeShapeType="1"/>
            </p:cNvSpPr>
            <p:nvPr/>
          </p:nvSpPr>
          <p:spPr bwMode="auto">
            <a:xfrm>
              <a:off x="793" y="2160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8" name="Line 59"/>
            <p:cNvSpPr>
              <a:spLocks noChangeShapeType="1"/>
            </p:cNvSpPr>
            <p:nvPr/>
          </p:nvSpPr>
          <p:spPr bwMode="auto">
            <a:xfrm>
              <a:off x="2562" y="206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904" name="Line 60"/>
          <p:cNvSpPr>
            <a:spLocks noChangeShapeType="1"/>
          </p:cNvSpPr>
          <p:nvPr/>
        </p:nvSpPr>
        <p:spPr bwMode="auto">
          <a:xfrm>
            <a:off x="4356100" y="47974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5" name="Line 61"/>
          <p:cNvSpPr>
            <a:spLocks noChangeShapeType="1"/>
          </p:cNvSpPr>
          <p:nvPr/>
        </p:nvSpPr>
        <p:spPr bwMode="auto">
          <a:xfrm flipH="1">
            <a:off x="827088" y="515778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6" name="Line 62"/>
          <p:cNvSpPr>
            <a:spLocks noChangeShapeType="1"/>
          </p:cNvSpPr>
          <p:nvPr/>
        </p:nvSpPr>
        <p:spPr bwMode="auto">
          <a:xfrm flipH="1">
            <a:off x="827088" y="3716338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7" name="Line 63"/>
          <p:cNvSpPr>
            <a:spLocks noChangeShapeType="1"/>
          </p:cNvSpPr>
          <p:nvPr/>
        </p:nvSpPr>
        <p:spPr bwMode="auto">
          <a:xfrm>
            <a:off x="435610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8" name="Text Box 64"/>
          <p:cNvSpPr txBox="1">
            <a:spLocks noChangeArrowheads="1"/>
          </p:cNvSpPr>
          <p:nvPr/>
        </p:nvSpPr>
        <p:spPr bwMode="auto">
          <a:xfrm>
            <a:off x="2987675" y="4868863"/>
            <a:ext cx="369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0V</a:t>
            </a:r>
          </a:p>
        </p:txBody>
      </p:sp>
      <p:sp>
        <p:nvSpPr>
          <p:cNvPr id="36909" name="Text Box 65"/>
          <p:cNvSpPr txBox="1">
            <a:spLocks noChangeArrowheads="1"/>
          </p:cNvSpPr>
          <p:nvPr/>
        </p:nvSpPr>
        <p:spPr bwMode="auto">
          <a:xfrm>
            <a:off x="2916238" y="3716338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0" name="Text Box 66"/>
          <p:cNvSpPr txBox="1">
            <a:spLocks noChangeArrowheads="1"/>
          </p:cNvSpPr>
          <p:nvPr/>
        </p:nvSpPr>
        <p:spPr bwMode="auto">
          <a:xfrm>
            <a:off x="2930525" y="2276475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</a:t>
            </a:r>
          </a:p>
        </p:txBody>
      </p:sp>
      <p:sp>
        <p:nvSpPr>
          <p:cNvPr id="36911" name="Text Box 68"/>
          <p:cNvSpPr txBox="1">
            <a:spLocks noChangeArrowheads="1"/>
          </p:cNvSpPr>
          <p:nvPr/>
        </p:nvSpPr>
        <p:spPr bwMode="auto">
          <a:xfrm>
            <a:off x="3357563" y="6021388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</a:t>
            </a:r>
          </a:p>
        </p:txBody>
      </p:sp>
      <p:sp>
        <p:nvSpPr>
          <p:cNvPr id="36912" name="Line 69"/>
          <p:cNvSpPr>
            <a:spLocks noChangeShapeType="1"/>
          </p:cNvSpPr>
          <p:nvPr/>
        </p:nvSpPr>
        <p:spPr bwMode="auto">
          <a:xfrm flipV="1">
            <a:off x="3348038" y="54451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3" name="Line 70"/>
          <p:cNvSpPr>
            <a:spLocks noChangeShapeType="1"/>
          </p:cNvSpPr>
          <p:nvPr/>
        </p:nvSpPr>
        <p:spPr bwMode="auto">
          <a:xfrm flipV="1">
            <a:off x="3348038" y="25654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4" name="Text Box 71"/>
          <p:cNvSpPr txBox="1">
            <a:spLocks noChangeArrowheads="1"/>
          </p:cNvSpPr>
          <p:nvPr/>
        </p:nvSpPr>
        <p:spPr bwMode="auto">
          <a:xfrm>
            <a:off x="3348038" y="2852738"/>
            <a:ext cx="496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5" name="Text Box 72"/>
          <p:cNvSpPr txBox="1">
            <a:spLocks noChangeArrowheads="1"/>
          </p:cNvSpPr>
          <p:nvPr/>
        </p:nvSpPr>
        <p:spPr bwMode="auto">
          <a:xfrm>
            <a:off x="3348038" y="5734050"/>
            <a:ext cx="496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1.8V</a:t>
            </a:r>
          </a:p>
        </p:txBody>
      </p:sp>
      <p:sp>
        <p:nvSpPr>
          <p:cNvPr id="36916" name="Line 73"/>
          <p:cNvSpPr>
            <a:spLocks noChangeShapeType="1"/>
          </p:cNvSpPr>
          <p:nvPr/>
        </p:nvSpPr>
        <p:spPr bwMode="auto">
          <a:xfrm>
            <a:off x="7380288" y="43656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7" name="Text Box 74"/>
          <p:cNvSpPr txBox="1">
            <a:spLocks noChangeArrowheads="1"/>
          </p:cNvSpPr>
          <p:nvPr/>
        </p:nvSpPr>
        <p:spPr bwMode="auto">
          <a:xfrm>
            <a:off x="5149850" y="29972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off</a:t>
            </a:r>
          </a:p>
        </p:txBody>
      </p:sp>
      <p:sp>
        <p:nvSpPr>
          <p:cNvPr id="36918" name="Text Box 75"/>
          <p:cNvSpPr txBox="1">
            <a:spLocks noChangeArrowheads="1"/>
          </p:cNvSpPr>
          <p:nvPr/>
        </p:nvSpPr>
        <p:spPr bwMode="auto">
          <a:xfrm>
            <a:off x="5797550" y="2997200"/>
            <a:ext cx="352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on</a:t>
            </a:r>
          </a:p>
        </p:txBody>
      </p:sp>
      <p:sp>
        <p:nvSpPr>
          <p:cNvPr id="36919" name="Text Box 80"/>
          <p:cNvSpPr txBox="1">
            <a:spLocks noChangeArrowheads="1"/>
          </p:cNvSpPr>
          <p:nvPr/>
        </p:nvSpPr>
        <p:spPr bwMode="auto">
          <a:xfrm>
            <a:off x="6156325" y="5589588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on</a:t>
            </a:r>
          </a:p>
        </p:txBody>
      </p:sp>
      <p:sp>
        <p:nvSpPr>
          <p:cNvPr id="36920" name="Text Box 81"/>
          <p:cNvSpPr txBox="1">
            <a:spLocks noChangeArrowheads="1"/>
          </p:cNvSpPr>
          <p:nvPr/>
        </p:nvSpPr>
        <p:spPr bwMode="auto">
          <a:xfrm>
            <a:off x="5221288" y="55895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off</a:t>
            </a:r>
          </a:p>
        </p:txBody>
      </p:sp>
      <p:grpSp>
        <p:nvGrpSpPr>
          <p:cNvPr id="36921" name="Group 83"/>
          <p:cNvGrpSpPr>
            <a:grpSpLocks/>
          </p:cNvGrpSpPr>
          <p:nvPr/>
        </p:nvGrpSpPr>
        <p:grpSpPr bwMode="auto">
          <a:xfrm>
            <a:off x="5364163" y="2852738"/>
            <a:ext cx="1008062" cy="288925"/>
            <a:chOff x="2290" y="1797"/>
            <a:chExt cx="635" cy="182"/>
          </a:xfrm>
        </p:grpSpPr>
        <p:sp>
          <p:nvSpPr>
            <p:cNvPr id="36943" name="Line 76"/>
            <p:cNvSpPr>
              <a:spLocks noChangeShapeType="1"/>
            </p:cNvSpPr>
            <p:nvPr/>
          </p:nvSpPr>
          <p:spPr bwMode="auto">
            <a:xfrm>
              <a:off x="2290" y="188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4" name="Line 77"/>
            <p:cNvSpPr>
              <a:spLocks noChangeShapeType="1"/>
            </p:cNvSpPr>
            <p:nvPr/>
          </p:nvSpPr>
          <p:spPr bwMode="auto">
            <a:xfrm>
              <a:off x="2925" y="188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45" name="AutoShape 82"/>
            <p:cNvSpPr>
              <a:spLocks noChangeArrowheads="1"/>
            </p:cNvSpPr>
            <p:nvPr/>
          </p:nvSpPr>
          <p:spPr bwMode="auto">
            <a:xfrm rot="5400000">
              <a:off x="2369" y="1809"/>
              <a:ext cx="181" cy="15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6946" name="Oval 78"/>
            <p:cNvSpPr>
              <a:spLocks noChangeArrowheads="1"/>
            </p:cNvSpPr>
            <p:nvPr/>
          </p:nvSpPr>
          <p:spPr bwMode="auto">
            <a:xfrm>
              <a:off x="2517" y="1842"/>
              <a:ext cx="90" cy="9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6922" name="Line 85"/>
          <p:cNvSpPr>
            <a:spLocks noChangeShapeType="1"/>
          </p:cNvSpPr>
          <p:nvPr/>
        </p:nvSpPr>
        <p:spPr bwMode="auto">
          <a:xfrm flipV="1">
            <a:off x="5364163" y="5876925"/>
            <a:ext cx="6492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3" name="Line 86"/>
          <p:cNvSpPr>
            <a:spLocks noChangeShapeType="1"/>
          </p:cNvSpPr>
          <p:nvPr/>
        </p:nvSpPr>
        <p:spPr bwMode="auto">
          <a:xfrm flipV="1">
            <a:off x="6013450" y="57340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4" name="AutoShape 87"/>
          <p:cNvSpPr>
            <a:spLocks noChangeArrowheads="1"/>
          </p:cNvSpPr>
          <p:nvPr/>
        </p:nvSpPr>
        <p:spPr bwMode="auto">
          <a:xfrm rot="16200000" flipV="1">
            <a:off x="5489575" y="5754688"/>
            <a:ext cx="287337" cy="249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25" name="Oval 88"/>
          <p:cNvSpPr>
            <a:spLocks noChangeArrowheads="1"/>
          </p:cNvSpPr>
          <p:nvPr/>
        </p:nvSpPr>
        <p:spPr bwMode="auto">
          <a:xfrm flipV="1">
            <a:off x="5724525" y="5807075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26" name="Text Box 89"/>
          <p:cNvSpPr txBox="1">
            <a:spLocks noChangeArrowheads="1"/>
          </p:cNvSpPr>
          <p:nvPr/>
        </p:nvSpPr>
        <p:spPr bwMode="auto">
          <a:xfrm>
            <a:off x="7596188" y="4076700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HVOut</a:t>
            </a:r>
          </a:p>
        </p:txBody>
      </p:sp>
      <p:sp>
        <p:nvSpPr>
          <p:cNvPr id="36927" name="Line 90"/>
          <p:cNvSpPr>
            <a:spLocks noChangeShapeType="1"/>
          </p:cNvSpPr>
          <p:nvPr/>
        </p:nvSpPr>
        <p:spPr bwMode="auto">
          <a:xfrm>
            <a:off x="1979613" y="4724400"/>
            <a:ext cx="201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28" name="Text Box 91"/>
          <p:cNvSpPr txBox="1">
            <a:spLocks noChangeArrowheads="1"/>
          </p:cNvSpPr>
          <p:nvPr/>
        </p:nvSpPr>
        <p:spPr bwMode="auto">
          <a:xfrm>
            <a:off x="2413000" y="4149725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LVIn</a:t>
            </a:r>
          </a:p>
        </p:txBody>
      </p:sp>
      <p:sp>
        <p:nvSpPr>
          <p:cNvPr id="36929" name="Text Box 92"/>
          <p:cNvSpPr txBox="1">
            <a:spLocks noChangeArrowheads="1"/>
          </p:cNvSpPr>
          <p:nvPr/>
        </p:nvSpPr>
        <p:spPr bwMode="auto">
          <a:xfrm>
            <a:off x="2376488" y="4449763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Sleep</a:t>
            </a:r>
          </a:p>
        </p:txBody>
      </p:sp>
      <p:sp>
        <p:nvSpPr>
          <p:cNvPr id="36930" name="Rectangle 94"/>
          <p:cNvSpPr>
            <a:spLocks noChangeArrowheads="1"/>
          </p:cNvSpPr>
          <p:nvPr/>
        </p:nvSpPr>
        <p:spPr bwMode="auto">
          <a:xfrm>
            <a:off x="971550" y="4005263"/>
            <a:ext cx="1006475" cy="865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 ctrl.</a:t>
            </a:r>
          </a:p>
        </p:txBody>
      </p:sp>
      <p:sp>
        <p:nvSpPr>
          <p:cNvPr id="36931" name="Line 95"/>
          <p:cNvSpPr>
            <a:spLocks noChangeShapeType="1"/>
          </p:cNvSpPr>
          <p:nvPr/>
        </p:nvSpPr>
        <p:spPr bwMode="auto">
          <a:xfrm>
            <a:off x="1476375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2" name="Line 96"/>
          <p:cNvSpPr>
            <a:spLocks noChangeShapeType="1"/>
          </p:cNvSpPr>
          <p:nvPr/>
        </p:nvSpPr>
        <p:spPr bwMode="auto">
          <a:xfrm>
            <a:off x="1476375" y="3716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33" name="Line 98"/>
          <p:cNvSpPr>
            <a:spLocks noChangeShapeType="1"/>
          </p:cNvSpPr>
          <p:nvPr/>
        </p:nvSpPr>
        <p:spPr bwMode="auto">
          <a:xfrm>
            <a:off x="5435600" y="35734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34" name="Oval 99"/>
          <p:cNvSpPr>
            <a:spLocks noChangeArrowheads="1"/>
          </p:cNvSpPr>
          <p:nvPr/>
        </p:nvSpPr>
        <p:spPr bwMode="auto">
          <a:xfrm flipV="1">
            <a:off x="4500563" y="4641850"/>
            <a:ext cx="14287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6935" name="Line 100"/>
          <p:cNvSpPr>
            <a:spLocks noChangeShapeType="1"/>
          </p:cNvSpPr>
          <p:nvPr/>
        </p:nvSpPr>
        <p:spPr bwMode="auto">
          <a:xfrm>
            <a:off x="5435600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36" name="Text Box 101"/>
          <p:cNvSpPr txBox="1">
            <a:spLocks noChangeArrowheads="1"/>
          </p:cNvSpPr>
          <p:nvPr/>
        </p:nvSpPr>
        <p:spPr bwMode="auto">
          <a:xfrm>
            <a:off x="5003800" y="2636838"/>
            <a:ext cx="1374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>
                <a:ea typeface="SimSun" pitchFamily="2" charset="-122"/>
              </a:rPr>
              <a:t>gate control block</a:t>
            </a:r>
            <a:endParaRPr lang="de-DE" altLang="de-DE"/>
          </a:p>
        </p:txBody>
      </p:sp>
      <p:sp>
        <p:nvSpPr>
          <p:cNvPr id="36937" name="Text Box 103"/>
          <p:cNvSpPr txBox="1">
            <a:spLocks noChangeArrowheads="1"/>
          </p:cNvSpPr>
          <p:nvPr/>
        </p:nvSpPr>
        <p:spPr bwMode="auto">
          <a:xfrm>
            <a:off x="7308850" y="2852738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Tp</a:t>
            </a:r>
          </a:p>
        </p:txBody>
      </p:sp>
      <p:sp>
        <p:nvSpPr>
          <p:cNvPr id="36938" name="Text Box 104"/>
          <p:cNvSpPr txBox="1">
            <a:spLocks noChangeArrowheads="1"/>
          </p:cNvSpPr>
          <p:nvPr/>
        </p:nvSpPr>
        <p:spPr bwMode="auto">
          <a:xfrm>
            <a:off x="7308850" y="573405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Tn</a:t>
            </a:r>
          </a:p>
        </p:txBody>
      </p:sp>
      <p:sp>
        <p:nvSpPr>
          <p:cNvPr id="36939" name="Text Box 68"/>
          <p:cNvSpPr txBox="1">
            <a:spLocks noChangeArrowheads="1"/>
          </p:cNvSpPr>
          <p:nvPr/>
        </p:nvSpPr>
        <p:spPr bwMode="auto">
          <a:xfrm>
            <a:off x="3357563" y="5143500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C/GLO0</a:t>
            </a:r>
          </a:p>
        </p:txBody>
      </p:sp>
      <p:sp>
        <p:nvSpPr>
          <p:cNvPr id="36940" name="Text Box 66"/>
          <p:cNvSpPr txBox="1">
            <a:spLocks noChangeArrowheads="1"/>
          </p:cNvSpPr>
          <p:nvPr/>
        </p:nvSpPr>
        <p:spPr bwMode="auto">
          <a:xfrm>
            <a:off x="3357563" y="3143250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C/GHI0</a:t>
            </a:r>
          </a:p>
        </p:txBody>
      </p:sp>
      <p:sp>
        <p:nvSpPr>
          <p:cNvPr id="36941" name="Text Box 68"/>
          <p:cNvSpPr txBox="1">
            <a:spLocks noChangeArrowheads="1"/>
          </p:cNvSpPr>
          <p:nvPr/>
        </p:nvSpPr>
        <p:spPr bwMode="auto">
          <a:xfrm>
            <a:off x="2000250" y="4857750"/>
            <a:ext cx="636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GNDD</a:t>
            </a:r>
          </a:p>
        </p:txBody>
      </p:sp>
      <p:sp>
        <p:nvSpPr>
          <p:cNvPr id="36942" name="Text Box 68"/>
          <p:cNvSpPr txBox="1">
            <a:spLocks noChangeArrowheads="1"/>
          </p:cNvSpPr>
          <p:nvPr/>
        </p:nvSpPr>
        <p:spPr bwMode="auto">
          <a:xfrm>
            <a:off x="2000250" y="3429000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VDDD</a:t>
            </a:r>
          </a:p>
        </p:txBody>
      </p:sp>
    </p:spTree>
    <p:extLst>
      <p:ext uri="{BB962C8B-B14F-4D97-AF65-F5344CB8AC3E}">
        <p14:creationId xmlns:p14="http://schemas.microsoft.com/office/powerpoint/2010/main" val="12455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\Desktop\swgated\Imageck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07" y="1196752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979712" y="3140968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79712" y="3933056"/>
            <a:ext cx="4320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79712" y="4725144"/>
            <a:ext cx="43204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79712" y="2348880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79712" y="1556792"/>
            <a:ext cx="4320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979712" y="764704"/>
            <a:ext cx="4320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043608" y="908720"/>
            <a:ext cx="87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Startup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1484784"/>
            <a:ext cx="14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Standard seq.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2564904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 Seq.</a:t>
            </a:r>
            <a:endParaRPr lang="de-DE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2483768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2915816" y="155679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2483768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83768" y="39330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2483768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2915816" y="393305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347864" y="1556792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>
            <a:off x="2915816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2483768" y="31409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V="1">
            <a:off x="2915816" y="234888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483768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827584" y="328498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827584" y="4077072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Off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467544" y="494116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Intermediate</a:t>
            </a:r>
            <a:endParaRPr lang="de-DE" dirty="0"/>
          </a:p>
        </p:txBody>
      </p:sp>
      <p:cxnSp>
        <p:nvCxnSpPr>
          <p:cNvPr id="75" name="Gerade Verbindung mit Pfeil 74"/>
          <p:cNvCxnSpPr/>
          <p:nvPr/>
        </p:nvCxnSpPr>
        <p:spPr>
          <a:xfrm flipH="1">
            <a:off x="248376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2483768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4277876" y="22616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4552196" y="23149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4956056" y="23378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4136906" y="22921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3843536" y="23378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3980696" y="23683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4407416" y="228449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4696976" y="23073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>
            <a:off x="4818896" y="23149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/>
        </p:nvCxnSpPr>
        <p:spPr>
          <a:xfrm>
            <a:off x="5100836" y="23530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5237996" y="23683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>
            <a:off x="5390396" y="23759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5525016" y="23835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5672336" y="24064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5809496" y="24064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5946656" y="24140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6083816" y="24216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hteck 100"/>
          <p:cNvSpPr/>
          <p:nvPr/>
        </p:nvSpPr>
        <p:spPr>
          <a:xfrm>
            <a:off x="3604260" y="2945884"/>
            <a:ext cx="65532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/>
          <p:cNvSpPr/>
          <p:nvPr/>
        </p:nvSpPr>
        <p:spPr>
          <a:xfrm>
            <a:off x="5090160" y="3715504"/>
            <a:ext cx="70866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/>
          <p:cNvSpPr/>
          <p:nvPr/>
        </p:nvSpPr>
        <p:spPr>
          <a:xfrm>
            <a:off x="5814060" y="3921244"/>
            <a:ext cx="12954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/>
          <p:cNvSpPr/>
          <p:nvPr/>
        </p:nvSpPr>
        <p:spPr>
          <a:xfrm>
            <a:off x="5951220" y="3745984"/>
            <a:ext cx="1285076" cy="18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4282440" y="3845044"/>
            <a:ext cx="683260" cy="172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4968240" y="4072116"/>
            <a:ext cx="129540" cy="2209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2627784" y="249289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2627784" y="407707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cxnSp>
        <p:nvCxnSpPr>
          <p:cNvPr id="58" name="Gerade Verbindung 57"/>
          <p:cNvCxnSpPr/>
          <p:nvPr/>
        </p:nvCxnSpPr>
        <p:spPr>
          <a:xfrm flipH="1">
            <a:off x="7308304" y="134076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Run – Program: Clear #1</a:t>
            </a:r>
          </a:p>
        </p:txBody>
      </p:sp>
    </p:spTree>
    <p:extLst>
      <p:ext uri="{BB962C8B-B14F-4D97-AF65-F5344CB8AC3E}">
        <p14:creationId xmlns:p14="http://schemas.microsoft.com/office/powerpoint/2010/main" val="36559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\Desktop\swgated\Imageck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63" y="1196752"/>
            <a:ext cx="554736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979712" y="3140968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979712" y="3933056"/>
            <a:ext cx="4320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79712" y="4725144"/>
            <a:ext cx="43204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79712" y="2348880"/>
            <a:ext cx="43204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79712" y="1556792"/>
            <a:ext cx="4320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979712" y="764704"/>
            <a:ext cx="4320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043608" y="908720"/>
            <a:ext cx="87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Startup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67544" y="1484784"/>
            <a:ext cx="146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Standard seq.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2564904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 Seq.</a:t>
            </a:r>
            <a:endParaRPr lang="de-DE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2483768" y="23488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2915816" y="155679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2483768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83768" y="39330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2483768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V="1">
            <a:off x="2915816" y="393305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347864" y="1556792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>
            <a:off x="2915816" y="15567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2483768" y="31409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V="1">
            <a:off x="2915816" y="234888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483768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827584" y="328498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On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827584" y="4077072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Gated</a:t>
            </a:r>
            <a:r>
              <a:rPr lang="de-DE" dirty="0" smtClean="0"/>
              <a:t> Off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467544" y="494116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Intermediate</a:t>
            </a:r>
            <a:endParaRPr lang="de-DE" dirty="0"/>
          </a:p>
        </p:txBody>
      </p:sp>
      <p:cxnSp>
        <p:nvCxnSpPr>
          <p:cNvPr id="75" name="Gerade Verbindung mit Pfeil 74"/>
          <p:cNvCxnSpPr/>
          <p:nvPr/>
        </p:nvCxnSpPr>
        <p:spPr>
          <a:xfrm flipH="1">
            <a:off x="248376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2483768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4277876" y="22616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4552196" y="23149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4956056" y="23378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4136906" y="22921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>
            <a:off x="3843536" y="23378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>
            <a:off x="3980696" y="23683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4407416" y="228449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4696976" y="23073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>
            <a:off x="4818896" y="23149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/>
        </p:nvCxnSpPr>
        <p:spPr>
          <a:xfrm>
            <a:off x="5100836" y="235307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5237996" y="23683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>
            <a:off x="5390396" y="23759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5525016" y="23835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5672336" y="24064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>
            <a:off x="5809496" y="24064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5946656" y="241403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6083816" y="24216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hteck 100"/>
          <p:cNvSpPr/>
          <p:nvPr/>
        </p:nvSpPr>
        <p:spPr>
          <a:xfrm>
            <a:off x="3604260" y="2945884"/>
            <a:ext cx="65532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/>
          <p:cNvSpPr/>
          <p:nvPr/>
        </p:nvSpPr>
        <p:spPr>
          <a:xfrm>
            <a:off x="5090160" y="3715504"/>
            <a:ext cx="70866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/>
          <p:cNvSpPr/>
          <p:nvPr/>
        </p:nvSpPr>
        <p:spPr>
          <a:xfrm>
            <a:off x="5814060" y="3921244"/>
            <a:ext cx="12954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/>
          <p:cNvSpPr/>
          <p:nvPr/>
        </p:nvSpPr>
        <p:spPr>
          <a:xfrm>
            <a:off x="5951220" y="3745984"/>
            <a:ext cx="1285076" cy="18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4282440" y="3845044"/>
            <a:ext cx="683260" cy="172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4968240" y="4072116"/>
            <a:ext cx="129540" cy="2209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2627784" y="249289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2627784" y="407707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5x</a:t>
            </a:r>
            <a:endParaRPr lang="de-DE" dirty="0"/>
          </a:p>
        </p:txBody>
      </p:sp>
      <p:cxnSp>
        <p:nvCxnSpPr>
          <p:cNvPr id="56" name="Gerade Verbindung 55"/>
          <p:cNvCxnSpPr/>
          <p:nvPr/>
        </p:nvCxnSpPr>
        <p:spPr>
          <a:xfrm flipH="1">
            <a:off x="7308304" y="134076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Run – Program: Clear #2</a:t>
            </a:r>
          </a:p>
        </p:txBody>
      </p:sp>
    </p:spTree>
    <p:extLst>
      <p:ext uri="{BB962C8B-B14F-4D97-AF65-F5344CB8AC3E}">
        <p14:creationId xmlns:p14="http://schemas.microsoft.com/office/powerpoint/2010/main" val="22526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van\Desktop\swgated\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0" y="130527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776711" y="2170162"/>
            <a:ext cx="4571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Row #1</a:t>
            </a:r>
          </a:p>
        </p:txBody>
      </p:sp>
    </p:spTree>
    <p:extLst>
      <p:ext uri="{BB962C8B-B14F-4D97-AF65-F5344CB8AC3E}">
        <p14:creationId xmlns:p14="http://schemas.microsoft.com/office/powerpoint/2010/main" val="35954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ivan\Desktop\swgated\Im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hteck 57"/>
          <p:cNvSpPr/>
          <p:nvPr/>
        </p:nvSpPr>
        <p:spPr>
          <a:xfrm>
            <a:off x="3536851" y="2420888"/>
            <a:ext cx="45719" cy="56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Row #2</a:t>
            </a:r>
          </a:p>
        </p:txBody>
      </p:sp>
    </p:spTree>
    <p:extLst>
      <p:ext uri="{BB962C8B-B14F-4D97-AF65-F5344CB8AC3E}">
        <p14:creationId xmlns:p14="http://schemas.microsoft.com/office/powerpoint/2010/main" val="15962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n\Desktop\swgated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755926" y="2239913"/>
            <a:ext cx="45719" cy="56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Row #3</a:t>
            </a:r>
          </a:p>
        </p:txBody>
      </p:sp>
    </p:spTree>
    <p:extLst>
      <p:ext uri="{BB962C8B-B14F-4D97-AF65-F5344CB8AC3E}">
        <p14:creationId xmlns:p14="http://schemas.microsoft.com/office/powerpoint/2010/main" val="19673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van\Desktop\swgated\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975251" y="2354213"/>
            <a:ext cx="45719" cy="56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Row #4</a:t>
            </a:r>
          </a:p>
        </p:txBody>
      </p:sp>
    </p:spTree>
    <p:extLst>
      <p:ext uri="{BB962C8B-B14F-4D97-AF65-F5344CB8AC3E}">
        <p14:creationId xmlns:p14="http://schemas.microsoft.com/office/powerpoint/2010/main" val="22995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86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SWITCHER: Measurements</a:t>
            </a:r>
            <a:br>
              <a:rPr lang="en-US" dirty="0" smtClean="0"/>
            </a:br>
            <a:r>
              <a:rPr lang="en-US" dirty="0" smtClean="0"/>
              <a:t>Rise Time</a:t>
            </a:r>
          </a:p>
        </p:txBody>
      </p:sp>
    </p:spTree>
    <p:extLst>
      <p:ext uri="{BB962C8B-B14F-4D97-AF65-F5344CB8AC3E}">
        <p14:creationId xmlns:p14="http://schemas.microsoft.com/office/powerpoint/2010/main" val="4906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87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Rise Time Measurements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Rise time and fall times are ~ 6ns for 100pF load and 9V amplitude 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36866" name="Picture 2" descr="C:\Users\ivan\Pictures\Page22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973263"/>
            <a:ext cx="36290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ivan\Pictures\Page23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8428"/>
            <a:ext cx="35147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88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Rise Time Measurements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High voltage clear pulse is possible: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3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0V clear high, 10V clear low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37890" name="Picture 2" descr="C:\Users\ivan\Pictures\Page24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714500"/>
            <a:ext cx="44291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4860032" y="1844824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4860032" y="2492896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20V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3563888" y="1412776"/>
            <a:ext cx="43204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3995936" y="1196752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90pF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3059832" y="2492896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3500696" y="220486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4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89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Rise Time </a:t>
            </a:r>
            <a:r>
              <a:rPr lang="en-US" sz="2000" dirty="0" smtClean="0"/>
              <a:t>Measurements – irradiated chip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Irradiation to 21MRad – 150pF load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We need to increase size of the power transistors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Can be done, but the chip size will increase by 100um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875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663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Čuvar mesta za broj slajda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997AFE-D114-4EC5-8E04-3D8126E2D9A7}" type="slidenum">
              <a:rPr lang="de-DE" altLang="de-DE" smtClean="0"/>
              <a:pPr eaLnBrk="1" hangingPunct="1"/>
              <a:t>9</a:t>
            </a:fld>
            <a:endParaRPr lang="de-DE" altLang="de-DE" smtClean="0"/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5029200" y="1295400"/>
            <a:ext cx="533400" cy="457200"/>
            <a:chOff x="1392" y="2112"/>
            <a:chExt cx="336" cy="288"/>
          </a:xfrm>
        </p:grpSpPr>
        <p:grpSp>
          <p:nvGrpSpPr>
            <p:cNvPr id="39183" name="Group 3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39185" name="Line 4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6" name="Line 5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7" name="Line 6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8" name="Line 7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9" name="Line 8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9184" name="Oval 9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38916" name="Group 10"/>
          <p:cNvGrpSpPr>
            <a:grpSpLocks/>
          </p:cNvGrpSpPr>
          <p:nvPr/>
        </p:nvGrpSpPr>
        <p:grpSpPr bwMode="auto">
          <a:xfrm>
            <a:off x="6858000" y="5178425"/>
            <a:ext cx="533400" cy="457200"/>
            <a:chOff x="2256" y="2880"/>
            <a:chExt cx="336" cy="288"/>
          </a:xfrm>
        </p:grpSpPr>
        <p:sp>
          <p:nvSpPr>
            <p:cNvPr id="39174" name="Line 11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5" name="Line 12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6" name="Line 13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7" name="Line 14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8" name="Line 15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9" name="Line 16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80" name="Line 17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81" name="Line 18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82" name="Line 19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917" name="Group 20"/>
          <p:cNvGrpSpPr>
            <a:grpSpLocks/>
          </p:cNvGrpSpPr>
          <p:nvPr/>
        </p:nvGrpSpPr>
        <p:grpSpPr bwMode="auto">
          <a:xfrm>
            <a:off x="6858000" y="1752600"/>
            <a:ext cx="533400" cy="457200"/>
            <a:chOff x="2496" y="1680"/>
            <a:chExt cx="336" cy="288"/>
          </a:xfrm>
        </p:grpSpPr>
        <p:sp>
          <p:nvSpPr>
            <p:cNvPr id="39164" name="Line 21"/>
            <p:cNvSpPr>
              <a:spLocks noChangeShapeType="1"/>
            </p:cNvSpPr>
            <p:nvPr/>
          </p:nvSpPr>
          <p:spPr bwMode="auto">
            <a:xfrm flipH="1" flipV="1">
              <a:off x="2688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65" name="Line 22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66" name="Line 23"/>
            <p:cNvSpPr>
              <a:spLocks noChangeShapeType="1"/>
            </p:cNvSpPr>
            <p:nvPr/>
          </p:nvSpPr>
          <p:spPr bwMode="auto">
            <a:xfrm flipV="1">
              <a:off x="26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67" name="Line 24"/>
            <p:cNvSpPr>
              <a:spLocks noChangeShapeType="1"/>
            </p:cNvSpPr>
            <p:nvPr/>
          </p:nvSpPr>
          <p:spPr bwMode="auto">
            <a:xfrm flipH="1" flipV="1">
              <a:off x="249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68" name="Line 25"/>
            <p:cNvSpPr>
              <a:spLocks noChangeShapeType="1"/>
            </p:cNvSpPr>
            <p:nvPr/>
          </p:nvSpPr>
          <p:spPr bwMode="auto">
            <a:xfrm flipV="1">
              <a:off x="2640" y="16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69" name="Line 26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0" name="Line 27"/>
            <p:cNvSpPr>
              <a:spLocks noChangeShapeType="1"/>
            </p:cNvSpPr>
            <p:nvPr/>
          </p:nvSpPr>
          <p:spPr bwMode="auto">
            <a:xfrm flipV="1">
              <a:off x="283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1" name="Line 28"/>
            <p:cNvSpPr>
              <a:spLocks noChangeShapeType="1"/>
            </p:cNvSpPr>
            <p:nvPr/>
          </p:nvSpPr>
          <p:spPr bwMode="auto">
            <a:xfrm flipH="1">
              <a:off x="2592" y="187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2" name="Line 29"/>
            <p:cNvSpPr>
              <a:spLocks noChangeShapeType="1"/>
            </p:cNvSpPr>
            <p:nvPr/>
          </p:nvSpPr>
          <p:spPr bwMode="auto">
            <a:xfrm>
              <a:off x="2592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73" name="Oval 30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8918" name="Line 31"/>
          <p:cNvSpPr>
            <a:spLocks noChangeShapeType="1"/>
          </p:cNvSpPr>
          <p:nvPr/>
        </p:nvSpPr>
        <p:spPr bwMode="auto">
          <a:xfrm>
            <a:off x="7391400" y="22066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9" name="AutoShape 32"/>
          <p:cNvSpPr>
            <a:spLocks noChangeArrowheads="1"/>
          </p:cNvSpPr>
          <p:nvPr/>
        </p:nvSpPr>
        <p:spPr bwMode="auto">
          <a:xfrm rot="5400000">
            <a:off x="6019800" y="1752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8920" name="Line 33"/>
          <p:cNvSpPr>
            <a:spLocks noChangeShapeType="1"/>
          </p:cNvSpPr>
          <p:nvPr/>
        </p:nvSpPr>
        <p:spPr bwMode="auto">
          <a:xfrm>
            <a:off x="5562600" y="1752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1" name="Line 34"/>
          <p:cNvSpPr>
            <a:spLocks noChangeShapeType="1"/>
          </p:cNvSpPr>
          <p:nvPr/>
        </p:nvSpPr>
        <p:spPr bwMode="auto">
          <a:xfrm flipV="1">
            <a:off x="5562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2" name="Line 35"/>
          <p:cNvSpPr>
            <a:spLocks noChangeShapeType="1"/>
          </p:cNvSpPr>
          <p:nvPr/>
        </p:nvSpPr>
        <p:spPr bwMode="auto">
          <a:xfrm flipH="1">
            <a:off x="228600" y="1063625"/>
            <a:ext cx="8153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3" name="Line 36"/>
          <p:cNvSpPr>
            <a:spLocks noChangeShapeType="1"/>
          </p:cNvSpPr>
          <p:nvPr/>
        </p:nvSpPr>
        <p:spPr bwMode="auto">
          <a:xfrm flipH="1">
            <a:off x="55626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4" name="Line 37"/>
          <p:cNvSpPr>
            <a:spLocks noChangeShapeType="1"/>
          </p:cNvSpPr>
          <p:nvPr/>
        </p:nvSpPr>
        <p:spPr bwMode="auto">
          <a:xfrm flipH="1">
            <a:off x="4267200" y="2816225"/>
            <a:ext cx="4114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5" name="Line 38"/>
          <p:cNvSpPr>
            <a:spLocks noChangeShapeType="1"/>
          </p:cNvSpPr>
          <p:nvPr/>
        </p:nvSpPr>
        <p:spPr bwMode="auto">
          <a:xfrm flipH="1">
            <a:off x="4038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6" name="Line 39"/>
          <p:cNvSpPr>
            <a:spLocks noChangeShapeType="1"/>
          </p:cNvSpPr>
          <p:nvPr/>
        </p:nvSpPr>
        <p:spPr bwMode="auto">
          <a:xfrm>
            <a:off x="4038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7" name="Line 40"/>
          <p:cNvSpPr>
            <a:spLocks noChangeShapeType="1"/>
          </p:cNvSpPr>
          <p:nvPr/>
        </p:nvSpPr>
        <p:spPr bwMode="auto">
          <a:xfrm flipH="1" flipV="1">
            <a:off x="4038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28" name="Group 41"/>
          <p:cNvGrpSpPr>
            <a:grpSpLocks/>
          </p:cNvGrpSpPr>
          <p:nvPr/>
        </p:nvGrpSpPr>
        <p:grpSpPr bwMode="auto">
          <a:xfrm>
            <a:off x="3505200" y="1295400"/>
            <a:ext cx="533400" cy="457200"/>
            <a:chOff x="1392" y="2112"/>
            <a:chExt cx="336" cy="288"/>
          </a:xfrm>
        </p:grpSpPr>
        <p:grpSp>
          <p:nvGrpSpPr>
            <p:cNvPr id="39157" name="Group 42"/>
            <p:cNvGrpSpPr>
              <a:grpSpLocks/>
            </p:cNvGrpSpPr>
            <p:nvPr/>
          </p:nvGrpSpPr>
          <p:grpSpPr bwMode="auto">
            <a:xfrm>
              <a:off x="1392" y="2112"/>
              <a:ext cx="336" cy="288"/>
              <a:chOff x="1392" y="2880"/>
              <a:chExt cx="336" cy="288"/>
            </a:xfrm>
          </p:grpSpPr>
          <p:sp>
            <p:nvSpPr>
              <p:cNvPr id="39159" name="Line 43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0" name="Line 44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1" name="Line 45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2" name="Line 46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3" name="Line 47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9158" name="Oval 48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8929" name="Line 49"/>
          <p:cNvSpPr>
            <a:spLocks noChangeShapeType="1"/>
          </p:cNvSpPr>
          <p:nvPr/>
        </p:nvSpPr>
        <p:spPr bwMode="auto">
          <a:xfrm flipV="1">
            <a:off x="40386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0" name="Line 50"/>
          <p:cNvSpPr>
            <a:spLocks noChangeShapeType="1"/>
          </p:cNvSpPr>
          <p:nvPr/>
        </p:nvSpPr>
        <p:spPr bwMode="auto">
          <a:xfrm flipV="1">
            <a:off x="40386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1" name="Line 51"/>
          <p:cNvSpPr>
            <a:spLocks noChangeShapeType="1"/>
          </p:cNvSpPr>
          <p:nvPr/>
        </p:nvSpPr>
        <p:spPr bwMode="auto">
          <a:xfrm flipH="1">
            <a:off x="3276600" y="1524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2" name="Line 52"/>
          <p:cNvSpPr>
            <a:spLocks noChangeShapeType="1"/>
          </p:cNvSpPr>
          <p:nvPr/>
        </p:nvSpPr>
        <p:spPr bwMode="auto">
          <a:xfrm flipV="1">
            <a:off x="40386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33" name="Group 53"/>
          <p:cNvGrpSpPr>
            <a:grpSpLocks/>
          </p:cNvGrpSpPr>
          <p:nvPr/>
        </p:nvGrpSpPr>
        <p:grpSpPr bwMode="auto">
          <a:xfrm>
            <a:off x="3505200" y="5486400"/>
            <a:ext cx="533400" cy="457200"/>
            <a:chOff x="1392" y="2880"/>
            <a:chExt cx="336" cy="288"/>
          </a:xfrm>
        </p:grpSpPr>
        <p:sp>
          <p:nvSpPr>
            <p:cNvPr id="39152" name="Line 54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53" name="Line 55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54" name="Line 56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55" name="Line 57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56" name="Line 58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34" name="Line 59"/>
          <p:cNvSpPr>
            <a:spLocks noChangeShapeType="1"/>
          </p:cNvSpPr>
          <p:nvPr/>
        </p:nvSpPr>
        <p:spPr bwMode="auto">
          <a:xfrm flipH="1">
            <a:off x="228600" y="6169025"/>
            <a:ext cx="80772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5" name="Line 60"/>
          <p:cNvSpPr>
            <a:spLocks noChangeShapeType="1"/>
          </p:cNvSpPr>
          <p:nvPr/>
        </p:nvSpPr>
        <p:spPr bwMode="auto">
          <a:xfrm flipV="1">
            <a:off x="4038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36" name="Group 61"/>
          <p:cNvGrpSpPr>
            <a:grpSpLocks/>
          </p:cNvGrpSpPr>
          <p:nvPr/>
        </p:nvGrpSpPr>
        <p:grpSpPr bwMode="auto">
          <a:xfrm>
            <a:off x="5029200" y="5486400"/>
            <a:ext cx="533400" cy="457200"/>
            <a:chOff x="1392" y="2880"/>
            <a:chExt cx="336" cy="288"/>
          </a:xfrm>
        </p:grpSpPr>
        <p:sp>
          <p:nvSpPr>
            <p:cNvPr id="39147" name="Line 62"/>
            <p:cNvSpPr>
              <a:spLocks noChangeShapeType="1"/>
            </p:cNvSpPr>
            <p:nvPr/>
          </p:nvSpPr>
          <p:spPr bwMode="auto">
            <a:xfrm flipH="1"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48" name="Line 63"/>
            <p:cNvSpPr>
              <a:spLocks noChangeShapeType="1"/>
            </p:cNvSpPr>
            <p:nvPr/>
          </p:nvSpPr>
          <p:spPr bwMode="auto">
            <a:xfrm flipH="1"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49" name="Line 64"/>
            <p:cNvSpPr>
              <a:spLocks noChangeShapeType="1"/>
            </p:cNvSpPr>
            <p:nvPr/>
          </p:nvSpPr>
          <p:spPr bwMode="auto">
            <a:xfrm>
              <a:off x="1584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50" name="Line 65"/>
            <p:cNvSpPr>
              <a:spLocks noChangeShapeType="1"/>
            </p:cNvSpPr>
            <p:nvPr/>
          </p:nvSpPr>
          <p:spPr bwMode="auto">
            <a:xfrm flipH="1">
              <a:off x="13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51" name="Line 66"/>
            <p:cNvSpPr>
              <a:spLocks noChangeShapeType="1"/>
            </p:cNvSpPr>
            <p:nvPr/>
          </p:nvSpPr>
          <p:spPr bwMode="auto">
            <a:xfrm>
              <a:off x="153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37" name="Line 67"/>
          <p:cNvSpPr>
            <a:spLocks noChangeShapeType="1"/>
          </p:cNvSpPr>
          <p:nvPr/>
        </p:nvSpPr>
        <p:spPr bwMode="auto">
          <a:xfrm flipV="1">
            <a:off x="55626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8" name="Line 68"/>
          <p:cNvSpPr>
            <a:spLocks noChangeShapeType="1"/>
          </p:cNvSpPr>
          <p:nvPr/>
        </p:nvSpPr>
        <p:spPr bwMode="auto">
          <a:xfrm>
            <a:off x="5562600" y="4191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9" name="AutoShape 69"/>
          <p:cNvSpPr>
            <a:spLocks noChangeArrowheads="1"/>
          </p:cNvSpPr>
          <p:nvPr/>
        </p:nvSpPr>
        <p:spPr bwMode="auto">
          <a:xfrm rot="5400000">
            <a:off x="6019800" y="51816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8940" name="Line 70"/>
          <p:cNvSpPr>
            <a:spLocks noChangeShapeType="1"/>
          </p:cNvSpPr>
          <p:nvPr/>
        </p:nvSpPr>
        <p:spPr bwMode="auto">
          <a:xfrm>
            <a:off x="6553200" y="54070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1" name="Line 71"/>
          <p:cNvSpPr>
            <a:spLocks noChangeShapeType="1"/>
          </p:cNvSpPr>
          <p:nvPr/>
        </p:nvSpPr>
        <p:spPr bwMode="auto">
          <a:xfrm flipH="1">
            <a:off x="55626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42" name="Group 72"/>
          <p:cNvGrpSpPr>
            <a:grpSpLocks/>
          </p:cNvGrpSpPr>
          <p:nvPr/>
        </p:nvGrpSpPr>
        <p:grpSpPr bwMode="auto">
          <a:xfrm>
            <a:off x="7848600" y="1673225"/>
            <a:ext cx="609600" cy="609600"/>
            <a:chOff x="3264" y="1248"/>
            <a:chExt cx="384" cy="384"/>
          </a:xfrm>
        </p:grpSpPr>
        <p:sp>
          <p:nvSpPr>
            <p:cNvPr id="39145" name="AutoShape 73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9146" name="Oval 74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8943" name="Line 75"/>
          <p:cNvSpPr>
            <a:spLocks noChangeShapeType="1"/>
          </p:cNvSpPr>
          <p:nvPr/>
        </p:nvSpPr>
        <p:spPr bwMode="auto">
          <a:xfrm flipH="1">
            <a:off x="5105400" y="4416425"/>
            <a:ext cx="3200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4" name="Line 76"/>
          <p:cNvSpPr>
            <a:spLocks noChangeShapeType="1"/>
          </p:cNvSpPr>
          <p:nvPr/>
        </p:nvSpPr>
        <p:spPr bwMode="auto">
          <a:xfrm>
            <a:off x="8458200" y="1978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5" name="Line 77"/>
          <p:cNvSpPr>
            <a:spLocks noChangeShapeType="1"/>
          </p:cNvSpPr>
          <p:nvPr/>
        </p:nvSpPr>
        <p:spPr bwMode="auto">
          <a:xfrm>
            <a:off x="8610600" y="1978025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46" name="Group 78"/>
          <p:cNvGrpSpPr>
            <a:grpSpLocks/>
          </p:cNvGrpSpPr>
          <p:nvPr/>
        </p:nvGrpSpPr>
        <p:grpSpPr bwMode="auto">
          <a:xfrm>
            <a:off x="7848600" y="5102225"/>
            <a:ext cx="609600" cy="609600"/>
            <a:chOff x="3264" y="1248"/>
            <a:chExt cx="384" cy="384"/>
          </a:xfrm>
        </p:grpSpPr>
        <p:sp>
          <p:nvSpPr>
            <p:cNvPr id="39143" name="AutoShape 79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9144" name="Oval 80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8947" name="Line 81"/>
          <p:cNvSpPr>
            <a:spLocks noChangeShapeType="1"/>
          </p:cNvSpPr>
          <p:nvPr/>
        </p:nvSpPr>
        <p:spPr bwMode="auto">
          <a:xfrm>
            <a:off x="8610600" y="4800600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8" name="Line 82"/>
          <p:cNvSpPr>
            <a:spLocks noChangeShapeType="1"/>
          </p:cNvSpPr>
          <p:nvPr/>
        </p:nvSpPr>
        <p:spPr bwMode="auto">
          <a:xfrm>
            <a:off x="8458200" y="5407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9" name="Line 83"/>
          <p:cNvSpPr>
            <a:spLocks noChangeShapeType="1"/>
          </p:cNvSpPr>
          <p:nvPr/>
        </p:nvSpPr>
        <p:spPr bwMode="auto">
          <a:xfrm flipH="1">
            <a:off x="914400" y="5715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0" name="Line 84"/>
          <p:cNvSpPr>
            <a:spLocks noChangeShapeType="1"/>
          </p:cNvSpPr>
          <p:nvPr/>
        </p:nvSpPr>
        <p:spPr bwMode="auto">
          <a:xfrm>
            <a:off x="7543800" y="5407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1" name="Line 85"/>
          <p:cNvSpPr>
            <a:spLocks noChangeShapeType="1"/>
          </p:cNvSpPr>
          <p:nvPr/>
        </p:nvSpPr>
        <p:spPr bwMode="auto">
          <a:xfrm>
            <a:off x="7543800" y="1978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2" name="Line 86"/>
          <p:cNvSpPr>
            <a:spLocks noChangeShapeType="1"/>
          </p:cNvSpPr>
          <p:nvPr/>
        </p:nvSpPr>
        <p:spPr bwMode="auto">
          <a:xfrm>
            <a:off x="63246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3" name="Line 87"/>
          <p:cNvSpPr>
            <a:spLocks noChangeShapeType="1"/>
          </p:cNvSpPr>
          <p:nvPr/>
        </p:nvSpPr>
        <p:spPr bwMode="auto">
          <a:xfrm>
            <a:off x="6324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4" name="Line 88"/>
          <p:cNvSpPr>
            <a:spLocks noChangeShapeType="1"/>
          </p:cNvSpPr>
          <p:nvPr/>
        </p:nvSpPr>
        <p:spPr bwMode="auto">
          <a:xfrm>
            <a:off x="8077200" y="55594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5" name="Line 89"/>
          <p:cNvSpPr>
            <a:spLocks noChangeShapeType="1"/>
          </p:cNvSpPr>
          <p:nvPr/>
        </p:nvSpPr>
        <p:spPr bwMode="auto">
          <a:xfrm>
            <a:off x="8077200" y="4416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6" name="Line 90"/>
          <p:cNvSpPr>
            <a:spLocks noChangeShapeType="1"/>
          </p:cNvSpPr>
          <p:nvPr/>
        </p:nvSpPr>
        <p:spPr bwMode="auto">
          <a:xfrm>
            <a:off x="63246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7" name="Line 91"/>
          <p:cNvSpPr>
            <a:spLocks noChangeShapeType="1"/>
          </p:cNvSpPr>
          <p:nvPr/>
        </p:nvSpPr>
        <p:spPr bwMode="auto">
          <a:xfrm>
            <a:off x="8077200" y="10636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8" name="Line 92"/>
          <p:cNvSpPr>
            <a:spLocks noChangeShapeType="1"/>
          </p:cNvSpPr>
          <p:nvPr/>
        </p:nvSpPr>
        <p:spPr bwMode="auto">
          <a:xfrm>
            <a:off x="6324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9" name="Line 93"/>
          <p:cNvSpPr>
            <a:spLocks noChangeShapeType="1"/>
          </p:cNvSpPr>
          <p:nvPr/>
        </p:nvSpPr>
        <p:spPr bwMode="auto">
          <a:xfrm>
            <a:off x="8077200" y="21304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0" name="Line 94"/>
          <p:cNvSpPr>
            <a:spLocks noChangeShapeType="1"/>
          </p:cNvSpPr>
          <p:nvPr/>
        </p:nvSpPr>
        <p:spPr bwMode="auto">
          <a:xfrm flipV="1">
            <a:off x="7391400" y="10636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1" name="Line 95"/>
          <p:cNvSpPr>
            <a:spLocks noChangeShapeType="1"/>
          </p:cNvSpPr>
          <p:nvPr/>
        </p:nvSpPr>
        <p:spPr bwMode="auto">
          <a:xfrm flipV="1">
            <a:off x="7391400" y="56356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62" name="Group 96"/>
          <p:cNvGrpSpPr>
            <a:grpSpLocks/>
          </p:cNvGrpSpPr>
          <p:nvPr/>
        </p:nvGrpSpPr>
        <p:grpSpPr bwMode="auto">
          <a:xfrm flipH="1">
            <a:off x="2819400" y="1066800"/>
            <a:ext cx="533400" cy="990600"/>
            <a:chOff x="1440" y="672"/>
            <a:chExt cx="336" cy="624"/>
          </a:xfrm>
        </p:grpSpPr>
        <p:grpSp>
          <p:nvGrpSpPr>
            <p:cNvPr id="39131" name="Group 97"/>
            <p:cNvGrpSpPr>
              <a:grpSpLocks/>
            </p:cNvGrpSpPr>
            <p:nvPr/>
          </p:nvGrpSpPr>
          <p:grpSpPr bwMode="auto">
            <a:xfrm>
              <a:off x="1440" y="816"/>
              <a:ext cx="336" cy="288"/>
              <a:chOff x="1392" y="2112"/>
              <a:chExt cx="336" cy="288"/>
            </a:xfrm>
          </p:grpSpPr>
          <p:grpSp>
            <p:nvGrpSpPr>
              <p:cNvPr id="39136" name="Group 98"/>
              <p:cNvGrpSpPr>
                <a:grpSpLocks/>
              </p:cNvGrpSpPr>
              <p:nvPr/>
            </p:nvGrpSpPr>
            <p:grpSpPr bwMode="auto">
              <a:xfrm>
                <a:off x="1392" y="2112"/>
                <a:ext cx="336" cy="288"/>
                <a:chOff x="1392" y="2880"/>
                <a:chExt cx="336" cy="288"/>
              </a:xfrm>
            </p:grpSpPr>
            <p:sp>
              <p:nvSpPr>
                <p:cNvPr id="39138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584" y="316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139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584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140" name="Line 101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141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392" y="30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142" name="Line 103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137" name="Oval 104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  <p:sp>
          <p:nvSpPr>
            <p:cNvPr id="39132" name="Line 105"/>
            <p:cNvSpPr>
              <a:spLocks noChangeShapeType="1"/>
            </p:cNvSpPr>
            <p:nvPr/>
          </p:nvSpPr>
          <p:spPr bwMode="auto">
            <a:xfrm flipV="1">
              <a:off x="1776" y="6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33" name="Line 106"/>
            <p:cNvSpPr>
              <a:spLocks noChangeShapeType="1"/>
            </p:cNvSpPr>
            <p:nvPr/>
          </p:nvSpPr>
          <p:spPr bwMode="auto">
            <a:xfrm>
              <a:off x="1776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34" name="Line 107"/>
            <p:cNvSpPr>
              <a:spLocks noChangeShapeType="1"/>
            </p:cNvSpPr>
            <p:nvPr/>
          </p:nvSpPr>
          <p:spPr bwMode="auto">
            <a:xfrm flipH="1">
              <a:off x="1440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35" name="Line 108"/>
            <p:cNvSpPr>
              <a:spLocks noChangeShapeType="1"/>
            </p:cNvSpPr>
            <p:nvPr/>
          </p:nvSpPr>
          <p:spPr bwMode="auto">
            <a:xfrm>
              <a:off x="1440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63" name="Rectangle 109"/>
          <p:cNvSpPr>
            <a:spLocks noChangeArrowheads="1"/>
          </p:cNvSpPr>
          <p:nvPr/>
        </p:nvSpPr>
        <p:spPr bwMode="auto">
          <a:xfrm>
            <a:off x="762000" y="2667000"/>
            <a:ext cx="3124200" cy="228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8964" name="Line 110"/>
          <p:cNvSpPr>
            <a:spLocks noChangeShapeType="1"/>
          </p:cNvSpPr>
          <p:nvPr/>
        </p:nvSpPr>
        <p:spPr bwMode="auto">
          <a:xfrm flipV="1">
            <a:off x="2819400" y="2057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65" name="Group 111"/>
          <p:cNvGrpSpPr>
            <a:grpSpLocks/>
          </p:cNvGrpSpPr>
          <p:nvPr/>
        </p:nvGrpSpPr>
        <p:grpSpPr bwMode="auto">
          <a:xfrm flipH="1">
            <a:off x="4038600" y="1981200"/>
            <a:ext cx="533400" cy="685800"/>
            <a:chOff x="2208" y="1248"/>
            <a:chExt cx="336" cy="432"/>
          </a:xfrm>
        </p:grpSpPr>
        <p:sp>
          <p:nvSpPr>
            <p:cNvPr id="39119" name="Line 112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120" name="Group 113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39121" name="Line 114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2" name="Line 115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3" name="Line 116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4" name="Line 117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5" name="Line 118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6" name="Line 119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7" name="Line 120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8" name="Line 121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9" name="Line 122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0" name="Oval 123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grpSp>
        <p:nvGrpSpPr>
          <p:cNvPr id="38966" name="Group 124"/>
          <p:cNvGrpSpPr>
            <a:grpSpLocks/>
          </p:cNvGrpSpPr>
          <p:nvPr/>
        </p:nvGrpSpPr>
        <p:grpSpPr bwMode="auto">
          <a:xfrm flipH="1">
            <a:off x="4038600" y="4572000"/>
            <a:ext cx="533400" cy="457200"/>
            <a:chOff x="2256" y="2880"/>
            <a:chExt cx="336" cy="288"/>
          </a:xfrm>
        </p:grpSpPr>
        <p:sp>
          <p:nvSpPr>
            <p:cNvPr id="39110" name="Line 125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1" name="Line 126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2" name="Line 127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3" name="Line 128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4" name="Line 129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5" name="Line 130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6" name="Line 131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7" name="Line 132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18" name="Line 133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67" name="Line 134"/>
          <p:cNvSpPr>
            <a:spLocks noChangeShapeType="1"/>
          </p:cNvSpPr>
          <p:nvPr/>
        </p:nvSpPr>
        <p:spPr bwMode="auto">
          <a:xfrm>
            <a:off x="7391400" y="35782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8" name="Rectangle 135"/>
          <p:cNvSpPr>
            <a:spLocks noChangeArrowheads="1"/>
          </p:cNvSpPr>
          <p:nvPr/>
        </p:nvSpPr>
        <p:spPr bwMode="auto">
          <a:xfrm>
            <a:off x="8001000" y="3273425"/>
            <a:ext cx="533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grpSp>
        <p:nvGrpSpPr>
          <p:cNvPr id="38969" name="Group 136"/>
          <p:cNvGrpSpPr>
            <a:grpSpLocks/>
          </p:cNvGrpSpPr>
          <p:nvPr/>
        </p:nvGrpSpPr>
        <p:grpSpPr bwMode="auto">
          <a:xfrm>
            <a:off x="5105400" y="3962400"/>
            <a:ext cx="304800" cy="457200"/>
            <a:chOff x="2208" y="2496"/>
            <a:chExt cx="192" cy="288"/>
          </a:xfrm>
        </p:grpSpPr>
        <p:sp>
          <p:nvSpPr>
            <p:cNvPr id="39106" name="Line 137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07" name="Line 138"/>
            <p:cNvSpPr>
              <a:spLocks noChangeShapeType="1"/>
            </p:cNvSpPr>
            <p:nvPr/>
          </p:nvSpPr>
          <p:spPr bwMode="auto">
            <a:xfrm>
              <a:off x="2208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08" name="Line 139"/>
            <p:cNvSpPr>
              <a:spLocks noChangeShapeType="1"/>
            </p:cNvSpPr>
            <p:nvPr/>
          </p:nvSpPr>
          <p:spPr bwMode="auto">
            <a:xfrm>
              <a:off x="2304" y="27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09" name="AutoShape 140"/>
            <p:cNvSpPr>
              <a:spLocks noChangeArrowheads="1"/>
            </p:cNvSpPr>
            <p:nvPr/>
          </p:nvSpPr>
          <p:spPr bwMode="auto">
            <a:xfrm flipV="1">
              <a:off x="2208" y="2640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grpSp>
        <p:nvGrpSpPr>
          <p:cNvPr id="38970" name="Group 141"/>
          <p:cNvGrpSpPr>
            <a:grpSpLocks/>
          </p:cNvGrpSpPr>
          <p:nvPr/>
        </p:nvGrpSpPr>
        <p:grpSpPr bwMode="auto">
          <a:xfrm>
            <a:off x="5029200" y="2819400"/>
            <a:ext cx="304800" cy="457200"/>
            <a:chOff x="2688" y="1776"/>
            <a:chExt cx="192" cy="288"/>
          </a:xfrm>
        </p:grpSpPr>
        <p:sp>
          <p:nvSpPr>
            <p:cNvPr id="39102" name="Line 142"/>
            <p:cNvSpPr>
              <a:spLocks noChangeShapeType="1"/>
            </p:cNvSpPr>
            <p:nvPr/>
          </p:nvSpPr>
          <p:spPr bwMode="auto">
            <a:xfrm>
              <a:off x="2784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03" name="Line 143"/>
            <p:cNvSpPr>
              <a:spLocks noChangeShapeType="1"/>
            </p:cNvSpPr>
            <p:nvPr/>
          </p:nvSpPr>
          <p:spPr bwMode="auto">
            <a:xfrm>
              <a:off x="2688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04" name="Line 144"/>
            <p:cNvSpPr>
              <a:spLocks noChangeShapeType="1"/>
            </p:cNvSpPr>
            <p:nvPr/>
          </p:nvSpPr>
          <p:spPr bwMode="auto">
            <a:xfrm>
              <a:off x="278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105" name="AutoShape 145"/>
            <p:cNvSpPr>
              <a:spLocks noChangeArrowheads="1"/>
            </p:cNvSpPr>
            <p:nvPr/>
          </p:nvSpPr>
          <p:spPr bwMode="auto">
            <a:xfrm flipV="1">
              <a:off x="2688" y="1824"/>
              <a:ext cx="192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8971" name="Line 146"/>
          <p:cNvSpPr>
            <a:spLocks noChangeShapeType="1"/>
          </p:cNvSpPr>
          <p:nvPr/>
        </p:nvSpPr>
        <p:spPr bwMode="auto">
          <a:xfrm>
            <a:off x="65532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72" name="Group 147"/>
          <p:cNvGrpSpPr>
            <a:grpSpLocks/>
          </p:cNvGrpSpPr>
          <p:nvPr/>
        </p:nvGrpSpPr>
        <p:grpSpPr bwMode="auto">
          <a:xfrm>
            <a:off x="6781800" y="4953000"/>
            <a:ext cx="762000" cy="457200"/>
            <a:chOff x="4272" y="3024"/>
            <a:chExt cx="480" cy="384"/>
          </a:xfrm>
        </p:grpSpPr>
        <p:sp>
          <p:nvSpPr>
            <p:cNvPr id="39100" name="Arc 148"/>
            <p:cNvSpPr>
              <a:spLocks/>
            </p:cNvSpPr>
            <p:nvPr/>
          </p:nvSpPr>
          <p:spPr bwMode="auto">
            <a:xfrm rot="10800000" flipH="1" flipV="1">
              <a:off x="451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9101" name="Arc 149"/>
            <p:cNvSpPr>
              <a:spLocks/>
            </p:cNvSpPr>
            <p:nvPr/>
          </p:nvSpPr>
          <p:spPr bwMode="auto">
            <a:xfrm rot="10800000" flipV="1">
              <a:off x="4272" y="3024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8973" name="Arc 150"/>
          <p:cNvSpPr>
            <a:spLocks/>
          </p:cNvSpPr>
          <p:nvPr/>
        </p:nvSpPr>
        <p:spPr bwMode="auto">
          <a:xfrm rot="10800000" flipH="1" flipV="1">
            <a:off x="7162800" y="1371600"/>
            <a:ext cx="381000" cy="609600"/>
          </a:xfrm>
          <a:custGeom>
            <a:avLst/>
            <a:gdLst>
              <a:gd name="T0" fmla="*/ 0 w 21600"/>
              <a:gd name="T1" fmla="*/ 0 h 21600"/>
              <a:gd name="T2" fmla="*/ 6720416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8974" name="Arc 151"/>
          <p:cNvSpPr>
            <a:spLocks/>
          </p:cNvSpPr>
          <p:nvPr/>
        </p:nvSpPr>
        <p:spPr bwMode="auto">
          <a:xfrm rot="10800000" flipV="1">
            <a:off x="6781800" y="1371600"/>
            <a:ext cx="381000" cy="609600"/>
          </a:xfrm>
          <a:custGeom>
            <a:avLst/>
            <a:gdLst>
              <a:gd name="T0" fmla="*/ 0 w 21600"/>
              <a:gd name="T1" fmla="*/ 0 h 21600"/>
              <a:gd name="T2" fmla="*/ 6720416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8975" name="Line 152"/>
          <p:cNvSpPr>
            <a:spLocks noChangeShapeType="1"/>
          </p:cNvSpPr>
          <p:nvPr/>
        </p:nvSpPr>
        <p:spPr bwMode="auto">
          <a:xfrm>
            <a:off x="4038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6" name="Line 153"/>
          <p:cNvSpPr>
            <a:spLocks noChangeShapeType="1"/>
          </p:cNvSpPr>
          <p:nvPr/>
        </p:nvSpPr>
        <p:spPr bwMode="auto">
          <a:xfrm flipH="1">
            <a:off x="4800600" y="2971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7" name="Line 154"/>
          <p:cNvSpPr>
            <a:spLocks noChangeShapeType="1"/>
          </p:cNvSpPr>
          <p:nvPr/>
        </p:nvSpPr>
        <p:spPr bwMode="auto">
          <a:xfrm>
            <a:off x="4800600" y="3581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8" name="Line 155"/>
          <p:cNvSpPr>
            <a:spLocks noChangeShapeType="1"/>
          </p:cNvSpPr>
          <p:nvPr/>
        </p:nvSpPr>
        <p:spPr bwMode="auto">
          <a:xfrm>
            <a:off x="4038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9" name="Line 156"/>
          <p:cNvSpPr>
            <a:spLocks noChangeShapeType="1"/>
          </p:cNvSpPr>
          <p:nvPr/>
        </p:nvSpPr>
        <p:spPr bwMode="auto">
          <a:xfrm>
            <a:off x="4572000" y="2438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0" name="Line 157"/>
          <p:cNvSpPr>
            <a:spLocks noChangeShapeType="1"/>
          </p:cNvSpPr>
          <p:nvPr/>
        </p:nvSpPr>
        <p:spPr bwMode="auto">
          <a:xfrm>
            <a:off x="4419600" y="48006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1" name="Line 158"/>
          <p:cNvSpPr>
            <a:spLocks noChangeShapeType="1"/>
          </p:cNvSpPr>
          <p:nvPr/>
        </p:nvSpPr>
        <p:spPr bwMode="auto">
          <a:xfrm flipH="1" flipV="1">
            <a:off x="1905000" y="2057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2" name="Line 159"/>
          <p:cNvSpPr>
            <a:spLocks noChangeShapeType="1"/>
          </p:cNvSpPr>
          <p:nvPr/>
        </p:nvSpPr>
        <p:spPr bwMode="auto">
          <a:xfrm flipH="1" flipV="1">
            <a:off x="3810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3" name="Line 160"/>
          <p:cNvSpPr>
            <a:spLocks noChangeShapeType="1"/>
          </p:cNvSpPr>
          <p:nvPr/>
        </p:nvSpPr>
        <p:spPr bwMode="auto">
          <a:xfrm flipH="1">
            <a:off x="3810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4" name="Line 161"/>
          <p:cNvSpPr>
            <a:spLocks noChangeShapeType="1"/>
          </p:cNvSpPr>
          <p:nvPr/>
        </p:nvSpPr>
        <p:spPr bwMode="auto">
          <a:xfrm>
            <a:off x="914400" y="152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5" name="Line 162"/>
          <p:cNvSpPr>
            <a:spLocks noChangeShapeType="1"/>
          </p:cNvSpPr>
          <p:nvPr/>
        </p:nvSpPr>
        <p:spPr bwMode="auto">
          <a:xfrm flipH="1" flipV="1">
            <a:off x="381000" y="2057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86" name="Group 163"/>
          <p:cNvGrpSpPr>
            <a:grpSpLocks/>
          </p:cNvGrpSpPr>
          <p:nvPr/>
        </p:nvGrpSpPr>
        <p:grpSpPr bwMode="auto">
          <a:xfrm flipH="1">
            <a:off x="381000" y="4114800"/>
            <a:ext cx="533400" cy="2057400"/>
            <a:chOff x="1440" y="2592"/>
            <a:chExt cx="336" cy="1296"/>
          </a:xfrm>
        </p:grpSpPr>
        <p:sp>
          <p:nvSpPr>
            <p:cNvPr id="39089" name="Line 164"/>
            <p:cNvSpPr>
              <a:spLocks noChangeShapeType="1"/>
            </p:cNvSpPr>
            <p:nvPr/>
          </p:nvSpPr>
          <p:spPr bwMode="auto">
            <a:xfrm>
              <a:off x="1440" y="32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090" name="Group 165"/>
            <p:cNvGrpSpPr>
              <a:grpSpLocks/>
            </p:cNvGrpSpPr>
            <p:nvPr/>
          </p:nvGrpSpPr>
          <p:grpSpPr bwMode="auto">
            <a:xfrm>
              <a:off x="1440" y="3456"/>
              <a:ext cx="336" cy="288"/>
              <a:chOff x="1392" y="2880"/>
              <a:chExt cx="336" cy="288"/>
            </a:xfrm>
          </p:grpSpPr>
          <p:sp>
            <p:nvSpPr>
              <p:cNvPr id="39095" name="Line 166"/>
              <p:cNvSpPr>
                <a:spLocks noChangeShapeType="1"/>
              </p:cNvSpPr>
              <p:nvPr/>
            </p:nvSpPr>
            <p:spPr bwMode="auto">
              <a:xfrm flipH="1">
                <a:off x="1584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6" name="Line 167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7" name="Line 168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8" name="Line 169"/>
              <p:cNvSpPr>
                <a:spLocks noChangeShapeType="1"/>
              </p:cNvSpPr>
              <p:nvPr/>
            </p:nvSpPr>
            <p:spPr bwMode="auto">
              <a:xfrm flipH="1">
                <a:off x="1392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9" name="Line 170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9091" name="Line 171"/>
            <p:cNvSpPr>
              <a:spLocks noChangeShapeType="1"/>
            </p:cNvSpPr>
            <p:nvPr/>
          </p:nvSpPr>
          <p:spPr bwMode="auto">
            <a:xfrm flipV="1">
              <a:off x="1776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92" name="Line 172"/>
            <p:cNvSpPr>
              <a:spLocks noChangeShapeType="1"/>
            </p:cNvSpPr>
            <p:nvPr/>
          </p:nvSpPr>
          <p:spPr bwMode="auto">
            <a:xfrm>
              <a:off x="17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93" name="Line 173"/>
            <p:cNvSpPr>
              <a:spLocks noChangeShapeType="1"/>
            </p:cNvSpPr>
            <p:nvPr/>
          </p:nvSpPr>
          <p:spPr bwMode="auto">
            <a:xfrm flipH="1">
              <a:off x="1440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94" name="Line 174"/>
            <p:cNvSpPr>
              <a:spLocks noChangeShapeType="1"/>
            </p:cNvSpPr>
            <p:nvPr/>
          </p:nvSpPr>
          <p:spPr bwMode="auto">
            <a:xfrm flipV="1">
              <a:off x="1776" y="259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987" name="Group 175"/>
          <p:cNvGrpSpPr>
            <a:grpSpLocks/>
          </p:cNvGrpSpPr>
          <p:nvPr/>
        </p:nvGrpSpPr>
        <p:grpSpPr bwMode="auto">
          <a:xfrm flipH="1">
            <a:off x="381000" y="1066800"/>
            <a:ext cx="533400" cy="685800"/>
            <a:chOff x="2208" y="1248"/>
            <a:chExt cx="336" cy="432"/>
          </a:xfrm>
        </p:grpSpPr>
        <p:sp>
          <p:nvSpPr>
            <p:cNvPr id="39077" name="Line 176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078" name="Group 177"/>
            <p:cNvGrpSpPr>
              <a:grpSpLocks/>
            </p:cNvGrpSpPr>
            <p:nvPr/>
          </p:nvGrpSpPr>
          <p:grpSpPr bwMode="auto">
            <a:xfrm>
              <a:off x="2208" y="1392"/>
              <a:ext cx="336" cy="288"/>
              <a:chOff x="2496" y="1680"/>
              <a:chExt cx="336" cy="288"/>
            </a:xfrm>
          </p:grpSpPr>
          <p:sp>
            <p:nvSpPr>
              <p:cNvPr id="39079" name="Line 178"/>
              <p:cNvSpPr>
                <a:spLocks noChangeShapeType="1"/>
              </p:cNvSpPr>
              <p:nvPr/>
            </p:nvSpPr>
            <p:spPr bwMode="auto">
              <a:xfrm flipH="1" flipV="1">
                <a:off x="2688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0" name="Line 179"/>
              <p:cNvSpPr>
                <a:spLocks noChangeShapeType="1"/>
              </p:cNvSpPr>
              <p:nvPr/>
            </p:nvSpPr>
            <p:spPr bwMode="auto">
              <a:xfrm flipH="1" flipV="1">
                <a:off x="2688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1" name="Line 180"/>
              <p:cNvSpPr>
                <a:spLocks noChangeShapeType="1"/>
              </p:cNvSpPr>
              <p:nvPr/>
            </p:nvSpPr>
            <p:spPr bwMode="auto">
              <a:xfrm flipV="1">
                <a:off x="2688" y="16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2" name="Line 181"/>
              <p:cNvSpPr>
                <a:spLocks noChangeShapeType="1"/>
              </p:cNvSpPr>
              <p:nvPr/>
            </p:nvSpPr>
            <p:spPr bwMode="auto">
              <a:xfrm flipH="1" flipV="1">
                <a:off x="249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3" name="Line 182"/>
              <p:cNvSpPr>
                <a:spLocks noChangeShapeType="1"/>
              </p:cNvSpPr>
              <p:nvPr/>
            </p:nvSpPr>
            <p:spPr bwMode="auto">
              <a:xfrm flipV="1">
                <a:off x="2640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4" name="Line 183"/>
              <p:cNvSpPr>
                <a:spLocks noChangeShapeType="1"/>
              </p:cNvSpPr>
              <p:nvPr/>
            </p:nvSpPr>
            <p:spPr bwMode="auto">
              <a:xfrm flipV="1">
                <a:off x="2688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5" name="Line 184"/>
              <p:cNvSpPr>
                <a:spLocks noChangeShapeType="1"/>
              </p:cNvSpPr>
              <p:nvPr/>
            </p:nvSpPr>
            <p:spPr bwMode="auto">
              <a:xfrm flipV="1">
                <a:off x="283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6" name="Line 185"/>
              <p:cNvSpPr>
                <a:spLocks noChangeShapeType="1"/>
              </p:cNvSpPr>
              <p:nvPr/>
            </p:nvSpPr>
            <p:spPr bwMode="auto">
              <a:xfrm flipH="1">
                <a:off x="2592" y="18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7" name="Line 186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8" name="Oval 187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ctr" eaLnBrk="0" hangingPunct="0"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sr-Latn-CS" altLang="de-DE"/>
              </a:p>
            </p:txBody>
          </p:sp>
        </p:grpSp>
      </p:grpSp>
      <p:grpSp>
        <p:nvGrpSpPr>
          <p:cNvPr id="38988" name="Group 188"/>
          <p:cNvGrpSpPr>
            <a:grpSpLocks/>
          </p:cNvGrpSpPr>
          <p:nvPr/>
        </p:nvGrpSpPr>
        <p:grpSpPr bwMode="auto">
          <a:xfrm flipH="1">
            <a:off x="1371600" y="1066800"/>
            <a:ext cx="533400" cy="990600"/>
            <a:chOff x="864" y="672"/>
            <a:chExt cx="336" cy="624"/>
          </a:xfrm>
        </p:grpSpPr>
        <p:sp>
          <p:nvSpPr>
            <p:cNvPr id="39060" name="Line 189"/>
            <p:cNvSpPr>
              <a:spLocks noChangeShapeType="1"/>
            </p:cNvSpPr>
            <p:nvPr/>
          </p:nvSpPr>
          <p:spPr bwMode="auto">
            <a:xfrm flipH="1" flipV="1">
              <a:off x="864" y="6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61" name="Line 190"/>
            <p:cNvSpPr>
              <a:spLocks noChangeShapeType="1"/>
            </p:cNvSpPr>
            <p:nvPr/>
          </p:nvSpPr>
          <p:spPr bwMode="auto">
            <a:xfrm flipH="1">
              <a:off x="864" y="11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62" name="Line 191"/>
            <p:cNvSpPr>
              <a:spLocks noChangeShapeType="1"/>
            </p:cNvSpPr>
            <p:nvPr/>
          </p:nvSpPr>
          <p:spPr bwMode="auto">
            <a:xfrm>
              <a:off x="864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63" name="Line 192"/>
            <p:cNvSpPr>
              <a:spLocks noChangeShapeType="1"/>
            </p:cNvSpPr>
            <p:nvPr/>
          </p:nvSpPr>
          <p:spPr bwMode="auto">
            <a:xfrm flipH="1">
              <a:off x="1200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064" name="Group 193"/>
            <p:cNvGrpSpPr>
              <a:grpSpLocks/>
            </p:cNvGrpSpPr>
            <p:nvPr/>
          </p:nvGrpSpPr>
          <p:grpSpPr bwMode="auto">
            <a:xfrm flipH="1">
              <a:off x="864" y="672"/>
              <a:ext cx="336" cy="432"/>
              <a:chOff x="2208" y="1248"/>
              <a:chExt cx="336" cy="432"/>
            </a:xfrm>
          </p:grpSpPr>
          <p:sp>
            <p:nvSpPr>
              <p:cNvPr id="39065" name="Line 194"/>
              <p:cNvSpPr>
                <a:spLocks noChangeShapeType="1"/>
              </p:cNvSpPr>
              <p:nvPr/>
            </p:nvSpPr>
            <p:spPr bwMode="auto">
              <a:xfrm flipV="1">
                <a:off x="254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9066" name="Group 195"/>
              <p:cNvGrpSpPr>
                <a:grpSpLocks/>
              </p:cNvGrpSpPr>
              <p:nvPr/>
            </p:nvGrpSpPr>
            <p:grpSpPr bwMode="auto">
              <a:xfrm>
                <a:off x="2208" y="1392"/>
                <a:ext cx="336" cy="288"/>
                <a:chOff x="2496" y="1680"/>
                <a:chExt cx="336" cy="288"/>
              </a:xfrm>
            </p:grpSpPr>
            <p:sp>
              <p:nvSpPr>
                <p:cNvPr id="39067" name="Line 196"/>
                <p:cNvSpPr>
                  <a:spLocks noChangeShapeType="1"/>
                </p:cNvSpPr>
                <p:nvPr/>
              </p:nvSpPr>
              <p:spPr bwMode="auto">
                <a:xfrm flipH="1" flipV="1">
                  <a:off x="2688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68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688" y="196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69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2688" y="168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0" name="Line 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496" y="18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1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2640" y="16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2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2688" y="18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3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283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4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592" y="187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5" name="Line 204"/>
                <p:cNvSpPr>
                  <a:spLocks noChangeShapeType="1"/>
                </p:cNvSpPr>
                <p:nvPr/>
              </p:nvSpPr>
              <p:spPr bwMode="auto">
                <a:xfrm>
                  <a:off x="2592" y="192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6" name="Oval 205"/>
                <p:cNvSpPr>
                  <a:spLocks noChangeArrowheads="1"/>
                </p:cNvSpPr>
                <p:nvPr/>
              </p:nvSpPr>
              <p:spPr bwMode="auto">
                <a:xfrm>
                  <a:off x="2544" y="177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ctr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ctr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ctr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ctr" eaLnBrk="0" hangingPunct="0"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sr-Latn-CS" altLang="de-DE"/>
                </a:p>
              </p:txBody>
            </p:sp>
          </p:grpSp>
        </p:grpSp>
      </p:grpSp>
      <p:grpSp>
        <p:nvGrpSpPr>
          <p:cNvPr id="38989" name="Group 206"/>
          <p:cNvGrpSpPr>
            <a:grpSpLocks/>
          </p:cNvGrpSpPr>
          <p:nvPr/>
        </p:nvGrpSpPr>
        <p:grpSpPr bwMode="auto">
          <a:xfrm flipH="1">
            <a:off x="2819400" y="3124200"/>
            <a:ext cx="533400" cy="457200"/>
            <a:chOff x="2256" y="2880"/>
            <a:chExt cx="336" cy="288"/>
          </a:xfrm>
        </p:grpSpPr>
        <p:sp>
          <p:nvSpPr>
            <p:cNvPr id="39051" name="Line 20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2" name="Line 20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3" name="Line 20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4" name="Line 21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5" name="Line 21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6" name="Line 21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7" name="Line 21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8" name="Line 21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9" name="Line 21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990" name="Group 216"/>
          <p:cNvGrpSpPr>
            <a:grpSpLocks/>
          </p:cNvGrpSpPr>
          <p:nvPr/>
        </p:nvGrpSpPr>
        <p:grpSpPr bwMode="auto">
          <a:xfrm>
            <a:off x="1371600" y="3124200"/>
            <a:ext cx="533400" cy="457200"/>
            <a:chOff x="2256" y="2880"/>
            <a:chExt cx="336" cy="288"/>
          </a:xfrm>
        </p:grpSpPr>
        <p:sp>
          <p:nvSpPr>
            <p:cNvPr id="39042" name="Line 217"/>
            <p:cNvSpPr>
              <a:spLocks noChangeShapeType="1"/>
            </p:cNvSpPr>
            <p:nvPr/>
          </p:nvSpPr>
          <p:spPr bwMode="auto">
            <a:xfrm flipH="1">
              <a:off x="2448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43" name="Line 218"/>
            <p:cNvSpPr>
              <a:spLocks noChangeShapeType="1"/>
            </p:cNvSpPr>
            <p:nvPr/>
          </p:nvSpPr>
          <p:spPr bwMode="auto">
            <a:xfrm flipH="1">
              <a:off x="2448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44" name="Line 219"/>
            <p:cNvSpPr>
              <a:spLocks noChangeShapeType="1"/>
            </p:cNvSpPr>
            <p:nvPr/>
          </p:nvSpPr>
          <p:spPr bwMode="auto">
            <a:xfrm>
              <a:off x="2448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45" name="Line 220"/>
            <p:cNvSpPr>
              <a:spLocks noChangeShapeType="1"/>
            </p:cNvSpPr>
            <p:nvPr/>
          </p:nvSpPr>
          <p:spPr bwMode="auto">
            <a:xfrm flipH="1">
              <a:off x="225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46" name="Line 221"/>
            <p:cNvSpPr>
              <a:spLocks noChangeShapeType="1"/>
            </p:cNvSpPr>
            <p:nvPr/>
          </p:nvSpPr>
          <p:spPr bwMode="auto">
            <a:xfrm>
              <a:off x="2400" y="29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47" name="Line 222"/>
            <p:cNvSpPr>
              <a:spLocks noChangeShapeType="1"/>
            </p:cNvSpPr>
            <p:nvPr/>
          </p:nvSpPr>
          <p:spPr bwMode="auto">
            <a:xfrm>
              <a:off x="24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48" name="Line 223"/>
            <p:cNvSpPr>
              <a:spLocks noChangeShapeType="1"/>
            </p:cNvSpPr>
            <p:nvPr/>
          </p:nvSpPr>
          <p:spPr bwMode="auto">
            <a:xfrm>
              <a:off x="2592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49" name="Line 224"/>
            <p:cNvSpPr>
              <a:spLocks noChangeShapeType="1"/>
            </p:cNvSpPr>
            <p:nvPr/>
          </p:nvSpPr>
          <p:spPr bwMode="auto">
            <a:xfrm flipH="1" flipV="1">
              <a:off x="2352" y="292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50" name="Line 225"/>
            <p:cNvSpPr>
              <a:spLocks noChangeShapeType="1"/>
            </p:cNvSpPr>
            <p:nvPr/>
          </p:nvSpPr>
          <p:spPr bwMode="auto">
            <a:xfrm flipV="1">
              <a:off x="2352" y="28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91" name="Line 226"/>
          <p:cNvSpPr>
            <a:spLocks noChangeShapeType="1"/>
          </p:cNvSpPr>
          <p:nvPr/>
        </p:nvSpPr>
        <p:spPr bwMode="auto">
          <a:xfrm>
            <a:off x="28194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2" name="Line 227"/>
          <p:cNvSpPr>
            <a:spLocks noChangeShapeType="1"/>
          </p:cNvSpPr>
          <p:nvPr/>
        </p:nvSpPr>
        <p:spPr bwMode="auto">
          <a:xfrm>
            <a:off x="19050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3" name="Line 228"/>
          <p:cNvSpPr>
            <a:spLocks noChangeShapeType="1"/>
          </p:cNvSpPr>
          <p:nvPr/>
        </p:nvSpPr>
        <p:spPr bwMode="auto">
          <a:xfrm>
            <a:off x="1905000" y="3962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4" name="Oval 229"/>
          <p:cNvSpPr>
            <a:spLocks noChangeArrowheads="1"/>
          </p:cNvSpPr>
          <p:nvPr/>
        </p:nvSpPr>
        <p:spPr bwMode="auto">
          <a:xfrm>
            <a:off x="2133600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8995" name="Line 230"/>
          <p:cNvSpPr>
            <a:spLocks noChangeShapeType="1"/>
          </p:cNvSpPr>
          <p:nvPr/>
        </p:nvSpPr>
        <p:spPr bwMode="auto">
          <a:xfrm>
            <a:off x="23622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6" name="Line 231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7" name="Line 232"/>
          <p:cNvSpPr>
            <a:spLocks noChangeShapeType="1"/>
          </p:cNvSpPr>
          <p:nvPr/>
        </p:nvSpPr>
        <p:spPr bwMode="auto">
          <a:xfrm>
            <a:off x="23622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8" name="Line 233"/>
          <p:cNvSpPr>
            <a:spLocks noChangeShapeType="1"/>
          </p:cNvSpPr>
          <p:nvPr/>
        </p:nvSpPr>
        <p:spPr bwMode="auto">
          <a:xfrm>
            <a:off x="22860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99" name="Group 234"/>
          <p:cNvGrpSpPr>
            <a:grpSpLocks/>
          </p:cNvGrpSpPr>
          <p:nvPr/>
        </p:nvGrpSpPr>
        <p:grpSpPr bwMode="auto">
          <a:xfrm>
            <a:off x="838200" y="3048000"/>
            <a:ext cx="609600" cy="609600"/>
            <a:chOff x="3264" y="1248"/>
            <a:chExt cx="384" cy="384"/>
          </a:xfrm>
        </p:grpSpPr>
        <p:sp>
          <p:nvSpPr>
            <p:cNvPr id="39040" name="AutoShape 235"/>
            <p:cNvSpPr>
              <a:spLocks noChangeArrowheads="1"/>
            </p:cNvSpPr>
            <p:nvPr/>
          </p:nvSpPr>
          <p:spPr bwMode="auto">
            <a:xfrm rot="5400000">
              <a:off x="3216" y="1296"/>
              <a:ext cx="384" cy="2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  <p:sp>
          <p:nvSpPr>
            <p:cNvPr id="39041" name="Oval 236"/>
            <p:cNvSpPr>
              <a:spLocks noChangeArrowheads="1"/>
            </p:cNvSpPr>
            <p:nvPr/>
          </p:nvSpPr>
          <p:spPr bwMode="auto">
            <a:xfrm>
              <a:off x="3552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ctr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sr-Latn-CS" altLang="de-DE"/>
            </a:p>
          </p:txBody>
        </p:sp>
      </p:grpSp>
      <p:sp>
        <p:nvSpPr>
          <p:cNvPr id="39000" name="AutoShape 237"/>
          <p:cNvSpPr>
            <a:spLocks noChangeArrowheads="1"/>
          </p:cNvSpPr>
          <p:nvPr/>
        </p:nvSpPr>
        <p:spPr bwMode="auto">
          <a:xfrm rot="16200000" flipH="1">
            <a:off x="3276600" y="31242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de-DE"/>
          </a:p>
        </p:txBody>
      </p:sp>
      <p:sp>
        <p:nvSpPr>
          <p:cNvPr id="39001" name="Line 238"/>
          <p:cNvSpPr>
            <a:spLocks noChangeShapeType="1"/>
          </p:cNvSpPr>
          <p:nvPr/>
        </p:nvSpPr>
        <p:spPr bwMode="auto">
          <a:xfrm flipV="1">
            <a:off x="106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2" name="Line 239"/>
          <p:cNvSpPr>
            <a:spLocks noChangeShapeType="1"/>
          </p:cNvSpPr>
          <p:nvPr/>
        </p:nvSpPr>
        <p:spPr bwMode="auto">
          <a:xfrm flipV="1">
            <a:off x="3581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3" name="Line 240"/>
          <p:cNvSpPr>
            <a:spLocks noChangeShapeType="1"/>
          </p:cNvSpPr>
          <p:nvPr/>
        </p:nvSpPr>
        <p:spPr bwMode="auto">
          <a:xfrm>
            <a:off x="35052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4" name="Line 241"/>
          <p:cNvSpPr>
            <a:spLocks noChangeShapeType="1"/>
          </p:cNvSpPr>
          <p:nvPr/>
        </p:nvSpPr>
        <p:spPr bwMode="auto">
          <a:xfrm>
            <a:off x="990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5" name="Line 242"/>
          <p:cNvSpPr>
            <a:spLocks noChangeShapeType="1"/>
          </p:cNvSpPr>
          <p:nvPr/>
        </p:nvSpPr>
        <p:spPr bwMode="auto">
          <a:xfrm>
            <a:off x="10668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6" name="Line 243"/>
          <p:cNvSpPr>
            <a:spLocks noChangeShapeType="1"/>
          </p:cNvSpPr>
          <p:nvPr/>
        </p:nvSpPr>
        <p:spPr bwMode="auto">
          <a:xfrm>
            <a:off x="9906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7" name="Line 244"/>
          <p:cNvSpPr>
            <a:spLocks noChangeShapeType="1"/>
          </p:cNvSpPr>
          <p:nvPr/>
        </p:nvSpPr>
        <p:spPr bwMode="auto">
          <a:xfrm>
            <a:off x="35814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8" name="Line 245"/>
          <p:cNvSpPr>
            <a:spLocks noChangeShapeType="1"/>
          </p:cNvSpPr>
          <p:nvPr/>
        </p:nvSpPr>
        <p:spPr bwMode="auto">
          <a:xfrm>
            <a:off x="3505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9" name="Rectangle 24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2000" dirty="0" smtClean="0"/>
              <a:t>High voltage channel – transistor schematic</a:t>
            </a:r>
          </a:p>
        </p:txBody>
      </p:sp>
      <p:sp>
        <p:nvSpPr>
          <p:cNvPr id="39010" name="Okvir za tekst 248"/>
          <p:cNvSpPr txBox="1">
            <a:spLocks noChangeArrowheads="1"/>
          </p:cNvSpPr>
          <p:nvPr/>
        </p:nvSpPr>
        <p:spPr bwMode="auto">
          <a:xfrm>
            <a:off x="1357313" y="2857500"/>
            <a:ext cx="566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Tdiffn</a:t>
            </a:r>
            <a:endParaRPr lang="sr-Latn-CS" altLang="de-DE"/>
          </a:p>
        </p:txBody>
      </p:sp>
      <p:sp>
        <p:nvSpPr>
          <p:cNvPr id="39011" name="Okvir za tekst 249"/>
          <p:cNvSpPr txBox="1">
            <a:spLocks noChangeArrowheads="1"/>
          </p:cNvSpPr>
          <p:nvPr/>
        </p:nvSpPr>
        <p:spPr bwMode="auto">
          <a:xfrm>
            <a:off x="2786063" y="2857500"/>
            <a:ext cx="566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Tdiffp</a:t>
            </a:r>
            <a:endParaRPr lang="sr-Latn-CS" altLang="de-DE"/>
          </a:p>
        </p:txBody>
      </p:sp>
      <p:sp>
        <p:nvSpPr>
          <p:cNvPr id="39012" name="Okvir za tekst 250"/>
          <p:cNvSpPr txBox="1">
            <a:spLocks noChangeArrowheads="1"/>
          </p:cNvSpPr>
          <p:nvPr/>
        </p:nvSpPr>
        <p:spPr bwMode="auto">
          <a:xfrm>
            <a:off x="1357313" y="1785938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Tdion</a:t>
            </a:r>
            <a:endParaRPr lang="sr-Latn-CS" altLang="de-DE"/>
          </a:p>
        </p:txBody>
      </p:sp>
      <p:sp>
        <p:nvSpPr>
          <p:cNvPr id="39013" name="Okvir za tekst 251"/>
          <p:cNvSpPr txBox="1">
            <a:spLocks noChangeArrowheads="1"/>
          </p:cNvSpPr>
          <p:nvPr/>
        </p:nvSpPr>
        <p:spPr bwMode="auto">
          <a:xfrm>
            <a:off x="2786063" y="1785938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Tdiop</a:t>
            </a:r>
            <a:endParaRPr lang="sr-Latn-CS" altLang="de-DE"/>
          </a:p>
        </p:txBody>
      </p:sp>
      <p:sp>
        <p:nvSpPr>
          <p:cNvPr id="39014" name="Okvir za tekst 252"/>
          <p:cNvSpPr txBox="1">
            <a:spLocks noChangeArrowheads="1"/>
          </p:cNvSpPr>
          <p:nvPr/>
        </p:nvSpPr>
        <p:spPr bwMode="auto">
          <a:xfrm>
            <a:off x="2357438" y="4000500"/>
            <a:ext cx="430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 err="1"/>
              <a:t>Idiff</a:t>
            </a:r>
            <a:endParaRPr lang="sr-Latn-CS" altLang="de-DE" dirty="0"/>
          </a:p>
        </p:txBody>
      </p:sp>
      <p:sp>
        <p:nvSpPr>
          <p:cNvPr id="39015" name="Okvir za tekst 253"/>
          <p:cNvSpPr txBox="1">
            <a:spLocks noChangeArrowheads="1"/>
          </p:cNvSpPr>
          <p:nvPr/>
        </p:nvSpPr>
        <p:spPr bwMode="auto">
          <a:xfrm>
            <a:off x="6994525" y="1500188"/>
            <a:ext cx="36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Tp</a:t>
            </a:r>
            <a:endParaRPr lang="sr-Latn-CS" altLang="de-DE"/>
          </a:p>
        </p:txBody>
      </p:sp>
      <p:sp>
        <p:nvSpPr>
          <p:cNvPr id="39016" name="Okvir za tekst 254"/>
          <p:cNvSpPr txBox="1">
            <a:spLocks noChangeArrowheads="1"/>
          </p:cNvSpPr>
          <p:nvPr/>
        </p:nvSpPr>
        <p:spPr bwMode="auto">
          <a:xfrm>
            <a:off x="7000875" y="5643563"/>
            <a:ext cx="36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Tn</a:t>
            </a:r>
            <a:endParaRPr lang="sr-Latn-CS" altLang="de-DE"/>
          </a:p>
        </p:txBody>
      </p:sp>
      <p:sp>
        <p:nvSpPr>
          <p:cNvPr id="39017" name="Okvir za tekst 255"/>
          <p:cNvSpPr txBox="1">
            <a:spLocks noChangeArrowheads="1"/>
          </p:cNvSpPr>
          <p:nvPr/>
        </p:nvSpPr>
        <p:spPr bwMode="auto">
          <a:xfrm>
            <a:off x="5000625" y="1714500"/>
            <a:ext cx="51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Toffp</a:t>
            </a:r>
            <a:endParaRPr lang="sr-Latn-CS" altLang="de-DE"/>
          </a:p>
        </p:txBody>
      </p:sp>
      <p:sp>
        <p:nvSpPr>
          <p:cNvPr id="39018" name="Okvir za tekst 256"/>
          <p:cNvSpPr txBox="1">
            <a:spLocks noChangeArrowheads="1"/>
          </p:cNvSpPr>
          <p:nvPr/>
        </p:nvSpPr>
        <p:spPr bwMode="auto">
          <a:xfrm>
            <a:off x="4000500" y="1285875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Tonn</a:t>
            </a:r>
            <a:endParaRPr lang="sr-Latn-CS" altLang="de-DE"/>
          </a:p>
        </p:txBody>
      </p:sp>
      <p:sp>
        <p:nvSpPr>
          <p:cNvPr id="39019" name="Okvir za tekst 257"/>
          <p:cNvSpPr txBox="1">
            <a:spLocks noChangeArrowheads="1"/>
          </p:cNvSpPr>
          <p:nvPr/>
        </p:nvSpPr>
        <p:spPr bwMode="auto">
          <a:xfrm>
            <a:off x="4000500" y="1928813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Tswn</a:t>
            </a:r>
            <a:endParaRPr lang="sr-Latn-CS" altLang="de-DE"/>
          </a:p>
        </p:txBody>
      </p:sp>
      <p:sp>
        <p:nvSpPr>
          <p:cNvPr id="39020" name="Okvir za tekst 258"/>
          <p:cNvSpPr txBox="1">
            <a:spLocks noChangeArrowheads="1"/>
          </p:cNvSpPr>
          <p:nvPr/>
        </p:nvSpPr>
        <p:spPr bwMode="auto">
          <a:xfrm>
            <a:off x="4714875" y="5429250"/>
            <a:ext cx="51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Toffn</a:t>
            </a:r>
            <a:endParaRPr lang="sr-Latn-CS" altLang="de-DE"/>
          </a:p>
        </p:txBody>
      </p:sp>
      <p:sp>
        <p:nvSpPr>
          <p:cNvPr id="39021" name="Okvir za tekst 259"/>
          <p:cNvSpPr txBox="1">
            <a:spLocks noChangeArrowheads="1"/>
          </p:cNvSpPr>
          <p:nvPr/>
        </p:nvSpPr>
        <p:spPr bwMode="auto">
          <a:xfrm>
            <a:off x="3214688" y="5429250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Tonp</a:t>
            </a:r>
            <a:endParaRPr lang="sr-Latn-CS" altLang="de-DE"/>
          </a:p>
        </p:txBody>
      </p:sp>
      <p:sp>
        <p:nvSpPr>
          <p:cNvPr id="39022" name="Okvir za tekst 260"/>
          <p:cNvSpPr txBox="1">
            <a:spLocks noChangeArrowheads="1"/>
          </p:cNvSpPr>
          <p:nvPr/>
        </p:nvSpPr>
        <p:spPr bwMode="auto">
          <a:xfrm>
            <a:off x="4000500" y="4286250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Tswp</a:t>
            </a:r>
            <a:endParaRPr lang="sr-Latn-CS" altLang="de-DE"/>
          </a:p>
        </p:txBody>
      </p:sp>
      <p:sp>
        <p:nvSpPr>
          <p:cNvPr id="39023" name="Okvir za tekst 261"/>
          <p:cNvSpPr txBox="1">
            <a:spLocks noChangeArrowheads="1"/>
          </p:cNvSpPr>
          <p:nvPr/>
        </p:nvSpPr>
        <p:spPr bwMode="auto">
          <a:xfrm>
            <a:off x="928688" y="5429250"/>
            <a:ext cx="65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Tdion2</a:t>
            </a:r>
            <a:endParaRPr lang="sr-Latn-CS" altLang="de-DE"/>
          </a:p>
        </p:txBody>
      </p:sp>
      <p:sp>
        <p:nvSpPr>
          <p:cNvPr id="39024" name="Okvir za tekst 262"/>
          <p:cNvSpPr txBox="1">
            <a:spLocks noChangeArrowheads="1"/>
          </p:cNvSpPr>
          <p:nvPr/>
        </p:nvSpPr>
        <p:spPr bwMode="auto">
          <a:xfrm>
            <a:off x="5572125" y="514350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n1</a:t>
            </a:r>
            <a:endParaRPr lang="sr-Latn-CS" altLang="de-DE" dirty="0"/>
          </a:p>
        </p:txBody>
      </p:sp>
      <p:sp>
        <p:nvSpPr>
          <p:cNvPr id="39025" name="Okvir za tekst 263"/>
          <p:cNvSpPr txBox="1">
            <a:spLocks noChangeArrowheads="1"/>
          </p:cNvSpPr>
          <p:nvPr/>
        </p:nvSpPr>
        <p:spPr bwMode="auto">
          <a:xfrm>
            <a:off x="6429375" y="514350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n2</a:t>
            </a:r>
            <a:endParaRPr lang="sr-Latn-CS" altLang="de-DE" dirty="0"/>
          </a:p>
        </p:txBody>
      </p:sp>
      <p:sp>
        <p:nvSpPr>
          <p:cNvPr id="39026" name="Okvir za tekst 264"/>
          <p:cNvSpPr txBox="1">
            <a:spLocks noChangeArrowheads="1"/>
          </p:cNvSpPr>
          <p:nvPr/>
        </p:nvSpPr>
        <p:spPr bwMode="auto">
          <a:xfrm>
            <a:off x="8429625" y="542925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n3</a:t>
            </a:r>
            <a:endParaRPr lang="sr-Latn-CS" altLang="de-DE"/>
          </a:p>
        </p:txBody>
      </p:sp>
      <p:sp>
        <p:nvSpPr>
          <p:cNvPr id="39027" name="Okvir za tekst 265"/>
          <p:cNvSpPr txBox="1">
            <a:spLocks noChangeArrowheads="1"/>
          </p:cNvSpPr>
          <p:nvPr/>
        </p:nvSpPr>
        <p:spPr bwMode="auto">
          <a:xfrm>
            <a:off x="4857750" y="39290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D1</a:t>
            </a:r>
            <a:endParaRPr lang="sr-Latn-CS" altLang="de-DE"/>
          </a:p>
        </p:txBody>
      </p:sp>
      <p:sp>
        <p:nvSpPr>
          <p:cNvPr id="39028" name="Okvir za tekst 266"/>
          <p:cNvSpPr txBox="1">
            <a:spLocks noChangeArrowheads="1"/>
          </p:cNvSpPr>
          <p:nvPr/>
        </p:nvSpPr>
        <p:spPr bwMode="auto">
          <a:xfrm>
            <a:off x="7786688" y="5286375"/>
            <a:ext cx="47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Inv3</a:t>
            </a:r>
            <a:endParaRPr lang="sr-Latn-CS" altLang="de-DE"/>
          </a:p>
        </p:txBody>
      </p:sp>
      <p:sp>
        <p:nvSpPr>
          <p:cNvPr id="39029" name="Okvir za tekst 267"/>
          <p:cNvSpPr txBox="1">
            <a:spLocks noChangeArrowheads="1"/>
          </p:cNvSpPr>
          <p:nvPr/>
        </p:nvSpPr>
        <p:spPr bwMode="auto">
          <a:xfrm>
            <a:off x="4714875" y="292893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D2</a:t>
            </a:r>
            <a:endParaRPr lang="sr-Latn-CS" altLang="de-DE"/>
          </a:p>
        </p:txBody>
      </p:sp>
      <p:sp>
        <p:nvSpPr>
          <p:cNvPr id="39030" name="Okvir za tekst 268"/>
          <p:cNvSpPr txBox="1">
            <a:spLocks noChangeArrowheads="1"/>
          </p:cNvSpPr>
          <p:nvPr/>
        </p:nvSpPr>
        <p:spPr bwMode="auto">
          <a:xfrm>
            <a:off x="6030913" y="5295900"/>
            <a:ext cx="54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Buff2</a:t>
            </a:r>
            <a:endParaRPr lang="sr-Latn-CS" altLang="de-DE" dirty="0"/>
          </a:p>
        </p:txBody>
      </p:sp>
      <p:sp>
        <p:nvSpPr>
          <p:cNvPr id="39031" name="Okvir za tekst 269"/>
          <p:cNvSpPr txBox="1">
            <a:spLocks noChangeArrowheads="1"/>
          </p:cNvSpPr>
          <p:nvPr/>
        </p:nvSpPr>
        <p:spPr bwMode="auto">
          <a:xfrm>
            <a:off x="6000750" y="1866900"/>
            <a:ext cx="541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Buff1</a:t>
            </a:r>
            <a:endParaRPr lang="sr-Latn-CS" altLang="de-DE"/>
          </a:p>
        </p:txBody>
      </p:sp>
      <p:sp>
        <p:nvSpPr>
          <p:cNvPr id="39032" name="Okvir za tekst 270"/>
          <p:cNvSpPr txBox="1">
            <a:spLocks noChangeArrowheads="1"/>
          </p:cNvSpPr>
          <p:nvPr/>
        </p:nvSpPr>
        <p:spPr bwMode="auto">
          <a:xfrm>
            <a:off x="7429500" y="3286125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HVOut</a:t>
            </a:r>
            <a:endParaRPr lang="sr-Latn-CS" altLang="de-DE"/>
          </a:p>
        </p:txBody>
      </p:sp>
      <p:sp>
        <p:nvSpPr>
          <p:cNvPr id="39033" name="Okvir za tekst 271"/>
          <p:cNvSpPr txBox="1">
            <a:spLocks noChangeArrowheads="1"/>
          </p:cNvSpPr>
          <p:nvPr/>
        </p:nvSpPr>
        <p:spPr bwMode="auto">
          <a:xfrm>
            <a:off x="428625" y="3143250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LVIn</a:t>
            </a:r>
            <a:endParaRPr lang="sr-Latn-CS" altLang="de-DE"/>
          </a:p>
        </p:txBody>
      </p:sp>
      <p:sp>
        <p:nvSpPr>
          <p:cNvPr id="39034" name="Okvir za tekst 272"/>
          <p:cNvSpPr txBox="1">
            <a:spLocks noChangeArrowheads="1"/>
          </p:cNvSpPr>
          <p:nvPr/>
        </p:nvSpPr>
        <p:spPr bwMode="auto">
          <a:xfrm>
            <a:off x="1214438" y="785813"/>
            <a:ext cx="612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</a:t>
            </a:r>
            <a:endParaRPr lang="sr-Latn-CS" altLang="de-DE"/>
          </a:p>
        </p:txBody>
      </p:sp>
      <p:sp>
        <p:nvSpPr>
          <p:cNvPr id="39035" name="Okvir za tekst 273"/>
          <p:cNvSpPr txBox="1">
            <a:spLocks noChangeArrowheads="1"/>
          </p:cNvSpPr>
          <p:nvPr/>
        </p:nvSpPr>
        <p:spPr bwMode="auto">
          <a:xfrm>
            <a:off x="5643563" y="2500313"/>
            <a:ext cx="696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C/GHI0</a:t>
            </a:r>
            <a:endParaRPr lang="sr-Latn-CS" altLang="de-DE"/>
          </a:p>
        </p:txBody>
      </p:sp>
      <p:sp>
        <p:nvSpPr>
          <p:cNvPr id="39036" name="Okvir za tekst 274"/>
          <p:cNvSpPr txBox="1">
            <a:spLocks noChangeArrowheads="1"/>
          </p:cNvSpPr>
          <p:nvPr/>
        </p:nvSpPr>
        <p:spPr bwMode="auto">
          <a:xfrm>
            <a:off x="5786438" y="4143375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C/GLO0</a:t>
            </a:r>
            <a:endParaRPr lang="sr-Latn-CS" altLang="de-DE"/>
          </a:p>
        </p:txBody>
      </p:sp>
      <p:sp>
        <p:nvSpPr>
          <p:cNvPr id="39037" name="Okvir za tekst 275"/>
          <p:cNvSpPr txBox="1">
            <a:spLocks noChangeArrowheads="1"/>
          </p:cNvSpPr>
          <p:nvPr/>
        </p:nvSpPr>
        <p:spPr bwMode="auto">
          <a:xfrm>
            <a:off x="2928938" y="5938838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C/GLO</a:t>
            </a:r>
            <a:endParaRPr lang="sr-Latn-CS" altLang="de-DE"/>
          </a:p>
        </p:txBody>
      </p:sp>
      <p:sp>
        <p:nvSpPr>
          <p:cNvPr id="39038" name="Okvir za tekst 276"/>
          <p:cNvSpPr txBox="1">
            <a:spLocks noChangeArrowheads="1"/>
          </p:cNvSpPr>
          <p:nvPr/>
        </p:nvSpPr>
        <p:spPr bwMode="auto">
          <a:xfrm>
            <a:off x="1071563" y="4572000"/>
            <a:ext cx="636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GNDD</a:t>
            </a:r>
            <a:endParaRPr lang="sr-Latn-CS" altLang="de-DE"/>
          </a:p>
        </p:txBody>
      </p:sp>
      <p:sp>
        <p:nvSpPr>
          <p:cNvPr id="39039" name="Okvir za tekst 277"/>
          <p:cNvSpPr txBox="1">
            <a:spLocks noChangeArrowheads="1"/>
          </p:cNvSpPr>
          <p:nvPr/>
        </p:nvSpPr>
        <p:spPr bwMode="auto">
          <a:xfrm>
            <a:off x="1000125" y="250031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VDDD</a:t>
            </a:r>
            <a:endParaRPr lang="sr-Latn-CS" altLang="de-DE"/>
          </a:p>
        </p:txBody>
      </p:sp>
      <p:sp>
        <p:nvSpPr>
          <p:cNvPr id="278" name="Okvir za tekst 262"/>
          <p:cNvSpPr txBox="1">
            <a:spLocks noChangeArrowheads="1"/>
          </p:cNvSpPr>
          <p:nvPr/>
        </p:nvSpPr>
        <p:spPr bwMode="auto">
          <a:xfrm>
            <a:off x="5580112" y="170080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p1</a:t>
            </a:r>
            <a:endParaRPr lang="sr-Latn-CS" altLang="de-DE" dirty="0"/>
          </a:p>
        </p:txBody>
      </p:sp>
      <p:sp>
        <p:nvSpPr>
          <p:cNvPr id="279" name="Okvir za tekst 263"/>
          <p:cNvSpPr txBox="1">
            <a:spLocks noChangeArrowheads="1"/>
          </p:cNvSpPr>
          <p:nvPr/>
        </p:nvSpPr>
        <p:spPr bwMode="auto">
          <a:xfrm>
            <a:off x="6437362" y="170080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p2</a:t>
            </a:r>
            <a:endParaRPr lang="sr-Latn-CS" altLang="de-DE" dirty="0"/>
          </a:p>
        </p:txBody>
      </p:sp>
    </p:spTree>
    <p:extLst>
      <p:ext uri="{BB962C8B-B14F-4D97-AF65-F5344CB8AC3E}">
        <p14:creationId xmlns:p14="http://schemas.microsoft.com/office/powerpoint/2010/main" val="2601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90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Plans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15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Following changes are needed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Resize the high voltage transistors to improve speed by factor of 2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Termination resistors on </a:t>
            </a:r>
            <a:r>
              <a:rPr lang="en-US" altLang="zh-CN" sz="1400" kern="0" dirty="0" err="1" smtClean="0">
                <a:latin typeface="+mn-lt"/>
                <a:ea typeface="SimSun" pitchFamily="2" charset="-122"/>
                <a:cs typeface="+mn-cs"/>
              </a:rPr>
              <a:t>SIn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, CK, </a:t>
            </a:r>
            <a:r>
              <a:rPr lang="en-US" altLang="zh-CN" sz="1400" kern="0" dirty="0" err="1" smtClean="0">
                <a:latin typeface="+mn-lt"/>
                <a:ea typeface="SimSun" pitchFamily="2" charset="-122"/>
                <a:cs typeface="+mn-cs"/>
              </a:rPr>
              <a:t>StrobeC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and </a:t>
            </a:r>
            <a:r>
              <a:rPr lang="en-US" altLang="zh-CN" sz="1400" kern="0" dirty="0" err="1" smtClean="0">
                <a:latin typeface="+mn-lt"/>
                <a:ea typeface="SimSun" pitchFamily="2" charset="-122"/>
                <a:cs typeface="+mn-cs"/>
              </a:rPr>
              <a:t>StrobeG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inputs should be switchable on chip level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Termination resistor on Sin should be on in </a:t>
            </a:r>
            <a:r>
              <a:rPr lang="en-US" altLang="zh-CN" sz="1400" kern="0" dirty="0" smtClean="0">
                <a:ea typeface="SimSun" pitchFamily="2" charset="-122"/>
              </a:rPr>
              <a:t>the first chip</a:t>
            </a:r>
            <a:endParaRPr lang="en-US" altLang="zh-CN" sz="1400" kern="0" dirty="0" smtClean="0">
              <a:latin typeface="+mn-lt"/>
              <a:ea typeface="SimSun" pitchFamily="2" charset="-122"/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Termination resistor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on </a:t>
            </a:r>
            <a:r>
              <a:rPr lang="en-US" altLang="zh-CN" sz="1400" kern="0" dirty="0">
                <a:ea typeface="SimSun" pitchFamily="2" charset="-122"/>
              </a:rPr>
              <a:t>CK, </a:t>
            </a:r>
            <a:r>
              <a:rPr lang="en-US" altLang="zh-CN" sz="1400" kern="0" dirty="0" err="1">
                <a:ea typeface="SimSun" pitchFamily="2" charset="-122"/>
              </a:rPr>
              <a:t>StrobeC</a:t>
            </a:r>
            <a:r>
              <a:rPr lang="en-US" altLang="zh-CN" sz="1400" kern="0" dirty="0">
                <a:ea typeface="SimSun" pitchFamily="2" charset="-122"/>
              </a:rPr>
              <a:t> and </a:t>
            </a:r>
            <a:r>
              <a:rPr lang="en-US" altLang="zh-CN" sz="1400" kern="0" dirty="0" err="1">
                <a:ea typeface="SimSun" pitchFamily="2" charset="-122"/>
              </a:rPr>
              <a:t>StrobeG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should be on in the last chip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Bumping can be done on die level by </a:t>
            </a:r>
            <a:r>
              <a:rPr lang="en-US" altLang="zh-CN" sz="1400" kern="0" dirty="0" err="1" smtClean="0">
                <a:latin typeface="+mn-lt"/>
                <a:ea typeface="SimSun" pitchFamily="2" charset="-122"/>
                <a:cs typeface="+mn-cs"/>
              </a:rPr>
              <a:t>PacTech</a:t>
            </a:r>
            <a:endParaRPr lang="en-US" altLang="zh-CN" sz="1400" kern="0" dirty="0" smtClean="0">
              <a:latin typeface="+mn-lt"/>
              <a:ea typeface="SimSun" pitchFamily="2" charset="-122"/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Ordering of wafers within MPW may be possible in 2015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In this case wafer level bumping is possible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91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0665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23FF79-7E26-447F-9142-9EA270A5A738}" type="slidenum">
              <a:rPr lang="de-DE" sz="1400"/>
              <a:pPr eaLnBrk="1" hangingPunct="1"/>
              <a:t>92</a:t>
            </a:fld>
            <a:endParaRPr lang="de-DE" sz="14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Sequencer</a:t>
            </a:r>
          </a:p>
        </p:txBody>
      </p:sp>
    </p:spTree>
    <p:extLst>
      <p:ext uri="{BB962C8B-B14F-4D97-AF65-F5344CB8AC3E}">
        <p14:creationId xmlns:p14="http://schemas.microsoft.com/office/powerpoint/2010/main" val="25677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3131840" y="4077072"/>
            <a:ext cx="144016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en-US" sz="1400" smtClean="0"/>
              <a:pPr eaLnBrk="1" hangingPunct="1"/>
              <a:t>93</a:t>
            </a:fld>
            <a:endParaRPr lang="en-US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Sequencer</a:t>
            </a: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Sequencer based on RAM.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ea typeface="SimSun" pitchFamily="2" charset="-122"/>
              </a:rPr>
              <a:t>Startup and run sequence.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400" dirty="0"/>
              <a:t>The purpose of the startup sequence is to write 16 zeros in the switcher shift register. The run sequence is the normal sequence.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400" dirty="0"/>
              <a:t>One RAM-line is accessed with a dedicated RAM address. It contains 4 </a:t>
            </a:r>
            <a:r>
              <a:rPr lang="en-US" sz="1400" dirty="0" smtClean="0"/>
              <a:t>sub-lines, each with 4 bits (</a:t>
            </a:r>
            <a:r>
              <a:rPr lang="en-US" sz="1400" dirty="0" err="1" smtClean="0"/>
              <a:t>Ck</a:t>
            </a:r>
            <a:r>
              <a:rPr lang="en-US" sz="1400" dirty="0" smtClean="0"/>
              <a:t>, </a:t>
            </a:r>
            <a:r>
              <a:rPr lang="en-US" sz="1400" dirty="0" err="1" smtClean="0"/>
              <a:t>StrG</a:t>
            </a:r>
            <a:r>
              <a:rPr lang="en-US" sz="1400" dirty="0" smtClean="0"/>
              <a:t>, </a:t>
            </a:r>
            <a:r>
              <a:rPr lang="en-US" sz="1400" dirty="0" err="1" smtClean="0"/>
              <a:t>StrC</a:t>
            </a:r>
            <a:r>
              <a:rPr lang="en-US" sz="1400" dirty="0" smtClean="0"/>
              <a:t> and NU).</a:t>
            </a:r>
            <a:endParaRPr lang="en-US" sz="1400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400" dirty="0" smtClean="0"/>
              <a:t>Line is loaded </a:t>
            </a:r>
            <a:r>
              <a:rPr lang="en-US" sz="1400" dirty="0"/>
              <a:t>every </a:t>
            </a:r>
            <a:r>
              <a:rPr lang="en-US" sz="1400" dirty="0" smtClean="0"/>
              <a:t>10 ns </a:t>
            </a:r>
            <a:r>
              <a:rPr lang="en-US" sz="1400" dirty="0"/>
              <a:t>to the </a:t>
            </a:r>
            <a:r>
              <a:rPr lang="en-US" sz="1400" dirty="0" err="1"/>
              <a:t>serializer</a:t>
            </a:r>
            <a:r>
              <a:rPr lang="en-US" sz="1400" dirty="0"/>
              <a:t>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400" dirty="0" err="1"/>
              <a:t>Serializer</a:t>
            </a:r>
            <a:r>
              <a:rPr lang="en-US" sz="1400" dirty="0"/>
              <a:t> sends one sub-line every </a:t>
            </a:r>
            <a:r>
              <a:rPr lang="en-US" sz="1400" dirty="0" smtClean="0"/>
              <a:t>2.5 ns </a:t>
            </a:r>
            <a:r>
              <a:rPr lang="en-US" sz="1400" dirty="0"/>
              <a:t>to the switcher inputs.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3131840" y="5157192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>
            <a:stCxn id="2" idx="0"/>
            <a:endCxn id="3" idx="2"/>
          </p:cNvCxnSpPr>
          <p:nvPr/>
        </p:nvCxnSpPr>
        <p:spPr bwMode="auto">
          <a:xfrm flipV="1">
            <a:off x="3851920" y="4365104"/>
            <a:ext cx="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Gruppieren 16"/>
          <p:cNvGrpSpPr/>
          <p:nvPr/>
        </p:nvGrpSpPr>
        <p:grpSpPr>
          <a:xfrm>
            <a:off x="3131840" y="5157192"/>
            <a:ext cx="1440160" cy="288032"/>
            <a:chOff x="3131840" y="5157192"/>
            <a:chExt cx="1440160" cy="288032"/>
          </a:xfrm>
        </p:grpSpPr>
        <p:sp>
          <p:nvSpPr>
            <p:cNvPr id="7" name="Rechteck 6"/>
            <p:cNvSpPr/>
            <p:nvPr/>
          </p:nvSpPr>
          <p:spPr bwMode="auto">
            <a:xfrm>
              <a:off x="3131840" y="5157192"/>
              <a:ext cx="144016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313184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49188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85192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421196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131840" y="5157192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131840" y="5229200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3131840" y="5301208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3131840" y="5373216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Rechteck 21"/>
          <p:cNvSpPr/>
          <p:nvPr/>
        </p:nvSpPr>
        <p:spPr bwMode="auto">
          <a:xfrm>
            <a:off x="3131840" y="3429000"/>
            <a:ext cx="144016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Cnt</a:t>
            </a:r>
          </a:p>
        </p:txBody>
      </p:sp>
      <p:cxnSp>
        <p:nvCxnSpPr>
          <p:cNvPr id="24" name="Gerade Verbindung mit Pfeil 23"/>
          <p:cNvCxnSpPr>
            <a:endCxn id="22" idx="1"/>
          </p:cNvCxnSpPr>
          <p:nvPr/>
        </p:nvCxnSpPr>
        <p:spPr bwMode="auto">
          <a:xfrm>
            <a:off x="2843808" y="3573016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2576488" y="328498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CkB</a:t>
            </a:r>
            <a:endParaRPr lang="en-US"/>
          </a:p>
        </p:txBody>
      </p:sp>
      <p:cxnSp>
        <p:nvCxnSpPr>
          <p:cNvPr id="26" name="Gerade Verbindung mit Pfeil 25"/>
          <p:cNvCxnSpPr>
            <a:stCxn id="22" idx="3"/>
          </p:cNvCxnSpPr>
          <p:nvPr/>
        </p:nvCxnSpPr>
        <p:spPr bwMode="auto">
          <a:xfrm>
            <a:off x="4572000" y="3573016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feld 29"/>
          <p:cNvSpPr txBox="1"/>
          <p:nvPr/>
        </p:nvSpPr>
        <p:spPr>
          <a:xfrm>
            <a:off x="4932040" y="3212976"/>
            <a:ext cx="415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SIn</a:t>
            </a:r>
            <a:endParaRPr lang="en-US"/>
          </a:p>
        </p:txBody>
      </p:sp>
      <p:sp>
        <p:nvSpPr>
          <p:cNvPr id="35" name="Rechteck 34"/>
          <p:cNvSpPr/>
          <p:nvPr/>
        </p:nvSpPr>
        <p:spPr bwMode="auto">
          <a:xfrm>
            <a:off x="5292080" y="5157192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Address Cnt</a:t>
            </a:r>
          </a:p>
        </p:txBody>
      </p:sp>
      <p:cxnSp>
        <p:nvCxnSpPr>
          <p:cNvPr id="34" name="Gerade Verbindung mit Pfeil 33"/>
          <p:cNvCxnSpPr>
            <a:stCxn id="35" idx="1"/>
          </p:cNvCxnSpPr>
          <p:nvPr/>
        </p:nvCxnSpPr>
        <p:spPr bwMode="auto">
          <a:xfrm flipH="1">
            <a:off x="4860032" y="537321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Fensterinhalt vertikal verschieben 57"/>
          <p:cNvSpPr/>
          <p:nvPr/>
        </p:nvSpPr>
        <p:spPr bwMode="auto">
          <a:xfrm>
            <a:off x="755576" y="4365104"/>
            <a:ext cx="1008112" cy="792088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Startup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Sequence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Fensterinhalt vertikal verschieben 60"/>
          <p:cNvSpPr/>
          <p:nvPr/>
        </p:nvSpPr>
        <p:spPr bwMode="auto">
          <a:xfrm>
            <a:off x="755576" y="5373216"/>
            <a:ext cx="1008112" cy="792088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Run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Sequence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0" name="Gerade Verbindung mit Pfeil 59"/>
          <p:cNvCxnSpPr/>
          <p:nvPr/>
        </p:nvCxnSpPr>
        <p:spPr bwMode="auto">
          <a:xfrm>
            <a:off x="1979712" y="5157192"/>
            <a:ext cx="86409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Gerade Verbindung mit Pfeil 64"/>
          <p:cNvCxnSpPr/>
          <p:nvPr/>
        </p:nvCxnSpPr>
        <p:spPr bwMode="auto">
          <a:xfrm>
            <a:off x="1979712" y="5445224"/>
            <a:ext cx="86409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Gerade Verbindung mit Pfeil 65"/>
          <p:cNvCxnSpPr/>
          <p:nvPr/>
        </p:nvCxnSpPr>
        <p:spPr bwMode="auto">
          <a:xfrm>
            <a:off x="3131840" y="5589240"/>
            <a:ext cx="14401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feld 70"/>
          <p:cNvSpPr txBox="1"/>
          <p:nvPr/>
        </p:nvSpPr>
        <p:spPr>
          <a:xfrm>
            <a:off x="3851920" y="5589240"/>
            <a:ext cx="473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</a:t>
            </a:r>
            <a:endParaRPr lang="en-US" dirty="0"/>
          </a:p>
        </p:txBody>
      </p:sp>
      <p:cxnSp>
        <p:nvCxnSpPr>
          <p:cNvPr id="72" name="Gerade Verbindung mit Pfeil 71"/>
          <p:cNvCxnSpPr/>
          <p:nvPr/>
        </p:nvCxnSpPr>
        <p:spPr bwMode="auto">
          <a:xfrm>
            <a:off x="4211960" y="5013176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Textfeld 73"/>
          <p:cNvSpPr txBox="1"/>
          <p:nvPr/>
        </p:nvSpPr>
        <p:spPr>
          <a:xfrm>
            <a:off x="3978050" y="4725144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Sub-Line</a:t>
            </a:r>
            <a:endParaRPr lang="en-US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3131840" y="4077072"/>
            <a:ext cx="1440160" cy="288032"/>
            <a:chOff x="3131840" y="5157192"/>
            <a:chExt cx="1440160" cy="288032"/>
          </a:xfrm>
        </p:grpSpPr>
        <p:sp>
          <p:nvSpPr>
            <p:cNvPr id="41" name="Rechteck 40"/>
            <p:cNvSpPr/>
            <p:nvPr/>
          </p:nvSpPr>
          <p:spPr bwMode="auto">
            <a:xfrm>
              <a:off x="3131840" y="5157192"/>
              <a:ext cx="144016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313184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349188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385192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4211960" y="5157192"/>
              <a:ext cx="360040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3131840" y="5157192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3131840" y="5229200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Rechteck 47"/>
            <p:cNvSpPr/>
            <p:nvPr/>
          </p:nvSpPr>
          <p:spPr bwMode="auto">
            <a:xfrm>
              <a:off x="3131840" y="5301208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Rechteck 48"/>
            <p:cNvSpPr/>
            <p:nvPr/>
          </p:nvSpPr>
          <p:spPr bwMode="auto">
            <a:xfrm>
              <a:off x="3131840" y="5373216"/>
              <a:ext cx="360040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Rechteck 22"/>
          <p:cNvSpPr/>
          <p:nvPr/>
        </p:nvSpPr>
        <p:spPr bwMode="auto">
          <a:xfrm>
            <a:off x="4644008" y="4005064"/>
            <a:ext cx="172819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943208" y="3861048"/>
            <a:ext cx="1170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Ck, StrG, StrC</a:t>
            </a:r>
            <a:endParaRPr lang="en-US"/>
          </a:p>
        </p:txBody>
      </p:sp>
      <p:pic>
        <p:nvPicPr>
          <p:cNvPr id="75" name="Picture 4" descr="SW18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76275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>
            <a:stCxn id="3" idx="3"/>
          </p:cNvCxnSpPr>
          <p:nvPr/>
        </p:nvCxnSpPr>
        <p:spPr bwMode="auto">
          <a:xfrm>
            <a:off x="4572000" y="4221088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91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5.55556E-7 -0.1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94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Address Flow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Upon the reset of the FPGA, the RAM-address is zero. </a:t>
            </a:r>
            <a:endParaRPr lang="en-US" sz="1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address counter </a:t>
            </a:r>
            <a:r>
              <a:rPr lang="en-US" sz="1400" dirty="0" smtClean="0"/>
              <a:t>performs </a:t>
            </a:r>
            <a:r>
              <a:rPr lang="en-US" sz="1400" dirty="0"/>
              <a:t>the </a:t>
            </a:r>
            <a:r>
              <a:rPr lang="en-US" sz="1400" dirty="0" smtClean="0"/>
              <a:t>startup sequence (0 -&gt; start address-1). </a:t>
            </a:r>
            <a:endParaRPr lang="en-US" sz="1400" dirty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“start address” is the address of the first line of the run sequence. </a:t>
            </a:r>
            <a:endParaRPr lang="en-US" sz="1400" dirty="0" smtClean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The “</a:t>
            </a:r>
            <a:r>
              <a:rPr lang="en-US" sz="1400" dirty="0"/>
              <a:t>stop address” </a:t>
            </a:r>
            <a:r>
              <a:rPr lang="en-US" sz="1400" dirty="0" smtClean="0"/>
              <a:t>marks </a:t>
            </a:r>
            <a:r>
              <a:rPr lang="en-US" sz="1400" dirty="0"/>
              <a:t>the end of the run sequence</a:t>
            </a:r>
            <a:r>
              <a:rPr lang="en-US" sz="1400" dirty="0" smtClean="0"/>
              <a:t>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These </a:t>
            </a:r>
            <a:r>
              <a:rPr lang="en-US" sz="1400" dirty="0"/>
              <a:t>address-values are calculated in software from the sequence lengths, and stored in two FPGA registers</a:t>
            </a:r>
            <a:r>
              <a:rPr lang="en-US" sz="1400" dirty="0" smtClean="0"/>
              <a:t>.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When the system is </a:t>
            </a:r>
            <a:r>
              <a:rPr lang="en-US" sz="1400" dirty="0" smtClean="0"/>
              <a:t>started (RUN high), the addresses loop </a:t>
            </a:r>
            <a:r>
              <a:rPr lang="en-US" sz="1400" dirty="0"/>
              <a:t>from the start to the stop </a:t>
            </a:r>
            <a:r>
              <a:rPr lang="en-US" sz="1400" dirty="0" smtClean="0"/>
              <a:t>address.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When the system is stopped, the address counter continues increasing to the stop address, jumps to zero and performs the startup sequence.</a:t>
            </a:r>
            <a:endParaRPr lang="en-US" sz="1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Important: Sin signal is not generated by the track RAM. This signal is generated automatically before every 16-th </a:t>
            </a:r>
            <a:r>
              <a:rPr lang="en-US" sz="1400" dirty="0" err="1" smtClean="0"/>
              <a:t>Ck</a:t>
            </a:r>
            <a:r>
              <a:rPr lang="en-US" sz="1400" dirty="0" smtClean="0"/>
              <a:t>-signal edge. The clock counter is incremented by </a:t>
            </a:r>
            <a:r>
              <a:rPr lang="en-US" sz="1400" dirty="0" err="1" smtClean="0"/>
              <a:t>CkB</a:t>
            </a:r>
            <a:r>
              <a:rPr lang="en-US" sz="1400" dirty="0" smtClean="0"/>
              <a:t>.  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971600" y="5949280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331640" y="5949280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691680" y="5949280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131840" y="5949280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56612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3011617" y="5661248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Start</a:t>
            </a:r>
            <a:endParaRPr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5292080" y="5949280"/>
            <a:ext cx="3600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96890" y="566124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Stop</a:t>
            </a:r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971600" y="5589240"/>
            <a:ext cx="21602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3131840" y="5589240"/>
            <a:ext cx="21602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971600" y="5301208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Startup Sequence</a:t>
            </a:r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3239240" y="5301208"/>
            <a:ext cx="1197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Run Sequence</a:t>
            </a:r>
            <a:endParaRPr lang="en-US"/>
          </a:p>
        </p:txBody>
      </p:sp>
      <p:cxnSp>
        <p:nvCxnSpPr>
          <p:cNvPr id="18" name="Gerade Verbindung 17"/>
          <p:cNvCxnSpPr/>
          <p:nvPr/>
        </p:nvCxnSpPr>
        <p:spPr bwMode="auto">
          <a:xfrm flipV="1">
            <a:off x="5292080" y="5157192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3059832" y="5157192"/>
            <a:ext cx="22322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3059832" y="5157192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52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95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New Sequencer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Added “program-RAM”, two-bytes wide, clocked </a:t>
            </a:r>
            <a:r>
              <a:rPr lang="en-US" sz="1400" dirty="0"/>
              <a:t>with the same read clock </a:t>
            </a:r>
            <a:r>
              <a:rPr lang="en-US" sz="1400" dirty="0" smtClean="0"/>
              <a:t>and addressed with the same address as </a:t>
            </a:r>
            <a:r>
              <a:rPr lang="en-US" sz="1400" dirty="0"/>
              <a:t>the track-RAM</a:t>
            </a:r>
            <a:r>
              <a:rPr lang="en-US" sz="14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 Program-data-byte </a:t>
            </a:r>
            <a:r>
              <a:rPr lang="en-US" sz="1400" dirty="0"/>
              <a:t>and the program-ID-byte</a:t>
            </a:r>
            <a:r>
              <a:rPr lang="en-US" sz="1400" dirty="0" smtClean="0"/>
              <a:t>.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The program-lines </a:t>
            </a:r>
            <a:r>
              <a:rPr lang="en-US" sz="1400" dirty="0" smtClean="0"/>
              <a:t>influences </a:t>
            </a:r>
            <a:r>
              <a:rPr lang="en-US" sz="1400" dirty="0"/>
              <a:t>the address counter.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The address </a:t>
            </a:r>
            <a:r>
              <a:rPr lang="en-US" sz="1400" dirty="0"/>
              <a:t>counter </a:t>
            </a:r>
            <a:r>
              <a:rPr lang="en-US" sz="1400" dirty="0" smtClean="0"/>
              <a:t>behaves </a:t>
            </a:r>
            <a:r>
              <a:rPr lang="en-US" sz="1400" dirty="0"/>
              <a:t>as the old one if the so called “keep going” command is stored in the current line</a:t>
            </a:r>
            <a:r>
              <a:rPr lang="en-US" sz="14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If </a:t>
            </a:r>
            <a:r>
              <a:rPr lang="en-US" sz="1400" dirty="0"/>
              <a:t>one of the jump commands is stored, the value from the program-data-byte </a:t>
            </a:r>
            <a:r>
              <a:rPr lang="en-US" sz="1400" dirty="0" smtClean="0"/>
              <a:t>is written </a:t>
            </a:r>
            <a:r>
              <a:rPr lang="en-US" sz="1400" dirty="0"/>
              <a:t>into the address counter. This causes a jump to a certain program line.</a:t>
            </a:r>
            <a:endParaRPr lang="de-DE" sz="1400" dirty="0"/>
          </a:p>
        </p:txBody>
      </p:sp>
      <p:sp>
        <p:nvSpPr>
          <p:cNvPr id="49" name="Rechteck 48"/>
          <p:cNvSpPr/>
          <p:nvPr/>
        </p:nvSpPr>
        <p:spPr bwMode="auto">
          <a:xfrm>
            <a:off x="3131840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3131840" y="3429000"/>
            <a:ext cx="144016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313184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349188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385192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 bwMode="auto">
          <a:xfrm>
            <a:off x="421196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3131840" y="3429000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3131840" y="3501008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3131840" y="3573016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131840" y="3645024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6732240" y="342900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Address Cnt</a:t>
            </a:r>
          </a:p>
        </p:txBody>
      </p:sp>
      <p:cxnSp>
        <p:nvCxnSpPr>
          <p:cNvPr id="60" name="Gerade Verbindung mit Pfeil 59"/>
          <p:cNvCxnSpPr>
            <a:stCxn id="59" idx="1"/>
          </p:cNvCxnSpPr>
          <p:nvPr/>
        </p:nvCxnSpPr>
        <p:spPr bwMode="auto">
          <a:xfrm flipH="1">
            <a:off x="6300192" y="364502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feld 60"/>
          <p:cNvSpPr txBox="1"/>
          <p:nvPr/>
        </p:nvSpPr>
        <p:spPr>
          <a:xfrm>
            <a:off x="3131840" y="4941168"/>
            <a:ext cx="948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RAM</a:t>
            </a:r>
            <a:endParaRPr lang="en-US" dirty="0"/>
          </a:p>
        </p:txBody>
      </p:sp>
      <p:sp>
        <p:nvSpPr>
          <p:cNvPr id="62" name="Rechteck 61"/>
          <p:cNvSpPr/>
          <p:nvPr/>
        </p:nvSpPr>
        <p:spPr bwMode="auto">
          <a:xfrm>
            <a:off x="4716016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716016" y="4941168"/>
            <a:ext cx="115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RAM</a:t>
            </a:r>
            <a:endParaRPr lang="en-US" dirty="0"/>
          </a:p>
        </p:txBody>
      </p:sp>
      <p:sp>
        <p:nvSpPr>
          <p:cNvPr id="64" name="Rechteck 63"/>
          <p:cNvSpPr/>
          <p:nvPr/>
        </p:nvSpPr>
        <p:spPr bwMode="auto">
          <a:xfrm>
            <a:off x="471601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</a:t>
            </a:r>
          </a:p>
        </p:txBody>
      </p:sp>
      <p:sp>
        <p:nvSpPr>
          <p:cNvPr id="65" name="Rechteck 64"/>
          <p:cNvSpPr/>
          <p:nvPr/>
        </p:nvSpPr>
        <p:spPr bwMode="auto">
          <a:xfrm>
            <a:off x="543609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Data</a:t>
            </a:r>
          </a:p>
        </p:txBody>
      </p:sp>
      <p:cxnSp>
        <p:nvCxnSpPr>
          <p:cNvPr id="66" name="Gerade Verbindung 65"/>
          <p:cNvCxnSpPr>
            <a:stCxn id="65" idx="0"/>
          </p:cNvCxnSpPr>
          <p:nvPr/>
        </p:nvCxnSpPr>
        <p:spPr bwMode="auto">
          <a:xfrm flipV="1">
            <a:off x="5796136" y="3140968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5796136" y="3140968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mit Pfeil 67"/>
          <p:cNvCxnSpPr/>
          <p:nvPr/>
        </p:nvCxnSpPr>
        <p:spPr bwMode="auto">
          <a:xfrm>
            <a:off x="7380312" y="3140968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hteck 68"/>
          <p:cNvSpPr/>
          <p:nvPr/>
        </p:nvSpPr>
        <p:spPr bwMode="auto">
          <a:xfrm>
            <a:off x="6732240" y="414908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Loop Counter</a:t>
            </a:r>
          </a:p>
        </p:txBody>
      </p:sp>
    </p:spTree>
    <p:extLst>
      <p:ext uri="{BB962C8B-B14F-4D97-AF65-F5344CB8AC3E}">
        <p14:creationId xmlns:p14="http://schemas.microsoft.com/office/powerpoint/2010/main" val="12023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96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New Sequencer – Compatibility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When RUN is off, the commands do not influence the address flow</a:t>
            </a:r>
            <a:r>
              <a:rPr lang="en-US" sz="1400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Old </a:t>
            </a:r>
            <a:r>
              <a:rPr lang="en-US" sz="1400" dirty="0" err="1" smtClean="0"/>
              <a:t>Jochen’s</a:t>
            </a:r>
            <a:r>
              <a:rPr lang="en-US" sz="1400" dirty="0" smtClean="0"/>
              <a:t> </a:t>
            </a:r>
            <a:r>
              <a:rPr lang="en-US" sz="1400" dirty="0"/>
              <a:t>startup </a:t>
            </a:r>
            <a:r>
              <a:rPr lang="en-US" sz="1400" dirty="0" smtClean="0"/>
              <a:t>sequence (without commands) can be still used.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400" dirty="0"/>
              <a:t>One command-line is assigned to each RAM-line or to every fourth sub-line. We cannot jump in between the sub-lines.</a:t>
            </a:r>
            <a:endParaRPr lang="de-DE" sz="1400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program jumps from the stop address to the start address when RUN is high, and from the stop address to zero and then continuously to start-1 when </a:t>
            </a:r>
            <a:r>
              <a:rPr lang="en-US" sz="1400" dirty="0" smtClean="0"/>
              <a:t>RUN=0.   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endParaRPr lang="de-DE" sz="1400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3131840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131840" y="3429000"/>
            <a:ext cx="144016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13184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349188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85192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21196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131840" y="3429000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3131840" y="3501008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131840" y="3573016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3131840" y="3645024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732240" y="342900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Address Cnt</a:t>
            </a:r>
          </a:p>
        </p:txBody>
      </p:sp>
      <p:cxnSp>
        <p:nvCxnSpPr>
          <p:cNvPr id="32" name="Gerade Verbindung mit Pfeil 31"/>
          <p:cNvCxnSpPr>
            <a:stCxn id="31" idx="1"/>
          </p:cNvCxnSpPr>
          <p:nvPr/>
        </p:nvCxnSpPr>
        <p:spPr bwMode="auto">
          <a:xfrm flipH="1">
            <a:off x="6300192" y="364502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3131840" y="4941168"/>
            <a:ext cx="948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RAM</a:t>
            </a:r>
            <a:endParaRPr lang="en-US" dirty="0"/>
          </a:p>
        </p:txBody>
      </p:sp>
      <p:sp>
        <p:nvSpPr>
          <p:cNvPr id="37" name="Rechteck 36"/>
          <p:cNvSpPr/>
          <p:nvPr/>
        </p:nvSpPr>
        <p:spPr bwMode="auto">
          <a:xfrm>
            <a:off x="4716016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716016" y="4941168"/>
            <a:ext cx="115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RAM</a:t>
            </a:r>
            <a:endParaRPr lang="en-US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471601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543609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Data</a:t>
            </a:r>
          </a:p>
        </p:txBody>
      </p:sp>
      <p:cxnSp>
        <p:nvCxnSpPr>
          <p:cNvPr id="3" name="Gerade Verbindung 2"/>
          <p:cNvCxnSpPr>
            <a:stCxn id="40" idx="0"/>
          </p:cNvCxnSpPr>
          <p:nvPr/>
        </p:nvCxnSpPr>
        <p:spPr bwMode="auto">
          <a:xfrm flipV="1">
            <a:off x="5796136" y="3140968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5796136" y="3140968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>
            <a:off x="7380312" y="3140968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hteck 32"/>
          <p:cNvSpPr/>
          <p:nvPr/>
        </p:nvSpPr>
        <p:spPr bwMode="auto">
          <a:xfrm>
            <a:off x="6732240" y="414908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Loop Counter</a:t>
            </a:r>
          </a:p>
        </p:txBody>
      </p:sp>
    </p:spTree>
    <p:extLst>
      <p:ext uri="{BB962C8B-B14F-4D97-AF65-F5344CB8AC3E}">
        <p14:creationId xmlns:p14="http://schemas.microsoft.com/office/powerpoint/2010/main" val="9780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97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New Sequencer – Commands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smtClean="0"/>
              <a:t>“</a:t>
            </a:r>
            <a:r>
              <a:rPr lang="en-US" sz="1400" dirty="0" err="1" smtClean="0"/>
              <a:t>keepGoing</a:t>
            </a:r>
            <a:r>
              <a:rPr lang="en-US" sz="1400" dirty="0" smtClean="0"/>
              <a:t>”,”</a:t>
            </a:r>
            <a:r>
              <a:rPr lang="en-US" sz="1400" dirty="0"/>
              <a:t>data” – does nothing.</a:t>
            </a:r>
            <a:endParaRPr lang="de-DE" sz="1400" dirty="0"/>
          </a:p>
          <a:p>
            <a:pPr algn="l"/>
            <a:r>
              <a:rPr lang="en-US" sz="1400" dirty="0" smtClean="0"/>
              <a:t>“</a:t>
            </a:r>
            <a:r>
              <a:rPr lang="en-US" sz="1400" dirty="0" err="1" smtClean="0"/>
              <a:t>JMPnoTRIGGER</a:t>
            </a:r>
            <a:r>
              <a:rPr lang="en-US" sz="1400" dirty="0" smtClean="0"/>
              <a:t>”,”</a:t>
            </a:r>
            <a:r>
              <a:rPr lang="en-US" sz="1400" dirty="0"/>
              <a:t>data” – if no trigger-signal arrived, the address counter is written with “data”.</a:t>
            </a:r>
            <a:endParaRPr lang="de-DE" sz="1400" dirty="0"/>
          </a:p>
          <a:p>
            <a:pPr algn="l"/>
            <a:r>
              <a:rPr lang="en-US" sz="1400" dirty="0" smtClean="0"/>
              <a:t>“</a:t>
            </a:r>
            <a:r>
              <a:rPr lang="en-US" sz="1400" dirty="0" err="1" smtClean="0"/>
              <a:t>JMPcntNoZERO</a:t>
            </a:r>
            <a:r>
              <a:rPr lang="en-US" sz="1400" dirty="0" smtClean="0"/>
              <a:t>”,”</a:t>
            </a:r>
            <a:r>
              <a:rPr lang="en-US" sz="1400" dirty="0"/>
              <a:t>data” – if </a:t>
            </a:r>
            <a:r>
              <a:rPr lang="en-US" sz="1400" dirty="0" smtClean="0"/>
              <a:t>the “loop-counter</a:t>
            </a:r>
            <a:r>
              <a:rPr lang="en-US" sz="1400" dirty="0"/>
              <a:t>” is not zero, the address counter is written with “data”.</a:t>
            </a:r>
            <a:endParaRPr lang="de-DE" sz="1400" dirty="0"/>
          </a:p>
          <a:p>
            <a:pPr algn="l"/>
            <a:r>
              <a:rPr lang="en-US" sz="1400" dirty="0" smtClean="0"/>
              <a:t>“</a:t>
            </a:r>
            <a:r>
              <a:rPr lang="en-US" sz="1400" dirty="0" err="1" smtClean="0"/>
              <a:t>LDcnt</a:t>
            </a:r>
            <a:r>
              <a:rPr lang="en-US" sz="1400" dirty="0" smtClean="0"/>
              <a:t>”, </a:t>
            </a:r>
            <a:r>
              <a:rPr lang="en-US" sz="1400" dirty="0"/>
              <a:t>”data” -  the loop-counter is loaded with the value ”data”.</a:t>
            </a:r>
            <a:endParaRPr lang="de-DE" sz="1400" dirty="0"/>
          </a:p>
          <a:p>
            <a:pPr algn="l"/>
            <a:r>
              <a:rPr lang="en-US" sz="1400" dirty="0" smtClean="0"/>
              <a:t>“</a:t>
            </a:r>
            <a:r>
              <a:rPr lang="en-US" sz="1400" dirty="0" err="1" smtClean="0"/>
              <a:t>DECcnt</a:t>
            </a:r>
            <a:r>
              <a:rPr lang="en-US" sz="1400" dirty="0" smtClean="0"/>
              <a:t>”, </a:t>
            </a:r>
            <a:r>
              <a:rPr lang="en-US" sz="1400" dirty="0"/>
              <a:t>”data” -  the loop-counter is decremented.</a:t>
            </a:r>
            <a:endParaRPr lang="de-DE" sz="1400" dirty="0"/>
          </a:p>
          <a:p>
            <a:pPr algn="l"/>
            <a:r>
              <a:rPr lang="en-US" sz="1400" dirty="0" smtClean="0"/>
              <a:t>“</a:t>
            </a:r>
            <a:r>
              <a:rPr lang="en-US" sz="1400" dirty="0" err="1" smtClean="0"/>
              <a:t>JMP”,”</a:t>
            </a:r>
            <a:r>
              <a:rPr lang="en-US" sz="1400" dirty="0" err="1"/>
              <a:t>data</a:t>
            </a:r>
            <a:r>
              <a:rPr lang="en-US" sz="1400" dirty="0"/>
              <a:t>” – unconditional jump to address “data</a:t>
            </a:r>
            <a:r>
              <a:rPr lang="en-US" sz="1400" dirty="0" smtClean="0"/>
              <a:t>”.</a:t>
            </a:r>
            <a:endParaRPr lang="de-DE" sz="1400" dirty="0"/>
          </a:p>
        </p:txBody>
      </p:sp>
      <p:sp>
        <p:nvSpPr>
          <p:cNvPr id="33" name="Rechteck 32"/>
          <p:cNvSpPr/>
          <p:nvPr/>
        </p:nvSpPr>
        <p:spPr bwMode="auto">
          <a:xfrm>
            <a:off x="3131840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3131840" y="3429000"/>
            <a:ext cx="144016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313184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349188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85192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21196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3131840" y="3429000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3131840" y="3501008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3131840" y="3573016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131840" y="3645024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6732240" y="342900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Address Cnt</a:t>
            </a:r>
          </a:p>
        </p:txBody>
      </p:sp>
      <p:cxnSp>
        <p:nvCxnSpPr>
          <p:cNvPr id="51" name="Gerade Verbindung mit Pfeil 50"/>
          <p:cNvCxnSpPr>
            <a:stCxn id="50" idx="1"/>
          </p:cNvCxnSpPr>
          <p:nvPr/>
        </p:nvCxnSpPr>
        <p:spPr bwMode="auto">
          <a:xfrm flipH="1">
            <a:off x="6300192" y="364502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feld 51"/>
          <p:cNvSpPr txBox="1"/>
          <p:nvPr/>
        </p:nvSpPr>
        <p:spPr>
          <a:xfrm>
            <a:off x="3131840" y="4941168"/>
            <a:ext cx="948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RAM</a:t>
            </a:r>
            <a:endParaRPr lang="en-US" dirty="0"/>
          </a:p>
        </p:txBody>
      </p:sp>
      <p:sp>
        <p:nvSpPr>
          <p:cNvPr id="53" name="Rechteck 52"/>
          <p:cNvSpPr/>
          <p:nvPr/>
        </p:nvSpPr>
        <p:spPr bwMode="auto">
          <a:xfrm>
            <a:off x="4716016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716016" y="4941168"/>
            <a:ext cx="115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RAM</a:t>
            </a:r>
            <a:endParaRPr lang="en-US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71601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</a:t>
            </a:r>
          </a:p>
        </p:txBody>
      </p:sp>
      <p:sp>
        <p:nvSpPr>
          <p:cNvPr id="56" name="Rechteck 55"/>
          <p:cNvSpPr/>
          <p:nvPr/>
        </p:nvSpPr>
        <p:spPr bwMode="auto">
          <a:xfrm>
            <a:off x="543609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Data</a:t>
            </a:r>
          </a:p>
        </p:txBody>
      </p:sp>
      <p:cxnSp>
        <p:nvCxnSpPr>
          <p:cNvPr id="57" name="Gerade Verbindung 56"/>
          <p:cNvCxnSpPr>
            <a:stCxn id="56" idx="0"/>
          </p:cNvCxnSpPr>
          <p:nvPr/>
        </p:nvCxnSpPr>
        <p:spPr bwMode="auto">
          <a:xfrm flipV="1">
            <a:off x="5796136" y="3140968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5796136" y="3140968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mit Pfeil 58"/>
          <p:cNvCxnSpPr/>
          <p:nvPr/>
        </p:nvCxnSpPr>
        <p:spPr bwMode="auto">
          <a:xfrm>
            <a:off x="7380312" y="3140968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hteck 59"/>
          <p:cNvSpPr/>
          <p:nvPr/>
        </p:nvSpPr>
        <p:spPr bwMode="auto">
          <a:xfrm>
            <a:off x="6732240" y="414908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Loop Counter</a:t>
            </a:r>
          </a:p>
        </p:txBody>
      </p:sp>
      <p:sp>
        <p:nvSpPr>
          <p:cNvPr id="61" name="Rechteck 60"/>
          <p:cNvSpPr/>
          <p:nvPr/>
        </p:nvSpPr>
        <p:spPr bwMode="auto">
          <a:xfrm>
            <a:off x="6732240" y="486916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Trigger Flag</a:t>
            </a:r>
          </a:p>
        </p:txBody>
      </p:sp>
      <p:cxnSp>
        <p:nvCxnSpPr>
          <p:cNvPr id="4" name="Gerade Verbindung mit Pfeil 3"/>
          <p:cNvCxnSpPr>
            <a:endCxn id="61" idx="3"/>
          </p:cNvCxnSpPr>
          <p:nvPr/>
        </p:nvCxnSpPr>
        <p:spPr bwMode="auto">
          <a:xfrm flipH="1">
            <a:off x="8172400" y="5085184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feld 61"/>
          <p:cNvSpPr txBox="1"/>
          <p:nvPr/>
        </p:nvSpPr>
        <p:spPr>
          <a:xfrm>
            <a:off x="8316416" y="4797152"/>
            <a:ext cx="409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98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New Sequencer – Commands (2)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command </a:t>
            </a:r>
            <a:r>
              <a:rPr lang="en-US" sz="1400" dirty="0" err="1"/>
              <a:t>JMPnoTRIGGER</a:t>
            </a:r>
            <a:r>
              <a:rPr lang="en-US" sz="1400" dirty="0"/>
              <a:t> is used to make the “endless” loop that is performed during the normal operation (non-gated phase), before the trigger signal arrives. </a:t>
            </a:r>
            <a:endParaRPr lang="en-US" sz="1400" dirty="0" smtClean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trigger </a:t>
            </a:r>
            <a:r>
              <a:rPr lang="en-US" sz="1400" dirty="0" smtClean="0"/>
              <a:t>is the </a:t>
            </a:r>
            <a:r>
              <a:rPr lang="en-US" sz="1400" dirty="0"/>
              <a:t>OR between the TLU-/Software- and </a:t>
            </a:r>
            <a:r>
              <a:rPr lang="en-US" sz="1400" dirty="0" err="1"/>
              <a:t>Autotrigger</a:t>
            </a:r>
            <a:r>
              <a:rPr lang="en-US" sz="1400" dirty="0" smtClean="0"/>
              <a:t>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In future we will have a separated </a:t>
            </a:r>
            <a:r>
              <a:rPr lang="en-US" sz="1400" dirty="0"/>
              <a:t>trigger </a:t>
            </a:r>
            <a:r>
              <a:rPr lang="en-US" sz="1400" dirty="0" smtClean="0"/>
              <a:t>for </a:t>
            </a:r>
            <a:r>
              <a:rPr lang="en-US" sz="1400" dirty="0"/>
              <a:t>gated mode</a:t>
            </a:r>
            <a:r>
              <a:rPr lang="en-US" sz="1400" dirty="0" smtClean="0"/>
              <a:t>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/>
              <a:t>The trigger </a:t>
            </a:r>
            <a:r>
              <a:rPr lang="en-US" sz="1400" dirty="0" smtClean="0"/>
              <a:t>is stored </a:t>
            </a:r>
            <a:r>
              <a:rPr lang="en-US" sz="1400" dirty="0"/>
              <a:t>as a trigger flag until the next </a:t>
            </a:r>
            <a:r>
              <a:rPr lang="en-US" sz="1400" dirty="0" err="1"/>
              <a:t>JMPnoTRIGGER</a:t>
            </a:r>
            <a:r>
              <a:rPr lang="en-US" sz="1400" dirty="0"/>
              <a:t> command is performed. The trigger flag is then deleted.  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The commands </a:t>
            </a:r>
            <a:r>
              <a:rPr lang="en-US" sz="1400" dirty="0" err="1"/>
              <a:t>JMPcntNoZERO</a:t>
            </a:r>
            <a:r>
              <a:rPr lang="en-US" sz="1400" dirty="0"/>
              <a:t>, </a:t>
            </a:r>
            <a:r>
              <a:rPr lang="en-US" sz="1400" dirty="0" err="1"/>
              <a:t>LDcnt</a:t>
            </a:r>
            <a:r>
              <a:rPr lang="en-US" sz="1400" dirty="0"/>
              <a:t> and </a:t>
            </a:r>
            <a:r>
              <a:rPr lang="en-US" sz="1400" dirty="0" err="1"/>
              <a:t>DECcnt</a:t>
            </a:r>
            <a:r>
              <a:rPr lang="en-US" sz="1400" dirty="0"/>
              <a:t> are used to allow n-times looping through a certain program </a:t>
            </a:r>
            <a:r>
              <a:rPr lang="en-US" sz="1400" dirty="0" smtClean="0"/>
              <a:t>block. Can be </a:t>
            </a:r>
            <a:r>
              <a:rPr lang="en-US" sz="1400" dirty="0"/>
              <a:t>used to make a gated mode sequence.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/>
              <a:t>Unconditional jump JMP is used to return to the main program. </a:t>
            </a:r>
            <a:r>
              <a:rPr lang="en-US" sz="1400" dirty="0" smtClean="0"/>
              <a:t>Not necessary.</a:t>
            </a:r>
            <a:endParaRPr lang="de-DE" sz="1400" dirty="0"/>
          </a:p>
          <a:p>
            <a:pPr marL="285750" indent="-285750" algn="l">
              <a:buFont typeface="Arial" pitchFamily="34" charset="0"/>
              <a:buChar char="•"/>
            </a:pPr>
            <a:endParaRPr lang="de-DE" sz="1400" dirty="0"/>
          </a:p>
        </p:txBody>
      </p:sp>
      <p:sp>
        <p:nvSpPr>
          <p:cNvPr id="33" name="Rechteck 32"/>
          <p:cNvSpPr/>
          <p:nvPr/>
        </p:nvSpPr>
        <p:spPr bwMode="auto">
          <a:xfrm>
            <a:off x="3131840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3131840" y="3429000"/>
            <a:ext cx="144016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313184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349188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85192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hteck 44"/>
          <p:cNvSpPr/>
          <p:nvPr/>
        </p:nvSpPr>
        <p:spPr bwMode="auto">
          <a:xfrm>
            <a:off x="4211960" y="3429000"/>
            <a:ext cx="36004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3131840" y="3429000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3131840" y="3501008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3131840" y="3573016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3131840" y="3645024"/>
            <a:ext cx="360040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6732240" y="342900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Address Cnt</a:t>
            </a:r>
          </a:p>
        </p:txBody>
      </p:sp>
      <p:cxnSp>
        <p:nvCxnSpPr>
          <p:cNvPr id="51" name="Gerade Verbindung mit Pfeil 50"/>
          <p:cNvCxnSpPr>
            <a:stCxn id="50" idx="1"/>
          </p:cNvCxnSpPr>
          <p:nvPr/>
        </p:nvCxnSpPr>
        <p:spPr bwMode="auto">
          <a:xfrm flipH="1">
            <a:off x="6300192" y="364502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feld 51"/>
          <p:cNvSpPr txBox="1"/>
          <p:nvPr/>
        </p:nvSpPr>
        <p:spPr>
          <a:xfrm>
            <a:off x="3131840" y="4941168"/>
            <a:ext cx="948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RAM</a:t>
            </a:r>
            <a:endParaRPr lang="en-US" dirty="0"/>
          </a:p>
        </p:txBody>
      </p:sp>
      <p:sp>
        <p:nvSpPr>
          <p:cNvPr id="53" name="Rechteck 52"/>
          <p:cNvSpPr/>
          <p:nvPr/>
        </p:nvSpPr>
        <p:spPr bwMode="auto">
          <a:xfrm>
            <a:off x="4716016" y="3429000"/>
            <a:ext cx="144016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716016" y="4941168"/>
            <a:ext cx="115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RAM</a:t>
            </a:r>
            <a:endParaRPr lang="en-US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71601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</a:t>
            </a:r>
          </a:p>
        </p:txBody>
      </p:sp>
      <p:sp>
        <p:nvSpPr>
          <p:cNvPr id="56" name="Rechteck 55"/>
          <p:cNvSpPr/>
          <p:nvPr/>
        </p:nvSpPr>
        <p:spPr bwMode="auto">
          <a:xfrm>
            <a:off x="5436096" y="3429000"/>
            <a:ext cx="72008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Data</a:t>
            </a:r>
          </a:p>
        </p:txBody>
      </p:sp>
      <p:cxnSp>
        <p:nvCxnSpPr>
          <p:cNvPr id="57" name="Gerade Verbindung 56"/>
          <p:cNvCxnSpPr>
            <a:stCxn id="56" idx="0"/>
          </p:cNvCxnSpPr>
          <p:nvPr/>
        </p:nvCxnSpPr>
        <p:spPr bwMode="auto">
          <a:xfrm flipV="1">
            <a:off x="5796136" y="3140968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5796136" y="3140968"/>
            <a:ext cx="1584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mit Pfeil 58"/>
          <p:cNvCxnSpPr/>
          <p:nvPr/>
        </p:nvCxnSpPr>
        <p:spPr bwMode="auto">
          <a:xfrm>
            <a:off x="7380312" y="3140968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hteck 59"/>
          <p:cNvSpPr/>
          <p:nvPr/>
        </p:nvSpPr>
        <p:spPr bwMode="auto">
          <a:xfrm>
            <a:off x="6732240" y="414908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Loop Counter</a:t>
            </a:r>
          </a:p>
        </p:txBody>
      </p:sp>
      <p:sp>
        <p:nvSpPr>
          <p:cNvPr id="61" name="Rechteck 60"/>
          <p:cNvSpPr/>
          <p:nvPr/>
        </p:nvSpPr>
        <p:spPr bwMode="auto">
          <a:xfrm>
            <a:off x="6732240" y="4869160"/>
            <a:ext cx="144016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Trigger Flag</a:t>
            </a:r>
          </a:p>
        </p:txBody>
      </p:sp>
      <p:cxnSp>
        <p:nvCxnSpPr>
          <p:cNvPr id="4" name="Gerade Verbindung mit Pfeil 3"/>
          <p:cNvCxnSpPr>
            <a:endCxn id="61" idx="3"/>
          </p:cNvCxnSpPr>
          <p:nvPr/>
        </p:nvCxnSpPr>
        <p:spPr bwMode="auto">
          <a:xfrm flipH="1">
            <a:off x="8172400" y="5085184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feld 61"/>
          <p:cNvSpPr txBox="1"/>
          <p:nvPr/>
        </p:nvSpPr>
        <p:spPr>
          <a:xfrm>
            <a:off x="8316416" y="4797152"/>
            <a:ext cx="409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99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Run-Sequence File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smtClean="0"/>
              <a:t>Format of a line:</a:t>
            </a:r>
          </a:p>
          <a:p>
            <a:pPr algn="l"/>
            <a:r>
              <a:rPr lang="en-US" sz="1400" dirty="0" err="1" smtClean="0"/>
              <a:t>B,B,B,B,addrXX</a:t>
            </a:r>
            <a:r>
              <a:rPr lang="en-US" sz="1400" dirty="0"/>
              <a:t>,[</a:t>
            </a:r>
            <a:r>
              <a:rPr lang="en-US" sz="1400" dirty="0" err="1"/>
              <a:t>keepGoing</a:t>
            </a:r>
            <a:r>
              <a:rPr lang="en-US" sz="1400" dirty="0"/>
              <a:t> or </a:t>
            </a:r>
            <a:r>
              <a:rPr lang="en-US" sz="1400" dirty="0" err="1"/>
              <a:t>JMPnoTRIGGER</a:t>
            </a:r>
            <a:r>
              <a:rPr lang="en-US" sz="1400" dirty="0"/>
              <a:t> or </a:t>
            </a:r>
            <a:r>
              <a:rPr lang="en-US" sz="1400" dirty="0" err="1"/>
              <a:t>JMPcntNoZERO</a:t>
            </a:r>
            <a:r>
              <a:rPr lang="en-US" sz="1400" dirty="0"/>
              <a:t> or </a:t>
            </a:r>
            <a:r>
              <a:rPr lang="en-US" sz="1400" dirty="0" err="1"/>
              <a:t>LDcnt</a:t>
            </a:r>
            <a:r>
              <a:rPr lang="en-US" sz="1400" dirty="0"/>
              <a:t> or </a:t>
            </a:r>
            <a:r>
              <a:rPr lang="en-US" sz="1400" dirty="0" err="1"/>
              <a:t>DECcnt</a:t>
            </a:r>
            <a:r>
              <a:rPr lang="en-US" sz="1400" dirty="0"/>
              <a:t> or JMP] </a:t>
            </a:r>
            <a:r>
              <a:rPr lang="en-US" sz="1400" dirty="0" smtClean="0"/>
              <a:t>YY</a:t>
            </a:r>
          </a:p>
          <a:p>
            <a:pPr algn="l"/>
            <a:r>
              <a:rPr lang="en-US" sz="1400" dirty="0"/>
              <a:t>XX are two hexadecimal numbers denoting the line-address as in the </a:t>
            </a:r>
            <a:r>
              <a:rPr lang="en-US" sz="1400" dirty="0" smtClean="0"/>
              <a:t>RAM</a:t>
            </a:r>
          </a:p>
          <a:p>
            <a:pPr algn="l"/>
            <a:r>
              <a:rPr lang="en-US" sz="1400" dirty="0"/>
              <a:t>YY are two hexadecimal numbers that are program-data</a:t>
            </a:r>
            <a:r>
              <a:rPr lang="en-US" sz="1400" dirty="0" smtClean="0"/>
              <a:t>.</a:t>
            </a:r>
          </a:p>
          <a:p>
            <a:pPr algn="l"/>
            <a:r>
              <a:rPr lang="en-US" sz="1400" dirty="0" smtClean="0"/>
              <a:t>Important:</a:t>
            </a:r>
          </a:p>
          <a:p>
            <a:pPr algn="l"/>
            <a:r>
              <a:rPr lang="en-US" sz="1400" dirty="0"/>
              <a:t>All JMP commands </a:t>
            </a:r>
            <a:r>
              <a:rPr lang="en-US" sz="1400" dirty="0" smtClean="0"/>
              <a:t>affect </a:t>
            </a:r>
            <a:r>
              <a:rPr lang="en-US" sz="1400" dirty="0"/>
              <a:t>the address counter with one clock delay. </a:t>
            </a:r>
            <a:endParaRPr lang="en-US" sz="1400" dirty="0" smtClean="0"/>
          </a:p>
          <a:p>
            <a:pPr algn="l"/>
            <a:r>
              <a:rPr lang="en-US" sz="1400" dirty="0" smtClean="0"/>
              <a:t>If </a:t>
            </a:r>
            <a:r>
              <a:rPr lang="en-US" sz="1400" dirty="0"/>
              <a:t>we want to jump from the address n to the address m, we must write the JMP command in the RAM-line with the address n-1</a:t>
            </a:r>
            <a:r>
              <a:rPr lang="en-US" sz="1400" dirty="0" smtClean="0"/>
              <a:t>.</a:t>
            </a:r>
          </a:p>
          <a:p>
            <a:pPr algn="l"/>
            <a:r>
              <a:rPr lang="en-US" sz="1400" dirty="0" smtClean="0"/>
              <a:t>FPGA’s </a:t>
            </a:r>
            <a:r>
              <a:rPr lang="en-US" sz="1400" dirty="0"/>
              <a:t>RAM </a:t>
            </a:r>
            <a:r>
              <a:rPr lang="en-US" sz="1400" dirty="0" smtClean="0"/>
              <a:t>generates </a:t>
            </a:r>
            <a:r>
              <a:rPr lang="en-US" sz="1400" dirty="0"/>
              <a:t>the addressed line one clock later.</a:t>
            </a:r>
            <a:endParaRPr lang="de-DE" sz="1400" dirty="0"/>
          </a:p>
          <a:p>
            <a:pPr algn="l"/>
            <a:endParaRPr lang="en-US" sz="1400" dirty="0" smtClean="0"/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09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4249</Words>
  <Application>Microsoft Office PowerPoint</Application>
  <PresentationFormat>Bildschirmpräsentation (4:3)</PresentationFormat>
  <Paragraphs>1749</Paragraphs>
  <Slides>99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99</vt:i4>
      </vt:variant>
    </vt:vector>
  </HeadingPairs>
  <TitlesOfParts>
    <vt:vector size="100" baseType="lpstr">
      <vt:lpstr>Standarddesign</vt:lpstr>
      <vt:lpstr>SWITCHER</vt:lpstr>
      <vt:lpstr>SWITCHER</vt:lpstr>
      <vt:lpstr>Block scheme</vt:lpstr>
      <vt:lpstr>Block scheme</vt:lpstr>
      <vt:lpstr>High-voltage driver</vt:lpstr>
      <vt:lpstr>High-voltage driver</vt:lpstr>
      <vt:lpstr>High-voltage driver</vt:lpstr>
      <vt:lpstr>High-voltage driver</vt:lpstr>
      <vt:lpstr>High voltage channel – transistor schematic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High-voltage driver</vt:lpstr>
      <vt:lpstr>LV-control</vt:lpstr>
      <vt:lpstr>Layout of the chip</vt:lpstr>
      <vt:lpstr>Regulator</vt:lpstr>
      <vt:lpstr>Gated Mode</vt:lpstr>
      <vt:lpstr>Gated mode</vt:lpstr>
      <vt:lpstr>LV-control</vt:lpstr>
      <vt:lpstr>Readout does not stop during blind phase</vt:lpstr>
      <vt:lpstr>Readout does stops during blind phase</vt:lpstr>
      <vt:lpstr>High current protection</vt:lpstr>
      <vt:lpstr>Normal sequence</vt:lpstr>
      <vt:lpstr>Normal operation of the SWITCHER</vt:lpstr>
      <vt:lpstr>Normal operation</vt:lpstr>
      <vt:lpstr>Normal operation</vt:lpstr>
      <vt:lpstr>Normal operation</vt:lpstr>
      <vt:lpstr>Normal operation</vt:lpstr>
      <vt:lpstr>Normal operation</vt:lpstr>
      <vt:lpstr>Normal operation</vt:lpstr>
      <vt:lpstr>Normal operation</vt:lpstr>
      <vt:lpstr>Gated mode sequence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operation with RO</vt:lpstr>
      <vt:lpstr>Gated mode sequence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Gated mode operation without RO</vt:lpstr>
      <vt:lpstr>SWITCHER: Measurements</vt:lpstr>
      <vt:lpstr>SWITCHER: Measurements Gated Mode</vt:lpstr>
      <vt:lpstr>Gated mode operation with RO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SWITCHER: Measurements Rise Time</vt:lpstr>
      <vt:lpstr>Rise Time Measurements</vt:lpstr>
      <vt:lpstr>Rise Time Measurements</vt:lpstr>
      <vt:lpstr>Rise Time Measurements – irradiated chip</vt:lpstr>
      <vt:lpstr>Plans</vt:lpstr>
      <vt:lpstr>Backup slides</vt:lpstr>
      <vt:lpstr>Sequencer</vt:lpstr>
      <vt:lpstr>Sequencer</vt:lpstr>
      <vt:lpstr>Address Flow</vt:lpstr>
      <vt:lpstr>New Sequencer</vt:lpstr>
      <vt:lpstr>New Sequencer – Compatibility</vt:lpstr>
      <vt:lpstr>New Sequencer – Commands</vt:lpstr>
      <vt:lpstr>New Sequencer – Commands (2)</vt:lpstr>
      <vt:lpstr>Run-Sequence File</vt:lpstr>
    </vt:vector>
  </TitlesOfParts>
  <Company>LS Schaltungstechnik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</dc:creator>
  <cp:lastModifiedBy>ivan</cp:lastModifiedBy>
  <cp:revision>1024</cp:revision>
  <dcterms:created xsi:type="dcterms:W3CDTF">2009-05-17T20:36:06Z</dcterms:created>
  <dcterms:modified xsi:type="dcterms:W3CDTF">2014-10-27T10:09:56Z</dcterms:modified>
</cp:coreProperties>
</file>