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54" r:id="rId1"/>
  </p:sldMasterIdLst>
  <p:notesMasterIdLst>
    <p:notesMasterId r:id="rId46"/>
  </p:notesMasterIdLst>
  <p:handoutMasterIdLst>
    <p:handoutMasterId r:id="rId47"/>
  </p:handoutMasterIdLst>
  <p:sldIdLst>
    <p:sldId id="315" r:id="rId2"/>
    <p:sldId id="359" r:id="rId3"/>
    <p:sldId id="360" r:id="rId4"/>
    <p:sldId id="361" r:id="rId5"/>
    <p:sldId id="378" r:id="rId6"/>
    <p:sldId id="379" r:id="rId7"/>
    <p:sldId id="362" r:id="rId8"/>
    <p:sldId id="389" r:id="rId9"/>
    <p:sldId id="364" r:id="rId10"/>
    <p:sldId id="339" r:id="rId11"/>
    <p:sldId id="357" r:id="rId12"/>
    <p:sldId id="355" r:id="rId13"/>
    <p:sldId id="358" r:id="rId14"/>
    <p:sldId id="340" r:id="rId15"/>
    <p:sldId id="380" r:id="rId16"/>
    <p:sldId id="344" r:id="rId17"/>
    <p:sldId id="374" r:id="rId18"/>
    <p:sldId id="381" r:id="rId19"/>
    <p:sldId id="365" r:id="rId20"/>
    <p:sldId id="342" r:id="rId21"/>
    <p:sldId id="343" r:id="rId22"/>
    <p:sldId id="372" r:id="rId23"/>
    <p:sldId id="375" r:id="rId24"/>
    <p:sldId id="385" r:id="rId25"/>
    <p:sldId id="347" r:id="rId26"/>
    <p:sldId id="366" r:id="rId27"/>
    <p:sldId id="367" r:id="rId28"/>
    <p:sldId id="368" r:id="rId29"/>
    <p:sldId id="369" r:id="rId30"/>
    <p:sldId id="370" r:id="rId31"/>
    <p:sldId id="371" r:id="rId32"/>
    <p:sldId id="334" r:id="rId33"/>
    <p:sldId id="321" r:id="rId34"/>
    <p:sldId id="386" r:id="rId35"/>
    <p:sldId id="335" r:id="rId36"/>
    <p:sldId id="317" r:id="rId37"/>
    <p:sldId id="318" r:id="rId38"/>
    <p:sldId id="382" r:id="rId39"/>
    <p:sldId id="350" r:id="rId40"/>
    <p:sldId id="353" r:id="rId41"/>
    <p:sldId id="383" r:id="rId42"/>
    <p:sldId id="322" r:id="rId43"/>
    <p:sldId id="354" r:id="rId44"/>
    <p:sldId id="312" r:id="rId45"/>
  </p:sldIdLst>
  <p:sldSz cx="9906000" cy="6858000" type="A4"/>
  <p:notesSz cx="7099300" cy="10234613"/>
  <p:defaultTextStyle>
    <a:defPPr>
      <a:defRPr lang="de-DE"/>
    </a:defPPr>
    <a:lvl1pPr algn="l" rtl="0" fontAlgn="base">
      <a:spcBef>
        <a:spcPct val="0"/>
      </a:spcBef>
      <a:spcAft>
        <a:spcPct val="0"/>
      </a:spcAft>
      <a:defRPr sz="1200" kern="1200">
        <a:solidFill>
          <a:schemeClr val="tx1"/>
        </a:solidFill>
        <a:latin typeface="Calibri" charset="0"/>
        <a:ea typeface="ＭＳ Ｐゴシック" charset="0"/>
        <a:cs typeface="+mn-cs"/>
      </a:defRPr>
    </a:lvl1pPr>
    <a:lvl2pPr marL="457200" algn="l" rtl="0" fontAlgn="base">
      <a:spcBef>
        <a:spcPct val="0"/>
      </a:spcBef>
      <a:spcAft>
        <a:spcPct val="0"/>
      </a:spcAft>
      <a:defRPr sz="1200" kern="1200">
        <a:solidFill>
          <a:schemeClr val="tx1"/>
        </a:solidFill>
        <a:latin typeface="Calibri" charset="0"/>
        <a:ea typeface="ＭＳ Ｐゴシック" charset="0"/>
        <a:cs typeface="+mn-cs"/>
      </a:defRPr>
    </a:lvl2pPr>
    <a:lvl3pPr marL="914400" algn="l" rtl="0" fontAlgn="base">
      <a:spcBef>
        <a:spcPct val="0"/>
      </a:spcBef>
      <a:spcAft>
        <a:spcPct val="0"/>
      </a:spcAft>
      <a:defRPr sz="1200" kern="1200">
        <a:solidFill>
          <a:schemeClr val="tx1"/>
        </a:solidFill>
        <a:latin typeface="Calibri" charset="0"/>
        <a:ea typeface="ＭＳ Ｐゴシック" charset="0"/>
        <a:cs typeface="+mn-cs"/>
      </a:defRPr>
    </a:lvl3pPr>
    <a:lvl4pPr marL="1371600" algn="l" rtl="0" fontAlgn="base">
      <a:spcBef>
        <a:spcPct val="0"/>
      </a:spcBef>
      <a:spcAft>
        <a:spcPct val="0"/>
      </a:spcAft>
      <a:defRPr sz="1200" kern="1200">
        <a:solidFill>
          <a:schemeClr val="tx1"/>
        </a:solidFill>
        <a:latin typeface="Calibri" charset="0"/>
        <a:ea typeface="ＭＳ Ｐゴシック" charset="0"/>
        <a:cs typeface="+mn-cs"/>
      </a:defRPr>
    </a:lvl4pPr>
    <a:lvl5pPr marL="1828800" algn="l" rtl="0" fontAlgn="base">
      <a:spcBef>
        <a:spcPct val="0"/>
      </a:spcBef>
      <a:spcAft>
        <a:spcPct val="0"/>
      </a:spcAft>
      <a:defRPr sz="1200" kern="1200">
        <a:solidFill>
          <a:schemeClr val="tx1"/>
        </a:solidFill>
        <a:latin typeface="Calibri" charset="0"/>
        <a:ea typeface="ＭＳ Ｐゴシック" charset="0"/>
        <a:cs typeface="+mn-cs"/>
      </a:defRPr>
    </a:lvl5pPr>
    <a:lvl6pPr marL="2286000" algn="l" defTabSz="457200" rtl="0" eaLnBrk="1" latinLnBrk="0" hangingPunct="1">
      <a:defRPr sz="1200" kern="1200">
        <a:solidFill>
          <a:schemeClr val="tx1"/>
        </a:solidFill>
        <a:latin typeface="Calibri" charset="0"/>
        <a:ea typeface="ＭＳ Ｐゴシック" charset="0"/>
        <a:cs typeface="+mn-cs"/>
      </a:defRPr>
    </a:lvl6pPr>
    <a:lvl7pPr marL="2743200" algn="l" defTabSz="457200" rtl="0" eaLnBrk="1" latinLnBrk="0" hangingPunct="1">
      <a:defRPr sz="1200" kern="1200">
        <a:solidFill>
          <a:schemeClr val="tx1"/>
        </a:solidFill>
        <a:latin typeface="Calibri" charset="0"/>
        <a:ea typeface="ＭＳ Ｐゴシック" charset="0"/>
        <a:cs typeface="+mn-cs"/>
      </a:defRPr>
    </a:lvl7pPr>
    <a:lvl8pPr marL="3200400" algn="l" defTabSz="457200" rtl="0" eaLnBrk="1" latinLnBrk="0" hangingPunct="1">
      <a:defRPr sz="1200" kern="1200">
        <a:solidFill>
          <a:schemeClr val="tx1"/>
        </a:solidFill>
        <a:latin typeface="Calibri" charset="0"/>
        <a:ea typeface="ＭＳ Ｐゴシック" charset="0"/>
        <a:cs typeface="+mn-cs"/>
      </a:defRPr>
    </a:lvl8pPr>
    <a:lvl9pPr marL="3657600" algn="l" defTabSz="457200" rtl="0" eaLnBrk="1" latinLnBrk="0" hangingPunct="1">
      <a:defRPr sz="1200" kern="1200">
        <a:solidFill>
          <a:schemeClr val="tx1"/>
        </a:solidFill>
        <a:latin typeface="Calibri" charset="0"/>
        <a:ea typeface="ＭＳ Ｐゴシック" charset="0"/>
        <a:cs typeface="+mn-cs"/>
      </a:defRPr>
    </a:lvl9pPr>
  </p:defaultTextStyle>
  <p:extLst>
    <p:ext uri="{521415D9-36F7-43E2-AB2F-B90AF26B5E84}">
      <p14:sectionLst xmlns:p14="http://schemas.microsoft.com/office/powerpoint/2010/main">
        <p14:section name="Default Section" id="{9EAA11A3-8E1C-BA46-B0FA-31FF2D5470FC}">
          <p14:sldIdLst>
            <p14:sldId id="315"/>
            <p14:sldId id="359"/>
            <p14:sldId id="360"/>
            <p14:sldId id="361"/>
            <p14:sldId id="378"/>
            <p14:sldId id="379"/>
            <p14:sldId id="362"/>
            <p14:sldId id="389"/>
            <p14:sldId id="364"/>
            <p14:sldId id="339"/>
            <p14:sldId id="357"/>
            <p14:sldId id="355"/>
            <p14:sldId id="358"/>
            <p14:sldId id="340"/>
            <p14:sldId id="380"/>
            <p14:sldId id="344"/>
            <p14:sldId id="374"/>
            <p14:sldId id="381"/>
            <p14:sldId id="365"/>
            <p14:sldId id="342"/>
            <p14:sldId id="343"/>
            <p14:sldId id="372"/>
            <p14:sldId id="375"/>
            <p14:sldId id="385"/>
            <p14:sldId id="347"/>
            <p14:sldId id="366"/>
            <p14:sldId id="367"/>
            <p14:sldId id="368"/>
            <p14:sldId id="369"/>
            <p14:sldId id="370"/>
            <p14:sldId id="371"/>
            <p14:sldId id="334"/>
            <p14:sldId id="321"/>
            <p14:sldId id="386"/>
            <p14:sldId id="335"/>
            <p14:sldId id="317"/>
            <p14:sldId id="318"/>
            <p14:sldId id="382"/>
            <p14:sldId id="350"/>
            <p14:sldId id="353"/>
            <p14:sldId id="383"/>
            <p14:sldId id="322"/>
            <p14:sldId id="354"/>
            <p14:sldId id="31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3300"/>
    <a:srgbClr val="FF66FF"/>
    <a:srgbClr val="FF9900"/>
    <a:srgbClr val="66FFFF"/>
    <a:srgbClr val="FF0000"/>
    <a:srgbClr val="FFFF66"/>
    <a:srgbClr val="66FF33"/>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2" autoAdjust="0"/>
    <p:restoredTop sz="94653" autoAdjust="0"/>
  </p:normalViewPr>
  <p:slideViewPr>
    <p:cSldViewPr>
      <p:cViewPr varScale="1">
        <p:scale>
          <a:sx n="112" d="100"/>
          <a:sy n="112" d="100"/>
        </p:scale>
        <p:origin x="-1260" y="-90"/>
      </p:cViewPr>
      <p:guideLst>
        <p:guide orient="horz" pos="2160"/>
        <p:guide pos="3120"/>
      </p:guideLst>
    </p:cSldViewPr>
  </p:slideViewPr>
  <p:outlineViewPr>
    <p:cViewPr>
      <p:scale>
        <a:sx n="33" d="100"/>
        <a:sy n="33" d="100"/>
      </p:scale>
      <p:origin x="24" y="111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vmware-host\Shared%20Folders\my_win\Follow_up_Work\20130408_DHP_Losses\DHPDataRates.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vmware-host\Shared%20Folders\my_win\Follow_up_Work\20130610_DHPT10_simulation_Poisson\simple_occupancy_test_2013068_16h22min.txt"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275936583061749E-2"/>
          <c:y val="2.2410105312655755E-2"/>
          <c:w val="0.91000385734937306"/>
          <c:h val="0.89835049839549275"/>
        </c:manualLayout>
      </c:layout>
      <c:scatterChart>
        <c:scatterStyle val="lineMarker"/>
        <c:varyColors val="0"/>
        <c:ser>
          <c:idx val="2"/>
          <c:order val="0"/>
          <c:tx>
            <c:v>HF=16, OUT=4096</c:v>
          </c:tx>
          <c:spPr>
            <a:ln w="38100">
              <a:solidFill>
                <a:srgbClr val="92D050"/>
              </a:solidFill>
            </a:ln>
          </c:spPr>
          <c:marker>
            <c:symbol val="none"/>
          </c:marker>
          <c:xVal>
            <c:numRef>
              <c:f>'DHP 16-4096'!$A$9:$A$52</c:f>
              <c:numCache>
                <c:formatCode>General</c:formatCode>
                <c:ptCount val="44"/>
                <c:pt idx="0">
                  <c:v>0.49727700000000002</c:v>
                </c:pt>
                <c:pt idx="1">
                  <c:v>0.58678900000000001</c:v>
                </c:pt>
                <c:pt idx="2">
                  <c:v>0.68934499999999999</c:v>
                </c:pt>
                <c:pt idx="3">
                  <c:v>0.78525699999999998</c:v>
                </c:pt>
                <c:pt idx="4">
                  <c:v>0.87515500000000002</c:v>
                </c:pt>
                <c:pt idx="5">
                  <c:v>0.97245400000000004</c:v>
                </c:pt>
                <c:pt idx="6">
                  <c:v>1.0670999999999999</c:v>
                </c:pt>
                <c:pt idx="7">
                  <c:v>1.1625700000000001</c:v>
                </c:pt>
                <c:pt idx="8">
                  <c:v>1.2559499999999999</c:v>
                </c:pt>
                <c:pt idx="9">
                  <c:v>1.3494699999999999</c:v>
                </c:pt>
                <c:pt idx="10">
                  <c:v>1.4499500000000001</c:v>
                </c:pt>
                <c:pt idx="11">
                  <c:v>1.54758</c:v>
                </c:pt>
                <c:pt idx="12">
                  <c:v>1.63208</c:v>
                </c:pt>
                <c:pt idx="13">
                  <c:v>1.7336499999999999</c:v>
                </c:pt>
                <c:pt idx="14">
                  <c:v>1.8317600000000001</c:v>
                </c:pt>
                <c:pt idx="15">
                  <c:v>1.9309700000000001</c:v>
                </c:pt>
                <c:pt idx="16">
                  <c:v>2.0133100000000002</c:v>
                </c:pt>
                <c:pt idx="17">
                  <c:v>2.1198600000000001</c:v>
                </c:pt>
                <c:pt idx="18">
                  <c:v>2.2167300000000001</c:v>
                </c:pt>
                <c:pt idx="19">
                  <c:v>2.3194499999999998</c:v>
                </c:pt>
                <c:pt idx="20">
                  <c:v>2.4071199999999999</c:v>
                </c:pt>
                <c:pt idx="21">
                  <c:v>2.4971800000000002</c:v>
                </c:pt>
                <c:pt idx="22">
                  <c:v>2.5967199999999999</c:v>
                </c:pt>
                <c:pt idx="23">
                  <c:v>2.7018</c:v>
                </c:pt>
                <c:pt idx="24">
                  <c:v>2.7925399999999998</c:v>
                </c:pt>
                <c:pt idx="25">
                  <c:v>2.88273</c:v>
                </c:pt>
                <c:pt idx="26">
                  <c:v>2.9926699999999999</c:v>
                </c:pt>
                <c:pt idx="27">
                  <c:v>3.08168</c:v>
                </c:pt>
                <c:pt idx="28">
                  <c:v>3.1778599999999999</c:v>
                </c:pt>
                <c:pt idx="29">
                  <c:v>3.2673399999999999</c:v>
                </c:pt>
                <c:pt idx="30">
                  <c:v>3.3741099999999999</c:v>
                </c:pt>
                <c:pt idx="31">
                  <c:v>3.4644200000000001</c:v>
                </c:pt>
                <c:pt idx="32">
                  <c:v>3.5444399999999998</c:v>
                </c:pt>
                <c:pt idx="33">
                  <c:v>3.6415899999999999</c:v>
                </c:pt>
                <c:pt idx="34">
                  <c:v>3.7469199999999998</c:v>
                </c:pt>
                <c:pt idx="35">
                  <c:v>3.8442500000000002</c:v>
                </c:pt>
                <c:pt idx="36">
                  <c:v>3.9341499999999998</c:v>
                </c:pt>
                <c:pt idx="37">
                  <c:v>4.0379300000000002</c:v>
                </c:pt>
                <c:pt idx="38">
                  <c:v>4.1361499999999998</c:v>
                </c:pt>
                <c:pt idx="39">
                  <c:v>4.2432299999999996</c:v>
                </c:pt>
                <c:pt idx="40">
                  <c:v>4.3116700000000003</c:v>
                </c:pt>
                <c:pt idx="41">
                  <c:v>4.4145000000000003</c:v>
                </c:pt>
                <c:pt idx="42">
                  <c:v>4.5297799999999997</c:v>
                </c:pt>
                <c:pt idx="43">
                  <c:v>4.6053600000000001</c:v>
                </c:pt>
              </c:numCache>
            </c:numRef>
          </c:xVal>
          <c:yVal>
            <c:numRef>
              <c:f>'DHP 16-4096'!$H$9:$H$52</c:f>
              <c:numCache>
                <c:formatCode>General</c:formatCode>
                <c:ptCount val="4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1.4198629358979213E-3</c:v>
                </c:pt>
                <c:pt idx="28">
                  <c:v>1.1430043392620144E-2</c:v>
                </c:pt>
                <c:pt idx="29">
                  <c:v>2.94684049749185E-2</c:v>
                </c:pt>
                <c:pt idx="30">
                  <c:v>7.128125298767031E-2</c:v>
                </c:pt>
                <c:pt idx="31">
                  <c:v>0.16131212401440562</c:v>
                </c:pt>
                <c:pt idx="32">
                  <c:v>0.36392673573125134</c:v>
                </c:pt>
                <c:pt idx="33">
                  <c:v>0.57817919720036515</c:v>
                </c:pt>
                <c:pt idx="34">
                  <c:v>0.89929685629156819</c:v>
                </c:pt>
                <c:pt idx="35">
                  <c:v>1.4455455024677129</c:v>
                </c:pt>
                <c:pt idx="36">
                  <c:v>1.9449360858240268</c:v>
                </c:pt>
                <c:pt idx="37">
                  <c:v>2.6628156426480487</c:v>
                </c:pt>
                <c:pt idx="38">
                  <c:v>3.5652220769713949</c:v>
                </c:pt>
                <c:pt idx="39">
                  <c:v>4.5705825262177413</c:v>
                </c:pt>
                <c:pt idx="40">
                  <c:v>5.6002365058118739</c:v>
                </c:pt>
                <c:pt idx="41">
                  <c:v>6.5101876807725398</c:v>
                </c:pt>
                <c:pt idx="42">
                  <c:v>7.6590103369691374</c:v>
                </c:pt>
                <c:pt idx="43">
                  <c:v>9.1525545581581298</c:v>
                </c:pt>
              </c:numCache>
            </c:numRef>
          </c:yVal>
          <c:smooth val="0"/>
        </c:ser>
        <c:dLbls>
          <c:showLegendKey val="0"/>
          <c:showVal val="0"/>
          <c:showCatName val="0"/>
          <c:showSerName val="0"/>
          <c:showPercent val="0"/>
          <c:showBubbleSize val="0"/>
        </c:dLbls>
        <c:axId val="64179008"/>
        <c:axId val="64179584"/>
      </c:scatterChart>
      <c:valAx>
        <c:axId val="64179008"/>
        <c:scaling>
          <c:orientation val="minMax"/>
          <c:max val="7"/>
          <c:min val="2"/>
        </c:scaling>
        <c:delete val="1"/>
        <c:axPos val="b"/>
        <c:majorGridlines>
          <c:spPr>
            <a:ln>
              <a:noFill/>
            </a:ln>
            <a:effectLst/>
          </c:spPr>
        </c:majorGridlines>
        <c:numFmt formatCode="0.0" sourceLinked="0"/>
        <c:majorTickMark val="out"/>
        <c:minorTickMark val="none"/>
        <c:tickLblPos val="nextTo"/>
        <c:crossAx val="64179584"/>
        <c:crosses val="autoZero"/>
        <c:crossBetween val="midCat"/>
      </c:valAx>
      <c:valAx>
        <c:axId val="64179584"/>
        <c:scaling>
          <c:orientation val="minMax"/>
          <c:max val="2"/>
          <c:min val="0"/>
        </c:scaling>
        <c:delete val="1"/>
        <c:axPos val="l"/>
        <c:majorGridlines>
          <c:spPr>
            <a:ln>
              <a:noFill/>
              <a:prstDash val="sysDot"/>
            </a:ln>
          </c:spPr>
        </c:majorGridlines>
        <c:numFmt formatCode="#,##0.00" sourceLinked="0"/>
        <c:majorTickMark val="out"/>
        <c:minorTickMark val="none"/>
        <c:tickLblPos val="nextTo"/>
        <c:crossAx val="64179008"/>
        <c:crosses val="autoZero"/>
        <c:crossBetween val="midCat"/>
      </c:valAx>
      <c:spPr>
        <a:noFill/>
        <a:ln>
          <a:solidFill>
            <a:schemeClr val="tx1"/>
          </a:solidFill>
        </a:ln>
      </c:spPr>
    </c:plotArea>
    <c:plotVisOnly val="1"/>
    <c:dispBlanksAs val="gap"/>
    <c:showDLblsOverMax val="0"/>
  </c:chart>
  <c:spPr>
    <a:ln w="25400"/>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5.1709984428763754E-2"/>
          <c:y val="3.5655583079364665E-2"/>
          <c:w val="0.9133418518726254"/>
          <c:h val="0.92868883384127066"/>
        </c:manualLayout>
      </c:layout>
      <c:scatterChart>
        <c:scatterStyle val="lineMarker"/>
        <c:varyColors val="0"/>
        <c:ser>
          <c:idx val="2"/>
          <c:order val="2"/>
          <c:tx>
            <c:v>Bandwidth limit untriggered</c:v>
          </c:tx>
          <c:spPr>
            <a:ln>
              <a:solidFill>
                <a:srgbClr val="FF0000"/>
              </a:solidFill>
            </a:ln>
          </c:spPr>
          <c:marker>
            <c:symbol val="none"/>
          </c:marker>
          <c:xVal>
            <c:numRef>
              <c:f>Sheet1!$A$19:$A$25</c:f>
              <c:numCache>
                <c:formatCode>General</c:formatCode>
                <c:ptCount val="7"/>
                <c:pt idx="0">
                  <c:v>1.9660899999999999</c:v>
                </c:pt>
                <c:pt idx="1">
                  <c:v>2.1032700000000002</c:v>
                </c:pt>
                <c:pt idx="2">
                  <c:v>2.2417899999999999</c:v>
                </c:pt>
                <c:pt idx="3">
                  <c:v>2.3746900000000002</c:v>
                </c:pt>
                <c:pt idx="4">
                  <c:v>2.512</c:v>
                </c:pt>
                <c:pt idx="5">
                  <c:v>2.6485500000000002</c:v>
                </c:pt>
                <c:pt idx="6">
                  <c:v>2.7842099999999999</c:v>
                </c:pt>
              </c:numCache>
            </c:numRef>
          </c:xVal>
          <c:yVal>
            <c:numRef>
              <c:f>Sheet1!$J$19:$J$25</c:f>
              <c:numCache>
                <c:formatCode>General</c:formatCode>
                <c:ptCount val="7"/>
                <c:pt idx="0">
                  <c:v>0</c:v>
                </c:pt>
                <c:pt idx="1">
                  <c:v>0</c:v>
                </c:pt>
                <c:pt idx="2">
                  <c:v>0</c:v>
                </c:pt>
                <c:pt idx="3">
                  <c:v>0</c:v>
                </c:pt>
                <c:pt idx="4">
                  <c:v>0.4777070063694322</c:v>
                </c:pt>
                <c:pt idx="5">
                  <c:v>5.6087293047139113</c:v>
                </c:pt>
                <c:pt idx="6">
                  <c:v>10.207922534578929</c:v>
                </c:pt>
              </c:numCache>
            </c:numRef>
          </c:yVal>
          <c:smooth val="1"/>
        </c:ser>
        <c:dLbls>
          <c:showLegendKey val="0"/>
          <c:showVal val="0"/>
          <c:showCatName val="0"/>
          <c:showSerName val="0"/>
          <c:showPercent val="0"/>
          <c:showBubbleSize val="0"/>
        </c:dLbls>
        <c:axId val="64182464"/>
        <c:axId val="64183040"/>
      </c:scatterChart>
      <c:scatterChart>
        <c:scatterStyle val="smoothMarker"/>
        <c:varyColors val="0"/>
        <c:ser>
          <c:idx val="0"/>
          <c:order val="0"/>
          <c:tx>
            <c:v>DHPT1.0 triggered @ 30kHz</c:v>
          </c:tx>
          <c:marker>
            <c:symbol val="none"/>
          </c:marker>
          <c:xVal>
            <c:numRef>
              <c:f>Sheet1!$A$8:$A$53</c:f>
              <c:numCache>
                <c:formatCode>General</c:formatCode>
                <c:ptCount val="46"/>
                <c:pt idx="0">
                  <c:v>0.47204099999999999</c:v>
                </c:pt>
                <c:pt idx="1">
                  <c:v>0.60701300000000002</c:v>
                </c:pt>
                <c:pt idx="2">
                  <c:v>0.743502</c:v>
                </c:pt>
                <c:pt idx="3">
                  <c:v>0.88003100000000001</c:v>
                </c:pt>
                <c:pt idx="4">
                  <c:v>1.0192000000000001</c:v>
                </c:pt>
                <c:pt idx="5">
                  <c:v>1.15052</c:v>
                </c:pt>
                <c:pt idx="6">
                  <c:v>1.28891</c:v>
                </c:pt>
                <c:pt idx="7">
                  <c:v>1.4226300000000001</c:v>
                </c:pt>
                <c:pt idx="8">
                  <c:v>1.55996</c:v>
                </c:pt>
                <c:pt idx="9">
                  <c:v>1.6958599999999999</c:v>
                </c:pt>
                <c:pt idx="10">
                  <c:v>1.8330900000000001</c:v>
                </c:pt>
                <c:pt idx="11">
                  <c:v>1.9660899999999999</c:v>
                </c:pt>
                <c:pt idx="12">
                  <c:v>2.1032700000000002</c:v>
                </c:pt>
                <c:pt idx="13">
                  <c:v>2.2417899999999999</c:v>
                </c:pt>
                <c:pt idx="14">
                  <c:v>2.3746900000000002</c:v>
                </c:pt>
                <c:pt idx="15">
                  <c:v>2.512</c:v>
                </c:pt>
                <c:pt idx="16">
                  <c:v>2.6485500000000002</c:v>
                </c:pt>
                <c:pt idx="17">
                  <c:v>2.7842099999999999</c:v>
                </c:pt>
                <c:pt idx="18">
                  <c:v>2.9218199999999999</c:v>
                </c:pt>
                <c:pt idx="19">
                  <c:v>3.0550099999999998</c:v>
                </c:pt>
                <c:pt idx="20">
                  <c:v>3.1909999999999998</c:v>
                </c:pt>
                <c:pt idx="21">
                  <c:v>3.3272499999999998</c:v>
                </c:pt>
                <c:pt idx="22">
                  <c:v>3.4610500000000002</c:v>
                </c:pt>
                <c:pt idx="23">
                  <c:v>3.6003400000000001</c:v>
                </c:pt>
                <c:pt idx="24">
                  <c:v>3.7357900000000002</c:v>
                </c:pt>
                <c:pt idx="25">
                  <c:v>3.8692000000000002</c:v>
                </c:pt>
                <c:pt idx="26">
                  <c:v>4.0041500000000001</c:v>
                </c:pt>
                <c:pt idx="27">
                  <c:v>4.1465500000000004</c:v>
                </c:pt>
                <c:pt idx="28">
                  <c:v>4.28125</c:v>
                </c:pt>
                <c:pt idx="29">
                  <c:v>4.4187000000000003</c:v>
                </c:pt>
                <c:pt idx="30">
                  <c:v>4.5552400000000004</c:v>
                </c:pt>
                <c:pt idx="31">
                  <c:v>4.69055</c:v>
                </c:pt>
                <c:pt idx="32">
                  <c:v>4.8238500000000002</c:v>
                </c:pt>
                <c:pt idx="33">
                  <c:v>4.9577600000000004</c:v>
                </c:pt>
                <c:pt idx="34">
                  <c:v>5.0978300000000001</c:v>
                </c:pt>
                <c:pt idx="35">
                  <c:v>5.2312599999999998</c:v>
                </c:pt>
                <c:pt idx="36">
                  <c:v>5.3686299999999996</c:v>
                </c:pt>
                <c:pt idx="37">
                  <c:v>5.4989999999999997</c:v>
                </c:pt>
                <c:pt idx="38">
                  <c:v>5.6404500000000004</c:v>
                </c:pt>
                <c:pt idx="39">
                  <c:v>5.7734399999999999</c:v>
                </c:pt>
                <c:pt idx="40">
                  <c:v>5.9130500000000001</c:v>
                </c:pt>
                <c:pt idx="41">
                  <c:v>6.0517099999999999</c:v>
                </c:pt>
                <c:pt idx="42">
                  <c:v>6.1859299999999999</c:v>
                </c:pt>
                <c:pt idx="43">
                  <c:v>6.3178200000000002</c:v>
                </c:pt>
                <c:pt idx="44">
                  <c:v>6.4527900000000002</c:v>
                </c:pt>
                <c:pt idx="45">
                  <c:v>6.5938400000000001</c:v>
                </c:pt>
              </c:numCache>
            </c:numRef>
          </c:xVal>
          <c:yVal>
            <c:numRef>
              <c:f>Sheet1!$H$8:$H$53</c:f>
              <c:numCache>
                <c:formatCode>General</c:formatCode>
                <c:ptCount val="4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4.9603627108439228E-4</c:v>
                </c:pt>
                <c:pt idx="23">
                  <c:v>2.1601096138303189E-3</c:v>
                </c:pt>
                <c:pt idx="24">
                  <c:v>2.0183996974916737E-2</c:v>
                </c:pt>
                <c:pt idx="25">
                  <c:v>2.1972710807431441E-2</c:v>
                </c:pt>
                <c:pt idx="26">
                  <c:v>3.7736620615560858E-2</c:v>
                </c:pt>
                <c:pt idx="27">
                  <c:v>7.7310670029401396E-2</c:v>
                </c:pt>
                <c:pt idx="28">
                  <c:v>0.14386662036003989</c:v>
                </c:pt>
                <c:pt idx="29">
                  <c:v>0.24047098646833343</c:v>
                </c:pt>
                <c:pt idx="30">
                  <c:v>0.4295956185411306</c:v>
                </c:pt>
                <c:pt idx="31">
                  <c:v>0.59372971453401191</c:v>
                </c:pt>
                <c:pt idx="32">
                  <c:v>0.9316669183356876</c:v>
                </c:pt>
                <c:pt idx="33">
                  <c:v>1.2729670519130774</c:v>
                </c:pt>
                <c:pt idx="34">
                  <c:v>1.4625664475203972</c:v>
                </c:pt>
                <c:pt idx="35">
                  <c:v>1.8145910329611454</c:v>
                </c:pt>
                <c:pt idx="36">
                  <c:v>2.175603334792958</c:v>
                </c:pt>
                <c:pt idx="37">
                  <c:v>2.3893897406627094</c:v>
                </c:pt>
                <c:pt idx="38">
                  <c:v>2.9788221105859538</c:v>
                </c:pt>
                <c:pt idx="39">
                  <c:v>3.7645120387012354</c:v>
                </c:pt>
                <c:pt idx="40">
                  <c:v>4.6279861855937385</c:v>
                </c:pt>
                <c:pt idx="41">
                  <c:v>5.2810597059216331</c:v>
                </c:pt>
                <c:pt idx="42">
                  <c:v>6.1448393473624048</c:v>
                </c:pt>
                <c:pt idx="43">
                  <c:v>7.2494755191937461</c:v>
                </c:pt>
                <c:pt idx="44">
                  <c:v>8.2084020893717575</c:v>
                </c:pt>
                <c:pt idx="45">
                  <c:v>9.3882440672525327</c:v>
                </c:pt>
              </c:numCache>
            </c:numRef>
          </c:yVal>
          <c:smooth val="1"/>
        </c:ser>
        <c:ser>
          <c:idx val="1"/>
          <c:order val="1"/>
          <c:tx>
            <c:v>Bandwidth Limit triggered @ 30kHz</c:v>
          </c:tx>
          <c:spPr>
            <a:ln>
              <a:solidFill>
                <a:schemeClr val="tx1"/>
              </a:solidFill>
            </a:ln>
          </c:spPr>
          <c:marker>
            <c:symbol val="none"/>
          </c:marker>
          <c:xVal>
            <c:numRef>
              <c:f>Sheet1!$A$34:$A$55</c:f>
              <c:numCache>
                <c:formatCode>General</c:formatCode>
                <c:ptCount val="22"/>
                <c:pt idx="0">
                  <c:v>4.0041500000000001</c:v>
                </c:pt>
                <c:pt idx="1">
                  <c:v>4.1465500000000004</c:v>
                </c:pt>
                <c:pt idx="2">
                  <c:v>4.28125</c:v>
                </c:pt>
                <c:pt idx="3">
                  <c:v>4.4187000000000003</c:v>
                </c:pt>
                <c:pt idx="4">
                  <c:v>4.5552400000000004</c:v>
                </c:pt>
                <c:pt idx="5">
                  <c:v>4.69055</c:v>
                </c:pt>
                <c:pt idx="6">
                  <c:v>4.8238500000000002</c:v>
                </c:pt>
                <c:pt idx="7">
                  <c:v>4.9577600000000004</c:v>
                </c:pt>
                <c:pt idx="8">
                  <c:v>5.0978300000000001</c:v>
                </c:pt>
                <c:pt idx="9">
                  <c:v>5.2312599999999998</c:v>
                </c:pt>
                <c:pt idx="10">
                  <c:v>5.3686299999999996</c:v>
                </c:pt>
                <c:pt idx="11">
                  <c:v>5.4989999999999997</c:v>
                </c:pt>
                <c:pt idx="12">
                  <c:v>5.6404500000000004</c:v>
                </c:pt>
                <c:pt idx="13">
                  <c:v>5.7734399999999999</c:v>
                </c:pt>
                <c:pt idx="14">
                  <c:v>5.9130500000000001</c:v>
                </c:pt>
                <c:pt idx="15">
                  <c:v>6.0517099999999999</c:v>
                </c:pt>
                <c:pt idx="16">
                  <c:v>6.1859299999999999</c:v>
                </c:pt>
                <c:pt idx="17">
                  <c:v>6.3178200000000002</c:v>
                </c:pt>
                <c:pt idx="18">
                  <c:v>6.4527900000000002</c:v>
                </c:pt>
                <c:pt idx="19">
                  <c:v>6.5938400000000001</c:v>
                </c:pt>
                <c:pt idx="20">
                  <c:v>6.7240099999999998</c:v>
                </c:pt>
                <c:pt idx="21">
                  <c:v>6.8585099999999999</c:v>
                </c:pt>
              </c:numCache>
            </c:numRef>
          </c:xVal>
          <c:yVal>
            <c:numRef>
              <c:f>Sheet1!$I$34:$I$55</c:f>
              <c:numCache>
                <c:formatCode>General</c:formatCode>
                <c:ptCount val="2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0.28205931792929517</c:v>
                </c:pt>
                <c:pt idx="18">
                  <c:v>2.3678129925195246</c:v>
                </c:pt>
                <c:pt idx="19">
                  <c:v>4.4562804071679114</c:v>
                </c:pt>
                <c:pt idx="20">
                  <c:v>6.305909717564373</c:v>
                </c:pt>
                <c:pt idx="21">
                  <c:v>8.1433139267858436</c:v>
                </c:pt>
              </c:numCache>
            </c:numRef>
          </c:yVal>
          <c:smooth val="1"/>
        </c:ser>
        <c:dLbls>
          <c:showLegendKey val="0"/>
          <c:showVal val="0"/>
          <c:showCatName val="0"/>
          <c:showSerName val="0"/>
          <c:showPercent val="0"/>
          <c:showBubbleSize val="0"/>
        </c:dLbls>
        <c:axId val="64182464"/>
        <c:axId val="64183040"/>
      </c:scatterChart>
      <c:valAx>
        <c:axId val="64182464"/>
        <c:scaling>
          <c:orientation val="minMax"/>
          <c:max val="7"/>
          <c:min val="2"/>
        </c:scaling>
        <c:delete val="0"/>
        <c:axPos val="b"/>
        <c:minorGridlines>
          <c:spPr>
            <a:ln>
              <a:noFill/>
            </a:ln>
          </c:spPr>
        </c:minorGridlines>
        <c:numFmt formatCode="General" sourceLinked="1"/>
        <c:majorTickMark val="out"/>
        <c:minorTickMark val="none"/>
        <c:tickLblPos val="nextTo"/>
        <c:crossAx val="64183040"/>
        <c:crosses val="autoZero"/>
        <c:crossBetween val="midCat"/>
      </c:valAx>
      <c:valAx>
        <c:axId val="64183040"/>
        <c:scaling>
          <c:orientation val="minMax"/>
          <c:max val="2"/>
          <c:min val="0"/>
        </c:scaling>
        <c:delete val="0"/>
        <c:axPos val="l"/>
        <c:minorGridlines>
          <c:spPr>
            <a:ln>
              <a:noFill/>
            </a:ln>
          </c:spPr>
        </c:minorGridlines>
        <c:numFmt formatCode="General" sourceLinked="1"/>
        <c:majorTickMark val="out"/>
        <c:minorTickMark val="none"/>
        <c:tickLblPos val="nextTo"/>
        <c:crossAx val="64182464"/>
        <c:crosses val="autoZero"/>
        <c:crossBetween val="midCat"/>
      </c:valAx>
    </c:plotArea>
    <c:plotVisOnly val="1"/>
    <c:dispBlanksAs val="gap"/>
    <c:showDLblsOverMax val="0"/>
  </c:chart>
  <c:txPr>
    <a:bodyPr/>
    <a:lstStyle/>
    <a:p>
      <a:pPr>
        <a:defRPr sz="14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8031E4-0EA3-479E-AB8F-41E8F149578A}" type="doc">
      <dgm:prSet loTypeId="urn:microsoft.com/office/officeart/2005/8/layout/radial5" loCatId="cycle" qsTypeId="urn:microsoft.com/office/officeart/2005/8/quickstyle/simple4" qsCatId="simple" csTypeId="urn:microsoft.com/office/officeart/2005/8/colors/colorful5" csCatId="colorful" phldr="1"/>
      <dgm:spPr/>
      <dgm:t>
        <a:bodyPr/>
        <a:lstStyle/>
        <a:p>
          <a:endParaRPr lang="en-US"/>
        </a:p>
      </dgm:t>
    </dgm:pt>
    <dgm:pt modelId="{DE61CAE9-5139-40D8-ADFC-1B54CF4DC788}">
      <dgm:prSet phldrT="[Text]" custT="1"/>
      <dgm:spPr/>
      <dgm:t>
        <a:bodyPr/>
        <a:lstStyle/>
        <a:p>
          <a:r>
            <a:rPr lang="en-US" sz="3200" b="1" dirty="0" smtClean="0">
              <a:solidFill>
                <a:schemeClr val="tx1"/>
              </a:solidFill>
            </a:rPr>
            <a:t>DHP</a:t>
          </a:r>
          <a:endParaRPr lang="en-US" sz="3200" b="1" dirty="0">
            <a:solidFill>
              <a:schemeClr val="tx1"/>
            </a:solidFill>
          </a:endParaRPr>
        </a:p>
      </dgm:t>
    </dgm:pt>
    <dgm:pt modelId="{1AE8E1B0-273C-4149-9ED7-AA61D29CADB3}" type="parTrans" cxnId="{18C035D5-6AEA-4BA4-AB37-FC21D3B5436D}">
      <dgm:prSet/>
      <dgm:spPr/>
      <dgm:t>
        <a:bodyPr/>
        <a:lstStyle/>
        <a:p>
          <a:endParaRPr lang="en-US" sz="2000" b="1">
            <a:solidFill>
              <a:schemeClr val="tx1"/>
            </a:solidFill>
          </a:endParaRPr>
        </a:p>
      </dgm:t>
    </dgm:pt>
    <dgm:pt modelId="{545816BB-BDF1-4E16-8E51-3D4497F4B730}" type="sibTrans" cxnId="{18C035D5-6AEA-4BA4-AB37-FC21D3B5436D}">
      <dgm:prSet/>
      <dgm:spPr/>
      <dgm:t>
        <a:bodyPr/>
        <a:lstStyle/>
        <a:p>
          <a:endParaRPr lang="en-US" sz="2000" b="1">
            <a:solidFill>
              <a:schemeClr val="tx1"/>
            </a:solidFill>
          </a:endParaRPr>
        </a:p>
      </dgm:t>
    </dgm:pt>
    <dgm:pt modelId="{693AA022-2214-45FD-A8A8-1364ACE98846}">
      <dgm:prSet phldrT="[Text]" custT="1"/>
      <dgm:spPr/>
      <dgm:t>
        <a:bodyPr/>
        <a:lstStyle/>
        <a:p>
          <a:r>
            <a:rPr lang="en-US" sz="1400" b="1" dirty="0" smtClean="0">
              <a:solidFill>
                <a:schemeClr val="tx1"/>
              </a:solidFill>
            </a:rPr>
            <a:t>DCD</a:t>
          </a:r>
          <a:endParaRPr lang="pl-PL" sz="1400" b="1" dirty="0" smtClean="0">
            <a:solidFill>
              <a:schemeClr val="tx1"/>
            </a:solidFill>
          </a:endParaRPr>
        </a:p>
      </dgm:t>
    </dgm:pt>
    <dgm:pt modelId="{27AAD8E1-C61A-40F6-8E2E-8E8021196B6E}" type="parTrans" cxnId="{37E6D1BD-AF6A-4A85-B39A-6DC1F804F8F8}">
      <dgm:prSet custT="1"/>
      <dgm:spPr>
        <a:scene3d>
          <a:camera prst="orthographicFront">
            <a:rot lat="0" lon="0" rev="10800000"/>
          </a:camera>
          <a:lightRig rig="threePt" dir="t"/>
        </a:scene3d>
      </dgm:spPr>
      <dgm:t>
        <a:bodyPr/>
        <a:lstStyle/>
        <a:p>
          <a:endParaRPr lang="en-US" sz="1200" b="1">
            <a:solidFill>
              <a:schemeClr val="tx1"/>
            </a:solidFill>
          </a:endParaRPr>
        </a:p>
      </dgm:t>
    </dgm:pt>
    <dgm:pt modelId="{19416123-D8BD-48A3-9382-309ABFF7AC4B}" type="sibTrans" cxnId="{37E6D1BD-AF6A-4A85-B39A-6DC1F804F8F8}">
      <dgm:prSet/>
      <dgm:spPr/>
      <dgm:t>
        <a:bodyPr/>
        <a:lstStyle/>
        <a:p>
          <a:endParaRPr lang="en-US" sz="2000" b="1">
            <a:solidFill>
              <a:schemeClr val="tx1"/>
            </a:solidFill>
          </a:endParaRPr>
        </a:p>
      </dgm:t>
    </dgm:pt>
    <dgm:pt modelId="{745E3A99-1E57-4F31-B325-DBFEEB926566}">
      <dgm:prSet phldrT="[Text]" custT="1"/>
      <dgm:spPr/>
      <dgm:t>
        <a:bodyPr/>
        <a:lstStyle/>
        <a:p>
          <a:endParaRPr lang="en-US" sz="1400" b="1" dirty="0" smtClean="0">
            <a:solidFill>
              <a:schemeClr val="tx1"/>
            </a:solidFill>
          </a:endParaRPr>
        </a:p>
        <a:p>
          <a:r>
            <a:rPr lang="en-US" sz="1400" b="1" dirty="0" smtClean="0">
              <a:solidFill>
                <a:schemeClr val="tx1"/>
              </a:solidFill>
            </a:rPr>
            <a:t>Aurora RX</a:t>
          </a:r>
          <a:endParaRPr lang="pl-PL" sz="1400" b="1" dirty="0" smtClean="0">
            <a:solidFill>
              <a:schemeClr val="tx1"/>
            </a:solidFill>
          </a:endParaRPr>
        </a:p>
        <a:p>
          <a:endParaRPr lang="en-US" sz="1400" b="1" dirty="0">
            <a:solidFill>
              <a:schemeClr val="tx1"/>
            </a:solidFill>
          </a:endParaRPr>
        </a:p>
      </dgm:t>
    </dgm:pt>
    <dgm:pt modelId="{65489781-91E8-475C-963B-5361B5F55DDF}" type="parTrans" cxnId="{8174621C-473F-4502-AE8B-2D833A79231D}">
      <dgm:prSet custT="1"/>
      <dgm:spPr/>
      <dgm:t>
        <a:bodyPr/>
        <a:lstStyle/>
        <a:p>
          <a:endParaRPr lang="en-US" sz="1200" b="1">
            <a:solidFill>
              <a:schemeClr val="tx1"/>
            </a:solidFill>
          </a:endParaRPr>
        </a:p>
      </dgm:t>
    </dgm:pt>
    <dgm:pt modelId="{E8C7BA9D-1076-45A6-8F3B-519D3AACC6B2}" type="sibTrans" cxnId="{8174621C-473F-4502-AE8B-2D833A79231D}">
      <dgm:prSet/>
      <dgm:spPr/>
      <dgm:t>
        <a:bodyPr/>
        <a:lstStyle/>
        <a:p>
          <a:endParaRPr lang="en-US" sz="2000" b="1">
            <a:solidFill>
              <a:schemeClr val="tx1"/>
            </a:solidFill>
          </a:endParaRPr>
        </a:p>
      </dgm:t>
    </dgm:pt>
    <dgm:pt modelId="{C8F15E87-3DC6-4F86-A2EE-258BE05D55AE}">
      <dgm:prSet phldrT="[Text]" custT="1"/>
      <dgm:spPr/>
      <dgm:t>
        <a:bodyPr/>
        <a:lstStyle/>
        <a:p>
          <a:r>
            <a:rPr lang="en-US" sz="1400" b="1" dirty="0" smtClean="0">
              <a:solidFill>
                <a:schemeClr val="tx1"/>
              </a:solidFill>
            </a:rPr>
            <a:t>JTAG</a:t>
          </a:r>
          <a:endParaRPr lang="en-US" sz="1400" b="1" dirty="0">
            <a:solidFill>
              <a:schemeClr val="tx1"/>
            </a:solidFill>
          </a:endParaRPr>
        </a:p>
      </dgm:t>
    </dgm:pt>
    <dgm:pt modelId="{46324414-755B-4D7F-989F-7B82AA7DCF39}" type="parTrans" cxnId="{C16D7595-30F4-4DD5-BD0D-47DA6D10D573}">
      <dgm:prSet custT="1"/>
      <dgm:spPr/>
      <dgm:t>
        <a:bodyPr/>
        <a:lstStyle/>
        <a:p>
          <a:endParaRPr lang="en-US" sz="1400" b="1">
            <a:solidFill>
              <a:schemeClr val="tx1"/>
            </a:solidFill>
          </a:endParaRPr>
        </a:p>
      </dgm:t>
    </dgm:pt>
    <dgm:pt modelId="{59D4ACA5-9EAA-4A6A-9973-265D40E7BC07}" type="sibTrans" cxnId="{C16D7595-30F4-4DD5-BD0D-47DA6D10D573}">
      <dgm:prSet/>
      <dgm:spPr/>
      <dgm:t>
        <a:bodyPr/>
        <a:lstStyle/>
        <a:p>
          <a:endParaRPr lang="en-US" sz="2000" b="1">
            <a:solidFill>
              <a:schemeClr val="tx1"/>
            </a:solidFill>
          </a:endParaRPr>
        </a:p>
      </dgm:t>
    </dgm:pt>
    <dgm:pt modelId="{09974230-049C-4F43-A321-BDA78014F86E}">
      <dgm:prSet phldrT="[Text]" custT="1"/>
      <dgm:spPr/>
      <dgm:t>
        <a:bodyPr/>
        <a:lstStyle/>
        <a:p>
          <a:endParaRPr lang="en-US" sz="1400" b="1" dirty="0" smtClean="0">
            <a:solidFill>
              <a:schemeClr val="tx1"/>
            </a:solidFill>
          </a:endParaRPr>
        </a:p>
        <a:p>
          <a:r>
            <a:rPr lang="en-US" sz="1400" b="1" dirty="0" smtClean="0">
              <a:solidFill>
                <a:schemeClr val="tx1"/>
              </a:solidFill>
            </a:rPr>
            <a:t>CMD</a:t>
          </a:r>
          <a:endParaRPr lang="pl-PL" sz="1400" b="1" dirty="0" smtClean="0">
            <a:solidFill>
              <a:schemeClr val="tx1"/>
            </a:solidFill>
          </a:endParaRPr>
        </a:p>
        <a:p>
          <a:endParaRPr lang="en-US" sz="1400" b="1" dirty="0">
            <a:solidFill>
              <a:schemeClr val="tx1"/>
            </a:solidFill>
          </a:endParaRPr>
        </a:p>
      </dgm:t>
    </dgm:pt>
    <dgm:pt modelId="{14A96E09-5FD3-4D5D-B635-5D6C0DB46F24}" type="parTrans" cxnId="{8B9E3382-A65E-4EA8-B0CF-8386468D583E}">
      <dgm:prSet custT="1"/>
      <dgm:spPr>
        <a:scene3d>
          <a:camera prst="orthographicFront">
            <a:rot lat="0" lon="0" rev="10800000"/>
          </a:camera>
          <a:lightRig rig="threePt" dir="t"/>
        </a:scene3d>
      </dgm:spPr>
      <dgm:t>
        <a:bodyPr/>
        <a:lstStyle/>
        <a:p>
          <a:endParaRPr lang="en-US" sz="1200" b="1" dirty="0">
            <a:solidFill>
              <a:schemeClr val="tx1"/>
            </a:solidFill>
          </a:endParaRPr>
        </a:p>
      </dgm:t>
    </dgm:pt>
    <dgm:pt modelId="{515C4241-7D58-4E59-80E7-42AF06E24EC1}" type="sibTrans" cxnId="{8B9E3382-A65E-4EA8-B0CF-8386468D583E}">
      <dgm:prSet/>
      <dgm:spPr/>
      <dgm:t>
        <a:bodyPr/>
        <a:lstStyle/>
        <a:p>
          <a:endParaRPr lang="en-US" sz="2000" b="1">
            <a:solidFill>
              <a:schemeClr val="tx1"/>
            </a:solidFill>
          </a:endParaRPr>
        </a:p>
      </dgm:t>
    </dgm:pt>
    <dgm:pt modelId="{A5FD4F53-4749-404D-B804-E5541B3C6E84}" type="pres">
      <dgm:prSet presAssocID="{9D8031E4-0EA3-479E-AB8F-41E8F149578A}" presName="Name0" presStyleCnt="0">
        <dgm:presLayoutVars>
          <dgm:chMax val="1"/>
          <dgm:dir/>
          <dgm:animLvl val="ctr"/>
          <dgm:resizeHandles val="exact"/>
        </dgm:presLayoutVars>
      </dgm:prSet>
      <dgm:spPr/>
      <dgm:t>
        <a:bodyPr/>
        <a:lstStyle/>
        <a:p>
          <a:endParaRPr lang="en-US"/>
        </a:p>
      </dgm:t>
    </dgm:pt>
    <dgm:pt modelId="{D3F07CC1-43CF-4842-BD8C-E0E8ED29CF71}" type="pres">
      <dgm:prSet presAssocID="{DE61CAE9-5139-40D8-ADFC-1B54CF4DC788}" presName="centerShape" presStyleLbl="node0" presStyleIdx="0" presStyleCnt="1" custScaleX="126733" custScaleY="126733"/>
      <dgm:spPr/>
      <dgm:t>
        <a:bodyPr/>
        <a:lstStyle/>
        <a:p>
          <a:endParaRPr lang="en-US"/>
        </a:p>
      </dgm:t>
    </dgm:pt>
    <dgm:pt modelId="{2429BE0E-6886-434C-8C31-FDB9E5CFF110}" type="pres">
      <dgm:prSet presAssocID="{27AAD8E1-C61A-40F6-8E2E-8E8021196B6E}" presName="parTrans" presStyleLbl="sibTrans2D1" presStyleIdx="0" presStyleCnt="4" custScaleX="183022" custScaleY="46594"/>
      <dgm:spPr>
        <a:prstGeom prst="leftRightArrow">
          <a:avLst/>
        </a:prstGeom>
      </dgm:spPr>
      <dgm:t>
        <a:bodyPr/>
        <a:lstStyle/>
        <a:p>
          <a:endParaRPr lang="en-US"/>
        </a:p>
      </dgm:t>
    </dgm:pt>
    <dgm:pt modelId="{4558A540-5C3F-496F-A377-FAFB1F8EAF15}" type="pres">
      <dgm:prSet presAssocID="{27AAD8E1-C61A-40F6-8E2E-8E8021196B6E}" presName="connectorText" presStyleLbl="sibTrans2D1" presStyleIdx="0" presStyleCnt="4"/>
      <dgm:spPr/>
      <dgm:t>
        <a:bodyPr/>
        <a:lstStyle/>
        <a:p>
          <a:endParaRPr lang="en-US"/>
        </a:p>
      </dgm:t>
    </dgm:pt>
    <dgm:pt modelId="{4FBDC5F2-74A3-4B95-825B-4FC101FBEF06}" type="pres">
      <dgm:prSet presAssocID="{693AA022-2214-45FD-A8A8-1364ACE98846}" presName="node" presStyleLbl="node1" presStyleIdx="0" presStyleCnt="4" custRadScaleRad="101883">
        <dgm:presLayoutVars>
          <dgm:bulletEnabled val="1"/>
        </dgm:presLayoutVars>
      </dgm:prSet>
      <dgm:spPr/>
      <dgm:t>
        <a:bodyPr/>
        <a:lstStyle/>
        <a:p>
          <a:endParaRPr lang="en-US"/>
        </a:p>
      </dgm:t>
    </dgm:pt>
    <dgm:pt modelId="{B55EBBB9-CAB6-416B-8478-C747B9A7D3EA}" type="pres">
      <dgm:prSet presAssocID="{65489781-91E8-475C-963B-5361B5F55DDF}" presName="parTrans" presStyleLbl="sibTrans2D1" presStyleIdx="1" presStyleCnt="4" custScaleY="46594"/>
      <dgm:spPr/>
      <dgm:t>
        <a:bodyPr/>
        <a:lstStyle/>
        <a:p>
          <a:endParaRPr lang="en-US"/>
        </a:p>
      </dgm:t>
    </dgm:pt>
    <dgm:pt modelId="{2BC0DBF5-5DB2-4FDD-94A5-24FBC22A4E0A}" type="pres">
      <dgm:prSet presAssocID="{65489781-91E8-475C-963B-5361B5F55DDF}" presName="connectorText" presStyleLbl="sibTrans2D1" presStyleIdx="1" presStyleCnt="4"/>
      <dgm:spPr/>
      <dgm:t>
        <a:bodyPr/>
        <a:lstStyle/>
        <a:p>
          <a:endParaRPr lang="en-US"/>
        </a:p>
      </dgm:t>
    </dgm:pt>
    <dgm:pt modelId="{1BBCDD00-BA78-4F2B-A4DC-D1885769C8F5}" type="pres">
      <dgm:prSet presAssocID="{745E3A99-1E57-4F31-B325-DBFEEB926566}" presName="node" presStyleLbl="node1" presStyleIdx="1" presStyleCnt="4" custRadScaleRad="111860">
        <dgm:presLayoutVars>
          <dgm:bulletEnabled val="1"/>
        </dgm:presLayoutVars>
      </dgm:prSet>
      <dgm:spPr/>
      <dgm:t>
        <a:bodyPr/>
        <a:lstStyle/>
        <a:p>
          <a:endParaRPr lang="en-US"/>
        </a:p>
      </dgm:t>
    </dgm:pt>
    <dgm:pt modelId="{B0882F00-05F7-4C20-8ECB-52F3A9D7C76C}" type="pres">
      <dgm:prSet presAssocID="{46324414-755B-4D7F-989F-7B82AA7DCF39}" presName="parTrans" presStyleLbl="sibTrans2D1" presStyleIdx="2" presStyleCnt="4" custFlipVert="1" custFlipHor="1" custScaleX="220283" custScaleY="59882" custLinFactNeighborX="-26" custLinFactNeighborY="-12619"/>
      <dgm:spPr>
        <a:prstGeom prst="leftRightArrow">
          <a:avLst/>
        </a:prstGeom>
      </dgm:spPr>
      <dgm:t>
        <a:bodyPr/>
        <a:lstStyle/>
        <a:p>
          <a:endParaRPr lang="en-US"/>
        </a:p>
      </dgm:t>
    </dgm:pt>
    <dgm:pt modelId="{375ABB67-7943-40EC-A4D4-FC84C9099180}" type="pres">
      <dgm:prSet presAssocID="{46324414-755B-4D7F-989F-7B82AA7DCF39}" presName="connectorText" presStyleLbl="sibTrans2D1" presStyleIdx="2" presStyleCnt="4"/>
      <dgm:spPr/>
      <dgm:t>
        <a:bodyPr/>
        <a:lstStyle/>
        <a:p>
          <a:endParaRPr lang="en-US"/>
        </a:p>
      </dgm:t>
    </dgm:pt>
    <dgm:pt modelId="{23D97150-16AB-4F6D-B637-4C9D4240A33C}" type="pres">
      <dgm:prSet presAssocID="{C8F15E87-3DC6-4F86-A2EE-258BE05D55AE}" presName="node" presStyleLbl="node1" presStyleIdx="2" presStyleCnt="4" custRadScaleRad="112674" custRadScaleInc="-6991">
        <dgm:presLayoutVars>
          <dgm:bulletEnabled val="1"/>
        </dgm:presLayoutVars>
      </dgm:prSet>
      <dgm:spPr/>
      <dgm:t>
        <a:bodyPr/>
        <a:lstStyle/>
        <a:p>
          <a:endParaRPr lang="en-US"/>
        </a:p>
      </dgm:t>
    </dgm:pt>
    <dgm:pt modelId="{7AE20581-3B0D-4072-AB2A-13A61BFFF343}" type="pres">
      <dgm:prSet presAssocID="{14A96E09-5FD3-4D5D-B635-5D6C0DB46F24}" presName="parTrans" presStyleLbl="sibTrans2D1" presStyleIdx="3" presStyleCnt="4" custAng="10507960" custFlipHor="1" custScaleX="154544" custScaleY="46594"/>
      <dgm:spPr/>
      <dgm:t>
        <a:bodyPr/>
        <a:lstStyle/>
        <a:p>
          <a:endParaRPr lang="en-US"/>
        </a:p>
      </dgm:t>
    </dgm:pt>
    <dgm:pt modelId="{B606DA99-E3B0-4338-9D07-C9C0C7545996}" type="pres">
      <dgm:prSet presAssocID="{14A96E09-5FD3-4D5D-B635-5D6C0DB46F24}" presName="connectorText" presStyleLbl="sibTrans2D1" presStyleIdx="3" presStyleCnt="4"/>
      <dgm:spPr/>
      <dgm:t>
        <a:bodyPr/>
        <a:lstStyle/>
        <a:p>
          <a:endParaRPr lang="en-US"/>
        </a:p>
      </dgm:t>
    </dgm:pt>
    <dgm:pt modelId="{5B8102D0-0DC8-4A43-86E6-64587E4C370C}" type="pres">
      <dgm:prSet presAssocID="{09974230-049C-4F43-A321-BDA78014F86E}" presName="node" presStyleLbl="node1" presStyleIdx="3" presStyleCnt="4">
        <dgm:presLayoutVars>
          <dgm:bulletEnabled val="1"/>
        </dgm:presLayoutVars>
      </dgm:prSet>
      <dgm:spPr/>
      <dgm:t>
        <a:bodyPr/>
        <a:lstStyle/>
        <a:p>
          <a:endParaRPr lang="en-US"/>
        </a:p>
      </dgm:t>
    </dgm:pt>
  </dgm:ptLst>
  <dgm:cxnLst>
    <dgm:cxn modelId="{3134BFB4-CBD4-481D-A7A5-15B5F6AB7F27}" type="presOf" srcId="{46324414-755B-4D7F-989F-7B82AA7DCF39}" destId="{B0882F00-05F7-4C20-8ECB-52F3A9D7C76C}" srcOrd="0" destOrd="0" presId="urn:microsoft.com/office/officeart/2005/8/layout/radial5"/>
    <dgm:cxn modelId="{6AAF2158-9C3B-4879-ACCA-3190C73E332D}" type="presOf" srcId="{C8F15E87-3DC6-4F86-A2EE-258BE05D55AE}" destId="{23D97150-16AB-4F6D-B637-4C9D4240A33C}" srcOrd="0" destOrd="0" presId="urn:microsoft.com/office/officeart/2005/8/layout/radial5"/>
    <dgm:cxn modelId="{D73F4F55-D336-4CCA-A8EC-4551A0009D18}" type="presOf" srcId="{65489781-91E8-475C-963B-5361B5F55DDF}" destId="{2BC0DBF5-5DB2-4FDD-94A5-24FBC22A4E0A}" srcOrd="1" destOrd="0" presId="urn:microsoft.com/office/officeart/2005/8/layout/radial5"/>
    <dgm:cxn modelId="{3189DFFE-7CAE-49D5-A470-65E7AAF6C3BC}" type="presOf" srcId="{14A96E09-5FD3-4D5D-B635-5D6C0DB46F24}" destId="{7AE20581-3B0D-4072-AB2A-13A61BFFF343}" srcOrd="0" destOrd="0" presId="urn:microsoft.com/office/officeart/2005/8/layout/radial5"/>
    <dgm:cxn modelId="{704351C5-D8F8-4848-91E3-89ADE0BE7390}" type="presOf" srcId="{46324414-755B-4D7F-989F-7B82AA7DCF39}" destId="{375ABB67-7943-40EC-A4D4-FC84C9099180}" srcOrd="1" destOrd="0" presId="urn:microsoft.com/office/officeart/2005/8/layout/radial5"/>
    <dgm:cxn modelId="{952C3462-4C40-428C-868C-B729A61711F6}" type="presOf" srcId="{65489781-91E8-475C-963B-5361B5F55DDF}" destId="{B55EBBB9-CAB6-416B-8478-C747B9A7D3EA}" srcOrd="0" destOrd="0" presId="urn:microsoft.com/office/officeart/2005/8/layout/radial5"/>
    <dgm:cxn modelId="{8B8C5A36-9BDE-4095-9AC2-49CDD1AECC71}" type="presOf" srcId="{09974230-049C-4F43-A321-BDA78014F86E}" destId="{5B8102D0-0DC8-4A43-86E6-64587E4C370C}" srcOrd="0" destOrd="0" presId="urn:microsoft.com/office/officeart/2005/8/layout/radial5"/>
    <dgm:cxn modelId="{C16D7595-30F4-4DD5-BD0D-47DA6D10D573}" srcId="{DE61CAE9-5139-40D8-ADFC-1B54CF4DC788}" destId="{C8F15E87-3DC6-4F86-A2EE-258BE05D55AE}" srcOrd="2" destOrd="0" parTransId="{46324414-755B-4D7F-989F-7B82AA7DCF39}" sibTransId="{59D4ACA5-9EAA-4A6A-9973-265D40E7BC07}"/>
    <dgm:cxn modelId="{87218F01-36CF-4D4A-847A-426814AFC398}" type="presOf" srcId="{14A96E09-5FD3-4D5D-B635-5D6C0DB46F24}" destId="{B606DA99-E3B0-4338-9D07-C9C0C7545996}" srcOrd="1" destOrd="0" presId="urn:microsoft.com/office/officeart/2005/8/layout/radial5"/>
    <dgm:cxn modelId="{D2F3F662-6F57-4B1E-96AD-68D445950BAB}" type="presOf" srcId="{9D8031E4-0EA3-479E-AB8F-41E8F149578A}" destId="{A5FD4F53-4749-404D-B804-E5541B3C6E84}" srcOrd="0" destOrd="0" presId="urn:microsoft.com/office/officeart/2005/8/layout/radial5"/>
    <dgm:cxn modelId="{8B9E3382-A65E-4EA8-B0CF-8386468D583E}" srcId="{DE61CAE9-5139-40D8-ADFC-1B54CF4DC788}" destId="{09974230-049C-4F43-A321-BDA78014F86E}" srcOrd="3" destOrd="0" parTransId="{14A96E09-5FD3-4D5D-B635-5D6C0DB46F24}" sibTransId="{515C4241-7D58-4E59-80E7-42AF06E24EC1}"/>
    <dgm:cxn modelId="{E588E12B-D189-4C79-87A3-438D3F4CDB17}" type="presOf" srcId="{693AA022-2214-45FD-A8A8-1364ACE98846}" destId="{4FBDC5F2-74A3-4B95-825B-4FC101FBEF06}" srcOrd="0" destOrd="0" presId="urn:microsoft.com/office/officeart/2005/8/layout/radial5"/>
    <dgm:cxn modelId="{E046B8E5-128A-4D6B-962E-B8C2F22C8284}" type="presOf" srcId="{DE61CAE9-5139-40D8-ADFC-1B54CF4DC788}" destId="{D3F07CC1-43CF-4842-BD8C-E0E8ED29CF71}" srcOrd="0" destOrd="0" presId="urn:microsoft.com/office/officeart/2005/8/layout/radial5"/>
    <dgm:cxn modelId="{5FA02A3A-74B1-4868-8080-D021EEC62680}" type="presOf" srcId="{745E3A99-1E57-4F31-B325-DBFEEB926566}" destId="{1BBCDD00-BA78-4F2B-A4DC-D1885769C8F5}" srcOrd="0" destOrd="0" presId="urn:microsoft.com/office/officeart/2005/8/layout/radial5"/>
    <dgm:cxn modelId="{42D4B013-E171-4340-82D7-A8CB572E1374}" type="presOf" srcId="{27AAD8E1-C61A-40F6-8E2E-8E8021196B6E}" destId="{4558A540-5C3F-496F-A377-FAFB1F8EAF15}" srcOrd="1" destOrd="0" presId="urn:microsoft.com/office/officeart/2005/8/layout/radial5"/>
    <dgm:cxn modelId="{3ADD880F-B7DC-4B93-BE08-F1693ACB5092}" type="presOf" srcId="{27AAD8E1-C61A-40F6-8E2E-8E8021196B6E}" destId="{2429BE0E-6886-434C-8C31-FDB9E5CFF110}" srcOrd="0" destOrd="0" presId="urn:microsoft.com/office/officeart/2005/8/layout/radial5"/>
    <dgm:cxn modelId="{37E6D1BD-AF6A-4A85-B39A-6DC1F804F8F8}" srcId="{DE61CAE9-5139-40D8-ADFC-1B54CF4DC788}" destId="{693AA022-2214-45FD-A8A8-1364ACE98846}" srcOrd="0" destOrd="0" parTransId="{27AAD8E1-C61A-40F6-8E2E-8E8021196B6E}" sibTransId="{19416123-D8BD-48A3-9382-309ABFF7AC4B}"/>
    <dgm:cxn modelId="{8174621C-473F-4502-AE8B-2D833A79231D}" srcId="{DE61CAE9-5139-40D8-ADFC-1B54CF4DC788}" destId="{745E3A99-1E57-4F31-B325-DBFEEB926566}" srcOrd="1" destOrd="0" parTransId="{65489781-91E8-475C-963B-5361B5F55DDF}" sibTransId="{E8C7BA9D-1076-45A6-8F3B-519D3AACC6B2}"/>
    <dgm:cxn modelId="{18C035D5-6AEA-4BA4-AB37-FC21D3B5436D}" srcId="{9D8031E4-0EA3-479E-AB8F-41E8F149578A}" destId="{DE61CAE9-5139-40D8-ADFC-1B54CF4DC788}" srcOrd="0" destOrd="0" parTransId="{1AE8E1B0-273C-4149-9ED7-AA61D29CADB3}" sibTransId="{545816BB-BDF1-4E16-8E51-3D4497F4B730}"/>
    <dgm:cxn modelId="{BF269331-FBFF-4A65-B59C-DB8397DF6D0E}" type="presParOf" srcId="{A5FD4F53-4749-404D-B804-E5541B3C6E84}" destId="{D3F07CC1-43CF-4842-BD8C-E0E8ED29CF71}" srcOrd="0" destOrd="0" presId="urn:microsoft.com/office/officeart/2005/8/layout/radial5"/>
    <dgm:cxn modelId="{868F7010-639B-4340-B057-AB90F4209458}" type="presParOf" srcId="{A5FD4F53-4749-404D-B804-E5541B3C6E84}" destId="{2429BE0E-6886-434C-8C31-FDB9E5CFF110}" srcOrd="1" destOrd="0" presId="urn:microsoft.com/office/officeart/2005/8/layout/radial5"/>
    <dgm:cxn modelId="{BAA5C42E-B97F-4F2C-B156-031075D843E7}" type="presParOf" srcId="{2429BE0E-6886-434C-8C31-FDB9E5CFF110}" destId="{4558A540-5C3F-496F-A377-FAFB1F8EAF15}" srcOrd="0" destOrd="0" presId="urn:microsoft.com/office/officeart/2005/8/layout/radial5"/>
    <dgm:cxn modelId="{AF92E926-F106-4339-B3C8-B26C402D3298}" type="presParOf" srcId="{A5FD4F53-4749-404D-B804-E5541B3C6E84}" destId="{4FBDC5F2-74A3-4B95-825B-4FC101FBEF06}" srcOrd="2" destOrd="0" presId="urn:microsoft.com/office/officeart/2005/8/layout/radial5"/>
    <dgm:cxn modelId="{6C398A1C-A02A-4156-B54E-DA507C0FACEE}" type="presParOf" srcId="{A5FD4F53-4749-404D-B804-E5541B3C6E84}" destId="{B55EBBB9-CAB6-416B-8478-C747B9A7D3EA}" srcOrd="3" destOrd="0" presId="urn:microsoft.com/office/officeart/2005/8/layout/radial5"/>
    <dgm:cxn modelId="{8381C20F-70BF-4EAC-913D-DD86594BE93A}" type="presParOf" srcId="{B55EBBB9-CAB6-416B-8478-C747B9A7D3EA}" destId="{2BC0DBF5-5DB2-4FDD-94A5-24FBC22A4E0A}" srcOrd="0" destOrd="0" presId="urn:microsoft.com/office/officeart/2005/8/layout/radial5"/>
    <dgm:cxn modelId="{2529CFD2-3FEB-47C3-8A5D-C45BDC79BB10}" type="presParOf" srcId="{A5FD4F53-4749-404D-B804-E5541B3C6E84}" destId="{1BBCDD00-BA78-4F2B-A4DC-D1885769C8F5}" srcOrd="4" destOrd="0" presId="urn:microsoft.com/office/officeart/2005/8/layout/radial5"/>
    <dgm:cxn modelId="{53FA4164-D7B0-4FC3-9375-AFF9AC3E08CB}" type="presParOf" srcId="{A5FD4F53-4749-404D-B804-E5541B3C6E84}" destId="{B0882F00-05F7-4C20-8ECB-52F3A9D7C76C}" srcOrd="5" destOrd="0" presId="urn:microsoft.com/office/officeart/2005/8/layout/radial5"/>
    <dgm:cxn modelId="{DCA90A3C-CAC2-4C4A-B255-E90A0564FEF7}" type="presParOf" srcId="{B0882F00-05F7-4C20-8ECB-52F3A9D7C76C}" destId="{375ABB67-7943-40EC-A4D4-FC84C9099180}" srcOrd="0" destOrd="0" presId="urn:microsoft.com/office/officeart/2005/8/layout/radial5"/>
    <dgm:cxn modelId="{5519D2EA-3C72-49DB-AB3A-D8234CE9D052}" type="presParOf" srcId="{A5FD4F53-4749-404D-B804-E5541B3C6E84}" destId="{23D97150-16AB-4F6D-B637-4C9D4240A33C}" srcOrd="6" destOrd="0" presId="urn:microsoft.com/office/officeart/2005/8/layout/radial5"/>
    <dgm:cxn modelId="{74505CA1-C4C6-4B0B-9EDA-3E30D200BC93}" type="presParOf" srcId="{A5FD4F53-4749-404D-B804-E5541B3C6E84}" destId="{7AE20581-3B0D-4072-AB2A-13A61BFFF343}" srcOrd="7" destOrd="0" presId="urn:microsoft.com/office/officeart/2005/8/layout/radial5"/>
    <dgm:cxn modelId="{79AD36DF-6A4C-46E6-B7D1-DFE03B5FEB8D}" type="presParOf" srcId="{7AE20581-3B0D-4072-AB2A-13A61BFFF343}" destId="{B606DA99-E3B0-4338-9D07-C9C0C7545996}" srcOrd="0" destOrd="0" presId="urn:microsoft.com/office/officeart/2005/8/layout/radial5"/>
    <dgm:cxn modelId="{86AAECC8-9F77-4468-89B6-56651046C16C}" type="presParOf" srcId="{A5FD4F53-4749-404D-B804-E5541B3C6E84}" destId="{5B8102D0-0DC8-4A43-86E6-64587E4C370C}"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F07CC1-43CF-4842-BD8C-E0E8ED29CF71}">
      <dsp:nvSpPr>
        <dsp:cNvPr id="0" name=""/>
        <dsp:cNvSpPr/>
      </dsp:nvSpPr>
      <dsp:spPr>
        <a:xfrm>
          <a:off x="1828798" y="1219198"/>
          <a:ext cx="1219203" cy="1219203"/>
        </a:xfrm>
        <a:prstGeom prst="ellipse">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b="1" kern="1200" dirty="0" smtClean="0">
              <a:solidFill>
                <a:schemeClr val="tx1"/>
              </a:solidFill>
            </a:rPr>
            <a:t>DHP</a:t>
          </a:r>
          <a:endParaRPr lang="en-US" sz="3200" b="1" kern="1200" dirty="0">
            <a:solidFill>
              <a:schemeClr val="tx1"/>
            </a:solidFill>
          </a:endParaRPr>
        </a:p>
      </dsp:txBody>
      <dsp:txXfrm>
        <a:off x="2007346" y="1397746"/>
        <a:ext cx="862107" cy="862107"/>
      </dsp:txXfrm>
    </dsp:sp>
    <dsp:sp modelId="{2429BE0E-6886-434C-8C31-FDB9E5CFF110}">
      <dsp:nvSpPr>
        <dsp:cNvPr id="0" name=""/>
        <dsp:cNvSpPr/>
      </dsp:nvSpPr>
      <dsp:spPr>
        <a:xfrm rot="16200000">
          <a:off x="2313668" y="1018267"/>
          <a:ext cx="249462" cy="152403"/>
        </a:xfrm>
        <a:prstGeom prst="leftRightArrow">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10800000"/>
          </a:camera>
          <a:lightRig rig="threePt" dir="t"/>
        </a:scene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1" kern="1200">
            <a:solidFill>
              <a:schemeClr val="tx1"/>
            </a:solidFill>
          </a:endParaRPr>
        </a:p>
      </dsp:txBody>
      <dsp:txXfrm>
        <a:off x="2336529" y="1071609"/>
        <a:ext cx="203741" cy="91441"/>
      </dsp:txXfrm>
    </dsp:sp>
    <dsp:sp modelId="{4FBDC5F2-74A3-4B95-825B-4FC101FBEF06}">
      <dsp:nvSpPr>
        <dsp:cNvPr id="0" name=""/>
        <dsp:cNvSpPr/>
      </dsp:nvSpPr>
      <dsp:spPr>
        <a:xfrm>
          <a:off x="1957387" y="0"/>
          <a:ext cx="962024" cy="962024"/>
        </a:xfrm>
        <a:prstGeom prst="ellipse">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DCD</a:t>
          </a:r>
          <a:endParaRPr lang="pl-PL" sz="1400" b="1" kern="1200" dirty="0" smtClean="0">
            <a:solidFill>
              <a:schemeClr val="tx1"/>
            </a:solidFill>
          </a:endParaRPr>
        </a:p>
      </dsp:txBody>
      <dsp:txXfrm>
        <a:off x="2098272" y="140885"/>
        <a:ext cx="680254" cy="680254"/>
      </dsp:txXfrm>
    </dsp:sp>
    <dsp:sp modelId="{B55EBBB9-CAB6-416B-8478-C747B9A7D3EA}">
      <dsp:nvSpPr>
        <dsp:cNvPr id="0" name=""/>
        <dsp:cNvSpPr/>
      </dsp:nvSpPr>
      <dsp:spPr>
        <a:xfrm>
          <a:off x="3139346" y="1752598"/>
          <a:ext cx="220058" cy="152403"/>
        </a:xfrm>
        <a:prstGeom prst="rightArrow">
          <a:avLst>
            <a:gd name="adj1" fmla="val 60000"/>
            <a:gd name="adj2" fmla="val 50000"/>
          </a:avLst>
        </a:prstGeom>
        <a:gradFill rotWithShape="0">
          <a:gsLst>
            <a:gs pos="0">
              <a:schemeClr val="accent5">
                <a:hueOff val="-3311292"/>
                <a:satOff val="13270"/>
                <a:lumOff val="2876"/>
                <a:alphaOff val="0"/>
                <a:tint val="100000"/>
                <a:shade val="100000"/>
                <a:satMod val="130000"/>
              </a:schemeClr>
            </a:gs>
            <a:gs pos="100000">
              <a:schemeClr val="accent5">
                <a:hueOff val="-3311292"/>
                <a:satOff val="13270"/>
                <a:lumOff val="287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1" kern="1200">
            <a:solidFill>
              <a:schemeClr val="tx1"/>
            </a:solidFill>
          </a:endParaRPr>
        </a:p>
      </dsp:txBody>
      <dsp:txXfrm>
        <a:off x="3139346" y="1783079"/>
        <a:ext cx="174337" cy="91441"/>
      </dsp:txXfrm>
    </dsp:sp>
    <dsp:sp modelId="{1BBCDD00-BA78-4F2B-A4DC-D1885769C8F5}">
      <dsp:nvSpPr>
        <dsp:cNvPr id="0" name=""/>
        <dsp:cNvSpPr/>
      </dsp:nvSpPr>
      <dsp:spPr>
        <a:xfrm>
          <a:off x="3463206" y="1347787"/>
          <a:ext cx="962024" cy="962024"/>
        </a:xfrm>
        <a:prstGeom prst="ellipse">
          <a:avLst/>
        </a:prstGeom>
        <a:gradFill rotWithShape="0">
          <a:gsLst>
            <a:gs pos="0">
              <a:schemeClr val="accent5">
                <a:hueOff val="-3311292"/>
                <a:satOff val="13270"/>
                <a:lumOff val="2876"/>
                <a:alphaOff val="0"/>
                <a:tint val="100000"/>
                <a:shade val="100000"/>
                <a:satMod val="130000"/>
              </a:schemeClr>
            </a:gs>
            <a:gs pos="100000">
              <a:schemeClr val="accent5">
                <a:hueOff val="-3311292"/>
                <a:satOff val="13270"/>
                <a:lumOff val="287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400" b="1" kern="1200" dirty="0" smtClean="0">
            <a:solidFill>
              <a:schemeClr val="tx1"/>
            </a:solidFill>
          </a:endParaRPr>
        </a:p>
        <a:p>
          <a:pPr lvl="0" algn="ctr" defTabSz="622300">
            <a:lnSpc>
              <a:spcPct val="90000"/>
            </a:lnSpc>
            <a:spcBef>
              <a:spcPct val="0"/>
            </a:spcBef>
            <a:spcAft>
              <a:spcPct val="35000"/>
            </a:spcAft>
          </a:pPr>
          <a:r>
            <a:rPr lang="en-US" sz="1400" b="1" kern="1200" dirty="0" smtClean="0">
              <a:solidFill>
                <a:schemeClr val="tx1"/>
              </a:solidFill>
            </a:rPr>
            <a:t>Aurora RX</a:t>
          </a:r>
          <a:endParaRPr lang="pl-PL" sz="1400" b="1" kern="1200" dirty="0" smtClean="0">
            <a:solidFill>
              <a:schemeClr val="tx1"/>
            </a:solidFill>
          </a:endParaRPr>
        </a:p>
        <a:p>
          <a:pPr lvl="0" algn="ctr" defTabSz="622300">
            <a:lnSpc>
              <a:spcPct val="90000"/>
            </a:lnSpc>
            <a:spcBef>
              <a:spcPct val="0"/>
            </a:spcBef>
            <a:spcAft>
              <a:spcPct val="35000"/>
            </a:spcAft>
          </a:pPr>
          <a:endParaRPr lang="en-US" sz="1400" b="1" kern="1200" dirty="0">
            <a:solidFill>
              <a:schemeClr val="tx1"/>
            </a:solidFill>
          </a:endParaRPr>
        </a:p>
      </dsp:txBody>
      <dsp:txXfrm>
        <a:off x="3604091" y="1488672"/>
        <a:ext cx="680254" cy="680254"/>
      </dsp:txXfrm>
    </dsp:sp>
    <dsp:sp modelId="{B0882F00-05F7-4C20-8ECB-52F3A9D7C76C}">
      <dsp:nvSpPr>
        <dsp:cNvPr id="0" name=""/>
        <dsp:cNvSpPr/>
      </dsp:nvSpPr>
      <dsp:spPr>
        <a:xfrm rot="5187952" flipH="1" flipV="1">
          <a:off x="2332083" y="2423768"/>
          <a:ext cx="303248" cy="195867"/>
        </a:xfrm>
        <a:prstGeom prst="leftRightArrow">
          <a:avLst/>
        </a:prstGeom>
        <a:gradFill rotWithShape="0">
          <a:gsLst>
            <a:gs pos="0">
              <a:schemeClr val="accent5">
                <a:hueOff val="-6622584"/>
                <a:satOff val="26541"/>
                <a:lumOff val="5752"/>
                <a:alphaOff val="0"/>
                <a:tint val="100000"/>
                <a:shade val="100000"/>
                <a:satMod val="130000"/>
              </a:schemeClr>
            </a:gs>
            <a:gs pos="100000">
              <a:schemeClr val="accent5">
                <a:hueOff val="-6622584"/>
                <a:satOff val="26541"/>
                <a:lumOff val="5752"/>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b="1" kern="1200">
            <a:solidFill>
              <a:schemeClr val="tx1"/>
            </a:solidFill>
          </a:endParaRPr>
        </a:p>
      </dsp:txBody>
      <dsp:txXfrm rot="10800000">
        <a:off x="2363274" y="2492265"/>
        <a:ext cx="244488" cy="117521"/>
      </dsp:txXfrm>
    </dsp:sp>
    <dsp:sp modelId="{23D97150-16AB-4F6D-B637-4C9D4240A33C}">
      <dsp:nvSpPr>
        <dsp:cNvPr id="0" name=""/>
        <dsp:cNvSpPr/>
      </dsp:nvSpPr>
      <dsp:spPr>
        <a:xfrm>
          <a:off x="2040627" y="2695575"/>
          <a:ext cx="962024" cy="962024"/>
        </a:xfrm>
        <a:prstGeom prst="ellipse">
          <a:avLst/>
        </a:prstGeom>
        <a:gradFill rotWithShape="0">
          <a:gsLst>
            <a:gs pos="0">
              <a:schemeClr val="accent5">
                <a:hueOff val="-6622584"/>
                <a:satOff val="26541"/>
                <a:lumOff val="5752"/>
                <a:alphaOff val="0"/>
                <a:tint val="100000"/>
                <a:shade val="100000"/>
                <a:satMod val="130000"/>
              </a:schemeClr>
            </a:gs>
            <a:gs pos="100000">
              <a:schemeClr val="accent5">
                <a:hueOff val="-6622584"/>
                <a:satOff val="26541"/>
                <a:lumOff val="5752"/>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JTAG</a:t>
          </a:r>
          <a:endParaRPr lang="en-US" sz="1400" b="1" kern="1200" dirty="0">
            <a:solidFill>
              <a:schemeClr val="tx1"/>
            </a:solidFill>
          </a:endParaRPr>
        </a:p>
      </dsp:txBody>
      <dsp:txXfrm>
        <a:off x="2181512" y="2836460"/>
        <a:ext cx="680254" cy="680254"/>
      </dsp:txXfrm>
    </dsp:sp>
    <dsp:sp modelId="{7AE20581-3B0D-4072-AB2A-13A61BFFF343}">
      <dsp:nvSpPr>
        <dsp:cNvPr id="0" name=""/>
        <dsp:cNvSpPr/>
      </dsp:nvSpPr>
      <dsp:spPr>
        <a:xfrm rot="292040" flipH="1">
          <a:off x="1600198" y="1752598"/>
          <a:ext cx="209316" cy="152403"/>
        </a:xfrm>
        <a:prstGeom prst="rightArrow">
          <a:avLst>
            <a:gd name="adj1" fmla="val 60000"/>
            <a:gd name="adj2" fmla="val 50000"/>
          </a:avLst>
        </a:prstGeom>
        <a:gradFill rotWithShape="0">
          <a:gsLst>
            <a:gs pos="0">
              <a:schemeClr val="accent5">
                <a:hueOff val="-9933876"/>
                <a:satOff val="39811"/>
                <a:lumOff val="8628"/>
                <a:alphaOff val="0"/>
                <a:tint val="100000"/>
                <a:shade val="100000"/>
                <a:satMod val="130000"/>
              </a:schemeClr>
            </a:gs>
            <a:gs pos="100000">
              <a:schemeClr val="accent5">
                <a:hueOff val="-9933876"/>
                <a:satOff val="39811"/>
                <a:lumOff val="862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10800000"/>
          </a:camera>
          <a:lightRig rig="threePt" dir="t"/>
        </a:scene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b="1" kern="1200" dirty="0">
            <a:solidFill>
              <a:schemeClr val="tx1"/>
            </a:solidFill>
          </a:endParaRPr>
        </a:p>
      </dsp:txBody>
      <dsp:txXfrm rot="10800000">
        <a:off x="1645837" y="1785019"/>
        <a:ext cx="163595" cy="91441"/>
      </dsp:txXfrm>
    </dsp:sp>
    <dsp:sp modelId="{5B8102D0-0DC8-4A43-86E6-64587E4C370C}">
      <dsp:nvSpPr>
        <dsp:cNvPr id="0" name=""/>
        <dsp:cNvSpPr/>
      </dsp:nvSpPr>
      <dsp:spPr>
        <a:xfrm>
          <a:off x="611223" y="1347787"/>
          <a:ext cx="962024" cy="962024"/>
        </a:xfrm>
        <a:prstGeom prst="ellipse">
          <a:avLst/>
        </a:prstGeom>
        <a:gradFill rotWithShape="0">
          <a:gsLst>
            <a:gs pos="0">
              <a:schemeClr val="accent5">
                <a:hueOff val="-9933876"/>
                <a:satOff val="39811"/>
                <a:lumOff val="8628"/>
                <a:alphaOff val="0"/>
                <a:tint val="100000"/>
                <a:shade val="100000"/>
                <a:satMod val="130000"/>
              </a:schemeClr>
            </a:gs>
            <a:gs pos="100000">
              <a:schemeClr val="accent5">
                <a:hueOff val="-9933876"/>
                <a:satOff val="39811"/>
                <a:lumOff val="862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n-US" sz="1400" b="1" kern="1200" dirty="0" smtClean="0">
            <a:solidFill>
              <a:schemeClr val="tx1"/>
            </a:solidFill>
          </a:endParaRPr>
        </a:p>
        <a:p>
          <a:pPr lvl="0" algn="ctr" defTabSz="622300">
            <a:lnSpc>
              <a:spcPct val="90000"/>
            </a:lnSpc>
            <a:spcBef>
              <a:spcPct val="0"/>
            </a:spcBef>
            <a:spcAft>
              <a:spcPct val="35000"/>
            </a:spcAft>
          </a:pPr>
          <a:r>
            <a:rPr lang="en-US" sz="1400" b="1" kern="1200" dirty="0" smtClean="0">
              <a:solidFill>
                <a:schemeClr val="tx1"/>
              </a:solidFill>
            </a:rPr>
            <a:t>CMD</a:t>
          </a:r>
          <a:endParaRPr lang="pl-PL" sz="1400" b="1" kern="1200" dirty="0" smtClean="0">
            <a:solidFill>
              <a:schemeClr val="tx1"/>
            </a:solidFill>
          </a:endParaRPr>
        </a:p>
        <a:p>
          <a:pPr lvl="0" algn="ctr" defTabSz="622300">
            <a:lnSpc>
              <a:spcPct val="90000"/>
            </a:lnSpc>
            <a:spcBef>
              <a:spcPct val="0"/>
            </a:spcBef>
            <a:spcAft>
              <a:spcPct val="35000"/>
            </a:spcAft>
          </a:pPr>
          <a:endParaRPr lang="en-US" sz="1400" b="1" kern="1200" dirty="0">
            <a:solidFill>
              <a:schemeClr val="tx1"/>
            </a:solidFill>
          </a:endParaRPr>
        </a:p>
      </dsp:txBody>
      <dsp:txXfrm>
        <a:off x="752108" y="1488672"/>
        <a:ext cx="680254" cy="680254"/>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0.1702</cdr:x>
      <cdr:y>0.38178</cdr:y>
    </cdr:from>
    <cdr:to>
      <cdr:x>0.3404</cdr:x>
      <cdr:y>0.5454</cdr:y>
    </cdr:to>
    <cdr:sp macro="" textlink="">
      <cdr:nvSpPr>
        <cdr:cNvPr id="2" name="Rectangular Callout 1"/>
        <cdr:cNvSpPr/>
      </cdr:nvSpPr>
      <cdr:spPr>
        <a:xfrm xmlns:a="http://schemas.openxmlformats.org/drawingml/2006/main">
          <a:off x="1152129" y="1512168"/>
          <a:ext cx="1152128" cy="648072"/>
        </a:xfrm>
        <a:prstGeom xmlns:a="http://schemas.openxmlformats.org/drawingml/2006/main" prst="wedgeRectCallout">
          <a:avLst>
            <a:gd name="adj1" fmla="val -58529"/>
            <a:gd name="adj2" fmla="val 99418"/>
          </a:avLst>
        </a:prstGeom>
        <a:solidFill xmlns:a="http://schemas.openxmlformats.org/drawingml/2006/main">
          <a:srgbClr val="FFFF0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lIns="36000" tIns="36000" rIns="36000" bIns="36000"/>
        <a:lstStyle xmlns:a="http://schemas.openxmlformats.org/drawingml/2006/main"/>
        <a:p xmlns:a="http://schemas.openxmlformats.org/drawingml/2006/main">
          <a:r>
            <a:rPr lang="de-DE" sz="1200" u="none" dirty="0" smtClean="0">
              <a:solidFill>
                <a:schemeClr val="tx1"/>
              </a:solidFill>
            </a:rPr>
            <a:t>Serial link bandwidth limit untriggered</a:t>
          </a:r>
          <a:endParaRPr lang="de-DE" sz="1200" u="none" dirty="0">
            <a:solidFill>
              <a:schemeClr val="tx1"/>
            </a:solidFill>
          </a:endParaRPr>
        </a:p>
      </cdr:txBody>
    </cdr:sp>
  </cdr:relSizeAnchor>
  <cdr:relSizeAnchor xmlns:cdr="http://schemas.openxmlformats.org/drawingml/2006/chartDrawing">
    <cdr:from>
      <cdr:x>0.59194</cdr:x>
      <cdr:y>0.45192</cdr:y>
    </cdr:from>
    <cdr:to>
      <cdr:x>0.74695</cdr:x>
      <cdr:y>0.57157</cdr:y>
    </cdr:to>
    <cdr:sp macro="" textlink="">
      <cdr:nvSpPr>
        <cdr:cNvPr id="3" name="Rectangular Callout 2"/>
        <cdr:cNvSpPr/>
      </cdr:nvSpPr>
      <cdr:spPr>
        <a:xfrm xmlns:a="http://schemas.openxmlformats.org/drawingml/2006/main">
          <a:off x="4007048" y="1789996"/>
          <a:ext cx="1049293" cy="473918"/>
        </a:xfrm>
        <a:prstGeom xmlns:a="http://schemas.openxmlformats.org/drawingml/2006/main" prst="wedgeRectCallout">
          <a:avLst>
            <a:gd name="adj1" fmla="val -78843"/>
            <a:gd name="adj2" fmla="val 136800"/>
          </a:avLst>
        </a:prstGeom>
        <a:solidFill xmlns:a="http://schemas.openxmlformats.org/drawingml/2006/main">
          <a:srgbClr val="FFFF0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lIns="36000" tIns="36000" rIns="36000" bIns="36000"/>
        <a:lstStyle xmlns:a="http://schemas.openxmlformats.org/drawingml/2006/main"/>
        <a:p xmlns:a="http://schemas.openxmlformats.org/drawingml/2006/main">
          <a:r>
            <a:rPr lang="de-DE" sz="1200" u="none" dirty="0" smtClean="0">
              <a:solidFill>
                <a:schemeClr val="tx1"/>
              </a:solidFill>
            </a:rPr>
            <a:t>DHPT 1.0</a:t>
          </a:r>
        </a:p>
        <a:p xmlns:a="http://schemas.openxmlformats.org/drawingml/2006/main">
          <a:r>
            <a:rPr lang="de-DE" sz="1200" u="none" dirty="0" smtClean="0">
              <a:solidFill>
                <a:schemeClr val="tx1"/>
              </a:solidFill>
            </a:rPr>
            <a:t> 30 kHz trigger</a:t>
          </a:r>
          <a:endParaRPr lang="de-DE" sz="1200" u="none" dirty="0">
            <a:solidFill>
              <a:schemeClr val="tx1"/>
            </a:solidFill>
          </a:endParaRPr>
        </a:p>
      </cdr:txBody>
    </cdr:sp>
  </cdr:relSizeAnchor>
  <cdr:relSizeAnchor xmlns:cdr="http://schemas.openxmlformats.org/drawingml/2006/chartDrawing">
    <cdr:from>
      <cdr:x>0.67016</cdr:x>
      <cdr:y>0.1818</cdr:y>
    </cdr:from>
    <cdr:to>
      <cdr:x>0.84035</cdr:x>
      <cdr:y>0.35101</cdr:y>
    </cdr:to>
    <cdr:sp macro="" textlink="">
      <cdr:nvSpPr>
        <cdr:cNvPr id="5" name="Rectangular Callout 4"/>
        <cdr:cNvSpPr/>
      </cdr:nvSpPr>
      <cdr:spPr>
        <a:xfrm xmlns:a="http://schemas.openxmlformats.org/drawingml/2006/main">
          <a:off x="4536504" y="720080"/>
          <a:ext cx="1152128" cy="670222"/>
        </a:xfrm>
        <a:prstGeom xmlns:a="http://schemas.openxmlformats.org/drawingml/2006/main" prst="wedgeRectCallout">
          <a:avLst>
            <a:gd name="adj1" fmla="val 60346"/>
            <a:gd name="adj2" fmla="val 134985"/>
          </a:avLst>
        </a:prstGeom>
        <a:solidFill xmlns:a="http://schemas.openxmlformats.org/drawingml/2006/main">
          <a:srgbClr val="FFFF0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lIns="36000" tIns="36000" rIns="36000" bIns="36000"/>
        <a:lstStyle xmlns:a="http://schemas.openxmlformats.org/drawingml/2006/main"/>
        <a:p xmlns:a="http://schemas.openxmlformats.org/drawingml/2006/main">
          <a:r>
            <a:rPr lang="de-DE" sz="1200" u="none" dirty="0" smtClean="0">
              <a:solidFill>
                <a:schemeClr val="tx1"/>
              </a:solidFill>
            </a:rPr>
            <a:t>Serial link bandwidth limit 30 kHz trigger</a:t>
          </a:r>
          <a:endParaRPr lang="de-DE" sz="1200" u="none" dirty="0">
            <a:solidFill>
              <a:schemeClr val="tx1"/>
            </a:solidFill>
          </a:endParaRPr>
        </a:p>
      </cdr:txBody>
    </cdr:sp>
  </cdr:relSizeAnchor>
  <cdr:relSizeAnchor xmlns:cdr="http://schemas.openxmlformats.org/drawingml/2006/chartDrawing">
    <cdr:from>
      <cdr:x>0.4255</cdr:x>
      <cdr:y>0.19086</cdr:y>
    </cdr:from>
    <cdr:to>
      <cdr:x>0.5805</cdr:x>
      <cdr:y>0.31051</cdr:y>
    </cdr:to>
    <cdr:sp macro="" textlink="">
      <cdr:nvSpPr>
        <cdr:cNvPr id="6" name="Rectangular Callout 5"/>
        <cdr:cNvSpPr/>
      </cdr:nvSpPr>
      <cdr:spPr>
        <a:xfrm xmlns:a="http://schemas.openxmlformats.org/drawingml/2006/main">
          <a:off x="2880320" y="755989"/>
          <a:ext cx="1049293" cy="473918"/>
        </a:xfrm>
        <a:prstGeom xmlns:a="http://schemas.openxmlformats.org/drawingml/2006/main" prst="wedgeRectCallout">
          <a:avLst>
            <a:gd name="adj1" fmla="val -78843"/>
            <a:gd name="adj2" fmla="val 136800"/>
          </a:avLst>
        </a:prstGeom>
        <a:solidFill xmlns:a="http://schemas.openxmlformats.org/drawingml/2006/main">
          <a:srgbClr val="FFFF00"/>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lIns="36000" tIns="36000" rIns="36000" bIns="36000"/>
        <a:lstStyle xmlns:a="http://schemas.openxmlformats.org/drawingml/2006/main"/>
        <a:p xmlns:a="http://schemas.openxmlformats.org/drawingml/2006/main">
          <a:r>
            <a:rPr lang="de-DE" sz="1200" u="none" dirty="0" smtClean="0">
              <a:solidFill>
                <a:schemeClr val="tx1"/>
              </a:solidFill>
            </a:rPr>
            <a:t>DHP 0.2</a:t>
          </a:r>
        </a:p>
        <a:p xmlns:a="http://schemas.openxmlformats.org/drawingml/2006/main">
          <a:r>
            <a:rPr lang="de-DE" sz="1200" u="none" dirty="0" smtClean="0">
              <a:solidFill>
                <a:schemeClr val="tx1"/>
              </a:solidFill>
            </a:rPr>
            <a:t> 30 kHz trigger</a:t>
          </a:r>
          <a:endParaRPr lang="de-DE" sz="1200" u="none"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a:latin typeface="Times New Roman" pitchFamily="18" charset="0"/>
                <a:ea typeface="+mn-ea"/>
              </a:defRPr>
            </a:lvl1pPr>
          </a:lstStyle>
          <a:p>
            <a:pPr>
              <a:defRPr/>
            </a:pPr>
            <a:endParaRPr lang="en-US" dirty="0"/>
          </a:p>
        </p:txBody>
      </p:sp>
      <p:sp>
        <p:nvSpPr>
          <p:cNvPr id="56323"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a:latin typeface="Times New Roman" pitchFamily="18" charset="0"/>
                <a:ea typeface="+mn-ea"/>
              </a:defRPr>
            </a:lvl1pPr>
          </a:lstStyle>
          <a:p>
            <a:pPr>
              <a:defRPr/>
            </a:pPr>
            <a:endParaRPr lang="en-US" dirty="0"/>
          </a:p>
        </p:txBody>
      </p:sp>
      <p:sp>
        <p:nvSpPr>
          <p:cNvPr id="56324"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a:latin typeface="Times New Roman" pitchFamily="18" charset="0"/>
                <a:ea typeface="+mn-ea"/>
              </a:defRPr>
            </a:lvl1pPr>
          </a:lstStyle>
          <a:p>
            <a:pPr>
              <a:defRPr/>
            </a:pPr>
            <a:endParaRPr lang="en-US" dirty="0"/>
          </a:p>
        </p:txBody>
      </p:sp>
      <p:sp>
        <p:nvSpPr>
          <p:cNvPr id="56325"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a:latin typeface="Times New Roman" charset="0"/>
              </a:defRPr>
            </a:lvl1pPr>
          </a:lstStyle>
          <a:p>
            <a:fld id="{9A634F0C-0B52-0C40-879D-97E3704B0495}" type="slidenum">
              <a:rPr lang="en-US"/>
              <a:pPr/>
              <a:t>‹#›</a:t>
            </a:fld>
            <a:endParaRPr lang="en-US" dirty="0"/>
          </a:p>
        </p:txBody>
      </p:sp>
    </p:spTree>
    <p:extLst>
      <p:ext uri="{BB962C8B-B14F-4D97-AF65-F5344CB8AC3E}">
        <p14:creationId xmlns:p14="http://schemas.microsoft.com/office/powerpoint/2010/main" val="30003318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a:latin typeface="Times New Roman" pitchFamily="18" charset="0"/>
                <a:ea typeface="+mn-ea"/>
              </a:defRPr>
            </a:lvl1pPr>
          </a:lstStyle>
          <a:p>
            <a:pPr>
              <a:defRPr/>
            </a:pPr>
            <a:endParaRPr lang="de-DE"/>
          </a:p>
        </p:txBody>
      </p:sp>
      <p:sp>
        <p:nvSpPr>
          <p:cNvPr id="14339" name="Rectangle 3"/>
          <p:cNvSpPr>
            <a:spLocks noGrp="1" noChangeArrowheads="1"/>
          </p:cNvSpPr>
          <p:nvPr>
            <p:ph type="dt" idx="1"/>
          </p:nvPr>
        </p:nvSpPr>
        <p:spPr bwMode="auto">
          <a:xfrm>
            <a:off x="4022725"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a:latin typeface="Times New Roman" pitchFamily="18" charset="0"/>
                <a:ea typeface="+mn-ea"/>
              </a:defRPr>
            </a:lvl1pPr>
          </a:lstStyle>
          <a:p>
            <a:pPr>
              <a:defRPr/>
            </a:pPr>
            <a:endParaRPr lang="de-DE"/>
          </a:p>
        </p:txBody>
      </p:sp>
      <p:sp>
        <p:nvSpPr>
          <p:cNvPr id="53252" name="Rectangle 4"/>
          <p:cNvSpPr>
            <a:spLocks noGrp="1" noRot="1" noChangeAspect="1" noChangeArrowheads="1" noTextEdit="1"/>
          </p:cNvSpPr>
          <p:nvPr>
            <p:ph type="sldImg" idx="2"/>
          </p:nvPr>
        </p:nvSpPr>
        <p:spPr bwMode="auto">
          <a:xfrm>
            <a:off x="779463" y="768350"/>
            <a:ext cx="5540375"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4341" name="Rectangle 5"/>
          <p:cNvSpPr>
            <a:spLocks noGrp="1" noChangeArrowheads="1"/>
          </p:cNvSpPr>
          <p:nvPr>
            <p:ph type="body" sz="quarter" idx="3"/>
          </p:nvPr>
        </p:nvSpPr>
        <p:spPr bwMode="auto">
          <a:xfrm>
            <a:off x="946150" y="4860925"/>
            <a:ext cx="5207000"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de-DE"/>
              <a:t>Klicken Sie, um die Formate des Vorlagentextes zu bearbeiten</a:t>
            </a:r>
          </a:p>
          <a:p>
            <a:pPr lvl="1"/>
            <a:r>
              <a:rPr lang="de-DE"/>
              <a:t>Zweite Ebene</a:t>
            </a:r>
          </a:p>
          <a:p>
            <a:pPr lvl="2"/>
            <a:r>
              <a:rPr lang="de-DE"/>
              <a:t>Dritte Ebene</a:t>
            </a:r>
          </a:p>
          <a:p>
            <a:pPr lvl="3"/>
            <a:r>
              <a:rPr lang="de-DE"/>
              <a:t>Vierte Ebene</a:t>
            </a:r>
          </a:p>
          <a:p>
            <a:pPr lvl="4"/>
            <a:r>
              <a:rPr lang="de-DE"/>
              <a:t>Fünfte Ebene</a:t>
            </a:r>
          </a:p>
        </p:txBody>
      </p:sp>
      <p:sp>
        <p:nvSpPr>
          <p:cNvPr id="14342" name="Rectangle 6"/>
          <p:cNvSpPr>
            <a:spLocks noGrp="1" noChangeArrowheads="1"/>
          </p:cNvSpPr>
          <p:nvPr>
            <p:ph type="ftr" sz="quarter" idx="4"/>
          </p:nvPr>
        </p:nvSpPr>
        <p:spPr bwMode="auto">
          <a:xfrm>
            <a:off x="0"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a:latin typeface="Times New Roman" pitchFamily="18" charset="0"/>
                <a:ea typeface="+mn-ea"/>
              </a:defRPr>
            </a:lvl1pPr>
          </a:lstStyle>
          <a:p>
            <a:pPr>
              <a:defRPr/>
            </a:pPr>
            <a:endParaRPr lang="de-DE"/>
          </a:p>
        </p:txBody>
      </p:sp>
      <p:sp>
        <p:nvSpPr>
          <p:cNvPr id="14343" name="Rectangle 7"/>
          <p:cNvSpPr>
            <a:spLocks noGrp="1" noChangeArrowheads="1"/>
          </p:cNvSpPr>
          <p:nvPr>
            <p:ph type="sldNum" sz="quarter" idx="5"/>
          </p:nvPr>
        </p:nvSpPr>
        <p:spPr bwMode="auto">
          <a:xfrm>
            <a:off x="4022725" y="9723438"/>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a:latin typeface="Times New Roman" charset="0"/>
              </a:defRPr>
            </a:lvl1pPr>
          </a:lstStyle>
          <a:p>
            <a:fld id="{9B7E7108-E737-3E42-A3FC-06C1B2A9CD8C}" type="slidenum">
              <a:rPr lang="de-DE"/>
              <a:pPr/>
              <a:t>‹#›</a:t>
            </a:fld>
            <a:endParaRPr lang="de-DE"/>
          </a:p>
        </p:txBody>
      </p:sp>
    </p:spTree>
    <p:extLst>
      <p:ext uri="{BB962C8B-B14F-4D97-AF65-F5344CB8AC3E}">
        <p14:creationId xmlns:p14="http://schemas.microsoft.com/office/powerpoint/2010/main" val="70412138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E7108-E737-3E42-A3FC-06C1B2A9CD8C}" type="slidenum">
              <a:rPr lang="de-DE" smtClean="0"/>
              <a:pPr/>
              <a:t>14</a:t>
            </a:fld>
            <a:endParaRPr lang="de-DE" dirty="0"/>
          </a:p>
        </p:txBody>
      </p:sp>
    </p:spTree>
    <p:extLst>
      <p:ext uri="{BB962C8B-B14F-4D97-AF65-F5344CB8AC3E}">
        <p14:creationId xmlns:p14="http://schemas.microsoft.com/office/powerpoint/2010/main" val="1677650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E7108-E737-3E42-A3FC-06C1B2A9CD8C}" type="slidenum">
              <a:rPr lang="de-DE" smtClean="0"/>
              <a:pPr/>
              <a:t>42</a:t>
            </a:fld>
            <a:endParaRPr lang="de-DE"/>
          </a:p>
        </p:txBody>
      </p:sp>
    </p:spTree>
    <p:extLst>
      <p:ext uri="{BB962C8B-B14F-4D97-AF65-F5344CB8AC3E}">
        <p14:creationId xmlns:p14="http://schemas.microsoft.com/office/powerpoint/2010/main" val="13855662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12" name="Picture 10" descr="https://silab-redmine.physik.uni-bonn.de/images/silab/SilabLogoM.png"/>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3584575" y="758825"/>
            <a:ext cx="2209800"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http://upload.wikimedia.org/wikipedia/en/thumb/7/72/Universit%C3%A4t_Bonn.svg/2000px-Universit%C3%A4t_Bonn.svg.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635000" y="608013"/>
            <a:ext cx="2674938"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88504" y="2276872"/>
            <a:ext cx="6192688" cy="1143000"/>
          </a:xfrm>
          <a:prstGeom prst="rect">
            <a:avLst/>
          </a:prstGeom>
        </p:spPr>
        <p:txBody>
          <a:bodyPr vert="horz"/>
          <a:lstStyle>
            <a:lvl1pPr>
              <a:defRPr sz="3600" b="1"/>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1712912" y="3573463"/>
            <a:ext cx="3744143" cy="914400"/>
          </a:xfrm>
          <a:prstGeom prst="rect">
            <a:avLst/>
          </a:prstGeom>
        </p:spPr>
        <p:txBody>
          <a:bodyPr vert="horz"/>
          <a:lstStyle>
            <a:lvl1pPr marL="0" indent="0" algn="ctr">
              <a:buNone/>
              <a:defRPr sz="2000" b="1">
                <a:solidFill>
                  <a:schemeClr val="bg1">
                    <a:lumMod val="50000"/>
                  </a:schemeClr>
                </a:solidFill>
              </a:defRPr>
            </a:lvl1pPr>
          </a:lstStyle>
          <a:p>
            <a:pPr lvl="0"/>
            <a:r>
              <a:rPr lang="en-US" smtClean="0"/>
              <a:t>Click to edit Master text styles</a:t>
            </a:r>
          </a:p>
        </p:txBody>
      </p:sp>
      <p:sp>
        <p:nvSpPr>
          <p:cNvPr id="16" name="Date Placeholder 2"/>
          <p:cNvSpPr>
            <a:spLocks noGrp="1"/>
          </p:cNvSpPr>
          <p:nvPr>
            <p:ph type="dt" sz="half" idx="2"/>
          </p:nvPr>
        </p:nvSpPr>
        <p:spPr>
          <a:xfrm>
            <a:off x="502096" y="6453336"/>
            <a:ext cx="2801516" cy="365125"/>
          </a:xfrm>
          <a:prstGeom prst="rect">
            <a:avLst/>
          </a:prstGeom>
        </p:spPr>
        <p:txBody>
          <a:bodyPr vert="horz" lIns="91440" tIns="45720" rIns="91440" bIns="45720" rtlCol="0" anchor="ctr"/>
          <a:lstStyle>
            <a:lvl1pPr algn="l">
              <a:defRPr sz="1400">
                <a:solidFill>
                  <a:srgbClr val="000000"/>
                </a:solidFill>
              </a:defRPr>
            </a:lvl1pPr>
          </a:lstStyle>
          <a:p>
            <a:r>
              <a:rPr lang="en-US" smtClean="0"/>
              <a:t>hemperek@uni-bonn.de</a:t>
            </a:r>
            <a:endParaRPr lang="en-US" dirty="0"/>
          </a:p>
        </p:txBody>
      </p:sp>
      <p:sp>
        <p:nvSpPr>
          <p:cNvPr id="17" name="Footer Placeholder 4"/>
          <p:cNvSpPr>
            <a:spLocks noGrp="1"/>
          </p:cNvSpPr>
          <p:nvPr>
            <p:ph type="ftr" sz="quarter" idx="3"/>
          </p:nvPr>
        </p:nvSpPr>
        <p:spPr>
          <a:xfrm>
            <a:off x="3391346" y="6453336"/>
            <a:ext cx="4736802" cy="365125"/>
          </a:xfrm>
          <a:prstGeom prst="rect">
            <a:avLst/>
          </a:prstGeom>
        </p:spPr>
        <p:txBody>
          <a:bodyPr vert="horz" lIns="91440" tIns="45720" rIns="91440" bIns="45720" rtlCol="0" anchor="ctr"/>
          <a:lstStyle>
            <a:lvl1pPr algn="ctr">
              <a:defRPr sz="1400">
                <a:solidFill>
                  <a:srgbClr val="000000"/>
                </a:solidFill>
              </a:defRPr>
            </a:lvl1pPr>
          </a:lstStyle>
          <a:p>
            <a:r>
              <a:rPr lang="en-US" smtClean="0"/>
              <a:t>DHPT Review - MPI - 27.04.2014</a:t>
            </a:r>
            <a:endParaRPr lang="en-US" dirty="0"/>
          </a:p>
        </p:txBody>
      </p:sp>
    </p:spTree>
    <p:extLst>
      <p:ext uri="{BB962C8B-B14F-4D97-AF65-F5344CB8AC3E}">
        <p14:creationId xmlns:p14="http://schemas.microsoft.com/office/powerpoint/2010/main" val="20213589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0" name="4 CuadroTexto"/>
          <p:cNvSpPr txBox="1">
            <a:spLocks noChangeArrowheads="1"/>
          </p:cNvSpPr>
          <p:nvPr userDrawn="1"/>
        </p:nvSpPr>
        <p:spPr bwMode="auto">
          <a:xfrm>
            <a:off x="57150" y="2699316"/>
            <a:ext cx="6899275" cy="1015663"/>
          </a:xfrm>
          <a:prstGeom prst="rect">
            <a:avLst/>
          </a:prstGeom>
          <a:noFill/>
          <a:ln w="9525">
            <a:noFill/>
            <a:miter lim="800000"/>
            <a:headEnd/>
            <a:tailEnd/>
          </a:ln>
        </p:spPr>
        <p:txBody>
          <a:bodyPr>
            <a:spAutoFit/>
          </a:bodyPr>
          <a:lstStyle/>
          <a:p>
            <a:pPr algn="ctr">
              <a:defRPr/>
            </a:pPr>
            <a:r>
              <a:rPr lang="en-GB" sz="6000" b="1" dirty="0" err="1" smtClean="0">
                <a:solidFill>
                  <a:schemeClr val="tx2"/>
                </a:solidFill>
                <a:latin typeface="+mj-lt"/>
                <a:ea typeface="+mn-ea"/>
              </a:rPr>
              <a:t>Titel</a:t>
            </a:r>
            <a:endParaRPr lang="en-GB" sz="6000" b="1" dirty="0">
              <a:solidFill>
                <a:schemeClr val="tx2"/>
              </a:solidFill>
              <a:latin typeface="+mj-lt"/>
              <a:ea typeface="+mn-ea"/>
            </a:endParaRPr>
          </a:p>
        </p:txBody>
      </p:sp>
      <p:sp>
        <p:nvSpPr>
          <p:cNvPr id="11" name="5 Rectángulo"/>
          <p:cNvSpPr>
            <a:spLocks noChangeArrowheads="1"/>
          </p:cNvSpPr>
          <p:nvPr userDrawn="1"/>
        </p:nvSpPr>
        <p:spPr bwMode="auto">
          <a:xfrm>
            <a:off x="1039813" y="4050629"/>
            <a:ext cx="4953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000">
                <a:solidFill>
                  <a:schemeClr val="tx1"/>
                </a:solidFill>
                <a:latin typeface="Calibri" pitchFamily="34" charset="0"/>
              </a:defRPr>
            </a:lvl1pPr>
            <a:lvl2pPr marL="742950" indent="-285750" eaLnBrk="0" hangingPunct="0">
              <a:spcBef>
                <a:spcPct val="20000"/>
              </a:spcBef>
              <a:buChar char="–"/>
              <a:defRPr>
                <a:solidFill>
                  <a:schemeClr val="tx1"/>
                </a:solidFill>
                <a:latin typeface="Calibri" pitchFamily="34" charset="0"/>
              </a:defRPr>
            </a:lvl2pPr>
            <a:lvl3pPr marL="1143000" indent="-228600" eaLnBrk="0" hangingPunct="0">
              <a:spcBef>
                <a:spcPct val="20000"/>
              </a:spcBef>
              <a:buChar char="•"/>
              <a:defRPr sz="1600">
                <a:solidFill>
                  <a:schemeClr val="tx1"/>
                </a:solidFill>
                <a:latin typeface="Calibri" pitchFamily="34" charset="0"/>
              </a:defRPr>
            </a:lvl3pPr>
            <a:lvl4pPr marL="1600200" indent="-228600" eaLnBrk="0" hangingPunct="0">
              <a:spcBef>
                <a:spcPct val="20000"/>
              </a:spcBef>
              <a:buChar char="–"/>
              <a:defRPr sz="1600">
                <a:solidFill>
                  <a:schemeClr val="tx1"/>
                </a:solidFill>
                <a:latin typeface="Calibri" pitchFamily="34" charset="0"/>
              </a:defRPr>
            </a:lvl4pPr>
            <a:lvl5pPr marL="2057400" indent="-228600" eaLnBrk="0" hangingPunct="0">
              <a:spcBef>
                <a:spcPct val="20000"/>
              </a:spcBef>
              <a:buChar char="»"/>
              <a:defRPr sz="1600" i="1">
                <a:solidFill>
                  <a:schemeClr val="tx1"/>
                </a:solidFill>
                <a:latin typeface="Calibri" pitchFamily="34" charset="0"/>
              </a:defRPr>
            </a:lvl5pPr>
            <a:lvl6pPr marL="2514600" indent="-228600" eaLnBrk="0" fontAlgn="base" hangingPunct="0">
              <a:spcBef>
                <a:spcPct val="20000"/>
              </a:spcBef>
              <a:spcAft>
                <a:spcPct val="0"/>
              </a:spcAft>
              <a:buChar char="»"/>
              <a:defRPr sz="1600" i="1">
                <a:solidFill>
                  <a:schemeClr val="tx1"/>
                </a:solidFill>
                <a:latin typeface="Calibri" pitchFamily="34" charset="0"/>
              </a:defRPr>
            </a:lvl6pPr>
            <a:lvl7pPr marL="2971800" indent="-228600" eaLnBrk="0" fontAlgn="base" hangingPunct="0">
              <a:spcBef>
                <a:spcPct val="20000"/>
              </a:spcBef>
              <a:spcAft>
                <a:spcPct val="0"/>
              </a:spcAft>
              <a:buChar char="»"/>
              <a:defRPr sz="1600" i="1">
                <a:solidFill>
                  <a:schemeClr val="tx1"/>
                </a:solidFill>
                <a:latin typeface="Calibri" pitchFamily="34" charset="0"/>
              </a:defRPr>
            </a:lvl7pPr>
            <a:lvl8pPr marL="3429000" indent="-228600" eaLnBrk="0" fontAlgn="base" hangingPunct="0">
              <a:spcBef>
                <a:spcPct val="20000"/>
              </a:spcBef>
              <a:spcAft>
                <a:spcPct val="0"/>
              </a:spcAft>
              <a:buChar char="»"/>
              <a:defRPr sz="1600" i="1">
                <a:solidFill>
                  <a:schemeClr val="tx1"/>
                </a:solidFill>
                <a:latin typeface="Calibri" pitchFamily="34" charset="0"/>
              </a:defRPr>
            </a:lvl8pPr>
            <a:lvl9pPr marL="3886200" indent="-228600" eaLnBrk="0" fontAlgn="base" hangingPunct="0">
              <a:spcBef>
                <a:spcPct val="20000"/>
              </a:spcBef>
              <a:spcAft>
                <a:spcPct val="0"/>
              </a:spcAft>
              <a:buChar char="»"/>
              <a:defRPr sz="1600" i="1">
                <a:solidFill>
                  <a:schemeClr val="tx1"/>
                </a:solidFill>
                <a:latin typeface="Calibri" pitchFamily="34" charset="0"/>
              </a:defRPr>
            </a:lvl9pPr>
          </a:lstStyle>
          <a:p>
            <a:pPr algn="ctr" eaLnBrk="1" hangingPunct="1">
              <a:spcBef>
                <a:spcPct val="0"/>
              </a:spcBef>
              <a:buFontTx/>
              <a:buNone/>
              <a:defRPr/>
            </a:pPr>
            <a:r>
              <a:rPr lang="en-GB" altLang="en-US" b="1" dirty="0" err="1" smtClean="0">
                <a:solidFill>
                  <a:schemeClr val="bg1">
                    <a:lumMod val="50000"/>
                  </a:schemeClr>
                </a:solidFill>
                <a:ea typeface="+mn-ea"/>
              </a:rPr>
              <a:t>Fabian</a:t>
            </a:r>
            <a:r>
              <a:rPr lang="en-GB" altLang="en-US" b="1" dirty="0" smtClean="0">
                <a:solidFill>
                  <a:schemeClr val="bg1">
                    <a:lumMod val="50000"/>
                  </a:schemeClr>
                </a:solidFill>
                <a:ea typeface="+mn-ea"/>
              </a:rPr>
              <a:t> Hügging</a:t>
            </a:r>
          </a:p>
          <a:p>
            <a:pPr algn="ctr" eaLnBrk="1" hangingPunct="1">
              <a:spcBef>
                <a:spcPct val="0"/>
              </a:spcBef>
              <a:buFontTx/>
              <a:buNone/>
              <a:defRPr/>
            </a:pPr>
            <a:r>
              <a:rPr lang="en-GB" altLang="en-US" b="1" dirty="0" smtClean="0">
                <a:solidFill>
                  <a:schemeClr val="bg1">
                    <a:lumMod val="50000"/>
                  </a:schemeClr>
                </a:solidFill>
                <a:ea typeface="+mn-ea"/>
              </a:rPr>
              <a:t>University of Bonn</a:t>
            </a:r>
          </a:p>
        </p:txBody>
      </p:sp>
      <p:pic>
        <p:nvPicPr>
          <p:cNvPr id="12" name="Picture 10" descr="https://silab-redmine.physik.uni-bonn.de/images/silab/SilabLogoM.png"/>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3584575" y="758825"/>
            <a:ext cx="2209800"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http://upload.wikimedia.org/wikipedia/en/thumb/7/72/Universit%C3%A4t_Bonn.svg/2000px-Universit%C3%A4t_Bonn.svg.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635000" y="608013"/>
            <a:ext cx="2674938"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Date Placeholder 2"/>
          <p:cNvSpPr>
            <a:spLocks noGrp="1"/>
          </p:cNvSpPr>
          <p:nvPr>
            <p:ph type="dt" sz="half" idx="2"/>
          </p:nvPr>
        </p:nvSpPr>
        <p:spPr>
          <a:xfrm>
            <a:off x="502096" y="6453336"/>
            <a:ext cx="2801516" cy="365125"/>
          </a:xfrm>
          <a:prstGeom prst="rect">
            <a:avLst/>
          </a:prstGeom>
        </p:spPr>
        <p:txBody>
          <a:bodyPr vert="horz" lIns="91440" tIns="45720" rIns="91440" bIns="45720" rtlCol="0" anchor="ctr"/>
          <a:lstStyle>
            <a:lvl1pPr algn="l">
              <a:defRPr sz="1400">
                <a:solidFill>
                  <a:srgbClr val="000000"/>
                </a:solidFill>
              </a:defRPr>
            </a:lvl1pPr>
          </a:lstStyle>
          <a:p>
            <a:r>
              <a:rPr lang="en-US" smtClean="0"/>
              <a:t>hemperek@uni-bonn.de</a:t>
            </a:r>
            <a:endParaRPr lang="en-US" dirty="0"/>
          </a:p>
        </p:txBody>
      </p:sp>
      <p:sp>
        <p:nvSpPr>
          <p:cNvPr id="15" name="Footer Placeholder 4"/>
          <p:cNvSpPr>
            <a:spLocks noGrp="1"/>
          </p:cNvSpPr>
          <p:nvPr>
            <p:ph type="ftr" sz="quarter" idx="3"/>
          </p:nvPr>
        </p:nvSpPr>
        <p:spPr>
          <a:xfrm>
            <a:off x="3391346" y="6453336"/>
            <a:ext cx="4736802" cy="365125"/>
          </a:xfrm>
          <a:prstGeom prst="rect">
            <a:avLst/>
          </a:prstGeom>
        </p:spPr>
        <p:txBody>
          <a:bodyPr vert="horz" lIns="91440" tIns="45720" rIns="91440" bIns="45720" rtlCol="0" anchor="ctr"/>
          <a:lstStyle>
            <a:lvl1pPr algn="ctr">
              <a:defRPr sz="1400">
                <a:solidFill>
                  <a:srgbClr val="000000"/>
                </a:solidFill>
              </a:defRPr>
            </a:lvl1pPr>
          </a:lstStyle>
          <a:p>
            <a:r>
              <a:rPr lang="en-US" smtClean="0"/>
              <a:t>DHPT Review - MPI - 27.04.2014</a:t>
            </a:r>
            <a:endParaRPr lang="en-US" dirty="0"/>
          </a:p>
        </p:txBody>
      </p:sp>
    </p:spTree>
    <p:extLst>
      <p:ext uri="{BB962C8B-B14F-4D97-AF65-F5344CB8AC3E}">
        <p14:creationId xmlns:p14="http://schemas.microsoft.com/office/powerpoint/2010/main" val="38447698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4 CuadroTexto"/>
          <p:cNvSpPr txBox="1">
            <a:spLocks noChangeArrowheads="1"/>
          </p:cNvSpPr>
          <p:nvPr userDrawn="1"/>
        </p:nvSpPr>
        <p:spPr bwMode="auto">
          <a:xfrm>
            <a:off x="57150" y="3284984"/>
            <a:ext cx="6899275" cy="1015663"/>
          </a:xfrm>
          <a:prstGeom prst="rect">
            <a:avLst/>
          </a:prstGeom>
          <a:noFill/>
          <a:ln w="9525">
            <a:noFill/>
            <a:miter lim="800000"/>
            <a:headEnd/>
            <a:tailEnd/>
          </a:ln>
        </p:spPr>
        <p:txBody>
          <a:bodyPr>
            <a:spAutoFit/>
          </a:bodyPr>
          <a:lstStyle/>
          <a:p>
            <a:pPr algn="ctr">
              <a:defRPr/>
            </a:pPr>
            <a:r>
              <a:rPr lang="en-GB" sz="6000" b="1" dirty="0" smtClean="0">
                <a:solidFill>
                  <a:srgbClr val="1F497D"/>
                </a:solidFill>
                <a:latin typeface="+mj-lt"/>
                <a:ea typeface="+mn-ea"/>
              </a:rPr>
              <a:t>Thank you</a:t>
            </a:r>
            <a:endParaRPr lang="en-GB" sz="6000" b="1" dirty="0">
              <a:solidFill>
                <a:srgbClr val="1F497D"/>
              </a:solidFill>
              <a:latin typeface="+mj-lt"/>
              <a:ea typeface="+mn-ea"/>
            </a:endParaRPr>
          </a:p>
        </p:txBody>
      </p:sp>
      <p:pic>
        <p:nvPicPr>
          <p:cNvPr id="6" name="Picture 10" descr="https://silab-redmine.physik.uni-bonn.de/images/silab/SilabLogoM.png"/>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3584575" y="758825"/>
            <a:ext cx="2209800"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http://upload.wikimedia.org/wikipedia/en/thumb/7/72/Universit%C3%A4t_Bonn.svg/2000px-Universit%C3%A4t_Bonn.svg.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635000" y="608013"/>
            <a:ext cx="2674938"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64957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8504" y="188640"/>
            <a:ext cx="7488832" cy="576064"/>
          </a:xfrm>
          <a:prstGeom prst="rect">
            <a:avLst/>
          </a:prstGeom>
        </p:spPr>
        <p:txBody>
          <a:bodyPr/>
          <a:lstStyle>
            <a:lvl1pPr>
              <a:defRPr b="1"/>
            </a:lvl1pPr>
          </a:lstStyle>
          <a:p>
            <a:r>
              <a:rPr lang="en-US" smtClean="0"/>
              <a:t>Click to edit Master title style</a:t>
            </a:r>
            <a:endParaRPr lang="en-US" dirty="0"/>
          </a:p>
        </p:txBody>
      </p:sp>
      <p:sp>
        <p:nvSpPr>
          <p:cNvPr id="3" name="Content Placeholder 2"/>
          <p:cNvSpPr>
            <a:spLocks noGrp="1"/>
          </p:cNvSpPr>
          <p:nvPr>
            <p:ph idx="1"/>
          </p:nvPr>
        </p:nvSpPr>
        <p:spPr>
          <a:xfrm>
            <a:off x="495300" y="980728"/>
            <a:ext cx="9066212" cy="5328592"/>
          </a:xfrm>
          <a:prstGeom prst="rect">
            <a:avLst/>
          </a:prstGeom>
        </p:spPr>
        <p:txBody>
          <a:bodyPr/>
          <a:lstStyle>
            <a:lvl1pPr>
              <a:defRPr sz="2400"/>
            </a:lvl1pPr>
            <a:lvl2pPr>
              <a:defRPr sz="20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Line 7"/>
          <p:cNvSpPr>
            <a:spLocks noChangeShapeType="1"/>
          </p:cNvSpPr>
          <p:nvPr userDrawn="1"/>
        </p:nvSpPr>
        <p:spPr bwMode="auto">
          <a:xfrm>
            <a:off x="412750" y="836712"/>
            <a:ext cx="9220770" cy="1488"/>
          </a:xfrm>
          <a:prstGeom prst="line">
            <a:avLst/>
          </a:prstGeom>
          <a:noFill/>
          <a:ln w="19050" cmpd="sng">
            <a:solidFill>
              <a:srgbClr val="004292"/>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pic>
        <p:nvPicPr>
          <p:cNvPr id="10" name="Picture 59"/>
          <p:cNvPicPr>
            <a:picLocks noChangeAspect="1" noChangeArrowheads="1"/>
          </p:cNvPicPr>
          <p:nvPr userDrawn="1"/>
        </p:nvPicPr>
        <p:blipFill>
          <a:blip r:embed="rId2" cstate="email">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8048625" y="188913"/>
            <a:ext cx="144145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8"/>
          <p:cNvCxnSpPr/>
          <p:nvPr userDrawn="1"/>
        </p:nvCxnSpPr>
        <p:spPr>
          <a:xfrm flipV="1">
            <a:off x="0" y="6457527"/>
            <a:ext cx="1878013" cy="1"/>
          </a:xfrm>
          <a:prstGeom prst="line">
            <a:avLst/>
          </a:prstGeom>
          <a:noFill/>
          <a:ln w="9525" cap="flat" cmpd="sng" algn="ctr">
            <a:solidFill>
              <a:srgbClr val="003366"/>
            </a:solidFill>
            <a:prstDash val="solid"/>
          </a:ln>
          <a:effectLst/>
        </p:spPr>
      </p:cxnSp>
      <p:sp>
        <p:nvSpPr>
          <p:cNvPr id="12" name="Date Placeholder 2"/>
          <p:cNvSpPr>
            <a:spLocks noGrp="1"/>
          </p:cNvSpPr>
          <p:nvPr>
            <p:ph type="dt" sz="half" idx="2"/>
          </p:nvPr>
        </p:nvSpPr>
        <p:spPr>
          <a:xfrm>
            <a:off x="502096" y="6453336"/>
            <a:ext cx="2801516" cy="365125"/>
          </a:xfrm>
          <a:prstGeom prst="rect">
            <a:avLst/>
          </a:prstGeom>
        </p:spPr>
        <p:txBody>
          <a:bodyPr vert="horz" lIns="91440" tIns="45720" rIns="91440" bIns="45720" rtlCol="0" anchor="ctr"/>
          <a:lstStyle>
            <a:lvl1pPr algn="l">
              <a:defRPr sz="1400">
                <a:solidFill>
                  <a:srgbClr val="000000"/>
                </a:solidFill>
              </a:defRPr>
            </a:lvl1pPr>
          </a:lstStyle>
          <a:p>
            <a:r>
              <a:rPr lang="en-US" smtClean="0"/>
              <a:t>hemperek@uni-bonn.de</a:t>
            </a:r>
            <a:endParaRPr lang="en-US" dirty="0"/>
          </a:p>
        </p:txBody>
      </p:sp>
      <p:sp>
        <p:nvSpPr>
          <p:cNvPr id="13" name="Footer Placeholder 4"/>
          <p:cNvSpPr>
            <a:spLocks noGrp="1"/>
          </p:cNvSpPr>
          <p:nvPr>
            <p:ph type="ftr" sz="quarter" idx="3"/>
          </p:nvPr>
        </p:nvSpPr>
        <p:spPr>
          <a:xfrm>
            <a:off x="3391346" y="6453336"/>
            <a:ext cx="4736802" cy="365125"/>
          </a:xfrm>
          <a:prstGeom prst="rect">
            <a:avLst/>
          </a:prstGeom>
        </p:spPr>
        <p:txBody>
          <a:bodyPr vert="horz" lIns="91440" tIns="45720" rIns="91440" bIns="45720" rtlCol="0" anchor="ctr"/>
          <a:lstStyle>
            <a:lvl1pPr algn="ctr">
              <a:defRPr sz="1400">
                <a:solidFill>
                  <a:srgbClr val="000000"/>
                </a:solidFill>
              </a:defRPr>
            </a:lvl1pPr>
          </a:lstStyle>
          <a:p>
            <a:r>
              <a:rPr lang="en-US" smtClean="0"/>
              <a:t>DHPT Review - MPI - 27.04.2014</a:t>
            </a:r>
            <a:endParaRPr lang="en-US" dirty="0"/>
          </a:p>
        </p:txBody>
      </p:sp>
      <p:sp>
        <p:nvSpPr>
          <p:cNvPr id="14" name="Slide Number Placeholder 5"/>
          <p:cNvSpPr>
            <a:spLocks noGrp="1"/>
          </p:cNvSpPr>
          <p:nvPr>
            <p:ph type="sldNum" sz="quarter" idx="4"/>
          </p:nvPr>
        </p:nvSpPr>
        <p:spPr>
          <a:xfrm>
            <a:off x="8272164" y="6453336"/>
            <a:ext cx="1145332" cy="365125"/>
          </a:xfrm>
          <a:prstGeom prst="rect">
            <a:avLst/>
          </a:prstGeom>
        </p:spPr>
        <p:txBody>
          <a:bodyPr vert="horz" lIns="91440" tIns="45720" rIns="91440" bIns="45720" rtlCol="0" anchor="ctr"/>
          <a:lstStyle>
            <a:lvl1pPr algn="r">
              <a:defRPr sz="1400">
                <a:solidFill>
                  <a:srgbClr val="000000"/>
                </a:solidFill>
              </a:defRPr>
            </a:lvl1pPr>
          </a:lstStyle>
          <a:p>
            <a:fld id="{9528AB73-45B1-EF46-9695-5E2C4287C799}" type="slidenum">
              <a:rPr lang="en-US" smtClean="0"/>
              <a:pPr/>
              <a:t>‹#›</a:t>
            </a:fld>
            <a:endParaRPr lang="en-US"/>
          </a:p>
        </p:txBody>
      </p:sp>
    </p:spTree>
    <p:extLst>
      <p:ext uri="{BB962C8B-B14F-4D97-AF65-F5344CB8AC3E}">
        <p14:creationId xmlns:p14="http://schemas.microsoft.com/office/powerpoint/2010/main" val="361280909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a:prstGeom prst="rect">
            <a:avLst/>
          </a:prstGeo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82638" y="2906713"/>
            <a:ext cx="84201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Line 7"/>
          <p:cNvSpPr>
            <a:spLocks noChangeShapeType="1"/>
          </p:cNvSpPr>
          <p:nvPr userDrawn="1"/>
        </p:nvSpPr>
        <p:spPr bwMode="auto">
          <a:xfrm>
            <a:off x="412750" y="836712"/>
            <a:ext cx="9220770" cy="1488"/>
          </a:xfrm>
          <a:prstGeom prst="line">
            <a:avLst/>
          </a:prstGeom>
          <a:noFill/>
          <a:ln w="19050" cmpd="sng">
            <a:solidFill>
              <a:srgbClr val="004292"/>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pic>
        <p:nvPicPr>
          <p:cNvPr id="10" name="Picture 59"/>
          <p:cNvPicPr>
            <a:picLocks noChangeAspect="1" noChangeArrowheads="1"/>
          </p:cNvPicPr>
          <p:nvPr userDrawn="1"/>
        </p:nvPicPr>
        <p:blipFill>
          <a:blip r:embed="rId2" cstate="email">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8048625" y="188913"/>
            <a:ext cx="144145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8"/>
          <p:cNvCxnSpPr/>
          <p:nvPr userDrawn="1"/>
        </p:nvCxnSpPr>
        <p:spPr>
          <a:xfrm flipV="1">
            <a:off x="0" y="6457527"/>
            <a:ext cx="1878013" cy="1"/>
          </a:xfrm>
          <a:prstGeom prst="line">
            <a:avLst/>
          </a:prstGeom>
          <a:noFill/>
          <a:ln w="9525" cap="flat" cmpd="sng" algn="ctr">
            <a:solidFill>
              <a:srgbClr val="003366"/>
            </a:solidFill>
            <a:prstDash val="solid"/>
          </a:ln>
          <a:effectLst/>
        </p:spPr>
      </p:cxnSp>
      <p:sp>
        <p:nvSpPr>
          <p:cNvPr id="12" name="Date Placeholder 2"/>
          <p:cNvSpPr>
            <a:spLocks noGrp="1"/>
          </p:cNvSpPr>
          <p:nvPr>
            <p:ph type="dt" sz="half" idx="2"/>
          </p:nvPr>
        </p:nvSpPr>
        <p:spPr>
          <a:xfrm>
            <a:off x="502096" y="6453336"/>
            <a:ext cx="2801516" cy="365125"/>
          </a:xfrm>
          <a:prstGeom prst="rect">
            <a:avLst/>
          </a:prstGeom>
        </p:spPr>
        <p:txBody>
          <a:bodyPr vert="horz" lIns="91440" tIns="45720" rIns="91440" bIns="45720" rtlCol="0" anchor="ctr"/>
          <a:lstStyle>
            <a:lvl1pPr algn="l">
              <a:defRPr sz="1400">
                <a:solidFill>
                  <a:srgbClr val="000000"/>
                </a:solidFill>
              </a:defRPr>
            </a:lvl1pPr>
          </a:lstStyle>
          <a:p>
            <a:r>
              <a:rPr lang="en-US" smtClean="0"/>
              <a:t>hemperek@uni-bonn.de</a:t>
            </a:r>
            <a:endParaRPr lang="en-US" dirty="0"/>
          </a:p>
        </p:txBody>
      </p:sp>
      <p:sp>
        <p:nvSpPr>
          <p:cNvPr id="13" name="Footer Placeholder 4"/>
          <p:cNvSpPr>
            <a:spLocks noGrp="1"/>
          </p:cNvSpPr>
          <p:nvPr>
            <p:ph type="ftr" sz="quarter" idx="3"/>
          </p:nvPr>
        </p:nvSpPr>
        <p:spPr>
          <a:xfrm>
            <a:off x="3391346" y="6453336"/>
            <a:ext cx="4736802" cy="365125"/>
          </a:xfrm>
          <a:prstGeom prst="rect">
            <a:avLst/>
          </a:prstGeom>
        </p:spPr>
        <p:txBody>
          <a:bodyPr vert="horz" lIns="91440" tIns="45720" rIns="91440" bIns="45720" rtlCol="0" anchor="ctr"/>
          <a:lstStyle>
            <a:lvl1pPr algn="ctr">
              <a:defRPr sz="1400">
                <a:solidFill>
                  <a:srgbClr val="000000"/>
                </a:solidFill>
              </a:defRPr>
            </a:lvl1pPr>
          </a:lstStyle>
          <a:p>
            <a:r>
              <a:rPr lang="en-US" smtClean="0"/>
              <a:t>DHPT Review - MPI - 27.04.2014</a:t>
            </a:r>
            <a:endParaRPr lang="en-US" dirty="0"/>
          </a:p>
        </p:txBody>
      </p:sp>
      <p:sp>
        <p:nvSpPr>
          <p:cNvPr id="14" name="Slide Number Placeholder 5"/>
          <p:cNvSpPr>
            <a:spLocks noGrp="1"/>
          </p:cNvSpPr>
          <p:nvPr>
            <p:ph type="sldNum" sz="quarter" idx="4"/>
          </p:nvPr>
        </p:nvSpPr>
        <p:spPr>
          <a:xfrm>
            <a:off x="8272164" y="6453336"/>
            <a:ext cx="1145332" cy="365125"/>
          </a:xfrm>
          <a:prstGeom prst="rect">
            <a:avLst/>
          </a:prstGeom>
        </p:spPr>
        <p:txBody>
          <a:bodyPr vert="horz" lIns="91440" tIns="45720" rIns="91440" bIns="45720" rtlCol="0" anchor="ctr"/>
          <a:lstStyle>
            <a:lvl1pPr algn="r">
              <a:defRPr sz="1400">
                <a:solidFill>
                  <a:srgbClr val="000000"/>
                </a:solidFill>
              </a:defRPr>
            </a:lvl1pPr>
          </a:lstStyle>
          <a:p>
            <a:fld id="{9528AB73-45B1-EF46-9695-5E2C4287C799}" type="slidenum">
              <a:rPr lang="en-US" smtClean="0"/>
              <a:pPr/>
              <a:t>‹#›</a:t>
            </a:fld>
            <a:endParaRPr lang="en-US"/>
          </a:p>
        </p:txBody>
      </p:sp>
    </p:spTree>
    <p:extLst>
      <p:ext uri="{BB962C8B-B14F-4D97-AF65-F5344CB8AC3E}">
        <p14:creationId xmlns:p14="http://schemas.microsoft.com/office/powerpoint/2010/main" val="366274539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8504" y="188640"/>
            <a:ext cx="7488832" cy="576064"/>
          </a:xfrm>
          <a:prstGeom prst="rect">
            <a:avLst/>
          </a:prstGeom>
        </p:spPr>
        <p:txBody>
          <a:bodyPr/>
          <a:lstStyle>
            <a:lvl1pPr>
              <a:defRPr b="1"/>
            </a:lvl1pPr>
          </a:lstStyle>
          <a:p>
            <a:r>
              <a:rPr lang="en-US" smtClean="0"/>
              <a:t>Click to edit Master title style</a:t>
            </a:r>
            <a:endParaRPr lang="en-US"/>
          </a:p>
        </p:txBody>
      </p:sp>
      <p:sp>
        <p:nvSpPr>
          <p:cNvPr id="3" name="Content Placeholder 2"/>
          <p:cNvSpPr>
            <a:spLocks noGrp="1"/>
          </p:cNvSpPr>
          <p:nvPr>
            <p:ph sz="half" idx="1"/>
          </p:nvPr>
        </p:nvSpPr>
        <p:spPr>
          <a:xfrm>
            <a:off x="560512" y="980728"/>
            <a:ext cx="4320480" cy="5400600"/>
          </a:xfrm>
          <a:prstGeom prst="rect">
            <a:avLst/>
          </a:prstGeo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25008" y="980728"/>
            <a:ext cx="4392488" cy="5400600"/>
          </a:xfrm>
          <a:prstGeom prst="rect">
            <a:avLst/>
          </a:prstGeo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Line 7"/>
          <p:cNvSpPr>
            <a:spLocks noChangeShapeType="1"/>
          </p:cNvSpPr>
          <p:nvPr userDrawn="1"/>
        </p:nvSpPr>
        <p:spPr bwMode="auto">
          <a:xfrm>
            <a:off x="412750" y="836712"/>
            <a:ext cx="9220770" cy="1488"/>
          </a:xfrm>
          <a:prstGeom prst="line">
            <a:avLst/>
          </a:prstGeom>
          <a:noFill/>
          <a:ln w="19050" cmpd="sng">
            <a:solidFill>
              <a:srgbClr val="004292"/>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pic>
        <p:nvPicPr>
          <p:cNvPr id="11" name="Picture 59"/>
          <p:cNvPicPr>
            <a:picLocks noChangeAspect="1" noChangeArrowheads="1"/>
          </p:cNvPicPr>
          <p:nvPr userDrawn="1"/>
        </p:nvPicPr>
        <p:blipFill>
          <a:blip r:embed="rId2" cstate="email">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8048625" y="188913"/>
            <a:ext cx="144145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8"/>
          <p:cNvCxnSpPr/>
          <p:nvPr userDrawn="1"/>
        </p:nvCxnSpPr>
        <p:spPr>
          <a:xfrm flipV="1">
            <a:off x="0" y="6457527"/>
            <a:ext cx="1878013" cy="1"/>
          </a:xfrm>
          <a:prstGeom prst="line">
            <a:avLst/>
          </a:prstGeom>
          <a:noFill/>
          <a:ln w="9525" cap="flat" cmpd="sng" algn="ctr">
            <a:solidFill>
              <a:srgbClr val="003366"/>
            </a:solidFill>
            <a:prstDash val="solid"/>
          </a:ln>
          <a:effectLst/>
        </p:spPr>
      </p:cxnSp>
      <p:sp>
        <p:nvSpPr>
          <p:cNvPr id="13" name="Date Placeholder 2"/>
          <p:cNvSpPr>
            <a:spLocks noGrp="1"/>
          </p:cNvSpPr>
          <p:nvPr>
            <p:ph type="dt" sz="half" idx="10"/>
          </p:nvPr>
        </p:nvSpPr>
        <p:spPr>
          <a:xfrm>
            <a:off x="502096" y="6453336"/>
            <a:ext cx="2801516" cy="365125"/>
          </a:xfrm>
          <a:prstGeom prst="rect">
            <a:avLst/>
          </a:prstGeom>
        </p:spPr>
        <p:txBody>
          <a:bodyPr vert="horz" lIns="91440" tIns="45720" rIns="91440" bIns="45720" rtlCol="0" anchor="ctr"/>
          <a:lstStyle>
            <a:lvl1pPr algn="l">
              <a:defRPr sz="1400">
                <a:solidFill>
                  <a:srgbClr val="000000"/>
                </a:solidFill>
              </a:defRPr>
            </a:lvl1pPr>
          </a:lstStyle>
          <a:p>
            <a:r>
              <a:rPr lang="en-US" smtClean="0"/>
              <a:t>hemperek@uni-bonn.de</a:t>
            </a:r>
            <a:endParaRPr lang="en-US" dirty="0"/>
          </a:p>
        </p:txBody>
      </p:sp>
      <p:sp>
        <p:nvSpPr>
          <p:cNvPr id="14" name="Footer Placeholder 4"/>
          <p:cNvSpPr>
            <a:spLocks noGrp="1"/>
          </p:cNvSpPr>
          <p:nvPr>
            <p:ph type="ftr" sz="quarter" idx="3"/>
          </p:nvPr>
        </p:nvSpPr>
        <p:spPr>
          <a:xfrm>
            <a:off x="3391346" y="6453336"/>
            <a:ext cx="4736802" cy="365125"/>
          </a:xfrm>
          <a:prstGeom prst="rect">
            <a:avLst/>
          </a:prstGeom>
        </p:spPr>
        <p:txBody>
          <a:bodyPr vert="horz" lIns="91440" tIns="45720" rIns="91440" bIns="45720" rtlCol="0" anchor="ctr"/>
          <a:lstStyle>
            <a:lvl1pPr algn="ctr">
              <a:defRPr sz="1400">
                <a:solidFill>
                  <a:srgbClr val="000000"/>
                </a:solidFill>
              </a:defRPr>
            </a:lvl1pPr>
          </a:lstStyle>
          <a:p>
            <a:r>
              <a:rPr lang="en-US" smtClean="0"/>
              <a:t>DHPT Review - MPI - 27.04.2014</a:t>
            </a:r>
            <a:endParaRPr lang="en-US" dirty="0"/>
          </a:p>
        </p:txBody>
      </p:sp>
      <p:sp>
        <p:nvSpPr>
          <p:cNvPr id="15" name="Slide Number Placeholder 5"/>
          <p:cNvSpPr>
            <a:spLocks noGrp="1"/>
          </p:cNvSpPr>
          <p:nvPr>
            <p:ph type="sldNum" sz="quarter" idx="4"/>
          </p:nvPr>
        </p:nvSpPr>
        <p:spPr>
          <a:xfrm>
            <a:off x="8272164" y="6453336"/>
            <a:ext cx="1145332" cy="365125"/>
          </a:xfrm>
          <a:prstGeom prst="rect">
            <a:avLst/>
          </a:prstGeom>
        </p:spPr>
        <p:txBody>
          <a:bodyPr vert="horz" lIns="91440" tIns="45720" rIns="91440" bIns="45720" rtlCol="0" anchor="ctr"/>
          <a:lstStyle>
            <a:lvl1pPr algn="r">
              <a:defRPr sz="1400">
                <a:solidFill>
                  <a:srgbClr val="000000"/>
                </a:solidFill>
              </a:defRPr>
            </a:lvl1pPr>
          </a:lstStyle>
          <a:p>
            <a:fld id="{9528AB73-45B1-EF46-9695-5E2C4287C799}" type="slidenum">
              <a:rPr lang="en-US" smtClean="0"/>
              <a:pPr/>
              <a:t>‹#›</a:t>
            </a:fld>
            <a:endParaRPr lang="en-US"/>
          </a:p>
        </p:txBody>
      </p:sp>
    </p:spTree>
    <p:extLst>
      <p:ext uri="{BB962C8B-B14F-4D97-AF65-F5344CB8AC3E}">
        <p14:creationId xmlns:p14="http://schemas.microsoft.com/office/powerpoint/2010/main" val="33603673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88504" y="188640"/>
            <a:ext cx="7488832" cy="576064"/>
          </a:xfrm>
          <a:prstGeom prst="rect">
            <a:avLst/>
          </a:prstGeom>
        </p:spPr>
        <p:txBody>
          <a:bodyPr/>
          <a:lstStyle>
            <a:lvl1pPr>
              <a:defRPr b="1"/>
            </a:lvl1pPr>
          </a:lstStyle>
          <a:p>
            <a:r>
              <a:rPr lang="en-US" smtClean="0"/>
              <a:t>Click to edit Master title style</a:t>
            </a:r>
            <a:endParaRPr lang="en-US" dirty="0"/>
          </a:p>
        </p:txBody>
      </p:sp>
      <p:sp>
        <p:nvSpPr>
          <p:cNvPr id="3" name="Text Placeholder 2"/>
          <p:cNvSpPr>
            <a:spLocks noGrp="1"/>
          </p:cNvSpPr>
          <p:nvPr>
            <p:ph type="body" idx="1"/>
          </p:nvPr>
        </p:nvSpPr>
        <p:spPr>
          <a:xfrm>
            <a:off x="495300" y="908720"/>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1556792"/>
            <a:ext cx="4385692" cy="475252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32375" y="908720"/>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1556792"/>
            <a:ext cx="4457129" cy="475252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Line 7"/>
          <p:cNvSpPr>
            <a:spLocks noChangeShapeType="1"/>
          </p:cNvSpPr>
          <p:nvPr userDrawn="1"/>
        </p:nvSpPr>
        <p:spPr bwMode="auto">
          <a:xfrm>
            <a:off x="412750" y="836712"/>
            <a:ext cx="9220770" cy="1488"/>
          </a:xfrm>
          <a:prstGeom prst="line">
            <a:avLst/>
          </a:prstGeom>
          <a:noFill/>
          <a:ln w="19050" cmpd="sng">
            <a:solidFill>
              <a:srgbClr val="004292"/>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pic>
        <p:nvPicPr>
          <p:cNvPr id="13" name="Picture 59"/>
          <p:cNvPicPr>
            <a:picLocks noChangeAspect="1" noChangeArrowheads="1"/>
          </p:cNvPicPr>
          <p:nvPr userDrawn="1"/>
        </p:nvPicPr>
        <p:blipFill>
          <a:blip r:embed="rId2" cstate="email">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8048625" y="188913"/>
            <a:ext cx="144145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8"/>
          <p:cNvCxnSpPr/>
          <p:nvPr userDrawn="1"/>
        </p:nvCxnSpPr>
        <p:spPr>
          <a:xfrm flipV="1">
            <a:off x="0" y="6457527"/>
            <a:ext cx="1878013" cy="1"/>
          </a:xfrm>
          <a:prstGeom prst="line">
            <a:avLst/>
          </a:prstGeom>
          <a:noFill/>
          <a:ln w="9525" cap="flat" cmpd="sng" algn="ctr">
            <a:solidFill>
              <a:srgbClr val="003366"/>
            </a:solidFill>
            <a:prstDash val="solid"/>
          </a:ln>
          <a:effectLst/>
        </p:spPr>
      </p:cxnSp>
      <p:sp>
        <p:nvSpPr>
          <p:cNvPr id="15" name="Date Placeholder 2"/>
          <p:cNvSpPr>
            <a:spLocks noGrp="1"/>
          </p:cNvSpPr>
          <p:nvPr>
            <p:ph type="dt" sz="half" idx="10"/>
          </p:nvPr>
        </p:nvSpPr>
        <p:spPr>
          <a:xfrm>
            <a:off x="502096" y="6453336"/>
            <a:ext cx="2801516" cy="365125"/>
          </a:xfrm>
          <a:prstGeom prst="rect">
            <a:avLst/>
          </a:prstGeom>
        </p:spPr>
        <p:txBody>
          <a:bodyPr vert="horz" lIns="91440" tIns="45720" rIns="91440" bIns="45720" rtlCol="0" anchor="ctr"/>
          <a:lstStyle>
            <a:lvl1pPr algn="l">
              <a:defRPr sz="1400">
                <a:solidFill>
                  <a:srgbClr val="000000"/>
                </a:solidFill>
              </a:defRPr>
            </a:lvl1pPr>
          </a:lstStyle>
          <a:p>
            <a:r>
              <a:rPr lang="en-US" smtClean="0"/>
              <a:t>hemperek@uni-bonn.de</a:t>
            </a:r>
            <a:endParaRPr lang="en-US" dirty="0"/>
          </a:p>
        </p:txBody>
      </p:sp>
      <p:sp>
        <p:nvSpPr>
          <p:cNvPr id="16" name="Footer Placeholder 4"/>
          <p:cNvSpPr>
            <a:spLocks noGrp="1"/>
          </p:cNvSpPr>
          <p:nvPr>
            <p:ph type="ftr" sz="quarter" idx="11"/>
          </p:nvPr>
        </p:nvSpPr>
        <p:spPr>
          <a:xfrm>
            <a:off x="3391346" y="6453336"/>
            <a:ext cx="4736802" cy="365125"/>
          </a:xfrm>
          <a:prstGeom prst="rect">
            <a:avLst/>
          </a:prstGeom>
        </p:spPr>
        <p:txBody>
          <a:bodyPr vert="horz" lIns="91440" tIns="45720" rIns="91440" bIns="45720" rtlCol="0" anchor="ctr"/>
          <a:lstStyle>
            <a:lvl1pPr algn="ctr">
              <a:defRPr sz="1400">
                <a:solidFill>
                  <a:srgbClr val="000000"/>
                </a:solidFill>
              </a:defRPr>
            </a:lvl1pPr>
          </a:lstStyle>
          <a:p>
            <a:r>
              <a:rPr lang="en-US" smtClean="0"/>
              <a:t>DHPT Review - MPI - 27.04.2014</a:t>
            </a:r>
            <a:endParaRPr lang="en-US" dirty="0"/>
          </a:p>
        </p:txBody>
      </p:sp>
      <p:sp>
        <p:nvSpPr>
          <p:cNvPr id="17" name="Slide Number Placeholder 5"/>
          <p:cNvSpPr>
            <a:spLocks noGrp="1"/>
          </p:cNvSpPr>
          <p:nvPr>
            <p:ph type="sldNum" sz="quarter" idx="12"/>
          </p:nvPr>
        </p:nvSpPr>
        <p:spPr>
          <a:xfrm>
            <a:off x="8272164" y="6453336"/>
            <a:ext cx="1145332" cy="365125"/>
          </a:xfrm>
          <a:prstGeom prst="rect">
            <a:avLst/>
          </a:prstGeom>
        </p:spPr>
        <p:txBody>
          <a:bodyPr vert="horz" lIns="91440" tIns="45720" rIns="91440" bIns="45720" rtlCol="0" anchor="ctr"/>
          <a:lstStyle>
            <a:lvl1pPr algn="r">
              <a:defRPr sz="1400">
                <a:solidFill>
                  <a:srgbClr val="000000"/>
                </a:solidFill>
              </a:defRPr>
            </a:lvl1pPr>
          </a:lstStyle>
          <a:p>
            <a:fld id="{9528AB73-45B1-EF46-9695-5E2C4287C799}" type="slidenum">
              <a:rPr lang="en-US" smtClean="0"/>
              <a:pPr/>
              <a:t>‹#›</a:t>
            </a:fld>
            <a:endParaRPr lang="en-US"/>
          </a:p>
        </p:txBody>
      </p:sp>
    </p:spTree>
    <p:extLst>
      <p:ext uri="{BB962C8B-B14F-4D97-AF65-F5344CB8AC3E}">
        <p14:creationId xmlns:p14="http://schemas.microsoft.com/office/powerpoint/2010/main" val="39335842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Line 7"/>
          <p:cNvSpPr>
            <a:spLocks noChangeShapeType="1"/>
          </p:cNvSpPr>
          <p:nvPr userDrawn="1"/>
        </p:nvSpPr>
        <p:spPr bwMode="auto">
          <a:xfrm>
            <a:off x="412750" y="836712"/>
            <a:ext cx="9220770" cy="1488"/>
          </a:xfrm>
          <a:prstGeom prst="line">
            <a:avLst/>
          </a:prstGeom>
          <a:noFill/>
          <a:ln w="19050" cmpd="sng">
            <a:solidFill>
              <a:srgbClr val="004292"/>
            </a:solidFill>
            <a:round/>
            <a:headEnd/>
            <a:tailE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endParaRPr>
          </a:p>
        </p:txBody>
      </p:sp>
      <p:pic>
        <p:nvPicPr>
          <p:cNvPr id="8" name="Picture 59"/>
          <p:cNvPicPr>
            <a:picLocks noChangeAspect="1" noChangeArrowheads="1"/>
          </p:cNvPicPr>
          <p:nvPr userDrawn="1"/>
        </p:nvPicPr>
        <p:blipFill>
          <a:blip r:embed="rId2" cstate="email">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8048625" y="188913"/>
            <a:ext cx="1441450"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flipV="1">
            <a:off x="0" y="6457527"/>
            <a:ext cx="1878013" cy="1"/>
          </a:xfrm>
          <a:prstGeom prst="line">
            <a:avLst/>
          </a:prstGeom>
          <a:noFill/>
          <a:ln w="9525" cap="flat" cmpd="sng" algn="ctr">
            <a:solidFill>
              <a:srgbClr val="003366"/>
            </a:solidFill>
            <a:prstDash val="solid"/>
          </a:ln>
          <a:effectLst/>
        </p:spPr>
      </p:cxnSp>
      <p:sp>
        <p:nvSpPr>
          <p:cNvPr id="10" name="Date Placeholder 2"/>
          <p:cNvSpPr>
            <a:spLocks noGrp="1"/>
          </p:cNvSpPr>
          <p:nvPr>
            <p:ph type="dt" sz="half" idx="2"/>
          </p:nvPr>
        </p:nvSpPr>
        <p:spPr>
          <a:xfrm>
            <a:off x="502096" y="6453336"/>
            <a:ext cx="2801516" cy="365125"/>
          </a:xfrm>
          <a:prstGeom prst="rect">
            <a:avLst/>
          </a:prstGeom>
        </p:spPr>
        <p:txBody>
          <a:bodyPr vert="horz" lIns="91440" tIns="45720" rIns="91440" bIns="45720" rtlCol="0" anchor="ctr"/>
          <a:lstStyle>
            <a:lvl1pPr algn="l">
              <a:defRPr sz="1400">
                <a:solidFill>
                  <a:srgbClr val="000000"/>
                </a:solidFill>
              </a:defRPr>
            </a:lvl1pPr>
          </a:lstStyle>
          <a:p>
            <a:r>
              <a:rPr lang="en-US" smtClean="0"/>
              <a:t>hemperek@uni-bonn.de</a:t>
            </a:r>
            <a:endParaRPr lang="en-US" dirty="0"/>
          </a:p>
        </p:txBody>
      </p:sp>
      <p:sp>
        <p:nvSpPr>
          <p:cNvPr id="11" name="Footer Placeholder 4"/>
          <p:cNvSpPr>
            <a:spLocks noGrp="1"/>
          </p:cNvSpPr>
          <p:nvPr>
            <p:ph type="ftr" sz="quarter" idx="3"/>
          </p:nvPr>
        </p:nvSpPr>
        <p:spPr>
          <a:xfrm>
            <a:off x="3391346" y="6453336"/>
            <a:ext cx="4736802" cy="365125"/>
          </a:xfrm>
          <a:prstGeom prst="rect">
            <a:avLst/>
          </a:prstGeom>
        </p:spPr>
        <p:txBody>
          <a:bodyPr vert="horz" lIns="91440" tIns="45720" rIns="91440" bIns="45720" rtlCol="0" anchor="ctr"/>
          <a:lstStyle>
            <a:lvl1pPr algn="ctr">
              <a:defRPr sz="1400">
                <a:solidFill>
                  <a:srgbClr val="000000"/>
                </a:solidFill>
              </a:defRPr>
            </a:lvl1pPr>
          </a:lstStyle>
          <a:p>
            <a:r>
              <a:rPr lang="en-US" smtClean="0"/>
              <a:t>DHPT Review - MPI - 27.04.2014</a:t>
            </a:r>
            <a:endParaRPr lang="en-US" dirty="0"/>
          </a:p>
        </p:txBody>
      </p:sp>
      <p:sp>
        <p:nvSpPr>
          <p:cNvPr id="12" name="Slide Number Placeholder 5"/>
          <p:cNvSpPr>
            <a:spLocks noGrp="1"/>
          </p:cNvSpPr>
          <p:nvPr>
            <p:ph type="sldNum" sz="quarter" idx="4"/>
          </p:nvPr>
        </p:nvSpPr>
        <p:spPr>
          <a:xfrm>
            <a:off x="8272164" y="6453336"/>
            <a:ext cx="1145332" cy="365125"/>
          </a:xfrm>
          <a:prstGeom prst="rect">
            <a:avLst/>
          </a:prstGeom>
        </p:spPr>
        <p:txBody>
          <a:bodyPr vert="horz" lIns="91440" tIns="45720" rIns="91440" bIns="45720" rtlCol="0" anchor="ctr"/>
          <a:lstStyle>
            <a:lvl1pPr algn="r">
              <a:defRPr sz="1400">
                <a:solidFill>
                  <a:srgbClr val="000000"/>
                </a:solidFill>
              </a:defRPr>
            </a:lvl1pPr>
          </a:lstStyle>
          <a:p>
            <a:fld id="{9528AB73-45B1-EF46-9695-5E2C4287C799}" type="slidenum">
              <a:rPr lang="en-US" smtClean="0"/>
              <a:pPr/>
              <a:t>‹#›</a:t>
            </a:fld>
            <a:endParaRPr lang="en-US"/>
          </a:p>
        </p:txBody>
      </p:sp>
      <p:sp>
        <p:nvSpPr>
          <p:cNvPr id="13" name="Title 1"/>
          <p:cNvSpPr>
            <a:spLocks noGrp="1"/>
          </p:cNvSpPr>
          <p:nvPr>
            <p:ph type="title"/>
          </p:nvPr>
        </p:nvSpPr>
        <p:spPr>
          <a:xfrm>
            <a:off x="488504" y="188640"/>
            <a:ext cx="7488832" cy="576064"/>
          </a:xfrm>
          <a:prstGeom prst="rect">
            <a:avLst/>
          </a:prstGeom>
        </p:spPr>
        <p:txBody>
          <a:bodyPr/>
          <a:lstStyle>
            <a:lvl1pPr>
              <a:defRPr b="1"/>
            </a:lvl1pPr>
          </a:lstStyle>
          <a:p>
            <a:r>
              <a:rPr lang="en-US" smtClean="0"/>
              <a:t>Click to edit Master title style</a:t>
            </a:r>
            <a:endParaRPr lang="en-US" dirty="0"/>
          </a:p>
        </p:txBody>
      </p:sp>
    </p:spTree>
    <p:extLst>
      <p:ext uri="{BB962C8B-B14F-4D97-AF65-F5344CB8AC3E}">
        <p14:creationId xmlns:p14="http://schemas.microsoft.com/office/powerpoint/2010/main" val="185051610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alphaModFix amt="10000"/>
          </a:blip>
          <a:srcRect/>
          <a:stretch>
            <a:fillRect/>
          </a:stretch>
        </a:blipFill>
        <a:effectLst/>
      </p:bgPr>
    </p:bg>
    <p:spTree>
      <p:nvGrpSpPr>
        <p:cNvPr id="1" name=""/>
        <p:cNvGrpSpPr/>
        <p:nvPr/>
      </p:nvGrpSpPr>
      <p:grpSpPr>
        <a:xfrm>
          <a:off x="0" y="0"/>
          <a:ext cx="0" cy="0"/>
          <a:chOff x="0" y="0"/>
          <a:chExt cx="0" cy="0"/>
        </a:xfrm>
      </p:grpSpPr>
      <p:sp>
        <p:nvSpPr>
          <p:cNvPr id="9" name="Date Placeholder 2"/>
          <p:cNvSpPr>
            <a:spLocks noGrp="1"/>
          </p:cNvSpPr>
          <p:nvPr>
            <p:ph type="dt" sz="half" idx="2"/>
          </p:nvPr>
        </p:nvSpPr>
        <p:spPr>
          <a:xfrm>
            <a:off x="502096" y="6453336"/>
            <a:ext cx="2801516" cy="365125"/>
          </a:xfrm>
          <a:prstGeom prst="rect">
            <a:avLst/>
          </a:prstGeom>
        </p:spPr>
        <p:txBody>
          <a:bodyPr vert="horz" lIns="91440" tIns="45720" rIns="91440" bIns="45720" rtlCol="0" anchor="ctr"/>
          <a:lstStyle>
            <a:lvl1pPr algn="l">
              <a:defRPr sz="1400">
                <a:solidFill>
                  <a:srgbClr val="000000"/>
                </a:solidFill>
              </a:defRPr>
            </a:lvl1pPr>
          </a:lstStyle>
          <a:p>
            <a:r>
              <a:rPr lang="en-US" smtClean="0"/>
              <a:t>hemperek@uni-bonn.de</a:t>
            </a:r>
            <a:endParaRPr lang="en-US" dirty="0"/>
          </a:p>
        </p:txBody>
      </p:sp>
      <p:sp>
        <p:nvSpPr>
          <p:cNvPr id="10" name="Footer Placeholder 4"/>
          <p:cNvSpPr>
            <a:spLocks noGrp="1"/>
          </p:cNvSpPr>
          <p:nvPr>
            <p:ph type="ftr" sz="quarter" idx="3"/>
          </p:nvPr>
        </p:nvSpPr>
        <p:spPr>
          <a:xfrm>
            <a:off x="3391346" y="6453336"/>
            <a:ext cx="4736802" cy="365125"/>
          </a:xfrm>
          <a:prstGeom prst="rect">
            <a:avLst/>
          </a:prstGeom>
        </p:spPr>
        <p:txBody>
          <a:bodyPr vert="horz" lIns="91440" tIns="45720" rIns="91440" bIns="45720" rtlCol="0" anchor="ctr"/>
          <a:lstStyle>
            <a:lvl1pPr algn="ctr">
              <a:defRPr sz="1400">
                <a:solidFill>
                  <a:srgbClr val="000000"/>
                </a:solidFill>
              </a:defRPr>
            </a:lvl1pPr>
          </a:lstStyle>
          <a:p>
            <a:r>
              <a:rPr lang="en-US" smtClean="0"/>
              <a:t>DHPT Review - MPI - 27.04.2014</a:t>
            </a:r>
            <a:endParaRPr lang="en-US" dirty="0"/>
          </a:p>
        </p:txBody>
      </p:sp>
      <p:sp>
        <p:nvSpPr>
          <p:cNvPr id="11" name="Slide Number Placeholder 5"/>
          <p:cNvSpPr>
            <a:spLocks noGrp="1"/>
          </p:cNvSpPr>
          <p:nvPr>
            <p:ph type="sldNum" sz="quarter" idx="4"/>
          </p:nvPr>
        </p:nvSpPr>
        <p:spPr>
          <a:xfrm>
            <a:off x="8272164" y="6453336"/>
            <a:ext cx="1145332" cy="365125"/>
          </a:xfrm>
          <a:prstGeom prst="rect">
            <a:avLst/>
          </a:prstGeom>
        </p:spPr>
        <p:txBody>
          <a:bodyPr vert="horz" lIns="91440" tIns="45720" rIns="91440" bIns="45720" rtlCol="0" anchor="ctr"/>
          <a:lstStyle>
            <a:lvl1pPr algn="r">
              <a:defRPr sz="1400">
                <a:solidFill>
                  <a:srgbClr val="000000"/>
                </a:solidFill>
              </a:defRPr>
            </a:lvl1pPr>
          </a:lstStyle>
          <a:p>
            <a:fld id="{9528AB73-45B1-EF46-9695-5E2C4287C799}" type="slidenum">
              <a:rPr lang="en-US" smtClean="0"/>
              <a:pPr/>
              <a:t>‹#›</a:t>
            </a:fld>
            <a:endParaRPr lang="en-US"/>
          </a:p>
        </p:txBody>
      </p:sp>
    </p:spTree>
    <p:extLst>
      <p:ext uri="{BB962C8B-B14F-4D97-AF65-F5344CB8AC3E}">
        <p14:creationId xmlns:p14="http://schemas.microsoft.com/office/powerpoint/2010/main" val="3620120335"/>
      </p:ext>
    </p:extLst>
  </p:cSld>
  <p:clrMap bg1="lt1" tx1="dk1" bg2="lt2" tx2="dk2" accent1="accent1" accent2="accent2" accent3="accent3" accent4="accent4" accent5="accent5" accent6="accent6" hlink="hlink" folHlink="folHlink"/>
  <p:sldLayoutIdLst>
    <p:sldLayoutId id="2147484865" r:id="rId1"/>
    <p:sldLayoutId id="2147484863" r:id="rId2"/>
    <p:sldLayoutId id="2147484864" r:id="rId3"/>
    <p:sldLayoutId id="2147484856" r:id="rId4"/>
    <p:sldLayoutId id="2147484857" r:id="rId5"/>
    <p:sldLayoutId id="2147484858" r:id="rId6"/>
    <p:sldLayoutId id="2147484859" r:id="rId7"/>
    <p:sldLayoutId id="2147484861" r:id="rId8"/>
  </p:sldLayoutIdLst>
  <p:timing>
    <p:tnLst>
      <p:par>
        <p:cTn id="1" dur="indefinite" restart="never" nodeType="tmRoot"/>
      </p:par>
    </p:tnLst>
  </p:timing>
  <p:hf sldNum="0" hdr="0"/>
  <p:txStyles>
    <p:titleStyle>
      <a:lvl1pPr algn="ctr" defTabSz="457200" rtl="0" eaLnBrk="1" latinLnBrk="0" hangingPunct="1">
        <a:spcBef>
          <a:spcPct val="0"/>
        </a:spcBef>
        <a:buNone/>
        <a:defRPr sz="2400" kern="1200">
          <a:solidFill>
            <a:schemeClr val="tx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4.xml"/><Relationship Id="rId4" Type="http://schemas.openxmlformats.org/officeDocument/2006/relationships/image" Target="../media/image22.gif"/></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gif"/><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DHPT</a:t>
            </a:r>
            <a:r>
              <a:rPr lang="en-US" dirty="0"/>
              <a:t/>
            </a:r>
            <a:br>
              <a:rPr lang="en-US" dirty="0"/>
            </a:br>
            <a:r>
              <a:rPr lang="pl-PL" sz="2800" dirty="0" smtClean="0"/>
              <a:t>Architecture &amp; Implementation </a:t>
            </a:r>
            <a:endParaRPr lang="en-US" sz="2800" dirty="0"/>
          </a:p>
        </p:txBody>
      </p:sp>
      <p:sp>
        <p:nvSpPr>
          <p:cNvPr id="3" name="Text Placeholder 2"/>
          <p:cNvSpPr>
            <a:spLocks noGrp="1"/>
          </p:cNvSpPr>
          <p:nvPr>
            <p:ph type="body" sz="quarter" idx="10"/>
          </p:nvPr>
        </p:nvSpPr>
        <p:spPr/>
        <p:txBody>
          <a:bodyPr/>
          <a:lstStyle/>
          <a:p>
            <a:r>
              <a:rPr lang="en-US" dirty="0" smtClean="0"/>
              <a:t>Tomasz Hemperek</a:t>
            </a:r>
            <a:endParaRPr lang="en-US" dirty="0"/>
          </a:p>
        </p:txBody>
      </p:sp>
      <p:sp>
        <p:nvSpPr>
          <p:cNvPr id="4" name="Date Placeholder 3"/>
          <p:cNvSpPr>
            <a:spLocks noGrp="1"/>
          </p:cNvSpPr>
          <p:nvPr>
            <p:ph type="dt" sz="half" idx="2"/>
          </p:nvPr>
        </p:nvSpPr>
        <p:spPr/>
        <p:txBody>
          <a:bodyPr/>
          <a:lstStyle/>
          <a:p>
            <a:r>
              <a:rPr lang="en-US" smtClean="0"/>
              <a:t>hemperek@uni-bonn.de</a:t>
            </a:r>
            <a:endParaRPr lang="en-US" dirty="0"/>
          </a:p>
        </p:txBody>
      </p:sp>
      <p:sp>
        <p:nvSpPr>
          <p:cNvPr id="5" name="Footer Placeholder 4"/>
          <p:cNvSpPr>
            <a:spLocks noGrp="1"/>
          </p:cNvSpPr>
          <p:nvPr>
            <p:ph type="ftr" sz="quarter" idx="3"/>
          </p:nvPr>
        </p:nvSpPr>
        <p:spPr/>
        <p:txBody>
          <a:bodyPr/>
          <a:lstStyle/>
          <a:p>
            <a:r>
              <a:rPr lang="en-US" smtClean="0"/>
              <a:t>DHPT Review - MPI - 27.04.2014</a:t>
            </a:r>
            <a:endParaRPr lang="en-US" dirty="0"/>
          </a:p>
        </p:txBody>
      </p:sp>
    </p:spTree>
    <p:extLst>
      <p:ext uri="{BB962C8B-B14F-4D97-AF65-F5344CB8AC3E}">
        <p14:creationId xmlns:p14="http://schemas.microsoft.com/office/powerpoint/2010/main" val="6975527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Hard Macros</a:t>
            </a:r>
            <a:endParaRPr lang="en-GB" dirty="0"/>
          </a:p>
        </p:txBody>
      </p:sp>
      <p:sp>
        <p:nvSpPr>
          <p:cNvPr id="3" name="Content Placeholder 2"/>
          <p:cNvSpPr>
            <a:spLocks noGrp="1"/>
          </p:cNvSpPr>
          <p:nvPr>
            <p:ph idx="1"/>
          </p:nvPr>
        </p:nvSpPr>
        <p:spPr>
          <a:xfrm>
            <a:off x="876299" y="1361728"/>
            <a:ext cx="8343901" cy="4429472"/>
          </a:xfrm>
        </p:spPr>
        <p:txBody>
          <a:bodyPr/>
          <a:lstStyle/>
          <a:p>
            <a:r>
              <a:rPr lang="en-GB" dirty="0" smtClean="0"/>
              <a:t>PLL/SER/CML Driver</a:t>
            </a:r>
          </a:p>
          <a:p>
            <a:r>
              <a:rPr lang="en-GB" dirty="0" smtClean="0"/>
              <a:t>LVDS RX</a:t>
            </a:r>
          </a:p>
          <a:p>
            <a:r>
              <a:rPr lang="en-GB" dirty="0" smtClean="0"/>
              <a:t>LVDS TX</a:t>
            </a:r>
          </a:p>
          <a:p>
            <a:r>
              <a:rPr lang="en-GB" dirty="0" smtClean="0"/>
              <a:t>HSTL RX</a:t>
            </a:r>
          </a:p>
          <a:p>
            <a:r>
              <a:rPr lang="en-GB" dirty="0" smtClean="0"/>
              <a:t>SRAM MEMORY (3 types)</a:t>
            </a:r>
          </a:p>
          <a:p>
            <a:r>
              <a:rPr lang="en-GB" dirty="0" smtClean="0"/>
              <a:t>IREF</a:t>
            </a:r>
          </a:p>
          <a:p>
            <a:r>
              <a:rPr lang="en-GB" dirty="0" smtClean="0"/>
              <a:t>DACS</a:t>
            </a:r>
          </a:p>
          <a:p>
            <a:r>
              <a:rPr lang="en-GB" dirty="0" smtClean="0"/>
              <a:t>ADC</a:t>
            </a:r>
          </a:p>
          <a:p>
            <a:r>
              <a:rPr lang="en-GB" dirty="0" smtClean="0"/>
              <a:t>PROGRAMABLE DELAY </a:t>
            </a:r>
            <a:r>
              <a:rPr lang="en-GB" sz="1800" dirty="0" smtClean="0"/>
              <a:t>(on all inputs/outputs to and from DCD and switcher)</a:t>
            </a:r>
          </a:p>
          <a:p>
            <a:endParaRPr lang="en-GB" dirty="0"/>
          </a:p>
        </p:txBody>
      </p:sp>
      <p:sp>
        <p:nvSpPr>
          <p:cNvPr id="4" name="Date Placeholder 3"/>
          <p:cNvSpPr>
            <a:spLocks noGrp="1"/>
          </p:cNvSpPr>
          <p:nvPr>
            <p:ph type="dt" sz="half" idx="2"/>
          </p:nvPr>
        </p:nvSpPr>
        <p:spPr/>
        <p:txBody>
          <a:bodyPr/>
          <a:lstStyle/>
          <a:p>
            <a:r>
              <a:rPr lang="en-US" smtClean="0"/>
              <a:t>hemperek@uni-bonn.de</a:t>
            </a:r>
            <a:endParaRPr lang="en-US" dirty="0"/>
          </a:p>
        </p:txBody>
      </p:sp>
      <p:sp>
        <p:nvSpPr>
          <p:cNvPr id="5" name="Footer Placeholder 4"/>
          <p:cNvSpPr>
            <a:spLocks noGrp="1"/>
          </p:cNvSpPr>
          <p:nvPr>
            <p:ph type="ftr" sz="quarter" idx="3"/>
          </p:nvPr>
        </p:nvSpPr>
        <p:spPr/>
        <p:txBody>
          <a:bodyPr/>
          <a:lstStyle/>
          <a:p>
            <a:r>
              <a:rPr lang="en-US" smtClean="0"/>
              <a:t>DHPT Review - MPI - 27.04.2014</a:t>
            </a:r>
            <a:endParaRPr lang="en-US" dirty="0"/>
          </a:p>
        </p:txBody>
      </p:sp>
      <p:sp>
        <p:nvSpPr>
          <p:cNvPr id="7" name="Rectangle 6"/>
          <p:cNvSpPr/>
          <p:nvPr/>
        </p:nvSpPr>
        <p:spPr>
          <a:xfrm rot="17666744">
            <a:off x="6256997" y="3130899"/>
            <a:ext cx="2576411" cy="338554"/>
          </a:xfrm>
          <a:prstGeom prst="rect">
            <a:avLst/>
          </a:prstGeom>
        </p:spPr>
        <p:txBody>
          <a:bodyPr wrap="none">
            <a:spAutoFit/>
          </a:bodyPr>
          <a:lstStyle/>
          <a:p>
            <a:r>
              <a:rPr lang="en-GB" sz="1600" b="1" dirty="0" smtClean="0"/>
              <a:t>Will be covered in next talks</a:t>
            </a:r>
            <a:endParaRPr lang="en-US" sz="1600" b="1" dirty="0"/>
          </a:p>
        </p:txBody>
      </p:sp>
    </p:spTree>
    <p:extLst>
      <p:ext uri="{BB962C8B-B14F-4D97-AF65-F5344CB8AC3E}">
        <p14:creationId xmlns:p14="http://schemas.microsoft.com/office/powerpoint/2010/main" val="41136438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 Diagram</a:t>
            </a:r>
            <a:endParaRPr lang="en-US" dirty="0"/>
          </a:p>
        </p:txBody>
      </p:sp>
      <p:sp>
        <p:nvSpPr>
          <p:cNvPr id="4" name="Date Placeholder 3"/>
          <p:cNvSpPr>
            <a:spLocks noGrp="1"/>
          </p:cNvSpPr>
          <p:nvPr>
            <p:ph type="dt" sz="half" idx="2"/>
          </p:nvPr>
        </p:nvSpPr>
        <p:spPr/>
        <p:txBody>
          <a:bodyPr/>
          <a:lstStyle/>
          <a:p>
            <a:r>
              <a:rPr lang="en-US" smtClean="0"/>
              <a:t>hemperek@uni-bonn.de</a:t>
            </a:r>
            <a:endParaRPr lang="en-US" dirty="0"/>
          </a:p>
        </p:txBody>
      </p:sp>
      <p:sp>
        <p:nvSpPr>
          <p:cNvPr id="5" name="Footer Placeholder 4"/>
          <p:cNvSpPr>
            <a:spLocks noGrp="1"/>
          </p:cNvSpPr>
          <p:nvPr>
            <p:ph type="ftr" sz="quarter" idx="3"/>
          </p:nvPr>
        </p:nvSpPr>
        <p:spPr/>
        <p:txBody>
          <a:bodyPr/>
          <a:lstStyle/>
          <a:p>
            <a:r>
              <a:rPr lang="en-US" smtClean="0"/>
              <a:t>DHPT Review - MPI - 27.04.2014</a:t>
            </a:r>
            <a:endParaRPr lang="en-US" dirty="0"/>
          </a:p>
        </p:txBody>
      </p:sp>
      <p:sp>
        <p:nvSpPr>
          <p:cNvPr id="7" name="Rectangle 6"/>
          <p:cNvSpPr/>
          <p:nvPr/>
        </p:nvSpPr>
        <p:spPr>
          <a:xfrm>
            <a:off x="2057400" y="1447800"/>
            <a:ext cx="5105400" cy="3810000"/>
          </a:xfrm>
          <a:prstGeom prst="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t"/>
          <a:lstStyle/>
          <a:p>
            <a:endParaRPr lang="en-US" sz="1400" b="1" dirty="0">
              <a:solidFill>
                <a:schemeClr val="tx1">
                  <a:lumMod val="50000"/>
                  <a:lumOff val="50000"/>
                </a:schemeClr>
              </a:solidFill>
            </a:endParaRPr>
          </a:p>
        </p:txBody>
      </p:sp>
      <p:sp>
        <p:nvSpPr>
          <p:cNvPr id="8" name="Rectangle 7"/>
          <p:cNvSpPr/>
          <p:nvPr/>
        </p:nvSpPr>
        <p:spPr>
          <a:xfrm>
            <a:off x="4343400" y="1830268"/>
            <a:ext cx="2743200" cy="2741732"/>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r>
              <a:rPr lang="en-US" sz="1400" b="1" dirty="0" smtClean="0">
                <a:solidFill>
                  <a:schemeClr val="tx1"/>
                </a:solidFill>
              </a:rPr>
              <a:t>CORE</a:t>
            </a:r>
            <a:endParaRPr lang="en-US" sz="1400" b="1" dirty="0">
              <a:solidFill>
                <a:schemeClr val="tx1"/>
              </a:solidFill>
            </a:endParaRPr>
          </a:p>
        </p:txBody>
      </p:sp>
      <p:sp>
        <p:nvSpPr>
          <p:cNvPr id="9" name="Rectangle 8"/>
          <p:cNvSpPr/>
          <p:nvPr/>
        </p:nvSpPr>
        <p:spPr>
          <a:xfrm>
            <a:off x="2174631" y="3210656"/>
            <a:ext cx="416169" cy="1359876"/>
          </a:xfrm>
          <a:prstGeom prst="rect">
            <a:avLst/>
          </a:prstGeom>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US" sz="1400" b="1" dirty="0" smtClean="0">
                <a:solidFill>
                  <a:schemeClr val="tx1"/>
                </a:solidFill>
              </a:rPr>
              <a:t>JTAG</a:t>
            </a:r>
            <a:endParaRPr lang="en-US" sz="1400" b="1" dirty="0">
              <a:solidFill>
                <a:schemeClr val="tx1"/>
              </a:solidFill>
            </a:endParaRPr>
          </a:p>
        </p:txBody>
      </p:sp>
      <p:sp>
        <p:nvSpPr>
          <p:cNvPr id="10" name="Rectangle 9"/>
          <p:cNvSpPr/>
          <p:nvPr/>
        </p:nvSpPr>
        <p:spPr>
          <a:xfrm>
            <a:off x="3581400" y="4648200"/>
            <a:ext cx="2057400" cy="48064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b="1" dirty="0" smtClean="0">
                <a:solidFill>
                  <a:schemeClr val="tx1"/>
                </a:solidFill>
              </a:rPr>
              <a:t>AURORA FRAMER</a:t>
            </a:r>
            <a:endParaRPr lang="en-US" sz="1400" b="1" dirty="0">
              <a:solidFill>
                <a:schemeClr val="tx1"/>
              </a:solidFill>
            </a:endParaRPr>
          </a:p>
        </p:txBody>
      </p:sp>
      <p:sp>
        <p:nvSpPr>
          <p:cNvPr id="11" name="Rectangle 10"/>
          <p:cNvSpPr/>
          <p:nvPr/>
        </p:nvSpPr>
        <p:spPr>
          <a:xfrm>
            <a:off x="2214200" y="4648202"/>
            <a:ext cx="1295400" cy="4572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b="1" dirty="0" smtClean="0">
                <a:solidFill>
                  <a:schemeClr val="tx1"/>
                </a:solidFill>
              </a:rPr>
              <a:t>PLL/SER/CML</a:t>
            </a:r>
            <a:endParaRPr lang="en-US" sz="1400" b="1" dirty="0">
              <a:solidFill>
                <a:schemeClr val="tx1"/>
              </a:solidFill>
            </a:endParaRPr>
          </a:p>
        </p:txBody>
      </p:sp>
      <p:sp>
        <p:nvSpPr>
          <p:cNvPr id="12" name="Rectangle 11"/>
          <p:cNvSpPr/>
          <p:nvPr/>
        </p:nvSpPr>
        <p:spPr>
          <a:xfrm>
            <a:off x="5662246" y="4648200"/>
            <a:ext cx="1424354" cy="4572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b="1" dirty="0" smtClean="0">
                <a:solidFill>
                  <a:schemeClr val="tx1"/>
                </a:solidFill>
              </a:rPr>
              <a:t>IREF/DACs/ADC</a:t>
            </a:r>
            <a:endParaRPr lang="en-US" sz="1400" b="1" dirty="0">
              <a:solidFill>
                <a:schemeClr val="tx1"/>
              </a:solidFill>
            </a:endParaRPr>
          </a:p>
        </p:txBody>
      </p:sp>
      <p:sp>
        <p:nvSpPr>
          <p:cNvPr id="13" name="Rectangle 12"/>
          <p:cNvSpPr/>
          <p:nvPr/>
        </p:nvSpPr>
        <p:spPr>
          <a:xfrm>
            <a:off x="2154113" y="1828800"/>
            <a:ext cx="416169" cy="1293932"/>
          </a:xfrm>
          <a:prstGeom prst="rect">
            <a:avLst/>
          </a:prstGeom>
        </p:spPr>
        <p:style>
          <a:lnRef idx="1">
            <a:schemeClr val="accent1"/>
          </a:lnRef>
          <a:fillRef idx="3">
            <a:schemeClr val="accent1"/>
          </a:fillRef>
          <a:effectRef idx="2">
            <a:schemeClr val="accent1"/>
          </a:effectRef>
          <a:fontRef idx="minor">
            <a:schemeClr val="lt1"/>
          </a:fontRef>
        </p:style>
        <p:txBody>
          <a:bodyPr vert="vert" rtlCol="0" anchor="ctr"/>
          <a:lstStyle/>
          <a:p>
            <a:pPr algn="ctr"/>
            <a:r>
              <a:rPr lang="en-US" sz="1400" b="1" dirty="0" smtClean="0">
                <a:solidFill>
                  <a:schemeClr val="tx1"/>
                </a:solidFill>
              </a:rPr>
              <a:t>CMD DECODER</a:t>
            </a:r>
            <a:endParaRPr lang="en-US" sz="1400" b="1" dirty="0">
              <a:solidFill>
                <a:schemeClr val="tx1"/>
              </a:solidFill>
            </a:endParaRPr>
          </a:p>
        </p:txBody>
      </p:sp>
      <p:sp>
        <p:nvSpPr>
          <p:cNvPr id="14" name="Rectangle 13"/>
          <p:cNvSpPr/>
          <p:nvPr/>
        </p:nvSpPr>
        <p:spPr>
          <a:xfrm>
            <a:off x="3509600" y="1802424"/>
            <a:ext cx="778111" cy="2769576"/>
          </a:xfrm>
          <a:prstGeom prst="rect">
            <a:avLst/>
          </a:prstGeom>
        </p:spPr>
        <p:style>
          <a:lnRef idx="1">
            <a:schemeClr val="accent5"/>
          </a:lnRef>
          <a:fillRef idx="3">
            <a:schemeClr val="accent5"/>
          </a:fillRef>
          <a:effectRef idx="2">
            <a:schemeClr val="accent5"/>
          </a:effectRef>
          <a:fontRef idx="minor">
            <a:schemeClr val="lt1"/>
          </a:fontRef>
        </p:style>
        <p:txBody>
          <a:bodyPr vert="vert" rtlCol="0" anchor="ctr"/>
          <a:lstStyle/>
          <a:p>
            <a:pPr algn="ctr"/>
            <a:r>
              <a:rPr lang="en-US" sz="1400" b="1" dirty="0" smtClean="0">
                <a:solidFill>
                  <a:schemeClr val="tx1"/>
                </a:solidFill>
              </a:rPr>
              <a:t>OFFSET CORRECTION</a:t>
            </a:r>
            <a:endParaRPr lang="en-US" sz="1400" b="1" dirty="0">
              <a:solidFill>
                <a:schemeClr val="tx1"/>
              </a:solidFill>
            </a:endParaRPr>
          </a:p>
        </p:txBody>
      </p:sp>
      <p:sp>
        <p:nvSpPr>
          <p:cNvPr id="15" name="Rectangle 14"/>
          <p:cNvSpPr/>
          <p:nvPr/>
        </p:nvSpPr>
        <p:spPr>
          <a:xfrm>
            <a:off x="4419600" y="2127737"/>
            <a:ext cx="2556380" cy="6096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400" b="1" dirty="0" smtClean="0">
                <a:solidFill>
                  <a:schemeClr val="tx1"/>
                </a:solidFill>
              </a:rPr>
              <a:t>DATA BUFFERING</a:t>
            </a:r>
            <a:endParaRPr lang="en-US" sz="1400" b="1" dirty="0">
              <a:solidFill>
                <a:schemeClr val="tx1"/>
              </a:solidFill>
            </a:endParaRPr>
          </a:p>
        </p:txBody>
      </p:sp>
      <p:sp>
        <p:nvSpPr>
          <p:cNvPr id="16" name="Rectangle 15"/>
          <p:cNvSpPr/>
          <p:nvPr/>
        </p:nvSpPr>
        <p:spPr>
          <a:xfrm>
            <a:off x="4419600" y="2813537"/>
            <a:ext cx="2556380" cy="608867"/>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400" b="1" dirty="0" smtClean="0">
                <a:solidFill>
                  <a:schemeClr val="tx1"/>
                </a:solidFill>
              </a:rPr>
              <a:t>ZERO SUPPRESION</a:t>
            </a:r>
          </a:p>
          <a:p>
            <a:pPr algn="ctr"/>
            <a:r>
              <a:rPr lang="en-US" sz="1400" b="1" dirty="0" smtClean="0">
                <a:solidFill>
                  <a:schemeClr val="tx1"/>
                </a:solidFill>
              </a:rPr>
              <a:t>COMMON MODE CORRECTION</a:t>
            </a:r>
          </a:p>
        </p:txBody>
      </p:sp>
      <p:sp>
        <p:nvSpPr>
          <p:cNvPr id="17" name="Rectangle 16"/>
          <p:cNvSpPr/>
          <p:nvPr/>
        </p:nvSpPr>
        <p:spPr>
          <a:xfrm>
            <a:off x="4419600" y="3493476"/>
            <a:ext cx="2556380" cy="463062"/>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400" b="1" dirty="0" smtClean="0">
                <a:solidFill>
                  <a:schemeClr val="tx1"/>
                </a:solidFill>
              </a:rPr>
              <a:t>SORTING</a:t>
            </a:r>
          </a:p>
        </p:txBody>
      </p:sp>
      <p:sp>
        <p:nvSpPr>
          <p:cNvPr id="19" name="Rectangle 18"/>
          <p:cNvSpPr/>
          <p:nvPr/>
        </p:nvSpPr>
        <p:spPr>
          <a:xfrm>
            <a:off x="4419600" y="4032738"/>
            <a:ext cx="2556380" cy="463062"/>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400" b="1" dirty="0" smtClean="0">
                <a:solidFill>
                  <a:schemeClr val="tx1"/>
                </a:solidFill>
              </a:rPr>
              <a:t>FRAMING</a:t>
            </a:r>
          </a:p>
        </p:txBody>
      </p:sp>
      <p:sp>
        <p:nvSpPr>
          <p:cNvPr id="18" name="Rectangle 17"/>
          <p:cNvSpPr/>
          <p:nvPr/>
        </p:nvSpPr>
        <p:spPr>
          <a:xfrm>
            <a:off x="2667000" y="2590799"/>
            <a:ext cx="778111" cy="1970939"/>
          </a:xfrm>
          <a:prstGeom prst="rect">
            <a:avLst/>
          </a:prstGeom>
        </p:spPr>
        <p:style>
          <a:lnRef idx="1">
            <a:schemeClr val="accent5"/>
          </a:lnRef>
          <a:fillRef idx="3">
            <a:schemeClr val="accent5"/>
          </a:fillRef>
          <a:effectRef idx="2">
            <a:schemeClr val="accent5"/>
          </a:effectRef>
          <a:fontRef idx="minor">
            <a:schemeClr val="lt1"/>
          </a:fontRef>
        </p:style>
        <p:txBody>
          <a:bodyPr vert="vert" rtlCol="0" anchor="ctr"/>
          <a:lstStyle/>
          <a:p>
            <a:pPr algn="ctr"/>
            <a:r>
              <a:rPr lang="en-US" sz="1400" b="1" dirty="0" smtClean="0">
                <a:solidFill>
                  <a:schemeClr val="tx1"/>
                </a:solidFill>
              </a:rPr>
              <a:t>SEQUENCER</a:t>
            </a:r>
            <a:endParaRPr lang="en-US" sz="1400" b="1" dirty="0">
              <a:solidFill>
                <a:schemeClr val="tx1"/>
              </a:solidFill>
            </a:endParaRPr>
          </a:p>
        </p:txBody>
      </p:sp>
      <p:sp>
        <p:nvSpPr>
          <p:cNvPr id="20" name="Rectangle 19"/>
          <p:cNvSpPr/>
          <p:nvPr/>
        </p:nvSpPr>
        <p:spPr>
          <a:xfrm>
            <a:off x="2149711" y="1524000"/>
            <a:ext cx="1295400" cy="2286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b="1" dirty="0" smtClean="0">
                <a:solidFill>
                  <a:schemeClr val="tx1"/>
                </a:solidFill>
              </a:rPr>
              <a:t>LVDS I/O</a:t>
            </a:r>
            <a:endParaRPr lang="en-US" sz="1400" b="1" dirty="0">
              <a:solidFill>
                <a:schemeClr val="tx1"/>
              </a:solidFill>
            </a:endParaRPr>
          </a:p>
        </p:txBody>
      </p:sp>
      <p:sp>
        <p:nvSpPr>
          <p:cNvPr id="21" name="Rectangle 20"/>
          <p:cNvSpPr/>
          <p:nvPr/>
        </p:nvSpPr>
        <p:spPr>
          <a:xfrm>
            <a:off x="3496414" y="1524000"/>
            <a:ext cx="1761386" cy="2286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b="1" dirty="0" smtClean="0">
                <a:solidFill>
                  <a:schemeClr val="tx1"/>
                </a:solidFill>
              </a:rPr>
              <a:t>HSTL I/O</a:t>
            </a:r>
            <a:endParaRPr lang="en-US" sz="1400" b="1" dirty="0">
              <a:solidFill>
                <a:schemeClr val="tx1"/>
              </a:solidFill>
            </a:endParaRPr>
          </a:p>
        </p:txBody>
      </p:sp>
      <p:sp>
        <p:nvSpPr>
          <p:cNvPr id="22" name="Rectangle 21"/>
          <p:cNvSpPr/>
          <p:nvPr/>
        </p:nvSpPr>
        <p:spPr>
          <a:xfrm>
            <a:off x="5325214" y="1524000"/>
            <a:ext cx="1761386" cy="228600"/>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b="1" dirty="0" smtClean="0">
                <a:solidFill>
                  <a:schemeClr val="tx1"/>
                </a:solidFill>
              </a:rPr>
              <a:t>CMOS I/O</a:t>
            </a:r>
            <a:endParaRPr lang="en-US" sz="1400" b="1" dirty="0">
              <a:solidFill>
                <a:schemeClr val="tx1"/>
              </a:solidFill>
            </a:endParaRPr>
          </a:p>
        </p:txBody>
      </p:sp>
      <p:sp>
        <p:nvSpPr>
          <p:cNvPr id="23" name="Rectangle 22"/>
          <p:cNvSpPr/>
          <p:nvPr/>
        </p:nvSpPr>
        <p:spPr>
          <a:xfrm>
            <a:off x="2666999" y="1826668"/>
            <a:ext cx="778111" cy="687932"/>
          </a:xfrm>
          <a:prstGeom prst="rect">
            <a:avLst/>
          </a:prstGeom>
        </p:spPr>
        <p:style>
          <a:lnRef idx="1">
            <a:schemeClr val="accent5"/>
          </a:lnRef>
          <a:fillRef idx="3">
            <a:schemeClr val="accent5"/>
          </a:fillRef>
          <a:effectRef idx="2">
            <a:schemeClr val="accent5"/>
          </a:effectRef>
          <a:fontRef idx="minor">
            <a:schemeClr val="lt1"/>
          </a:fontRef>
        </p:style>
        <p:txBody>
          <a:bodyPr vert="vert" rtlCol="0" anchor="ctr"/>
          <a:lstStyle/>
          <a:p>
            <a:pPr algn="ctr"/>
            <a:r>
              <a:rPr lang="en-US" sz="1400" b="1" dirty="0" smtClean="0">
                <a:solidFill>
                  <a:schemeClr val="tx1"/>
                </a:solidFill>
              </a:rPr>
              <a:t>SYNC</a:t>
            </a:r>
            <a:endParaRPr lang="en-US" sz="1400" b="1" dirty="0">
              <a:solidFill>
                <a:schemeClr val="tx1"/>
              </a:solidFill>
            </a:endParaRPr>
          </a:p>
        </p:txBody>
      </p:sp>
    </p:spTree>
    <p:extLst>
      <p:ext uri="{BB962C8B-B14F-4D97-AF65-F5344CB8AC3E}">
        <p14:creationId xmlns:p14="http://schemas.microsoft.com/office/powerpoint/2010/main" val="18390891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Clocking</a:t>
            </a:r>
            <a:endParaRPr lang="en-US" dirty="0"/>
          </a:p>
        </p:txBody>
      </p:sp>
      <p:sp>
        <p:nvSpPr>
          <p:cNvPr id="3" name="Content Placeholder 2"/>
          <p:cNvSpPr>
            <a:spLocks noGrp="1"/>
          </p:cNvSpPr>
          <p:nvPr>
            <p:ph idx="1"/>
          </p:nvPr>
        </p:nvSpPr>
        <p:spPr>
          <a:xfrm>
            <a:off x="495300" y="4953000"/>
            <a:ext cx="9066212" cy="1356320"/>
          </a:xfrm>
        </p:spPr>
        <p:txBody>
          <a:bodyPr/>
          <a:lstStyle/>
          <a:p>
            <a:r>
              <a:rPr lang="en-US" dirty="0" smtClean="0"/>
              <a:t>DIGITAL CORE runs mostly on 80MHz</a:t>
            </a:r>
          </a:p>
          <a:p>
            <a:r>
              <a:rPr lang="en-US" dirty="0" smtClean="0"/>
              <a:t>One full DEPFET row takes 10MHz (8 clock cycles) </a:t>
            </a:r>
          </a:p>
          <a:p>
            <a:endParaRPr lang="en-US" dirty="0"/>
          </a:p>
        </p:txBody>
      </p:sp>
      <p:sp>
        <p:nvSpPr>
          <p:cNvPr id="4" name="Date Placeholder 3"/>
          <p:cNvSpPr>
            <a:spLocks noGrp="1"/>
          </p:cNvSpPr>
          <p:nvPr>
            <p:ph type="dt" sz="half" idx="2"/>
          </p:nvPr>
        </p:nvSpPr>
        <p:spPr/>
        <p:txBody>
          <a:bodyPr/>
          <a:lstStyle/>
          <a:p>
            <a:r>
              <a:rPr lang="en-US" smtClean="0"/>
              <a:t>hemperek@uni-bonn.de</a:t>
            </a:r>
            <a:endParaRPr lang="en-US" dirty="0"/>
          </a:p>
        </p:txBody>
      </p:sp>
      <p:sp>
        <p:nvSpPr>
          <p:cNvPr id="5" name="Footer Placeholder 4"/>
          <p:cNvSpPr>
            <a:spLocks noGrp="1"/>
          </p:cNvSpPr>
          <p:nvPr>
            <p:ph type="ftr" sz="quarter" idx="3"/>
          </p:nvPr>
        </p:nvSpPr>
        <p:spPr/>
        <p:txBody>
          <a:bodyPr/>
          <a:lstStyle/>
          <a:p>
            <a:r>
              <a:rPr lang="en-US" smtClean="0"/>
              <a:t>DHPT Review - MPI - 27.04.2014</a:t>
            </a:r>
            <a:endParaRPr lang="en-US" dirty="0"/>
          </a:p>
        </p:txBody>
      </p:sp>
      <p:sp>
        <p:nvSpPr>
          <p:cNvPr id="28" name="Rectangle 27"/>
          <p:cNvSpPr/>
          <p:nvPr/>
        </p:nvSpPr>
        <p:spPr>
          <a:xfrm>
            <a:off x="3733801" y="1066801"/>
            <a:ext cx="1837852" cy="2362200"/>
          </a:xfrm>
          <a:prstGeom prst="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t"/>
          <a:lstStyle/>
          <a:p>
            <a:endParaRPr lang="en-US" sz="1400" b="1" dirty="0">
              <a:solidFill>
                <a:schemeClr val="tx1">
                  <a:lumMod val="50000"/>
                  <a:lumOff val="50000"/>
                </a:schemeClr>
              </a:solidFill>
            </a:endParaRPr>
          </a:p>
        </p:txBody>
      </p:sp>
      <p:sp>
        <p:nvSpPr>
          <p:cNvPr id="29" name="Rectangle 28"/>
          <p:cNvSpPr/>
          <p:nvPr/>
        </p:nvSpPr>
        <p:spPr>
          <a:xfrm>
            <a:off x="4131790" y="1611860"/>
            <a:ext cx="1295400" cy="85511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tx1"/>
                </a:solidFill>
              </a:rPr>
              <a:t>DIGITAL CORE</a:t>
            </a:r>
            <a:endParaRPr lang="en-US" sz="1400" b="1" dirty="0">
              <a:solidFill>
                <a:schemeClr val="tx1"/>
              </a:solidFill>
            </a:endParaRPr>
          </a:p>
        </p:txBody>
      </p:sp>
      <p:sp>
        <p:nvSpPr>
          <p:cNvPr id="30" name="Rectangle 29"/>
          <p:cNvSpPr/>
          <p:nvPr/>
        </p:nvSpPr>
        <p:spPr>
          <a:xfrm>
            <a:off x="4130203" y="2764203"/>
            <a:ext cx="1295400" cy="480648"/>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b="1" dirty="0" smtClean="0">
                <a:solidFill>
                  <a:schemeClr val="tx1"/>
                </a:solidFill>
              </a:rPr>
              <a:t>AURORA FRAMER</a:t>
            </a:r>
            <a:endParaRPr lang="en-US" sz="1400" b="1" dirty="0">
              <a:solidFill>
                <a:schemeClr val="tx1"/>
              </a:solidFill>
            </a:endParaRPr>
          </a:p>
        </p:txBody>
      </p:sp>
      <p:sp>
        <p:nvSpPr>
          <p:cNvPr id="31" name="Rectangle 30"/>
          <p:cNvSpPr/>
          <p:nvPr/>
        </p:nvSpPr>
        <p:spPr>
          <a:xfrm>
            <a:off x="4129824" y="4188068"/>
            <a:ext cx="1295400" cy="45720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400" b="1" dirty="0" smtClean="0">
                <a:solidFill>
                  <a:schemeClr val="tx1"/>
                </a:solidFill>
              </a:rPr>
              <a:t>SRIALIZER </a:t>
            </a:r>
          </a:p>
          <a:p>
            <a:pPr algn="ctr"/>
            <a:r>
              <a:rPr lang="en-US" sz="1400" b="1" dirty="0" smtClean="0">
                <a:solidFill>
                  <a:schemeClr val="tx1"/>
                </a:solidFill>
              </a:rPr>
              <a:t>20 to 1</a:t>
            </a:r>
            <a:endParaRPr lang="en-US" sz="1400" b="1" dirty="0">
              <a:solidFill>
                <a:schemeClr val="tx1"/>
              </a:solidFill>
            </a:endParaRPr>
          </a:p>
        </p:txBody>
      </p:sp>
      <p:sp>
        <p:nvSpPr>
          <p:cNvPr id="32" name="Rectangle 31"/>
          <p:cNvSpPr/>
          <p:nvPr/>
        </p:nvSpPr>
        <p:spPr>
          <a:xfrm>
            <a:off x="5876453" y="4190999"/>
            <a:ext cx="1295400" cy="457201"/>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400" b="1" dirty="0" smtClean="0">
                <a:solidFill>
                  <a:schemeClr val="tx1"/>
                </a:solidFill>
              </a:rPr>
              <a:t>CML</a:t>
            </a:r>
          </a:p>
          <a:p>
            <a:pPr algn="ctr"/>
            <a:r>
              <a:rPr lang="en-US" sz="1400" b="1" dirty="0" smtClean="0">
                <a:solidFill>
                  <a:schemeClr val="tx1"/>
                </a:solidFill>
              </a:rPr>
              <a:t>DRIVER</a:t>
            </a:r>
            <a:endParaRPr lang="en-US" sz="1400" b="1" dirty="0">
              <a:solidFill>
                <a:schemeClr val="tx1"/>
              </a:solidFill>
            </a:endParaRPr>
          </a:p>
        </p:txBody>
      </p:sp>
      <p:sp>
        <p:nvSpPr>
          <p:cNvPr id="33" name="Rectangle 32"/>
          <p:cNvSpPr/>
          <p:nvPr/>
        </p:nvSpPr>
        <p:spPr>
          <a:xfrm>
            <a:off x="2295053" y="4191000"/>
            <a:ext cx="1295400" cy="457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b="1" dirty="0" smtClean="0">
                <a:solidFill>
                  <a:schemeClr val="tx1"/>
                </a:solidFill>
              </a:rPr>
              <a:t>PLL</a:t>
            </a:r>
            <a:endParaRPr lang="en-US" sz="1400" b="1" dirty="0">
              <a:solidFill>
                <a:schemeClr val="tx1"/>
              </a:solidFill>
            </a:endParaRPr>
          </a:p>
        </p:txBody>
      </p:sp>
      <p:cxnSp>
        <p:nvCxnSpPr>
          <p:cNvPr id="34" name="Elbow Connector 33"/>
          <p:cNvCxnSpPr>
            <a:endCxn id="49" idx="1"/>
          </p:cNvCxnSpPr>
          <p:nvPr/>
        </p:nvCxnSpPr>
        <p:spPr>
          <a:xfrm rot="5400000" flipH="1" flipV="1">
            <a:off x="1966965" y="2043170"/>
            <a:ext cx="2788662" cy="1507008"/>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Elbow Connector 34"/>
          <p:cNvCxnSpPr>
            <a:stCxn id="33" idx="0"/>
            <a:endCxn id="30" idx="1"/>
          </p:cNvCxnSpPr>
          <p:nvPr/>
        </p:nvCxnSpPr>
        <p:spPr>
          <a:xfrm rot="5400000" flipH="1" flipV="1">
            <a:off x="2943242" y="3004039"/>
            <a:ext cx="1186473" cy="1187450"/>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Elbow Connector 35"/>
          <p:cNvCxnSpPr>
            <a:stCxn id="33" idx="3"/>
            <a:endCxn id="31" idx="1"/>
          </p:cNvCxnSpPr>
          <p:nvPr/>
        </p:nvCxnSpPr>
        <p:spPr>
          <a:xfrm flipV="1">
            <a:off x="3590453" y="4416668"/>
            <a:ext cx="539371" cy="2932"/>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a:stCxn id="31" idx="3"/>
            <a:endCxn id="32" idx="1"/>
          </p:cNvCxnSpPr>
          <p:nvPr/>
        </p:nvCxnSpPr>
        <p:spPr>
          <a:xfrm>
            <a:off x="5425224" y="4416668"/>
            <a:ext cx="451229" cy="29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8" name="Elbow Connector 37"/>
          <p:cNvCxnSpPr>
            <a:stCxn id="29" idx="2"/>
            <a:endCxn id="30" idx="0"/>
          </p:cNvCxnSpPr>
          <p:nvPr/>
        </p:nvCxnSpPr>
        <p:spPr>
          <a:xfrm rot="5400000">
            <a:off x="4630082" y="2614794"/>
            <a:ext cx="297231" cy="1587"/>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sp>
        <p:nvSpPr>
          <p:cNvPr id="39" name="Rectangle 38"/>
          <p:cNvSpPr/>
          <p:nvPr/>
        </p:nvSpPr>
        <p:spPr>
          <a:xfrm>
            <a:off x="2980557" y="1142185"/>
            <a:ext cx="554960" cy="276999"/>
          </a:xfrm>
          <a:prstGeom prst="rect">
            <a:avLst/>
          </a:prstGeom>
        </p:spPr>
        <p:txBody>
          <a:bodyPr wrap="none">
            <a:spAutoFit/>
          </a:bodyPr>
          <a:lstStyle/>
          <a:p>
            <a:r>
              <a:rPr lang="en-US" b="1" dirty="0" smtClean="0"/>
              <a:t>320M</a:t>
            </a:r>
            <a:endParaRPr lang="en-US" dirty="0"/>
          </a:p>
        </p:txBody>
      </p:sp>
      <p:sp>
        <p:nvSpPr>
          <p:cNvPr id="40" name="Rectangle 39"/>
          <p:cNvSpPr/>
          <p:nvPr/>
        </p:nvSpPr>
        <p:spPr>
          <a:xfrm>
            <a:off x="1742441" y="4142602"/>
            <a:ext cx="476412" cy="276999"/>
          </a:xfrm>
          <a:prstGeom prst="rect">
            <a:avLst/>
          </a:prstGeom>
        </p:spPr>
        <p:txBody>
          <a:bodyPr wrap="none">
            <a:spAutoFit/>
          </a:bodyPr>
          <a:lstStyle/>
          <a:p>
            <a:r>
              <a:rPr lang="en-US" b="1" dirty="0" smtClean="0"/>
              <a:t>80M</a:t>
            </a:r>
            <a:endParaRPr lang="en-US" dirty="0"/>
          </a:p>
        </p:txBody>
      </p:sp>
      <p:cxnSp>
        <p:nvCxnSpPr>
          <p:cNvPr id="41" name="Elbow Connector 40"/>
          <p:cNvCxnSpPr>
            <a:endCxn id="33" idx="1"/>
          </p:cNvCxnSpPr>
          <p:nvPr/>
        </p:nvCxnSpPr>
        <p:spPr>
          <a:xfrm>
            <a:off x="1685453" y="4419599"/>
            <a:ext cx="609600" cy="1"/>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sp>
        <p:nvSpPr>
          <p:cNvPr id="42" name="Rectangle 41"/>
          <p:cNvSpPr/>
          <p:nvPr/>
        </p:nvSpPr>
        <p:spPr>
          <a:xfrm>
            <a:off x="3590453" y="4139669"/>
            <a:ext cx="481222" cy="276999"/>
          </a:xfrm>
          <a:prstGeom prst="rect">
            <a:avLst/>
          </a:prstGeom>
        </p:spPr>
        <p:txBody>
          <a:bodyPr wrap="none">
            <a:spAutoFit/>
          </a:bodyPr>
          <a:lstStyle/>
          <a:p>
            <a:r>
              <a:rPr lang="en-US" b="1" dirty="0" smtClean="0"/>
              <a:t>1.6G</a:t>
            </a:r>
            <a:endParaRPr lang="en-US" dirty="0"/>
          </a:p>
        </p:txBody>
      </p:sp>
      <p:sp>
        <p:nvSpPr>
          <p:cNvPr id="43" name="Rectangle 42"/>
          <p:cNvSpPr/>
          <p:nvPr/>
        </p:nvSpPr>
        <p:spPr>
          <a:xfrm>
            <a:off x="3131585" y="2729703"/>
            <a:ext cx="476412" cy="276999"/>
          </a:xfrm>
          <a:prstGeom prst="rect">
            <a:avLst/>
          </a:prstGeom>
        </p:spPr>
        <p:txBody>
          <a:bodyPr wrap="none">
            <a:spAutoFit/>
          </a:bodyPr>
          <a:lstStyle/>
          <a:p>
            <a:r>
              <a:rPr lang="en-US" b="1" dirty="0" smtClean="0"/>
              <a:t>80M</a:t>
            </a:r>
            <a:endParaRPr lang="en-US" dirty="0"/>
          </a:p>
        </p:txBody>
      </p:sp>
      <p:sp>
        <p:nvSpPr>
          <p:cNvPr id="44" name="Rectangle 43"/>
          <p:cNvSpPr/>
          <p:nvPr/>
        </p:nvSpPr>
        <p:spPr>
          <a:xfrm>
            <a:off x="7324253" y="4139668"/>
            <a:ext cx="778483" cy="276999"/>
          </a:xfrm>
          <a:prstGeom prst="rect">
            <a:avLst/>
          </a:prstGeom>
        </p:spPr>
        <p:txBody>
          <a:bodyPr wrap="none">
            <a:spAutoFit/>
          </a:bodyPr>
          <a:lstStyle/>
          <a:p>
            <a:r>
              <a:rPr lang="en-US" b="1" dirty="0" smtClean="0"/>
              <a:t>1.6Gbit/s</a:t>
            </a:r>
            <a:endParaRPr lang="en-US" dirty="0"/>
          </a:p>
        </p:txBody>
      </p:sp>
      <p:sp>
        <p:nvSpPr>
          <p:cNvPr id="45" name="Rectangle 44"/>
          <p:cNvSpPr/>
          <p:nvPr/>
        </p:nvSpPr>
        <p:spPr>
          <a:xfrm>
            <a:off x="4955118" y="2462226"/>
            <a:ext cx="3498265" cy="276999"/>
          </a:xfrm>
          <a:prstGeom prst="rect">
            <a:avLst/>
          </a:prstGeom>
        </p:spPr>
        <p:txBody>
          <a:bodyPr wrap="none">
            <a:spAutoFit/>
          </a:bodyPr>
          <a:lstStyle/>
          <a:p>
            <a:r>
              <a:rPr lang="en-US" b="1" dirty="0" smtClean="0"/>
              <a:t>32bit frame based interface (clock-domain-crossing)</a:t>
            </a:r>
            <a:endParaRPr lang="en-US" dirty="0"/>
          </a:p>
        </p:txBody>
      </p:sp>
      <p:cxnSp>
        <p:nvCxnSpPr>
          <p:cNvPr id="46" name="Elbow Connector 45"/>
          <p:cNvCxnSpPr>
            <a:stCxn id="30" idx="2"/>
            <a:endCxn id="31" idx="0"/>
          </p:cNvCxnSpPr>
          <p:nvPr/>
        </p:nvCxnSpPr>
        <p:spPr>
          <a:xfrm rot="5400000">
            <a:off x="4306106" y="3716270"/>
            <a:ext cx="943217" cy="379"/>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sp>
        <p:nvSpPr>
          <p:cNvPr id="47" name="Rectangle 46"/>
          <p:cNvSpPr/>
          <p:nvPr/>
        </p:nvSpPr>
        <p:spPr>
          <a:xfrm>
            <a:off x="4648200" y="3577959"/>
            <a:ext cx="946093" cy="276999"/>
          </a:xfrm>
          <a:prstGeom prst="rect">
            <a:avLst/>
          </a:prstGeom>
        </p:spPr>
        <p:txBody>
          <a:bodyPr wrap="none">
            <a:spAutoFit/>
          </a:bodyPr>
          <a:lstStyle/>
          <a:p>
            <a:r>
              <a:rPr lang="en-US" b="1" dirty="0" smtClean="0"/>
              <a:t>20bit@80M</a:t>
            </a:r>
            <a:endParaRPr lang="en-US" dirty="0"/>
          </a:p>
        </p:txBody>
      </p:sp>
      <p:cxnSp>
        <p:nvCxnSpPr>
          <p:cNvPr id="48" name="Straight Arrow Connector 47"/>
          <p:cNvCxnSpPr>
            <a:stCxn id="32" idx="3"/>
          </p:cNvCxnSpPr>
          <p:nvPr/>
        </p:nvCxnSpPr>
        <p:spPr>
          <a:xfrm flipV="1">
            <a:off x="7171853" y="4416668"/>
            <a:ext cx="533400" cy="29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9" name="Rectangle 48"/>
          <p:cNvSpPr/>
          <p:nvPr/>
        </p:nvSpPr>
        <p:spPr>
          <a:xfrm>
            <a:off x="4114800" y="1280685"/>
            <a:ext cx="1295400" cy="243315"/>
          </a:xfrm>
          <a:prstGeom prst="rect">
            <a:avLst/>
          </a:prstGeom>
        </p:spPr>
        <p:style>
          <a:lnRef idx="1">
            <a:schemeClr val="accent1"/>
          </a:lnRef>
          <a:fillRef idx="3">
            <a:schemeClr val="accent1"/>
          </a:fillRef>
          <a:effectRef idx="2">
            <a:schemeClr val="accent1"/>
          </a:effectRef>
          <a:fontRef idx="minor">
            <a:schemeClr val="lt1"/>
          </a:fontRef>
        </p:style>
        <p:txBody>
          <a:bodyPr rtlCol="0" anchor="t"/>
          <a:lstStyle/>
          <a:p>
            <a:pPr algn="ctr"/>
            <a:r>
              <a:rPr lang="en-US" sz="1100" b="1" dirty="0" smtClean="0">
                <a:solidFill>
                  <a:schemeClr val="tx1"/>
                </a:solidFill>
              </a:rPr>
              <a:t>DESERIALIZERS</a:t>
            </a:r>
            <a:endParaRPr lang="en-US" sz="1100" b="1" dirty="0">
              <a:solidFill>
                <a:schemeClr val="tx1"/>
              </a:solidFill>
            </a:endParaRPr>
          </a:p>
        </p:txBody>
      </p:sp>
      <p:sp>
        <p:nvSpPr>
          <p:cNvPr id="50" name="Rectangle 49"/>
          <p:cNvSpPr/>
          <p:nvPr/>
        </p:nvSpPr>
        <p:spPr>
          <a:xfrm>
            <a:off x="3962400" y="1674967"/>
            <a:ext cx="381000" cy="23003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rPr>
              <a:t>:</a:t>
            </a:r>
            <a:r>
              <a:rPr lang="en-US" b="1" dirty="0" smtClean="0">
                <a:solidFill>
                  <a:schemeClr val="tx1"/>
                </a:solidFill>
              </a:rPr>
              <a:t>4</a:t>
            </a:r>
            <a:endParaRPr lang="en-US" b="1" dirty="0">
              <a:solidFill>
                <a:schemeClr val="tx1"/>
              </a:solidFill>
            </a:endParaRPr>
          </a:p>
        </p:txBody>
      </p:sp>
      <p:cxnSp>
        <p:nvCxnSpPr>
          <p:cNvPr id="51" name="Elbow Connector 50"/>
          <p:cNvCxnSpPr/>
          <p:nvPr/>
        </p:nvCxnSpPr>
        <p:spPr>
          <a:xfrm rot="16200000" flipH="1">
            <a:off x="3711333" y="1538915"/>
            <a:ext cx="370799" cy="131336"/>
          </a:xfrm>
          <a:prstGeom prst="bentConnector3">
            <a:avLst>
              <a:gd name="adj1" fmla="val 99795"/>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55386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Command decoder</a:t>
            </a:r>
            <a:endParaRPr lang="en-US" dirty="0"/>
          </a:p>
        </p:txBody>
      </p:sp>
      <p:sp>
        <p:nvSpPr>
          <p:cNvPr id="4" name="Date Placeholder 3"/>
          <p:cNvSpPr>
            <a:spLocks noGrp="1"/>
          </p:cNvSpPr>
          <p:nvPr>
            <p:ph type="dt" sz="half" idx="2"/>
          </p:nvPr>
        </p:nvSpPr>
        <p:spPr/>
        <p:txBody>
          <a:bodyPr/>
          <a:lstStyle/>
          <a:p>
            <a:r>
              <a:rPr lang="en-US" smtClean="0"/>
              <a:t>hemperek@uni-bonn.de</a:t>
            </a:r>
            <a:endParaRPr lang="en-US" dirty="0"/>
          </a:p>
        </p:txBody>
      </p:sp>
      <p:sp>
        <p:nvSpPr>
          <p:cNvPr id="5" name="Footer Placeholder 4"/>
          <p:cNvSpPr>
            <a:spLocks noGrp="1"/>
          </p:cNvSpPr>
          <p:nvPr>
            <p:ph type="ftr" sz="quarter" idx="3"/>
          </p:nvPr>
        </p:nvSpPr>
        <p:spPr/>
        <p:txBody>
          <a:bodyPr/>
          <a:lstStyle/>
          <a:p>
            <a:r>
              <a:rPr lang="en-US" smtClean="0"/>
              <a:t>DHPT Review - MPI - 27.04.2014</a:t>
            </a:r>
            <a:endParaRPr lang="en-US" dirty="0"/>
          </a:p>
        </p:txBody>
      </p:sp>
      <p:sp>
        <p:nvSpPr>
          <p:cNvPr id="7" name="Content Placeholder 2"/>
          <p:cNvSpPr>
            <a:spLocks noGrp="1"/>
          </p:cNvSpPr>
          <p:nvPr>
            <p:ph idx="1"/>
          </p:nvPr>
        </p:nvSpPr>
        <p:spPr>
          <a:xfrm>
            <a:off x="495300" y="914400"/>
            <a:ext cx="8915400" cy="5328592"/>
          </a:xfrm>
        </p:spPr>
        <p:txBody>
          <a:bodyPr>
            <a:noAutofit/>
          </a:bodyPr>
          <a:lstStyle/>
          <a:p>
            <a:r>
              <a:rPr lang="en-US" sz="1800" b="1" dirty="0" smtClean="0"/>
              <a:t>One control word per row period </a:t>
            </a:r>
            <a:r>
              <a:rPr lang="en-US" sz="1800" dirty="0" smtClean="0"/>
              <a:t>is send synchronized to the DHP clock GCK (76.35 MHz)</a:t>
            </a:r>
          </a:p>
          <a:p>
            <a:r>
              <a:rPr lang="en-US" sz="1800" dirty="0" smtClean="0"/>
              <a:t>The control word (</a:t>
            </a:r>
            <a:r>
              <a:rPr lang="en-US" sz="1800" dirty="0"/>
              <a:t>8 bits) </a:t>
            </a:r>
            <a:r>
              <a:rPr lang="en-US" sz="1800" dirty="0" smtClean="0"/>
              <a:t>transmits </a:t>
            </a:r>
            <a:r>
              <a:rPr lang="en-US" sz="1800" b="1" dirty="0" smtClean="0"/>
              <a:t>four independent commands</a:t>
            </a:r>
            <a:r>
              <a:rPr lang="en-US" sz="1800" dirty="0" smtClean="0"/>
              <a:t>:  &lt;RST|VTO|TRG|FSYNC&gt;</a:t>
            </a:r>
          </a:p>
          <a:p>
            <a:pPr lvl="1"/>
            <a:r>
              <a:rPr lang="en-US" sz="1600" dirty="0" smtClean="0"/>
              <a:t>RST: Reset, level sensitive, pulse width selects different reset modes</a:t>
            </a:r>
          </a:p>
          <a:p>
            <a:pPr lvl="1"/>
            <a:r>
              <a:rPr lang="en-US" sz="1600" dirty="0" smtClean="0"/>
              <a:t>TRG: Physics trigger,</a:t>
            </a:r>
            <a:r>
              <a:rPr lang="en-US" sz="1600" dirty="0"/>
              <a:t> </a:t>
            </a:r>
            <a:r>
              <a:rPr lang="en-US" sz="1600" dirty="0" smtClean="0"/>
              <a:t>level </a:t>
            </a:r>
            <a:r>
              <a:rPr lang="en-US" sz="1600" dirty="0"/>
              <a:t>sensitive, pulse width selects </a:t>
            </a:r>
            <a:r>
              <a:rPr lang="en-US" sz="1600" dirty="0" smtClean="0"/>
              <a:t>raw data frame size</a:t>
            </a:r>
            <a:endParaRPr lang="en-US" sz="1600" dirty="0"/>
          </a:p>
          <a:p>
            <a:pPr lvl="1"/>
            <a:r>
              <a:rPr lang="en-US" sz="1600" dirty="0" smtClean="0"/>
              <a:t>VTO: Veto (gated mode), level sensitive, selects veto sequence while on</a:t>
            </a:r>
          </a:p>
          <a:p>
            <a:pPr lvl="1"/>
            <a:r>
              <a:rPr lang="en-US" sz="1600" dirty="0" smtClean="0"/>
              <a:t>FSYNC: Frame sync, edge sensitive</a:t>
            </a:r>
          </a:p>
          <a:p>
            <a:r>
              <a:rPr lang="en-US" sz="1800" dirty="0" smtClean="0"/>
              <a:t>The state of every command is encoded in two bits (Manchester code)</a:t>
            </a:r>
          </a:p>
          <a:p>
            <a:pPr lvl="1"/>
            <a:r>
              <a:rPr lang="en-US" sz="1600" dirty="0" smtClean="0"/>
              <a:t>&lt;10&gt; = on</a:t>
            </a:r>
          </a:p>
          <a:p>
            <a:pPr lvl="1"/>
            <a:r>
              <a:rPr lang="en-US" sz="1600" dirty="0" smtClean="0"/>
              <a:t>&lt;01&gt; = off</a:t>
            </a:r>
          </a:p>
          <a:p>
            <a:r>
              <a:rPr lang="en-US" sz="1800" dirty="0" smtClean="0"/>
              <a:t>Two additional control words are accepted (broken Manchester code)</a:t>
            </a:r>
          </a:p>
          <a:p>
            <a:pPr lvl="1"/>
            <a:r>
              <a:rPr lang="en-US" sz="1600" dirty="0"/>
              <a:t>&lt;00 01 11 01</a:t>
            </a:r>
            <a:r>
              <a:rPr lang="en-US" sz="1600" dirty="0" smtClean="0"/>
              <a:t>&gt; </a:t>
            </a:r>
            <a:r>
              <a:rPr lang="en-US" sz="1600" dirty="0"/>
              <a:t>synchronization sequence, </a:t>
            </a:r>
            <a:r>
              <a:rPr lang="en-US" sz="1600" b="1" dirty="0" smtClean="0"/>
              <a:t>should </a:t>
            </a:r>
            <a:r>
              <a:rPr lang="en-US" sz="1600" b="1" dirty="0"/>
              <a:t>be used as </a:t>
            </a:r>
            <a:r>
              <a:rPr lang="en-US" sz="1600" b="1" dirty="0" smtClean="0"/>
              <a:t>IDLE</a:t>
            </a:r>
          </a:p>
          <a:p>
            <a:pPr lvl="1"/>
            <a:r>
              <a:rPr lang="en-US" sz="1600" dirty="0" smtClean="0"/>
              <a:t>&lt;11 10 00 FSYNC&gt; CALTRG (</a:t>
            </a:r>
            <a:r>
              <a:rPr lang="en-US" sz="1600" dirty="0" err="1" smtClean="0"/>
              <a:t>mem_dump</a:t>
            </a:r>
            <a:r>
              <a:rPr lang="en-US" sz="1600" dirty="0" smtClean="0"/>
              <a:t>): calibration data trigger, edge sensitive, allows simultaneous FSYNC command transmission</a:t>
            </a:r>
            <a:endParaRPr lang="en-US" sz="1600" dirty="0"/>
          </a:p>
          <a:p>
            <a:r>
              <a:rPr lang="en-US" sz="1800" dirty="0" smtClean="0"/>
              <a:t>The command latency in the DHP core is in the order of a few GCK cycles</a:t>
            </a:r>
          </a:p>
        </p:txBody>
      </p:sp>
    </p:spTree>
    <p:extLst>
      <p:ext uri="{BB962C8B-B14F-4D97-AF65-F5344CB8AC3E}">
        <p14:creationId xmlns:p14="http://schemas.microsoft.com/office/powerpoint/2010/main" val="10885569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Reset</a:t>
            </a:r>
            <a:endParaRPr lang="en-GB" dirty="0"/>
          </a:p>
        </p:txBody>
      </p:sp>
      <p:sp>
        <p:nvSpPr>
          <p:cNvPr id="3" name="Content Placeholder 2"/>
          <p:cNvSpPr>
            <a:spLocks noGrp="1"/>
          </p:cNvSpPr>
          <p:nvPr>
            <p:ph idx="1"/>
          </p:nvPr>
        </p:nvSpPr>
        <p:spPr/>
        <p:txBody>
          <a:bodyPr/>
          <a:lstStyle/>
          <a:p>
            <a:r>
              <a:rPr lang="en-GB" dirty="0" smtClean="0"/>
              <a:t>Power on Reset (CRESET)</a:t>
            </a:r>
          </a:p>
          <a:p>
            <a:pPr lvl="1"/>
            <a:r>
              <a:rPr lang="en-GB" dirty="0" smtClean="0"/>
              <a:t>Reset configuration ONLY (JTAG REGISTERS)</a:t>
            </a:r>
          </a:p>
          <a:p>
            <a:pPr lvl="2"/>
            <a:r>
              <a:rPr lang="en-GB" dirty="0"/>
              <a:t>m</a:t>
            </a:r>
            <a:r>
              <a:rPr lang="en-GB" dirty="0" smtClean="0"/>
              <a:t>ainly used to set default values for DACs to bias LVDS RX</a:t>
            </a:r>
          </a:p>
          <a:p>
            <a:pPr lvl="2"/>
            <a:r>
              <a:rPr lang="en-GB" dirty="0" smtClean="0"/>
              <a:t>asynchronous</a:t>
            </a:r>
          </a:p>
          <a:p>
            <a:endParaRPr lang="en-GB" dirty="0"/>
          </a:p>
          <a:p>
            <a:r>
              <a:rPr lang="en-GB" dirty="0" smtClean="0"/>
              <a:t>Reset command/signal is level sensitive</a:t>
            </a:r>
          </a:p>
          <a:p>
            <a:pPr lvl="1"/>
            <a:r>
              <a:rPr lang="en-GB" dirty="0" smtClean="0"/>
              <a:t>Short reset -&gt; resynchronize output link </a:t>
            </a:r>
          </a:p>
          <a:p>
            <a:pPr lvl="1"/>
            <a:r>
              <a:rPr lang="en-GB" dirty="0" smtClean="0"/>
              <a:t>Long reset -&gt; reset all state machines</a:t>
            </a:r>
          </a:p>
          <a:p>
            <a:pPr lvl="1"/>
            <a:r>
              <a:rPr lang="en-GB" dirty="0" smtClean="0"/>
              <a:t>Synchronous</a:t>
            </a:r>
          </a:p>
          <a:p>
            <a:pPr lvl="1"/>
            <a:r>
              <a:rPr lang="en-GB" dirty="0" smtClean="0"/>
              <a:t>Recommended reset when possible</a:t>
            </a:r>
          </a:p>
          <a:p>
            <a:pPr lvl="1"/>
            <a:endParaRPr lang="en-GB" dirty="0"/>
          </a:p>
          <a:p>
            <a:r>
              <a:rPr lang="en-GB" dirty="0" smtClean="0"/>
              <a:t>FRAME SYNC (FS) </a:t>
            </a:r>
          </a:p>
          <a:p>
            <a:pPr lvl="1"/>
            <a:r>
              <a:rPr lang="en-GB" dirty="0" smtClean="0"/>
              <a:t>Every 20us resets almost all state machines and pointers</a:t>
            </a:r>
            <a:endParaRPr lang="en-GB" dirty="0"/>
          </a:p>
        </p:txBody>
      </p:sp>
      <p:sp>
        <p:nvSpPr>
          <p:cNvPr id="4" name="Date Placeholder 3"/>
          <p:cNvSpPr>
            <a:spLocks noGrp="1"/>
          </p:cNvSpPr>
          <p:nvPr>
            <p:ph type="dt" sz="half" idx="2"/>
          </p:nvPr>
        </p:nvSpPr>
        <p:spPr/>
        <p:txBody>
          <a:bodyPr/>
          <a:lstStyle/>
          <a:p>
            <a:r>
              <a:rPr lang="en-US" smtClean="0"/>
              <a:t>hemperek@uni-bonn.de</a:t>
            </a:r>
            <a:endParaRPr lang="en-US" dirty="0"/>
          </a:p>
        </p:txBody>
      </p:sp>
      <p:sp>
        <p:nvSpPr>
          <p:cNvPr id="5" name="Footer Placeholder 4"/>
          <p:cNvSpPr>
            <a:spLocks noGrp="1"/>
          </p:cNvSpPr>
          <p:nvPr>
            <p:ph type="ftr" sz="quarter" idx="3"/>
          </p:nvPr>
        </p:nvSpPr>
        <p:spPr/>
        <p:txBody>
          <a:bodyPr/>
          <a:lstStyle/>
          <a:p>
            <a:r>
              <a:rPr lang="en-US" smtClean="0"/>
              <a:t>DHPT Review - MPI - 27.04.2014</a:t>
            </a:r>
            <a:endParaRPr lang="en-US" dirty="0"/>
          </a:p>
        </p:txBody>
      </p:sp>
    </p:spTree>
    <p:extLst>
      <p:ext uri="{BB962C8B-B14F-4D97-AF65-F5344CB8AC3E}">
        <p14:creationId xmlns:p14="http://schemas.microsoft.com/office/powerpoint/2010/main" val="38158191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Synchronization</a:t>
            </a:r>
            <a:endParaRPr lang="en-US" dirty="0"/>
          </a:p>
        </p:txBody>
      </p:sp>
      <p:sp>
        <p:nvSpPr>
          <p:cNvPr id="4" name="Date Placeholder 3"/>
          <p:cNvSpPr>
            <a:spLocks noGrp="1"/>
          </p:cNvSpPr>
          <p:nvPr>
            <p:ph type="dt" sz="half" idx="2"/>
          </p:nvPr>
        </p:nvSpPr>
        <p:spPr/>
        <p:txBody>
          <a:bodyPr/>
          <a:lstStyle/>
          <a:p>
            <a:r>
              <a:rPr lang="en-US" smtClean="0"/>
              <a:t>hemperek@uni-bonn.de</a:t>
            </a:r>
            <a:endParaRPr lang="en-US" dirty="0"/>
          </a:p>
        </p:txBody>
      </p:sp>
      <p:sp>
        <p:nvSpPr>
          <p:cNvPr id="5" name="Footer Placeholder 4"/>
          <p:cNvSpPr>
            <a:spLocks noGrp="1"/>
          </p:cNvSpPr>
          <p:nvPr>
            <p:ph type="ftr" sz="quarter" idx="3"/>
          </p:nvPr>
        </p:nvSpPr>
        <p:spPr/>
        <p:txBody>
          <a:bodyPr/>
          <a:lstStyle/>
          <a:p>
            <a:r>
              <a:rPr lang="en-US" smtClean="0"/>
              <a:t>DHPT Review - MPI - 27.04.2014</a:t>
            </a:r>
            <a:endParaRPr lang="en-US" dirty="0"/>
          </a:p>
        </p:txBody>
      </p:sp>
      <p:sp>
        <p:nvSpPr>
          <p:cNvPr id="8" name="Rectangle 7"/>
          <p:cNvSpPr/>
          <p:nvPr/>
        </p:nvSpPr>
        <p:spPr>
          <a:xfrm>
            <a:off x="1676400" y="1541935"/>
            <a:ext cx="5791200" cy="584775"/>
          </a:xfrm>
          <a:prstGeom prst="rect">
            <a:avLst/>
          </a:prstGeom>
        </p:spPr>
        <p:txBody>
          <a:bodyPr wrap="square">
            <a:spAutoFit/>
          </a:bodyPr>
          <a:lstStyle/>
          <a:p>
            <a:pPr marL="342900" indent="-342900">
              <a:buFont typeface="Arial" pitchFamily="34" charset="0"/>
              <a:buChar char="•"/>
            </a:pPr>
            <a:r>
              <a:rPr lang="en-US" sz="1600" dirty="0" smtClean="0"/>
              <a:t>All signal synchronized to external frame sync</a:t>
            </a:r>
            <a:endParaRPr lang="en-US" sz="1600" dirty="0"/>
          </a:p>
          <a:p>
            <a:pPr marL="342900" indent="-342900">
              <a:buFont typeface="Arial" pitchFamily="34" charset="0"/>
              <a:buChar char="•"/>
            </a:pPr>
            <a:r>
              <a:rPr lang="en-US" sz="1600" dirty="0"/>
              <a:t>Send on trigger line</a:t>
            </a:r>
          </a:p>
        </p:txBody>
      </p:sp>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6200" y="2603500"/>
            <a:ext cx="9753600" cy="242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43879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Slow Control / Configuration</a:t>
            </a:r>
            <a:endParaRPr lang="en-US" dirty="0"/>
          </a:p>
        </p:txBody>
      </p:sp>
      <p:sp>
        <p:nvSpPr>
          <p:cNvPr id="4" name="Date Placeholder 3"/>
          <p:cNvSpPr>
            <a:spLocks noGrp="1"/>
          </p:cNvSpPr>
          <p:nvPr>
            <p:ph type="dt" sz="half" idx="2"/>
          </p:nvPr>
        </p:nvSpPr>
        <p:spPr/>
        <p:txBody>
          <a:bodyPr/>
          <a:lstStyle/>
          <a:p>
            <a:r>
              <a:rPr lang="en-US" smtClean="0"/>
              <a:t>hemperek@uni-bonn.de</a:t>
            </a:r>
            <a:endParaRPr lang="en-US" dirty="0"/>
          </a:p>
        </p:txBody>
      </p:sp>
      <p:sp>
        <p:nvSpPr>
          <p:cNvPr id="5" name="Footer Placeholder 4"/>
          <p:cNvSpPr>
            <a:spLocks noGrp="1"/>
          </p:cNvSpPr>
          <p:nvPr>
            <p:ph type="ftr" sz="quarter" idx="3"/>
          </p:nvPr>
        </p:nvSpPr>
        <p:spPr/>
        <p:txBody>
          <a:bodyPr/>
          <a:lstStyle/>
          <a:p>
            <a:r>
              <a:rPr lang="en-US" smtClean="0"/>
              <a:t>DHPT Review - MPI - 27.04.2014</a:t>
            </a:r>
            <a:endParaRPr lang="en-US" dirty="0"/>
          </a:p>
        </p:txBody>
      </p:sp>
      <p:pic>
        <p:nvPicPr>
          <p:cNvPr id="7" name="Content Placeholder 6"/>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28600" y="1905000"/>
            <a:ext cx="3552825" cy="3248025"/>
          </a:xfrm>
          <a:prstGeom prst="rect">
            <a:avLst/>
          </a:prstGeom>
        </p:spPr>
      </p:pic>
      <p:sp>
        <p:nvSpPr>
          <p:cNvPr id="8" name="Rectangle 7"/>
          <p:cNvSpPr/>
          <p:nvPr/>
        </p:nvSpPr>
        <p:spPr>
          <a:xfrm>
            <a:off x="3962400" y="1524000"/>
            <a:ext cx="1445524" cy="338554"/>
          </a:xfrm>
          <a:prstGeom prst="rect">
            <a:avLst/>
          </a:prstGeom>
        </p:spPr>
        <p:txBody>
          <a:bodyPr wrap="none">
            <a:spAutoFit/>
          </a:bodyPr>
          <a:lstStyle/>
          <a:p>
            <a:r>
              <a:rPr lang="en-GB" sz="1600" b="1" dirty="0" smtClean="0"/>
              <a:t>User Registers:</a:t>
            </a:r>
            <a:endParaRPr lang="en-US" sz="1600" b="1" dirty="0"/>
          </a:p>
        </p:txBody>
      </p:sp>
      <p:sp>
        <p:nvSpPr>
          <p:cNvPr id="9" name="Rectangle 8"/>
          <p:cNvSpPr/>
          <p:nvPr/>
        </p:nvSpPr>
        <p:spPr>
          <a:xfrm>
            <a:off x="4114800" y="3200400"/>
            <a:ext cx="4154214" cy="338554"/>
          </a:xfrm>
          <a:prstGeom prst="rect">
            <a:avLst/>
          </a:prstGeom>
        </p:spPr>
        <p:txBody>
          <a:bodyPr wrap="none">
            <a:spAutoFit/>
          </a:bodyPr>
          <a:lstStyle/>
          <a:p>
            <a:r>
              <a:rPr lang="en-GB" sz="1600" b="1" dirty="0" smtClean="0"/>
              <a:t>Memory access </a:t>
            </a:r>
            <a:r>
              <a:rPr lang="en-GB" sz="1400" dirty="0" smtClean="0"/>
              <a:t>(self incrementing address pointer):</a:t>
            </a:r>
            <a:endParaRPr lang="en-US" sz="1600" dirty="0"/>
          </a:p>
        </p:txBody>
      </p:sp>
      <p:sp>
        <p:nvSpPr>
          <p:cNvPr id="3" name="Rectangle 2"/>
          <p:cNvSpPr/>
          <p:nvPr/>
        </p:nvSpPr>
        <p:spPr>
          <a:xfrm>
            <a:off x="4114800" y="924580"/>
            <a:ext cx="2844753" cy="523220"/>
          </a:xfrm>
          <a:prstGeom prst="rect">
            <a:avLst/>
          </a:prstGeom>
        </p:spPr>
        <p:txBody>
          <a:bodyPr wrap="none">
            <a:spAutoFit/>
          </a:bodyPr>
          <a:lstStyle/>
          <a:p>
            <a:r>
              <a:rPr lang="en-GB" sz="1400" b="1" dirty="0" smtClean="0"/>
              <a:t>TAP Controller: </a:t>
            </a:r>
          </a:p>
          <a:p>
            <a:r>
              <a:rPr lang="en-GB" sz="1400" b="1" dirty="0" smtClean="0"/>
              <a:t>	Synopsys BSD Compiler</a:t>
            </a:r>
            <a:endParaRPr lang="en-US" sz="1400" dirty="0"/>
          </a:p>
        </p:txBody>
      </p:sp>
      <p:sp>
        <p:nvSpPr>
          <p:cNvPr id="10" name="Rounded Rectangle 9"/>
          <p:cNvSpPr/>
          <p:nvPr/>
        </p:nvSpPr>
        <p:spPr>
          <a:xfrm>
            <a:off x="6093724" y="2075765"/>
            <a:ext cx="2590800" cy="609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err="1"/>
              <a:t>jtag_conf_reg</a:t>
            </a:r>
            <a:endParaRPr lang="en-US" sz="1400" b="1" dirty="0"/>
          </a:p>
        </p:txBody>
      </p:sp>
      <p:cxnSp>
        <p:nvCxnSpPr>
          <p:cNvPr id="11" name="Straight Arrow Connector 10"/>
          <p:cNvCxnSpPr/>
          <p:nvPr/>
        </p:nvCxnSpPr>
        <p:spPr>
          <a:xfrm>
            <a:off x="4648200" y="2532965"/>
            <a:ext cx="1452299"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343400" y="2071300"/>
            <a:ext cx="1813189" cy="461665"/>
          </a:xfrm>
          <a:prstGeom prst="rect">
            <a:avLst/>
          </a:prstGeom>
        </p:spPr>
        <p:txBody>
          <a:bodyPr wrap="none">
            <a:spAutoFit/>
          </a:bodyPr>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US" sz="1200" dirty="0" err="1"/>
              <a:t>reset_n</a:t>
            </a:r>
            <a:r>
              <a:rPr lang="en-US" sz="1200" dirty="0"/>
              <a:t>, </a:t>
            </a:r>
            <a:r>
              <a:rPr lang="en-US" sz="1200" dirty="0" err="1"/>
              <a:t>clk_conf</a:t>
            </a:r>
            <a:r>
              <a:rPr lang="en-US" sz="1200" dirty="0"/>
              <a:t>, </a:t>
            </a:r>
            <a:r>
              <a:rPr lang="en-US" sz="1200" b="1" dirty="0" smtClean="0"/>
              <a:t>enable</a:t>
            </a:r>
            <a:r>
              <a:rPr lang="en-US" sz="1200" dirty="0" smtClean="0"/>
              <a:t>, </a:t>
            </a:r>
          </a:p>
          <a:p>
            <a:r>
              <a:rPr lang="en-US" sz="1200" dirty="0" smtClean="0"/>
              <a:t>capture</a:t>
            </a:r>
            <a:r>
              <a:rPr lang="en-US" sz="1200" dirty="0"/>
              <a:t>, shift, update, </a:t>
            </a:r>
            <a:r>
              <a:rPr lang="en-US" sz="1200" dirty="0" err="1" smtClean="0"/>
              <a:t>si</a:t>
            </a:r>
            <a:endParaRPr lang="en-US" sz="1200" dirty="0"/>
          </a:p>
        </p:txBody>
      </p:sp>
      <p:cxnSp>
        <p:nvCxnSpPr>
          <p:cNvPr id="15" name="Straight Arrow Connector 14"/>
          <p:cNvCxnSpPr/>
          <p:nvPr/>
        </p:nvCxnSpPr>
        <p:spPr>
          <a:xfrm flipV="1">
            <a:off x="8686800" y="2505164"/>
            <a:ext cx="533400" cy="1468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8740466" y="2228165"/>
            <a:ext cx="327334" cy="276999"/>
          </a:xfrm>
          <a:prstGeom prst="rect">
            <a:avLst/>
          </a:prstGeom>
        </p:spPr>
        <p:txBody>
          <a:bodyPr wrap="none">
            <a:spAutoFit/>
          </a:bodyPr>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US" sz="1200" dirty="0" smtClean="0"/>
              <a:t>so</a:t>
            </a:r>
            <a:endParaRPr lang="en-US" sz="1200" dirty="0"/>
          </a:p>
        </p:txBody>
      </p:sp>
      <p:cxnSp>
        <p:nvCxnSpPr>
          <p:cNvPr id="20" name="Straight Arrow Connector 19"/>
          <p:cNvCxnSpPr/>
          <p:nvPr/>
        </p:nvCxnSpPr>
        <p:spPr>
          <a:xfrm>
            <a:off x="6400800" y="2723465"/>
            <a:ext cx="0" cy="31286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6400800" y="2713166"/>
            <a:ext cx="1101584" cy="276999"/>
          </a:xfrm>
          <a:prstGeom prst="rect">
            <a:avLst/>
          </a:prstGeom>
        </p:spPr>
        <p:txBody>
          <a:bodyPr wrap="none">
            <a:spAutoFit/>
          </a:bodyPr>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US" sz="1200" dirty="0"/>
              <a:t>[SIZE-1:0] </a:t>
            </a:r>
            <a:r>
              <a:rPr lang="en-US" sz="1200" dirty="0" smtClean="0"/>
              <a:t>out </a:t>
            </a:r>
            <a:endParaRPr lang="en-US" sz="1200" dirty="0"/>
          </a:p>
        </p:txBody>
      </p:sp>
      <p:cxnSp>
        <p:nvCxnSpPr>
          <p:cNvPr id="25" name="Straight Arrow Connector 24"/>
          <p:cNvCxnSpPr/>
          <p:nvPr/>
        </p:nvCxnSpPr>
        <p:spPr>
          <a:xfrm>
            <a:off x="6629400" y="1762899"/>
            <a:ext cx="0" cy="31286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6670816" y="1752600"/>
            <a:ext cx="930063" cy="276999"/>
          </a:xfrm>
          <a:prstGeom prst="rect">
            <a:avLst/>
          </a:prstGeom>
        </p:spPr>
        <p:txBody>
          <a:bodyPr wrap="none">
            <a:spAutoFit/>
          </a:bodyPr>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US" sz="1200" dirty="0"/>
              <a:t>[SIZE-1:0] </a:t>
            </a:r>
            <a:r>
              <a:rPr lang="en-US" sz="1200" dirty="0" smtClean="0"/>
              <a:t>in</a:t>
            </a:r>
            <a:endParaRPr lang="en-US" sz="1200" dirty="0"/>
          </a:p>
        </p:txBody>
      </p:sp>
      <p:cxnSp>
        <p:nvCxnSpPr>
          <p:cNvPr id="27" name="Straight Arrow Connector 26"/>
          <p:cNvCxnSpPr/>
          <p:nvPr/>
        </p:nvCxnSpPr>
        <p:spPr>
          <a:xfrm>
            <a:off x="7537938" y="2713166"/>
            <a:ext cx="0" cy="31286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7543800" y="2685365"/>
            <a:ext cx="865430" cy="276999"/>
          </a:xfrm>
          <a:prstGeom prst="rect">
            <a:avLst/>
          </a:prstGeom>
        </p:spPr>
        <p:txBody>
          <a:bodyPr wrap="none">
            <a:spAutoFit/>
          </a:bodyPr>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US" sz="1200" dirty="0" smtClean="0"/>
              <a:t>read, write</a:t>
            </a:r>
            <a:endParaRPr lang="en-US" sz="1200" dirty="0"/>
          </a:p>
        </p:txBody>
      </p:sp>
      <p:sp>
        <p:nvSpPr>
          <p:cNvPr id="30" name="Rounded Rectangle 29"/>
          <p:cNvSpPr/>
          <p:nvPr/>
        </p:nvSpPr>
        <p:spPr>
          <a:xfrm>
            <a:off x="6206984" y="4953000"/>
            <a:ext cx="2590800" cy="53339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err="1" smtClean="0"/>
              <a:t>data_reg</a:t>
            </a:r>
            <a:endParaRPr lang="en-US" sz="1400" b="1" dirty="0"/>
          </a:p>
        </p:txBody>
      </p:sp>
      <p:cxnSp>
        <p:nvCxnSpPr>
          <p:cNvPr id="31" name="Straight Arrow Connector 30"/>
          <p:cNvCxnSpPr/>
          <p:nvPr/>
        </p:nvCxnSpPr>
        <p:spPr>
          <a:xfrm>
            <a:off x="5374349" y="5410200"/>
            <a:ext cx="83941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3794014" y="4495800"/>
            <a:ext cx="1692386" cy="461665"/>
          </a:xfrm>
          <a:prstGeom prst="rect">
            <a:avLst/>
          </a:prstGeom>
        </p:spPr>
        <p:txBody>
          <a:bodyPr wrap="none">
            <a:spAutoFit/>
          </a:bodyPr>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US" sz="1200" dirty="0" err="1"/>
              <a:t>reset_n</a:t>
            </a:r>
            <a:r>
              <a:rPr lang="en-US" sz="1200" dirty="0"/>
              <a:t>, </a:t>
            </a:r>
            <a:r>
              <a:rPr lang="en-US" sz="1200" dirty="0" err="1" smtClean="0"/>
              <a:t>clk_conf</a:t>
            </a:r>
            <a:r>
              <a:rPr lang="en-US" sz="1200" dirty="0" smtClean="0"/>
              <a:t>, </a:t>
            </a:r>
          </a:p>
          <a:p>
            <a:r>
              <a:rPr lang="en-US" sz="1200" dirty="0" smtClean="0"/>
              <a:t>capture</a:t>
            </a:r>
            <a:r>
              <a:rPr lang="en-US" sz="1200" dirty="0"/>
              <a:t>, shift, update, </a:t>
            </a:r>
            <a:r>
              <a:rPr lang="en-US" sz="1200" dirty="0" err="1" smtClean="0"/>
              <a:t>si</a:t>
            </a:r>
            <a:endParaRPr lang="en-US" sz="1200" dirty="0"/>
          </a:p>
        </p:txBody>
      </p:sp>
      <p:cxnSp>
        <p:nvCxnSpPr>
          <p:cNvPr id="33" name="Straight Arrow Connector 32"/>
          <p:cNvCxnSpPr/>
          <p:nvPr/>
        </p:nvCxnSpPr>
        <p:spPr>
          <a:xfrm flipV="1">
            <a:off x="8915400" y="4800600"/>
            <a:ext cx="533400" cy="1468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8892866" y="4523601"/>
            <a:ext cx="327334" cy="276999"/>
          </a:xfrm>
          <a:prstGeom prst="rect">
            <a:avLst/>
          </a:prstGeom>
        </p:spPr>
        <p:txBody>
          <a:bodyPr wrap="none">
            <a:spAutoFit/>
          </a:bodyPr>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US" sz="1200" dirty="0" smtClean="0"/>
              <a:t>so</a:t>
            </a:r>
            <a:endParaRPr lang="en-US" sz="1200" dirty="0"/>
          </a:p>
        </p:txBody>
      </p:sp>
      <p:cxnSp>
        <p:nvCxnSpPr>
          <p:cNvPr id="35" name="Straight Arrow Connector 34"/>
          <p:cNvCxnSpPr/>
          <p:nvPr/>
        </p:nvCxnSpPr>
        <p:spPr>
          <a:xfrm>
            <a:off x="6514060" y="5524500"/>
            <a:ext cx="0" cy="31286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6514060" y="5514201"/>
            <a:ext cx="1415709" cy="276999"/>
          </a:xfrm>
          <a:prstGeom prst="rect">
            <a:avLst/>
          </a:prstGeom>
        </p:spPr>
        <p:txBody>
          <a:bodyPr wrap="none">
            <a:spAutoFit/>
          </a:bodyPr>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US" sz="1200" dirty="0"/>
              <a:t>[SIZE-1:0] </a:t>
            </a:r>
            <a:r>
              <a:rPr lang="en-US" sz="1200" dirty="0" err="1" smtClean="0"/>
              <a:t>data_out</a:t>
            </a:r>
            <a:r>
              <a:rPr lang="en-US" sz="1200" dirty="0" smtClean="0"/>
              <a:t> </a:t>
            </a:r>
            <a:endParaRPr lang="en-US" sz="1200" dirty="0"/>
          </a:p>
        </p:txBody>
      </p:sp>
      <p:cxnSp>
        <p:nvCxnSpPr>
          <p:cNvPr id="39" name="Straight Arrow Connector 38"/>
          <p:cNvCxnSpPr/>
          <p:nvPr/>
        </p:nvCxnSpPr>
        <p:spPr>
          <a:xfrm>
            <a:off x="8109250" y="5514201"/>
            <a:ext cx="0" cy="31286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8077200" y="5438001"/>
            <a:ext cx="862608" cy="276999"/>
          </a:xfrm>
          <a:prstGeom prst="rect">
            <a:avLst/>
          </a:prstGeom>
        </p:spPr>
        <p:txBody>
          <a:bodyPr wrap="none">
            <a:spAutoFit/>
          </a:bodyPr>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US" sz="1200" dirty="0" err="1" smtClean="0"/>
              <a:t>write_data</a:t>
            </a:r>
            <a:endParaRPr lang="en-US" sz="1200" dirty="0"/>
          </a:p>
        </p:txBody>
      </p:sp>
      <p:sp>
        <p:nvSpPr>
          <p:cNvPr id="52" name="Rounded Rectangle 51"/>
          <p:cNvSpPr/>
          <p:nvPr/>
        </p:nvSpPr>
        <p:spPr>
          <a:xfrm>
            <a:off x="5931690" y="3715435"/>
            <a:ext cx="2590800" cy="53339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err="1" smtClean="0"/>
              <a:t>addr_reg</a:t>
            </a:r>
            <a:endParaRPr lang="en-US" sz="1400" b="1" dirty="0"/>
          </a:p>
        </p:txBody>
      </p:sp>
      <p:cxnSp>
        <p:nvCxnSpPr>
          <p:cNvPr id="53" name="Straight Arrow Connector 52"/>
          <p:cNvCxnSpPr/>
          <p:nvPr/>
        </p:nvCxnSpPr>
        <p:spPr>
          <a:xfrm>
            <a:off x="4966170" y="3872300"/>
            <a:ext cx="97743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5009358" y="3581400"/>
            <a:ext cx="705642" cy="276999"/>
          </a:xfrm>
          <a:prstGeom prst="rect">
            <a:avLst/>
          </a:prstGeom>
        </p:spPr>
        <p:txBody>
          <a:bodyPr wrap="none">
            <a:spAutoFit/>
          </a:bodyPr>
          <a:lstStyle/>
          <a:p>
            <a:r>
              <a:rPr lang="en-US" dirty="0" err="1" smtClean="0"/>
              <a:t>en_addr</a:t>
            </a:r>
            <a:endParaRPr lang="en-US" dirty="0"/>
          </a:p>
        </p:txBody>
      </p:sp>
      <p:sp>
        <p:nvSpPr>
          <p:cNvPr id="55" name="Rectangle 54"/>
          <p:cNvSpPr/>
          <p:nvPr/>
        </p:nvSpPr>
        <p:spPr>
          <a:xfrm>
            <a:off x="5426657" y="5133201"/>
            <a:ext cx="694357" cy="276999"/>
          </a:xfrm>
          <a:prstGeom prst="rect">
            <a:avLst/>
          </a:prstGeom>
        </p:spPr>
        <p:txBody>
          <a:bodyPr wrap="none">
            <a:spAutoFit/>
          </a:bodyPr>
          <a:lstStyle/>
          <a:p>
            <a:r>
              <a:rPr lang="en-US" dirty="0" err="1" smtClean="0"/>
              <a:t>en_data</a:t>
            </a:r>
            <a:endParaRPr lang="en-US" dirty="0"/>
          </a:p>
        </p:txBody>
      </p:sp>
      <p:cxnSp>
        <p:nvCxnSpPr>
          <p:cNvPr id="64" name="Elbow Connector 63"/>
          <p:cNvCxnSpPr/>
          <p:nvPr/>
        </p:nvCxnSpPr>
        <p:spPr>
          <a:xfrm flipV="1">
            <a:off x="3962400" y="4114800"/>
            <a:ext cx="1981200" cy="838200"/>
          </a:xfrm>
          <a:prstGeom prst="bentConnector3">
            <a:avLst>
              <a:gd name="adj1" fmla="val 77515"/>
            </a:avLst>
          </a:prstGeom>
          <a:ln w="38100">
            <a:tailEnd type="arrow"/>
          </a:ln>
        </p:spPr>
        <p:style>
          <a:lnRef idx="2">
            <a:schemeClr val="accent1"/>
          </a:lnRef>
          <a:fillRef idx="0">
            <a:schemeClr val="accent1"/>
          </a:fillRef>
          <a:effectRef idx="1">
            <a:schemeClr val="accent1"/>
          </a:effectRef>
          <a:fontRef idx="minor">
            <a:schemeClr val="tx1"/>
          </a:fontRef>
        </p:style>
      </p:cxnSp>
      <p:cxnSp>
        <p:nvCxnSpPr>
          <p:cNvPr id="69" name="Elbow Connector 68"/>
          <p:cNvCxnSpPr/>
          <p:nvPr/>
        </p:nvCxnSpPr>
        <p:spPr>
          <a:xfrm>
            <a:off x="4114800" y="4957465"/>
            <a:ext cx="2092184" cy="175736"/>
          </a:xfrm>
          <a:prstGeom prst="bentConnector3">
            <a:avLst>
              <a:gd name="adj1" fmla="val 66810"/>
            </a:avLst>
          </a:prstGeom>
          <a:ln w="38100">
            <a:tailEnd type="arrow"/>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a:off x="6248400" y="4259134"/>
            <a:ext cx="0" cy="31286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a:off x="6248400" y="4248835"/>
            <a:ext cx="912429" cy="276999"/>
          </a:xfrm>
          <a:prstGeom prst="rect">
            <a:avLst/>
          </a:prstGeom>
        </p:spPr>
        <p:txBody>
          <a:bodyPr wrap="none">
            <a:spAutoFit/>
          </a:bodyPr>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US" sz="1200" dirty="0" smtClean="0"/>
              <a:t>[15:0</a:t>
            </a:r>
            <a:r>
              <a:rPr lang="en-US" sz="1200" dirty="0"/>
              <a:t>] </a:t>
            </a:r>
            <a:r>
              <a:rPr lang="en-US" sz="1200" dirty="0" err="1" smtClean="0"/>
              <a:t>addr</a:t>
            </a:r>
            <a:r>
              <a:rPr lang="en-US" sz="1200" dirty="0" smtClean="0"/>
              <a:t> </a:t>
            </a:r>
            <a:endParaRPr lang="en-US" sz="1200" dirty="0"/>
          </a:p>
        </p:txBody>
      </p:sp>
      <p:cxnSp>
        <p:nvCxnSpPr>
          <p:cNvPr id="80" name="Straight Arrow Connector 79"/>
          <p:cNvCxnSpPr/>
          <p:nvPr/>
        </p:nvCxnSpPr>
        <p:spPr>
          <a:xfrm>
            <a:off x="7620000" y="4259134"/>
            <a:ext cx="0" cy="31286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1" name="Rectangle 80"/>
          <p:cNvSpPr/>
          <p:nvPr/>
        </p:nvSpPr>
        <p:spPr>
          <a:xfrm>
            <a:off x="7620000" y="4200436"/>
            <a:ext cx="873894" cy="276999"/>
          </a:xfrm>
          <a:prstGeom prst="rect">
            <a:avLst/>
          </a:prstGeom>
        </p:spPr>
        <p:txBody>
          <a:bodyPr wrap="none">
            <a:spAutoFit/>
          </a:bodyPr>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US" sz="1200" dirty="0" err="1" smtClean="0"/>
              <a:t>write_addr</a:t>
            </a:r>
            <a:endParaRPr lang="en-US" sz="1200" dirty="0"/>
          </a:p>
        </p:txBody>
      </p:sp>
      <p:cxnSp>
        <p:nvCxnSpPr>
          <p:cNvPr id="82" name="Straight Arrow Connector 81"/>
          <p:cNvCxnSpPr/>
          <p:nvPr/>
        </p:nvCxnSpPr>
        <p:spPr>
          <a:xfrm>
            <a:off x="6629400" y="4658499"/>
            <a:ext cx="0" cy="31286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6629400" y="4648200"/>
            <a:ext cx="1282659" cy="276999"/>
          </a:xfrm>
          <a:prstGeom prst="rect">
            <a:avLst/>
          </a:prstGeom>
        </p:spPr>
        <p:txBody>
          <a:bodyPr wrap="none">
            <a:spAutoFit/>
          </a:bodyPr>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US" sz="1200" dirty="0"/>
              <a:t>[SIZE-1:0] </a:t>
            </a:r>
            <a:r>
              <a:rPr lang="en-US" sz="1200" dirty="0" err="1" smtClean="0"/>
              <a:t>data_in</a:t>
            </a:r>
            <a:endParaRPr lang="en-US" sz="1200" dirty="0"/>
          </a:p>
        </p:txBody>
      </p:sp>
    </p:spTree>
    <p:extLst>
      <p:ext uri="{BB962C8B-B14F-4D97-AF65-F5344CB8AC3E}">
        <p14:creationId xmlns:p14="http://schemas.microsoft.com/office/powerpoint/2010/main" val="20080931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t>
            </a:r>
            <a:r>
              <a:rPr lang="en-US" dirty="0" smtClean="0"/>
              <a:t>taking</a:t>
            </a:r>
            <a:endParaRPr lang="en-US" dirty="0"/>
          </a:p>
        </p:txBody>
      </p:sp>
      <p:sp>
        <p:nvSpPr>
          <p:cNvPr id="4" name="Date Placeholder 3"/>
          <p:cNvSpPr>
            <a:spLocks noGrp="1"/>
          </p:cNvSpPr>
          <p:nvPr>
            <p:ph type="dt" sz="half" idx="2"/>
          </p:nvPr>
        </p:nvSpPr>
        <p:spPr/>
        <p:txBody>
          <a:bodyPr/>
          <a:lstStyle/>
          <a:p>
            <a:r>
              <a:rPr lang="en-US" smtClean="0"/>
              <a:t>hemperek@uni-bonn.de</a:t>
            </a:r>
            <a:endParaRPr lang="en-US" dirty="0"/>
          </a:p>
        </p:txBody>
      </p:sp>
      <p:sp>
        <p:nvSpPr>
          <p:cNvPr id="5" name="Footer Placeholder 4"/>
          <p:cNvSpPr>
            <a:spLocks noGrp="1"/>
          </p:cNvSpPr>
          <p:nvPr>
            <p:ph type="ftr" sz="quarter" idx="3"/>
          </p:nvPr>
        </p:nvSpPr>
        <p:spPr/>
        <p:txBody>
          <a:bodyPr/>
          <a:lstStyle/>
          <a:p>
            <a:r>
              <a:rPr lang="en-US" smtClean="0"/>
              <a:t>DHPT Review - MPI - 27.04.2014</a:t>
            </a:r>
            <a:endParaRPr lang="en-US" dirty="0"/>
          </a:p>
        </p:txBody>
      </p:sp>
      <p:sp>
        <p:nvSpPr>
          <p:cNvPr id="7" name="Rectangle 6"/>
          <p:cNvSpPr/>
          <p:nvPr/>
        </p:nvSpPr>
        <p:spPr>
          <a:xfrm>
            <a:off x="914400" y="1239083"/>
            <a:ext cx="8077200" cy="4247317"/>
          </a:xfrm>
          <a:prstGeom prst="rect">
            <a:avLst/>
          </a:prstGeom>
        </p:spPr>
        <p:txBody>
          <a:bodyPr wrap="square">
            <a:spAutoFit/>
          </a:bodyPr>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marL="342900" indent="-342900">
              <a:buFont typeface="Arial" pitchFamily="34" charset="0"/>
              <a:buChar char="•"/>
            </a:pPr>
            <a:r>
              <a:rPr lang="en-US" dirty="0" smtClean="0"/>
              <a:t>Data taking with zero suppression</a:t>
            </a:r>
          </a:p>
          <a:p>
            <a:pPr marL="800100" lvl="1" indent="-342900">
              <a:buFont typeface="Arial" pitchFamily="34" charset="0"/>
              <a:buChar char="•"/>
            </a:pPr>
            <a:r>
              <a:rPr lang="en-US" dirty="0" smtClean="0"/>
              <a:t>Data are buffered (programmable size of matrix)</a:t>
            </a:r>
          </a:p>
          <a:p>
            <a:pPr marL="800100" lvl="1" indent="-342900">
              <a:buFont typeface="Arial" pitchFamily="34" charset="0"/>
              <a:buChar char="•"/>
            </a:pPr>
            <a:r>
              <a:rPr lang="en-US" dirty="0" smtClean="0"/>
              <a:t>Triggering after latency (programmable)</a:t>
            </a:r>
          </a:p>
          <a:p>
            <a:pPr marL="800100" lvl="1" indent="-342900">
              <a:buFont typeface="Arial" pitchFamily="34" charset="0"/>
              <a:buChar char="•"/>
            </a:pPr>
            <a:r>
              <a:rPr lang="en-US" dirty="0" smtClean="0"/>
              <a:t>Pedestal subtraction on/off (+ offset)</a:t>
            </a:r>
          </a:p>
          <a:p>
            <a:pPr marL="800100" lvl="1" indent="-342900">
              <a:buFont typeface="Arial" pitchFamily="34" charset="0"/>
              <a:buChar char="•"/>
            </a:pPr>
            <a:r>
              <a:rPr lang="en-US" dirty="0" smtClean="0"/>
              <a:t>Common mode correction on/off</a:t>
            </a:r>
          </a:p>
          <a:p>
            <a:pPr marL="800100" lvl="1" indent="-342900">
              <a:buFont typeface="Arial" pitchFamily="34" charset="0"/>
              <a:buChar char="•"/>
            </a:pPr>
            <a:r>
              <a:rPr lang="en-US" dirty="0" smtClean="0"/>
              <a:t>Hits recognition</a:t>
            </a:r>
          </a:p>
          <a:p>
            <a:pPr marL="800100" lvl="1" indent="-342900">
              <a:buFont typeface="Arial" pitchFamily="34" charset="0"/>
              <a:buChar char="•"/>
            </a:pPr>
            <a:r>
              <a:rPr lang="en-US" dirty="0" smtClean="0"/>
              <a:t>Formatting</a:t>
            </a:r>
          </a:p>
          <a:p>
            <a:pPr marL="800100" lvl="1" indent="-342900">
              <a:buFont typeface="Arial" pitchFamily="34" charset="0"/>
              <a:buChar char="•"/>
            </a:pPr>
            <a:r>
              <a:rPr lang="en-US" dirty="0" smtClean="0"/>
              <a:t>Sending out</a:t>
            </a:r>
          </a:p>
          <a:p>
            <a:pPr marL="800100" lvl="1" indent="-342900">
              <a:buFont typeface="Arial" pitchFamily="34" charset="0"/>
              <a:buChar char="•"/>
            </a:pPr>
            <a:endParaRPr lang="en-US" dirty="0" smtClean="0"/>
          </a:p>
          <a:p>
            <a:pPr marL="342900" indent="-342900">
              <a:buFont typeface="Arial" pitchFamily="34" charset="0"/>
              <a:buChar char="•"/>
            </a:pPr>
            <a:endParaRPr lang="en-US" dirty="0" smtClean="0"/>
          </a:p>
          <a:p>
            <a:pPr marL="342900" indent="-342900">
              <a:buFont typeface="Arial" pitchFamily="34" charset="0"/>
              <a:buChar char="•"/>
            </a:pPr>
            <a:r>
              <a:rPr lang="en-US" dirty="0" smtClean="0"/>
              <a:t>Memory dump</a:t>
            </a:r>
          </a:p>
          <a:p>
            <a:pPr marL="800100" lvl="1" indent="-342900">
              <a:buFont typeface="Arial" pitchFamily="34" charset="0"/>
              <a:buChar char="•"/>
            </a:pPr>
            <a:r>
              <a:rPr lang="en-US" dirty="0" smtClean="0"/>
              <a:t>Activate by fast command</a:t>
            </a:r>
          </a:p>
          <a:p>
            <a:pPr marL="800100" lvl="1" indent="-342900">
              <a:buFont typeface="Arial" pitchFamily="34" charset="0"/>
              <a:buChar char="•"/>
            </a:pPr>
            <a:r>
              <a:rPr lang="en-US" dirty="0" smtClean="0"/>
              <a:t>Dump raw data from beginning of memory (programmable amount)</a:t>
            </a:r>
          </a:p>
          <a:p>
            <a:pPr marL="800100" lvl="1" indent="-342900">
              <a:buFont typeface="Arial" pitchFamily="34" charset="0"/>
              <a:buChar char="•"/>
            </a:pPr>
            <a:r>
              <a:rPr lang="en-US" dirty="0" smtClean="0"/>
              <a:t>Trigger need to be disabled before</a:t>
            </a:r>
          </a:p>
          <a:p>
            <a:pPr marL="800100" lvl="1" indent="-342900">
              <a:buFont typeface="Arial" pitchFamily="34" charset="0"/>
              <a:buChar char="•"/>
            </a:pPr>
            <a:endParaRPr lang="en-US" dirty="0" smtClean="0"/>
          </a:p>
        </p:txBody>
      </p:sp>
    </p:spTree>
    <p:extLst>
      <p:ext uri="{BB962C8B-B14F-4D97-AF65-F5344CB8AC3E}">
        <p14:creationId xmlns:p14="http://schemas.microsoft.com/office/powerpoint/2010/main" val="12543436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Data </a:t>
            </a:r>
            <a:r>
              <a:rPr lang="pl-PL" dirty="0" smtClean="0"/>
              <a:t>Buffering</a:t>
            </a:r>
            <a:endParaRPr lang="en-US" dirty="0"/>
          </a:p>
        </p:txBody>
      </p:sp>
      <p:sp>
        <p:nvSpPr>
          <p:cNvPr id="4" name="Date Placeholder 3"/>
          <p:cNvSpPr>
            <a:spLocks noGrp="1"/>
          </p:cNvSpPr>
          <p:nvPr>
            <p:ph type="dt" sz="half" idx="2"/>
          </p:nvPr>
        </p:nvSpPr>
        <p:spPr/>
        <p:txBody>
          <a:bodyPr/>
          <a:lstStyle/>
          <a:p>
            <a:r>
              <a:rPr lang="en-US" smtClean="0"/>
              <a:t>hemperek@uni-bonn.de</a:t>
            </a:r>
            <a:endParaRPr lang="en-US" dirty="0"/>
          </a:p>
        </p:txBody>
      </p:sp>
      <p:sp>
        <p:nvSpPr>
          <p:cNvPr id="5" name="Footer Placeholder 4"/>
          <p:cNvSpPr>
            <a:spLocks noGrp="1"/>
          </p:cNvSpPr>
          <p:nvPr>
            <p:ph type="ftr" sz="quarter" idx="3"/>
          </p:nvPr>
        </p:nvSpPr>
        <p:spPr/>
        <p:txBody>
          <a:bodyPr/>
          <a:lstStyle/>
          <a:p>
            <a:r>
              <a:rPr lang="en-US" smtClean="0"/>
              <a:t>DHPT Review - MPI - 27.04.2014</a:t>
            </a:r>
            <a:endParaRPr lang="en-US" dirty="0"/>
          </a:p>
        </p:txBody>
      </p:sp>
      <p:sp>
        <p:nvSpPr>
          <p:cNvPr id="7" name="Rectangle 6"/>
          <p:cNvSpPr/>
          <p:nvPr/>
        </p:nvSpPr>
        <p:spPr>
          <a:xfrm>
            <a:off x="685800" y="1258053"/>
            <a:ext cx="2971800" cy="457200"/>
          </a:xfrm>
          <a:prstGeom prst="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tx1">
                    <a:lumMod val="50000"/>
                    <a:lumOff val="50000"/>
                  </a:schemeClr>
                </a:solidFill>
              </a:rPr>
              <a:t>desterilizing and </a:t>
            </a:r>
            <a:r>
              <a:rPr lang="en-US" sz="1400" b="1" dirty="0">
                <a:solidFill>
                  <a:schemeClr val="tx1">
                    <a:lumMod val="50000"/>
                    <a:lumOff val="50000"/>
                  </a:schemeClr>
                </a:solidFill>
              </a:rPr>
              <a:t>sorting </a:t>
            </a:r>
            <a:r>
              <a:rPr lang="en-US" sz="1400" b="1" dirty="0" smtClean="0">
                <a:solidFill>
                  <a:schemeClr val="tx1">
                    <a:lumMod val="50000"/>
                    <a:lumOff val="50000"/>
                  </a:schemeClr>
                </a:solidFill>
              </a:rPr>
              <a:t>(x32@320MHz)</a:t>
            </a:r>
            <a:endParaRPr lang="en-US" sz="1400" b="1" dirty="0">
              <a:solidFill>
                <a:schemeClr val="tx1">
                  <a:lumMod val="50000"/>
                  <a:lumOff val="50000"/>
                </a:schemeClr>
              </a:solidFill>
            </a:endParaRPr>
          </a:p>
        </p:txBody>
      </p:sp>
      <p:sp>
        <p:nvSpPr>
          <p:cNvPr id="9" name="Rectangle 8"/>
          <p:cNvSpPr/>
          <p:nvPr/>
        </p:nvSpPr>
        <p:spPr>
          <a:xfrm>
            <a:off x="2209800" y="838200"/>
            <a:ext cx="1218923" cy="276999"/>
          </a:xfrm>
          <a:prstGeom prst="rect">
            <a:avLst/>
          </a:prstGeom>
        </p:spPr>
        <p:txBody>
          <a:bodyPr wrap="none">
            <a:spAutoFit/>
          </a:bodyPr>
          <a:lstStyle/>
          <a:p>
            <a:r>
              <a:rPr lang="en-US" b="1" dirty="0" smtClean="0"/>
              <a:t>DCD data 8x8bit</a:t>
            </a:r>
            <a:endParaRPr lang="en-US" b="1" dirty="0"/>
          </a:p>
        </p:txBody>
      </p:sp>
      <p:cxnSp>
        <p:nvCxnSpPr>
          <p:cNvPr id="12" name="Straight Arrow Connector 11"/>
          <p:cNvCxnSpPr/>
          <p:nvPr/>
        </p:nvCxnSpPr>
        <p:spPr>
          <a:xfrm>
            <a:off x="2133600" y="840460"/>
            <a:ext cx="0" cy="31286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227245" y="1791453"/>
            <a:ext cx="744114" cy="276999"/>
          </a:xfrm>
          <a:prstGeom prst="rect">
            <a:avLst/>
          </a:prstGeom>
        </p:spPr>
        <p:txBody>
          <a:bodyPr wrap="none">
            <a:spAutoFit/>
          </a:bodyPr>
          <a:lstStyle/>
          <a:p>
            <a:r>
              <a:rPr lang="en-US" b="1" dirty="0" smtClean="0"/>
              <a:t>256x8bit</a:t>
            </a:r>
            <a:endParaRPr lang="en-US" b="1" dirty="0"/>
          </a:p>
        </p:txBody>
      </p:sp>
      <p:cxnSp>
        <p:nvCxnSpPr>
          <p:cNvPr id="15" name="Straight Arrow Connector 14"/>
          <p:cNvCxnSpPr/>
          <p:nvPr/>
        </p:nvCxnSpPr>
        <p:spPr>
          <a:xfrm>
            <a:off x="2165699" y="1793713"/>
            <a:ext cx="0" cy="31286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2227245" y="2133600"/>
            <a:ext cx="822661" cy="276999"/>
          </a:xfrm>
          <a:prstGeom prst="rect">
            <a:avLst/>
          </a:prstGeom>
        </p:spPr>
        <p:txBody>
          <a:bodyPr wrap="none">
            <a:spAutoFit/>
          </a:bodyPr>
          <a:lstStyle/>
          <a:p>
            <a:r>
              <a:rPr lang="en-US" b="1" dirty="0" smtClean="0"/>
              <a:t>16x128bit</a:t>
            </a:r>
            <a:endParaRPr lang="en-US" b="1" dirty="0"/>
          </a:p>
        </p:txBody>
      </p:sp>
      <p:cxnSp>
        <p:nvCxnSpPr>
          <p:cNvPr id="18" name="Straight Arrow Connector 17"/>
          <p:cNvCxnSpPr/>
          <p:nvPr/>
        </p:nvCxnSpPr>
        <p:spPr>
          <a:xfrm>
            <a:off x="2165699" y="2133600"/>
            <a:ext cx="0" cy="31286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914401" y="2514600"/>
            <a:ext cx="2508738"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solidFill>
                  <a:schemeClr val="tx1">
                    <a:lumMod val="50000"/>
                    <a:lumOff val="50000"/>
                  </a:schemeClr>
                </a:solidFill>
              </a:rPr>
              <a:t>memory</a:t>
            </a:r>
          </a:p>
          <a:p>
            <a:pPr algn="ctr"/>
            <a:r>
              <a:rPr lang="en-US" sz="1400" b="1" dirty="0" smtClean="0">
                <a:solidFill>
                  <a:schemeClr val="tx1">
                    <a:lumMod val="50000"/>
                    <a:lumOff val="50000"/>
                  </a:schemeClr>
                </a:solidFill>
              </a:rPr>
              <a:t>1024x(128+16 parity)</a:t>
            </a:r>
            <a:endParaRPr lang="en-US" sz="1400" b="1" dirty="0">
              <a:solidFill>
                <a:schemeClr val="tx1">
                  <a:lumMod val="50000"/>
                  <a:lumOff val="50000"/>
                </a:schemeClr>
              </a:solidFill>
            </a:endParaRPr>
          </a:p>
        </p:txBody>
      </p:sp>
      <p:sp>
        <p:nvSpPr>
          <p:cNvPr id="27" name="Rectangle 26"/>
          <p:cNvSpPr/>
          <p:nvPr/>
        </p:nvSpPr>
        <p:spPr>
          <a:xfrm>
            <a:off x="3380921" y="2573923"/>
            <a:ext cx="553357" cy="338554"/>
          </a:xfrm>
          <a:prstGeom prst="rect">
            <a:avLst/>
          </a:prstGeom>
        </p:spPr>
        <p:txBody>
          <a:bodyPr wrap="none">
            <a:spAutoFit/>
          </a:bodyPr>
          <a:lstStyle/>
          <a:p>
            <a:r>
              <a:rPr lang="en-US" sz="1600" b="1" dirty="0" smtClean="0"/>
              <a:t>X16 </a:t>
            </a:r>
            <a:endParaRPr lang="en-US" sz="1600" b="1" dirty="0"/>
          </a:p>
        </p:txBody>
      </p:sp>
      <p:sp>
        <p:nvSpPr>
          <p:cNvPr id="28" name="Rectangle 27"/>
          <p:cNvSpPr/>
          <p:nvPr/>
        </p:nvSpPr>
        <p:spPr>
          <a:xfrm>
            <a:off x="1271210" y="3045767"/>
            <a:ext cx="1063433" cy="276999"/>
          </a:xfrm>
          <a:prstGeom prst="rect">
            <a:avLst/>
          </a:prstGeom>
        </p:spPr>
        <p:txBody>
          <a:bodyPr wrap="none">
            <a:spAutoFit/>
          </a:bodyPr>
          <a:lstStyle/>
          <a:p>
            <a:r>
              <a:rPr lang="en-US" b="1" dirty="0" smtClean="0"/>
              <a:t>256x8bit data</a:t>
            </a:r>
            <a:endParaRPr lang="en-US" b="1" dirty="0"/>
          </a:p>
        </p:txBody>
      </p:sp>
      <p:cxnSp>
        <p:nvCxnSpPr>
          <p:cNvPr id="29" name="Straight Arrow Connector 28"/>
          <p:cNvCxnSpPr/>
          <p:nvPr/>
        </p:nvCxnSpPr>
        <p:spPr>
          <a:xfrm>
            <a:off x="1219200" y="3048000"/>
            <a:ext cx="0" cy="31286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3292932" y="3065933"/>
            <a:ext cx="1324402" cy="276999"/>
          </a:xfrm>
          <a:prstGeom prst="rect">
            <a:avLst/>
          </a:prstGeom>
        </p:spPr>
        <p:txBody>
          <a:bodyPr wrap="none">
            <a:spAutoFit/>
          </a:bodyPr>
          <a:lstStyle/>
          <a:p>
            <a:r>
              <a:rPr lang="en-US" b="1" dirty="0" smtClean="0"/>
              <a:t>256x8bit pedestal</a:t>
            </a:r>
            <a:endParaRPr lang="en-US" b="1" dirty="0"/>
          </a:p>
        </p:txBody>
      </p:sp>
      <p:cxnSp>
        <p:nvCxnSpPr>
          <p:cNvPr id="31" name="Straight Arrow Connector 30"/>
          <p:cNvCxnSpPr/>
          <p:nvPr/>
        </p:nvCxnSpPr>
        <p:spPr>
          <a:xfrm>
            <a:off x="3240922" y="3068166"/>
            <a:ext cx="0" cy="31286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723900" y="3437066"/>
            <a:ext cx="2971800" cy="457200"/>
          </a:xfrm>
          <a:prstGeom prst="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tx1">
                    <a:lumMod val="50000"/>
                    <a:lumOff val="50000"/>
                  </a:schemeClr>
                </a:solidFill>
              </a:rPr>
              <a:t>pedestal correction</a:t>
            </a:r>
            <a:endParaRPr lang="en-US" sz="1400" b="1" dirty="0">
              <a:solidFill>
                <a:schemeClr val="tx1">
                  <a:lumMod val="50000"/>
                  <a:lumOff val="50000"/>
                </a:schemeClr>
              </a:solidFill>
            </a:endParaRPr>
          </a:p>
        </p:txBody>
      </p:sp>
      <p:cxnSp>
        <p:nvCxnSpPr>
          <p:cNvPr id="33" name="Straight Arrow Connector 32"/>
          <p:cNvCxnSpPr/>
          <p:nvPr/>
        </p:nvCxnSpPr>
        <p:spPr>
          <a:xfrm>
            <a:off x="2334643" y="4046666"/>
            <a:ext cx="0" cy="31286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2439642" y="4046666"/>
            <a:ext cx="1063433" cy="276999"/>
          </a:xfrm>
          <a:prstGeom prst="rect">
            <a:avLst/>
          </a:prstGeom>
        </p:spPr>
        <p:txBody>
          <a:bodyPr wrap="none">
            <a:spAutoFit/>
          </a:bodyPr>
          <a:lstStyle/>
          <a:p>
            <a:r>
              <a:rPr lang="en-US" b="1" dirty="0" smtClean="0"/>
              <a:t>256x8bit data</a:t>
            </a:r>
            <a:endParaRPr lang="en-US" b="1" dirty="0"/>
          </a:p>
        </p:txBody>
      </p:sp>
      <p:sp>
        <p:nvSpPr>
          <p:cNvPr id="35" name="Rectangle 34"/>
          <p:cNvSpPr/>
          <p:nvPr/>
        </p:nvSpPr>
        <p:spPr>
          <a:xfrm>
            <a:off x="6481437" y="1459520"/>
            <a:ext cx="1905000" cy="48976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400" b="1" dirty="0" smtClean="0">
                <a:solidFill>
                  <a:schemeClr val="tx1">
                    <a:lumMod val="50000"/>
                    <a:lumOff val="50000"/>
                  </a:schemeClr>
                </a:solidFill>
              </a:rPr>
              <a:t>0-255: </a:t>
            </a:r>
            <a:r>
              <a:rPr lang="en-US" sz="1400" b="1" dirty="0">
                <a:solidFill>
                  <a:schemeClr val="tx1">
                    <a:lumMod val="50000"/>
                    <a:lumOff val="50000"/>
                  </a:schemeClr>
                </a:solidFill>
              </a:rPr>
              <a:t>(</a:t>
            </a:r>
            <a:r>
              <a:rPr lang="en-US" sz="1400" b="1" dirty="0" smtClean="0">
                <a:solidFill>
                  <a:schemeClr val="tx1">
                    <a:lumMod val="50000"/>
                    <a:lumOff val="50000"/>
                  </a:schemeClr>
                </a:solidFill>
              </a:rPr>
              <a:t>data)</a:t>
            </a:r>
            <a:endParaRPr lang="en-US" sz="1400" b="1" dirty="0">
              <a:solidFill>
                <a:schemeClr val="tx1">
                  <a:lumMod val="50000"/>
                  <a:lumOff val="50000"/>
                </a:schemeClr>
              </a:solidFill>
            </a:endParaRPr>
          </a:p>
        </p:txBody>
      </p:sp>
      <p:sp>
        <p:nvSpPr>
          <p:cNvPr id="36" name="Rectangle 35"/>
          <p:cNvSpPr/>
          <p:nvPr/>
        </p:nvSpPr>
        <p:spPr>
          <a:xfrm>
            <a:off x="6481437" y="1947507"/>
            <a:ext cx="1905000" cy="48976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400" b="1" dirty="0" smtClean="0">
                <a:solidFill>
                  <a:schemeClr val="tx1">
                    <a:lumMod val="50000"/>
                    <a:lumOff val="50000"/>
                  </a:schemeClr>
                </a:solidFill>
              </a:rPr>
              <a:t>256-511: (data*)</a:t>
            </a:r>
            <a:endParaRPr lang="en-US" sz="1400" b="1" dirty="0">
              <a:solidFill>
                <a:schemeClr val="tx1">
                  <a:lumMod val="50000"/>
                  <a:lumOff val="50000"/>
                </a:schemeClr>
              </a:solidFill>
            </a:endParaRPr>
          </a:p>
        </p:txBody>
      </p:sp>
      <p:sp>
        <p:nvSpPr>
          <p:cNvPr id="37" name="Rectangle 36"/>
          <p:cNvSpPr/>
          <p:nvPr/>
        </p:nvSpPr>
        <p:spPr>
          <a:xfrm>
            <a:off x="6481437" y="2442540"/>
            <a:ext cx="1905000" cy="48976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400" b="1" dirty="0" smtClean="0">
                <a:solidFill>
                  <a:schemeClr val="tx1">
                    <a:lumMod val="50000"/>
                    <a:lumOff val="50000"/>
                  </a:schemeClr>
                </a:solidFill>
              </a:rPr>
              <a:t>512-767: pedestal A</a:t>
            </a:r>
            <a:endParaRPr lang="en-US" sz="1400" b="1" dirty="0">
              <a:solidFill>
                <a:schemeClr val="tx1">
                  <a:lumMod val="50000"/>
                  <a:lumOff val="50000"/>
                </a:schemeClr>
              </a:solidFill>
            </a:endParaRPr>
          </a:p>
        </p:txBody>
      </p:sp>
      <p:sp>
        <p:nvSpPr>
          <p:cNvPr id="38" name="Rectangle 37"/>
          <p:cNvSpPr/>
          <p:nvPr/>
        </p:nvSpPr>
        <p:spPr>
          <a:xfrm>
            <a:off x="6481437" y="2931172"/>
            <a:ext cx="1905000" cy="48976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400" b="1" dirty="0" smtClean="0">
                <a:solidFill>
                  <a:schemeClr val="tx1">
                    <a:lumMod val="50000"/>
                    <a:lumOff val="50000"/>
                  </a:schemeClr>
                </a:solidFill>
              </a:rPr>
              <a:t>768-1023: pedestal B</a:t>
            </a:r>
            <a:endParaRPr lang="en-US" sz="1400" b="1" dirty="0">
              <a:solidFill>
                <a:schemeClr val="tx1">
                  <a:lumMod val="50000"/>
                  <a:lumOff val="50000"/>
                </a:schemeClr>
              </a:solidFill>
            </a:endParaRPr>
          </a:p>
        </p:txBody>
      </p:sp>
      <p:cxnSp>
        <p:nvCxnSpPr>
          <p:cNvPr id="39" name="Straight Arrow Connector 38"/>
          <p:cNvCxnSpPr/>
          <p:nvPr/>
        </p:nvCxnSpPr>
        <p:spPr>
          <a:xfrm>
            <a:off x="6329037" y="1503089"/>
            <a:ext cx="0" cy="1974907"/>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rot="16200000">
            <a:off x="5767953" y="2275726"/>
            <a:ext cx="845168" cy="276999"/>
          </a:xfrm>
          <a:prstGeom prst="rect">
            <a:avLst/>
          </a:prstGeom>
        </p:spPr>
        <p:txBody>
          <a:bodyPr wrap="none">
            <a:spAutoFit/>
          </a:bodyPr>
          <a:lstStyle/>
          <a:p>
            <a:r>
              <a:rPr lang="en-US" b="1" dirty="0" smtClean="0"/>
              <a:t>1024 rows</a:t>
            </a:r>
            <a:endParaRPr lang="en-US" b="1" dirty="0"/>
          </a:p>
        </p:txBody>
      </p:sp>
      <p:sp>
        <p:nvSpPr>
          <p:cNvPr id="42" name="Rectangle 41"/>
          <p:cNvSpPr/>
          <p:nvPr/>
        </p:nvSpPr>
        <p:spPr>
          <a:xfrm>
            <a:off x="5562600" y="3891978"/>
            <a:ext cx="3962400" cy="2031325"/>
          </a:xfrm>
          <a:prstGeom prst="rect">
            <a:avLst/>
          </a:prstGeom>
        </p:spPr>
        <p:txBody>
          <a:bodyPr wrap="square">
            <a:spAutoFit/>
          </a:bodyPr>
          <a:lstStyle/>
          <a:p>
            <a:r>
              <a:rPr lang="en-US" sz="1400" b="1" dirty="0" smtClean="0"/>
              <a:t>8 clock cycles for 1 row processing (256x8 bit)</a:t>
            </a:r>
            <a:endParaRPr lang="en-US" sz="1400" b="1" dirty="0"/>
          </a:p>
          <a:p>
            <a:pPr marL="800100" lvl="1" indent="-342900">
              <a:buFont typeface="+mj-lt"/>
              <a:buAutoNum type="arabicPeriod"/>
            </a:pPr>
            <a:r>
              <a:rPr lang="en-US" sz="1400" dirty="0" smtClean="0"/>
              <a:t>MEM_CONF_RD</a:t>
            </a:r>
          </a:p>
          <a:p>
            <a:pPr marL="800100" lvl="1" indent="-342900">
              <a:buFont typeface="+mj-lt"/>
              <a:buAutoNum type="arabicPeriod"/>
            </a:pPr>
            <a:r>
              <a:rPr lang="en-US" sz="1400" dirty="0" smtClean="0"/>
              <a:t>MEM_CONF_WR</a:t>
            </a:r>
          </a:p>
          <a:p>
            <a:pPr marL="800100" lvl="1" indent="-342900">
              <a:buFont typeface="+mj-lt"/>
              <a:buAutoNum type="arabicPeriod"/>
            </a:pPr>
            <a:r>
              <a:rPr lang="en-US" sz="1400" dirty="0" smtClean="0"/>
              <a:t>MEM_DATA_WR</a:t>
            </a:r>
            <a:r>
              <a:rPr lang="en-US" sz="1400" dirty="0"/>
              <a:t>	</a:t>
            </a:r>
            <a:endParaRPr lang="en-US" sz="1400" dirty="0" smtClean="0"/>
          </a:p>
          <a:p>
            <a:pPr marL="800100" lvl="1" indent="-342900">
              <a:buFont typeface="+mj-lt"/>
              <a:buAutoNum type="arabicPeriod"/>
            </a:pPr>
            <a:r>
              <a:rPr lang="en-US" sz="1400" dirty="0" smtClean="0"/>
              <a:t>MEM_DATA_RD</a:t>
            </a:r>
          </a:p>
          <a:p>
            <a:pPr marL="800100" lvl="1" indent="-342900">
              <a:buFont typeface="+mj-lt"/>
              <a:buAutoNum type="arabicPeriod"/>
            </a:pPr>
            <a:r>
              <a:rPr lang="en-US" sz="1400" dirty="0" smtClean="0"/>
              <a:t>MEM_PED_ACTIVE_RD</a:t>
            </a:r>
            <a:r>
              <a:rPr lang="en-US" sz="1400" dirty="0"/>
              <a:t>	</a:t>
            </a:r>
            <a:endParaRPr lang="en-US" sz="1400" dirty="0" smtClean="0"/>
          </a:p>
          <a:p>
            <a:pPr marL="800100" lvl="1" indent="-342900">
              <a:buFont typeface="+mj-lt"/>
              <a:buAutoNum type="arabicPeriod"/>
            </a:pPr>
            <a:r>
              <a:rPr lang="en-US" sz="1400" dirty="0" smtClean="0"/>
              <a:t>MEM_PED_ACTIVE_WR</a:t>
            </a:r>
            <a:r>
              <a:rPr lang="en-US" sz="1400" dirty="0"/>
              <a:t>	</a:t>
            </a:r>
            <a:endParaRPr lang="en-US" sz="1400" dirty="0" smtClean="0"/>
          </a:p>
          <a:p>
            <a:pPr marL="800100" lvl="1" indent="-342900">
              <a:buFont typeface="+mj-lt"/>
              <a:buAutoNum type="arabicPeriod"/>
            </a:pPr>
            <a:r>
              <a:rPr lang="en-US" sz="1400" dirty="0" smtClean="0"/>
              <a:t>MEM_PED_NACTIVE_RD</a:t>
            </a:r>
            <a:r>
              <a:rPr lang="en-US" sz="1400" dirty="0"/>
              <a:t>	</a:t>
            </a:r>
            <a:endParaRPr lang="en-US" sz="1400" dirty="0" smtClean="0"/>
          </a:p>
          <a:p>
            <a:pPr marL="800100" lvl="1" indent="-342900">
              <a:buFont typeface="+mj-lt"/>
              <a:buAutoNum type="arabicPeriod"/>
            </a:pPr>
            <a:r>
              <a:rPr lang="en-US" sz="1400" dirty="0" smtClean="0"/>
              <a:t>MEM_PED_NACTIVE_WR</a:t>
            </a:r>
            <a:endParaRPr lang="en-US" sz="1400" dirty="0"/>
          </a:p>
        </p:txBody>
      </p:sp>
      <p:sp>
        <p:nvSpPr>
          <p:cNvPr id="3" name="Rectangle 2"/>
          <p:cNvSpPr/>
          <p:nvPr/>
        </p:nvSpPr>
        <p:spPr>
          <a:xfrm>
            <a:off x="6696342" y="3533001"/>
            <a:ext cx="2447658" cy="276999"/>
          </a:xfrm>
          <a:prstGeom prst="rect">
            <a:avLst/>
          </a:prstGeom>
        </p:spPr>
        <p:txBody>
          <a:bodyPr wrap="none">
            <a:spAutoFit/>
          </a:bodyPr>
          <a:lstStyle/>
          <a:p>
            <a:r>
              <a:rPr lang="en-US" b="1" dirty="0" smtClean="0"/>
              <a:t>pixel masking when pedestal = 255 </a:t>
            </a:r>
            <a:endParaRPr lang="en-US" dirty="0"/>
          </a:p>
        </p:txBody>
      </p:sp>
      <p:sp>
        <p:nvSpPr>
          <p:cNvPr id="40" name="Rectangle 39"/>
          <p:cNvSpPr/>
          <p:nvPr/>
        </p:nvSpPr>
        <p:spPr>
          <a:xfrm>
            <a:off x="5715000" y="5895201"/>
            <a:ext cx="1659172" cy="276999"/>
          </a:xfrm>
          <a:prstGeom prst="rect">
            <a:avLst/>
          </a:prstGeom>
        </p:spPr>
        <p:txBody>
          <a:bodyPr wrap="none">
            <a:spAutoFit/>
          </a:bodyPr>
          <a:lstStyle/>
          <a:p>
            <a:r>
              <a:rPr lang="en-US" b="1" dirty="0" smtClean="0"/>
              <a:t>concurrent JTAG access</a:t>
            </a:r>
            <a:endParaRPr lang="en-US" b="1" dirty="0"/>
          </a:p>
        </p:txBody>
      </p:sp>
      <p:sp>
        <p:nvSpPr>
          <p:cNvPr id="43" name="Rectangle 42"/>
          <p:cNvSpPr/>
          <p:nvPr/>
        </p:nvSpPr>
        <p:spPr>
          <a:xfrm>
            <a:off x="403528" y="4714287"/>
            <a:ext cx="4831466" cy="1477328"/>
          </a:xfrm>
          <a:prstGeom prst="rect">
            <a:avLst/>
          </a:prstGeom>
        </p:spPr>
        <p:txBody>
          <a:bodyPr wrap="square">
            <a:spAutoFit/>
          </a:bodyPr>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marL="342900" indent="-342900">
              <a:buFont typeface="Arial" pitchFamily="34" charset="0"/>
              <a:buChar char="•"/>
            </a:pPr>
            <a:r>
              <a:rPr lang="en-US" dirty="0" smtClean="0"/>
              <a:t>Overall memory size: 4 full (1024 rows) frames (1x data + 2x pedestal) </a:t>
            </a:r>
          </a:p>
          <a:p>
            <a:pPr marL="342900" indent="-342900">
              <a:buFont typeface="Arial" pitchFamily="34" charset="0"/>
              <a:buChar char="•"/>
            </a:pPr>
            <a:r>
              <a:rPr lang="en-US" dirty="0" smtClean="0"/>
              <a:t>Double buffer for pedestals:</a:t>
            </a:r>
          </a:p>
          <a:p>
            <a:pPr marL="342900" indent="-342900">
              <a:buFont typeface="Arial" pitchFamily="34" charset="0"/>
              <a:buChar char="•"/>
            </a:pPr>
            <a:r>
              <a:rPr lang="en-US" dirty="0" smtClean="0"/>
              <a:t>Memory protected by Hamming code</a:t>
            </a:r>
          </a:p>
          <a:p>
            <a:pPr marL="342900" indent="-342900">
              <a:buFont typeface="Arial" pitchFamily="34" charset="0"/>
              <a:buChar char="•"/>
            </a:pPr>
            <a:r>
              <a:rPr lang="en-US" dirty="0" smtClean="0"/>
              <a:t>Can be entirely used for raw data taking</a:t>
            </a:r>
            <a:endParaRPr lang="en-US" dirty="0"/>
          </a:p>
        </p:txBody>
      </p:sp>
      <p:sp>
        <p:nvSpPr>
          <p:cNvPr id="44" name="Rectangle 43"/>
          <p:cNvSpPr/>
          <p:nvPr/>
        </p:nvSpPr>
        <p:spPr>
          <a:xfrm>
            <a:off x="6384034" y="1062335"/>
            <a:ext cx="2099806" cy="461665"/>
          </a:xfrm>
          <a:prstGeom prst="rect">
            <a:avLst/>
          </a:prstGeom>
        </p:spPr>
        <p:txBody>
          <a:bodyPr wrap="none">
            <a:spAutoFit/>
          </a:bodyPr>
          <a:lstStyle/>
          <a:p>
            <a:pPr algn="ctr"/>
            <a:r>
              <a:rPr lang="en-US" b="1" dirty="0"/>
              <a:t>m</a:t>
            </a:r>
            <a:r>
              <a:rPr lang="en-US" b="1" dirty="0" smtClean="0"/>
              <a:t>emory physical organization</a:t>
            </a:r>
          </a:p>
          <a:p>
            <a:pPr algn="ctr"/>
            <a:r>
              <a:rPr lang="en-US" b="1" dirty="0" smtClean="0"/>
              <a:t>1024x128+parity</a:t>
            </a:r>
            <a:endParaRPr lang="en-US" b="1" dirty="0"/>
          </a:p>
        </p:txBody>
      </p:sp>
    </p:spTree>
    <p:extLst>
      <p:ext uri="{BB962C8B-B14F-4D97-AF65-F5344CB8AC3E}">
        <p14:creationId xmlns:p14="http://schemas.microsoft.com/office/powerpoint/2010/main" val="11134652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mode correction</a:t>
            </a:r>
          </a:p>
        </p:txBody>
      </p:sp>
      <p:sp>
        <p:nvSpPr>
          <p:cNvPr id="4" name="Date Placeholder 3"/>
          <p:cNvSpPr>
            <a:spLocks noGrp="1"/>
          </p:cNvSpPr>
          <p:nvPr>
            <p:ph type="dt" sz="half" idx="2"/>
          </p:nvPr>
        </p:nvSpPr>
        <p:spPr/>
        <p:txBody>
          <a:bodyPr/>
          <a:lstStyle/>
          <a:p>
            <a:r>
              <a:rPr lang="en-US" smtClean="0"/>
              <a:t>hemperek@uni-bonn.de</a:t>
            </a:r>
            <a:endParaRPr lang="en-US" dirty="0"/>
          </a:p>
        </p:txBody>
      </p:sp>
      <p:sp>
        <p:nvSpPr>
          <p:cNvPr id="5" name="Footer Placeholder 4"/>
          <p:cNvSpPr>
            <a:spLocks noGrp="1"/>
          </p:cNvSpPr>
          <p:nvPr>
            <p:ph type="ftr" sz="quarter" idx="3"/>
          </p:nvPr>
        </p:nvSpPr>
        <p:spPr/>
        <p:txBody>
          <a:bodyPr/>
          <a:lstStyle/>
          <a:p>
            <a:r>
              <a:rPr lang="en-US" smtClean="0"/>
              <a:t>DHPT Review - MPI - 27.04.2014</a:t>
            </a:r>
            <a:endParaRPr lang="en-US" dirty="0"/>
          </a:p>
        </p:txBody>
      </p:sp>
      <p:cxnSp>
        <p:nvCxnSpPr>
          <p:cNvPr id="7" name="Straight Arrow Connector 6"/>
          <p:cNvCxnSpPr/>
          <p:nvPr/>
        </p:nvCxnSpPr>
        <p:spPr>
          <a:xfrm>
            <a:off x="3352800" y="1156900"/>
            <a:ext cx="0" cy="31286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457799" y="1156900"/>
            <a:ext cx="1063433" cy="276999"/>
          </a:xfrm>
          <a:prstGeom prst="rect">
            <a:avLst/>
          </a:prstGeom>
        </p:spPr>
        <p:txBody>
          <a:bodyPr wrap="none">
            <a:spAutoFit/>
          </a:bodyPr>
          <a:lstStyle/>
          <a:p>
            <a:r>
              <a:rPr lang="en-US" b="1" dirty="0" smtClean="0"/>
              <a:t>256x8bit data</a:t>
            </a:r>
            <a:endParaRPr lang="en-US" b="1" dirty="0"/>
          </a:p>
        </p:txBody>
      </p:sp>
      <p:cxnSp>
        <p:nvCxnSpPr>
          <p:cNvPr id="9" name="Straight Arrow Connector 8"/>
          <p:cNvCxnSpPr/>
          <p:nvPr/>
        </p:nvCxnSpPr>
        <p:spPr>
          <a:xfrm>
            <a:off x="4162201" y="5562600"/>
            <a:ext cx="0" cy="31286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267200" y="5562600"/>
            <a:ext cx="1063433" cy="276999"/>
          </a:xfrm>
          <a:prstGeom prst="rect">
            <a:avLst/>
          </a:prstGeom>
        </p:spPr>
        <p:txBody>
          <a:bodyPr wrap="none">
            <a:spAutoFit/>
          </a:bodyPr>
          <a:lstStyle/>
          <a:p>
            <a:r>
              <a:rPr lang="en-US" b="1" dirty="0" smtClean="0"/>
              <a:t>256x8bit data</a:t>
            </a:r>
            <a:endParaRPr lang="en-US" b="1" dirty="0"/>
          </a:p>
        </p:txBody>
      </p:sp>
      <p:sp>
        <p:nvSpPr>
          <p:cNvPr id="11" name="Rectangle 10"/>
          <p:cNvSpPr/>
          <p:nvPr/>
        </p:nvSpPr>
        <p:spPr>
          <a:xfrm>
            <a:off x="3079301" y="1671759"/>
            <a:ext cx="1913595" cy="47061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dirty="0" smtClean="0">
                <a:solidFill>
                  <a:schemeClr val="tx1">
                    <a:lumMod val="50000"/>
                    <a:lumOff val="50000"/>
                  </a:schemeClr>
                </a:solidFill>
              </a:rPr>
              <a:t>average</a:t>
            </a:r>
            <a:endParaRPr lang="en-US" sz="1400" b="1" dirty="0">
              <a:solidFill>
                <a:schemeClr val="tx1">
                  <a:lumMod val="50000"/>
                  <a:lumOff val="50000"/>
                </a:schemeClr>
              </a:solidFill>
            </a:endParaRPr>
          </a:p>
        </p:txBody>
      </p:sp>
      <p:sp>
        <p:nvSpPr>
          <p:cNvPr id="12" name="Rectangle 11"/>
          <p:cNvSpPr/>
          <p:nvPr/>
        </p:nvSpPr>
        <p:spPr>
          <a:xfrm>
            <a:off x="1905000" y="2667000"/>
            <a:ext cx="4262197" cy="6858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dirty="0">
                <a:solidFill>
                  <a:schemeClr val="tx1">
                    <a:lumMod val="50000"/>
                    <a:lumOff val="50000"/>
                  </a:schemeClr>
                </a:solidFill>
              </a:rPr>
              <a:t>a</a:t>
            </a:r>
            <a:r>
              <a:rPr lang="en-US" sz="1600" b="1" dirty="0" smtClean="0">
                <a:solidFill>
                  <a:schemeClr val="tx1">
                    <a:lumMod val="50000"/>
                    <a:lumOff val="50000"/>
                  </a:schemeClr>
                </a:solidFill>
              </a:rPr>
              <a:t>pply threshold</a:t>
            </a:r>
          </a:p>
          <a:p>
            <a:pPr algn="ctr"/>
            <a:r>
              <a:rPr lang="en-US" sz="1400" b="1" dirty="0">
                <a:solidFill>
                  <a:schemeClr val="tx1">
                    <a:lumMod val="50000"/>
                    <a:lumOff val="50000"/>
                  </a:schemeClr>
                </a:solidFill>
              </a:rPr>
              <a:t>i</a:t>
            </a:r>
            <a:r>
              <a:rPr lang="en-US" sz="1400" b="1" dirty="0" smtClean="0">
                <a:solidFill>
                  <a:schemeClr val="tx1">
                    <a:lumMod val="50000"/>
                    <a:lumOff val="50000"/>
                  </a:schemeClr>
                </a:solidFill>
              </a:rPr>
              <a:t>nput – average &gt; threshold ? input : common mode</a:t>
            </a:r>
            <a:endParaRPr lang="en-US" sz="1400" b="1" dirty="0">
              <a:solidFill>
                <a:schemeClr val="tx1">
                  <a:lumMod val="50000"/>
                  <a:lumOff val="50000"/>
                </a:schemeClr>
              </a:solidFill>
            </a:endParaRPr>
          </a:p>
        </p:txBody>
      </p:sp>
      <p:sp>
        <p:nvSpPr>
          <p:cNvPr id="13" name="Rectangle 12"/>
          <p:cNvSpPr/>
          <p:nvPr/>
        </p:nvSpPr>
        <p:spPr>
          <a:xfrm>
            <a:off x="3053003" y="3796583"/>
            <a:ext cx="1913595" cy="47061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dirty="0" smtClean="0">
                <a:solidFill>
                  <a:schemeClr val="tx1">
                    <a:lumMod val="50000"/>
                    <a:lumOff val="50000"/>
                  </a:schemeClr>
                </a:solidFill>
              </a:rPr>
              <a:t>average</a:t>
            </a:r>
            <a:endParaRPr lang="en-US" sz="1400" b="1" dirty="0">
              <a:solidFill>
                <a:schemeClr val="tx1">
                  <a:lumMod val="50000"/>
                  <a:lumOff val="50000"/>
                </a:schemeClr>
              </a:solidFill>
            </a:endParaRPr>
          </a:p>
        </p:txBody>
      </p:sp>
      <p:cxnSp>
        <p:nvCxnSpPr>
          <p:cNvPr id="14" name="Straight Arrow Connector 13"/>
          <p:cNvCxnSpPr/>
          <p:nvPr/>
        </p:nvCxnSpPr>
        <p:spPr>
          <a:xfrm>
            <a:off x="4038600" y="2277934"/>
            <a:ext cx="0" cy="31286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038600" y="3420934"/>
            <a:ext cx="0" cy="31286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878701" y="4724400"/>
            <a:ext cx="4262197" cy="6858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600" b="1" dirty="0">
                <a:solidFill>
                  <a:schemeClr val="tx1">
                    <a:lumMod val="50000"/>
                    <a:lumOff val="50000"/>
                  </a:schemeClr>
                </a:solidFill>
              </a:rPr>
              <a:t>a</a:t>
            </a:r>
            <a:r>
              <a:rPr lang="en-US" sz="1600" b="1" dirty="0" smtClean="0">
                <a:solidFill>
                  <a:schemeClr val="tx1">
                    <a:lumMod val="50000"/>
                    <a:lumOff val="50000"/>
                  </a:schemeClr>
                </a:solidFill>
              </a:rPr>
              <a:t>pply threshold</a:t>
            </a:r>
          </a:p>
          <a:p>
            <a:pPr algn="ctr"/>
            <a:r>
              <a:rPr lang="en-US" sz="1400" b="1" dirty="0">
                <a:solidFill>
                  <a:schemeClr val="tx1">
                    <a:lumMod val="50000"/>
                    <a:lumOff val="50000"/>
                  </a:schemeClr>
                </a:solidFill>
              </a:rPr>
              <a:t>i</a:t>
            </a:r>
            <a:r>
              <a:rPr lang="en-US" sz="1400" b="1" dirty="0" smtClean="0">
                <a:solidFill>
                  <a:schemeClr val="tx1">
                    <a:lumMod val="50000"/>
                    <a:lumOff val="50000"/>
                  </a:schemeClr>
                </a:solidFill>
              </a:rPr>
              <a:t>nput – average &gt; threshold ? input : 0</a:t>
            </a:r>
            <a:endParaRPr lang="en-US" sz="1400" b="1" dirty="0">
              <a:solidFill>
                <a:schemeClr val="tx1">
                  <a:lumMod val="50000"/>
                  <a:lumOff val="50000"/>
                </a:schemeClr>
              </a:solidFill>
            </a:endParaRPr>
          </a:p>
        </p:txBody>
      </p:sp>
      <p:cxnSp>
        <p:nvCxnSpPr>
          <p:cNvPr id="17" name="Straight Arrow Connector 16"/>
          <p:cNvCxnSpPr/>
          <p:nvPr/>
        </p:nvCxnSpPr>
        <p:spPr>
          <a:xfrm>
            <a:off x="4038600" y="4335334"/>
            <a:ext cx="0" cy="31286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5480507" y="6019800"/>
            <a:ext cx="4340419" cy="338554"/>
          </a:xfrm>
          <a:prstGeom prst="rect">
            <a:avLst/>
          </a:prstGeom>
        </p:spPr>
        <p:txBody>
          <a:bodyPr wrap="none">
            <a:spAutoFit/>
          </a:bodyPr>
          <a:lstStyle/>
          <a:p>
            <a:r>
              <a:rPr lang="en-US" sz="1600" dirty="0" smtClean="0"/>
              <a:t>There is probably something wrong with masking!</a:t>
            </a:r>
            <a:endParaRPr lang="en-GB" sz="1600" dirty="0"/>
          </a:p>
        </p:txBody>
      </p:sp>
      <p:cxnSp>
        <p:nvCxnSpPr>
          <p:cNvPr id="18" name="Straight Arrow Connector 17"/>
          <p:cNvCxnSpPr/>
          <p:nvPr/>
        </p:nvCxnSpPr>
        <p:spPr>
          <a:xfrm>
            <a:off x="4800600" y="1143000"/>
            <a:ext cx="0" cy="31286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978271" y="1143000"/>
            <a:ext cx="965329" cy="276999"/>
          </a:xfrm>
          <a:prstGeom prst="rect">
            <a:avLst/>
          </a:prstGeom>
        </p:spPr>
        <p:txBody>
          <a:bodyPr wrap="none">
            <a:spAutoFit/>
          </a:bodyPr>
          <a:lstStyle/>
          <a:p>
            <a:r>
              <a:rPr lang="en-US" b="1" dirty="0" smtClean="0"/>
              <a:t>256bit mask</a:t>
            </a:r>
            <a:endParaRPr lang="en-US" b="1" dirty="0"/>
          </a:p>
        </p:txBody>
      </p:sp>
    </p:spTree>
    <p:extLst>
      <p:ext uri="{BB962C8B-B14F-4D97-AF65-F5344CB8AC3E}">
        <p14:creationId xmlns:p14="http://schemas.microsoft.com/office/powerpoint/2010/main" val="32108000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pl-PL" dirty="0" smtClean="0"/>
              <a:t>Outline</a:t>
            </a:r>
            <a:endParaRPr lang="en-GB" dirty="0"/>
          </a:p>
        </p:txBody>
      </p:sp>
      <p:sp>
        <p:nvSpPr>
          <p:cNvPr id="5" name="Content Placeholder 4"/>
          <p:cNvSpPr>
            <a:spLocks noGrp="1"/>
          </p:cNvSpPr>
          <p:nvPr>
            <p:ph idx="1"/>
          </p:nvPr>
        </p:nvSpPr>
        <p:spPr/>
        <p:txBody>
          <a:bodyPr/>
          <a:lstStyle/>
          <a:p>
            <a:r>
              <a:rPr lang="en-US" dirty="0"/>
              <a:t>Overview of DHP chip </a:t>
            </a:r>
            <a:r>
              <a:rPr lang="en-US" dirty="0" smtClean="0"/>
              <a:t>iterations</a:t>
            </a:r>
          </a:p>
          <a:p>
            <a:r>
              <a:rPr lang="en-US" dirty="0" smtClean="0"/>
              <a:t>DHP overview</a:t>
            </a:r>
          </a:p>
          <a:p>
            <a:r>
              <a:rPr lang="en-US" dirty="0" smtClean="0"/>
              <a:t>DHPT Overview</a:t>
            </a:r>
          </a:p>
          <a:p>
            <a:r>
              <a:rPr lang="en-US" dirty="0" smtClean="0"/>
              <a:t>SEU tests</a:t>
            </a:r>
          </a:p>
          <a:p>
            <a:r>
              <a:rPr lang="en-US" dirty="0" smtClean="0"/>
              <a:t>Slow control/synchronization/reset</a:t>
            </a:r>
          </a:p>
          <a:p>
            <a:r>
              <a:rPr lang="en-US" dirty="0" smtClean="0"/>
              <a:t>Data processing</a:t>
            </a:r>
          </a:p>
          <a:p>
            <a:r>
              <a:rPr lang="en-US" dirty="0" smtClean="0"/>
              <a:t>Sequencer</a:t>
            </a:r>
          </a:p>
          <a:p>
            <a:r>
              <a:rPr lang="en-US" dirty="0" smtClean="0"/>
              <a:t>Offset correction</a:t>
            </a:r>
          </a:p>
          <a:p>
            <a:r>
              <a:rPr lang="en-US" dirty="0" smtClean="0"/>
              <a:t>RTL &amp; verification</a:t>
            </a:r>
          </a:p>
          <a:p>
            <a:r>
              <a:rPr lang="en-US" dirty="0"/>
              <a:t>I</a:t>
            </a:r>
            <a:r>
              <a:rPr lang="en-US" dirty="0" smtClean="0"/>
              <a:t>mplementation</a:t>
            </a:r>
          </a:p>
          <a:p>
            <a:endParaRPr lang="en-US" dirty="0" smtClean="0"/>
          </a:p>
          <a:p>
            <a:endParaRPr lang="en-US" dirty="0"/>
          </a:p>
          <a:p>
            <a:endParaRPr lang="en-GB" dirty="0"/>
          </a:p>
        </p:txBody>
      </p:sp>
      <p:sp>
        <p:nvSpPr>
          <p:cNvPr id="2" name="Date Placeholder 1"/>
          <p:cNvSpPr>
            <a:spLocks noGrp="1"/>
          </p:cNvSpPr>
          <p:nvPr>
            <p:ph type="dt" sz="half" idx="2"/>
          </p:nvPr>
        </p:nvSpPr>
        <p:spPr/>
        <p:txBody>
          <a:bodyPr/>
          <a:lstStyle/>
          <a:p>
            <a:r>
              <a:rPr lang="en-US" smtClean="0"/>
              <a:t>hemperek@uni-bonn.de</a:t>
            </a:r>
            <a:endParaRPr lang="en-US" dirty="0"/>
          </a:p>
        </p:txBody>
      </p:sp>
      <p:sp>
        <p:nvSpPr>
          <p:cNvPr id="3" name="Footer Placeholder 2"/>
          <p:cNvSpPr>
            <a:spLocks noGrp="1"/>
          </p:cNvSpPr>
          <p:nvPr>
            <p:ph type="ftr" sz="quarter" idx="3"/>
          </p:nvPr>
        </p:nvSpPr>
        <p:spPr/>
        <p:txBody>
          <a:bodyPr/>
          <a:lstStyle/>
          <a:p>
            <a:r>
              <a:rPr lang="en-US" smtClean="0"/>
              <a:t>DHPT Review - MPI - 27.04.2014</a:t>
            </a:r>
            <a:endParaRPr lang="en-US" dirty="0"/>
          </a:p>
        </p:txBody>
      </p:sp>
    </p:spTree>
    <p:extLst>
      <p:ext uri="{BB962C8B-B14F-4D97-AF65-F5344CB8AC3E}">
        <p14:creationId xmlns:p14="http://schemas.microsoft.com/office/powerpoint/2010/main" val="36288513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Hit </a:t>
            </a:r>
            <a:r>
              <a:rPr lang="en-US" dirty="0" smtClean="0"/>
              <a:t>finder</a:t>
            </a:r>
            <a:endParaRPr lang="en-GB" dirty="0"/>
          </a:p>
        </p:txBody>
      </p:sp>
      <p:sp>
        <p:nvSpPr>
          <p:cNvPr id="4" name="Date Placeholder 3"/>
          <p:cNvSpPr>
            <a:spLocks noGrp="1"/>
          </p:cNvSpPr>
          <p:nvPr>
            <p:ph type="dt" sz="half" idx="2"/>
          </p:nvPr>
        </p:nvSpPr>
        <p:spPr/>
        <p:txBody>
          <a:bodyPr/>
          <a:lstStyle/>
          <a:p>
            <a:r>
              <a:rPr lang="en-US" smtClean="0"/>
              <a:t>hemperek@uni-bonn.de</a:t>
            </a:r>
            <a:endParaRPr lang="en-US" dirty="0"/>
          </a:p>
        </p:txBody>
      </p:sp>
      <p:sp>
        <p:nvSpPr>
          <p:cNvPr id="5" name="Footer Placeholder 4"/>
          <p:cNvSpPr>
            <a:spLocks noGrp="1"/>
          </p:cNvSpPr>
          <p:nvPr>
            <p:ph type="ftr" sz="quarter" idx="3"/>
          </p:nvPr>
        </p:nvSpPr>
        <p:spPr/>
        <p:txBody>
          <a:bodyPr/>
          <a:lstStyle/>
          <a:p>
            <a:r>
              <a:rPr lang="en-US" smtClean="0"/>
              <a:t>DHPT Review - MPI - 27.04.2014</a:t>
            </a:r>
            <a:endParaRPr lang="en-US" dirty="0"/>
          </a:p>
        </p:txBody>
      </p:sp>
      <p:cxnSp>
        <p:nvCxnSpPr>
          <p:cNvPr id="9" name="Straight Arrow Connector 8"/>
          <p:cNvCxnSpPr/>
          <p:nvPr/>
        </p:nvCxnSpPr>
        <p:spPr>
          <a:xfrm>
            <a:off x="3081718" y="1295400"/>
            <a:ext cx="0" cy="31286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186717" y="1295400"/>
            <a:ext cx="1063433" cy="276999"/>
          </a:xfrm>
          <a:prstGeom prst="rect">
            <a:avLst/>
          </a:prstGeom>
        </p:spPr>
        <p:txBody>
          <a:bodyPr wrap="none">
            <a:spAutoFit/>
          </a:bodyPr>
          <a:lstStyle/>
          <a:p>
            <a:r>
              <a:rPr lang="en-US" b="1" dirty="0" smtClean="0"/>
              <a:t>256x8bit data</a:t>
            </a:r>
            <a:endParaRPr lang="en-US" b="1" dirty="0"/>
          </a:p>
        </p:txBody>
      </p:sp>
      <p:sp>
        <p:nvSpPr>
          <p:cNvPr id="13" name="Rectangle 12"/>
          <p:cNvSpPr/>
          <p:nvPr/>
        </p:nvSpPr>
        <p:spPr>
          <a:xfrm>
            <a:off x="1752600" y="2133600"/>
            <a:ext cx="2795723"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solidFill>
                  <a:schemeClr val="tx1">
                    <a:lumMod val="50000"/>
                    <a:lumOff val="50000"/>
                  </a:schemeClr>
                </a:solidFill>
              </a:rPr>
              <a:t>memory 256x20</a:t>
            </a:r>
          </a:p>
          <a:p>
            <a:pPr algn="ctr"/>
            <a:r>
              <a:rPr lang="en-US" b="1" dirty="0" err="1" smtClean="0">
                <a:solidFill>
                  <a:schemeClr val="tx1">
                    <a:lumMod val="50000"/>
                    <a:lumOff val="50000"/>
                  </a:schemeClr>
                </a:solidFill>
              </a:rPr>
              <a:t>frame_id</a:t>
            </a:r>
            <a:r>
              <a:rPr lang="en-US" b="1" dirty="0" smtClean="0">
                <a:solidFill>
                  <a:schemeClr val="tx1">
                    <a:lumMod val="50000"/>
                    <a:lumOff val="50000"/>
                  </a:schemeClr>
                </a:solidFill>
              </a:rPr>
              <a:t>[2],</a:t>
            </a:r>
            <a:r>
              <a:rPr lang="en-US" b="1" dirty="0" err="1" smtClean="0">
                <a:solidFill>
                  <a:schemeClr val="tx1">
                    <a:lumMod val="50000"/>
                    <a:lumOff val="50000"/>
                  </a:schemeClr>
                </a:solidFill>
              </a:rPr>
              <a:t>row_id</a:t>
            </a:r>
            <a:r>
              <a:rPr lang="en-US" b="1" dirty="0" smtClean="0">
                <a:solidFill>
                  <a:schemeClr val="tx1">
                    <a:lumMod val="50000"/>
                    <a:lumOff val="50000"/>
                  </a:schemeClr>
                </a:solidFill>
              </a:rPr>
              <a:t>[10],</a:t>
            </a:r>
            <a:r>
              <a:rPr lang="en-US" b="1" dirty="0" err="1" smtClean="0">
                <a:solidFill>
                  <a:schemeClr val="tx1">
                    <a:lumMod val="50000"/>
                    <a:lumOff val="50000"/>
                  </a:schemeClr>
                </a:solidFill>
              </a:rPr>
              <a:t>data_in</a:t>
            </a:r>
            <a:r>
              <a:rPr lang="en-US" b="1" dirty="0" smtClean="0">
                <a:solidFill>
                  <a:schemeClr val="tx1">
                    <a:lumMod val="50000"/>
                    <a:lumOff val="50000"/>
                  </a:schemeClr>
                </a:solidFill>
              </a:rPr>
              <a:t>[8]</a:t>
            </a:r>
            <a:endParaRPr lang="en-US" b="1" dirty="0">
              <a:solidFill>
                <a:schemeClr val="tx1">
                  <a:lumMod val="50000"/>
                  <a:lumOff val="50000"/>
                </a:schemeClr>
              </a:solidFill>
            </a:endParaRPr>
          </a:p>
        </p:txBody>
      </p:sp>
      <p:sp>
        <p:nvSpPr>
          <p:cNvPr id="14" name="Rectangle 13"/>
          <p:cNvSpPr/>
          <p:nvPr/>
        </p:nvSpPr>
        <p:spPr>
          <a:xfrm>
            <a:off x="4532086" y="2192923"/>
            <a:ext cx="553357" cy="338554"/>
          </a:xfrm>
          <a:prstGeom prst="rect">
            <a:avLst/>
          </a:prstGeom>
        </p:spPr>
        <p:txBody>
          <a:bodyPr wrap="none">
            <a:spAutoFit/>
          </a:bodyPr>
          <a:lstStyle/>
          <a:p>
            <a:r>
              <a:rPr lang="en-US" sz="1600" b="1" dirty="0" smtClean="0"/>
              <a:t>X64 </a:t>
            </a:r>
            <a:endParaRPr lang="en-US" sz="1600" b="1" dirty="0"/>
          </a:p>
        </p:txBody>
      </p:sp>
      <p:cxnSp>
        <p:nvCxnSpPr>
          <p:cNvPr id="15" name="Straight Arrow Connector 14"/>
          <p:cNvCxnSpPr/>
          <p:nvPr/>
        </p:nvCxnSpPr>
        <p:spPr>
          <a:xfrm>
            <a:off x="3096881" y="1676400"/>
            <a:ext cx="0" cy="31286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201880" y="1676400"/>
            <a:ext cx="1751120" cy="276999"/>
          </a:xfrm>
          <a:prstGeom prst="rect">
            <a:avLst/>
          </a:prstGeom>
        </p:spPr>
        <p:txBody>
          <a:bodyPr wrap="none">
            <a:spAutoFit/>
          </a:bodyPr>
          <a:lstStyle/>
          <a:p>
            <a:r>
              <a:rPr lang="en-US" b="1" dirty="0" smtClean="0"/>
              <a:t>64x8bit data (x4 in time)</a:t>
            </a:r>
            <a:endParaRPr lang="en-US" b="1" dirty="0"/>
          </a:p>
        </p:txBody>
      </p:sp>
      <p:sp>
        <p:nvSpPr>
          <p:cNvPr id="17" name="Rectangle 16"/>
          <p:cNvSpPr/>
          <p:nvPr/>
        </p:nvSpPr>
        <p:spPr>
          <a:xfrm>
            <a:off x="5894854" y="2133600"/>
            <a:ext cx="2029946"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solidFill>
                  <a:schemeClr val="tx1">
                    <a:lumMod val="50000"/>
                    <a:lumOff val="50000"/>
                  </a:schemeClr>
                </a:solidFill>
              </a:rPr>
              <a:t>memory 512x16</a:t>
            </a:r>
          </a:p>
          <a:p>
            <a:pPr algn="ctr"/>
            <a:r>
              <a:rPr lang="en-US" b="1" dirty="0" smtClean="0">
                <a:solidFill>
                  <a:schemeClr val="tx1">
                    <a:lumMod val="50000"/>
                    <a:lumOff val="50000"/>
                  </a:schemeClr>
                </a:solidFill>
              </a:rPr>
              <a:t>cm, </a:t>
            </a:r>
            <a:r>
              <a:rPr lang="en-US" b="1" dirty="0" err="1" smtClean="0">
                <a:solidFill>
                  <a:schemeClr val="tx1">
                    <a:lumMod val="50000"/>
                    <a:lumOff val="50000"/>
                  </a:schemeClr>
                </a:solidFill>
              </a:rPr>
              <a:t>frame_id</a:t>
            </a:r>
            <a:r>
              <a:rPr lang="en-US" b="1" dirty="0" smtClean="0">
                <a:solidFill>
                  <a:schemeClr val="tx1">
                    <a:lumMod val="50000"/>
                    <a:lumOff val="50000"/>
                  </a:schemeClr>
                </a:solidFill>
              </a:rPr>
              <a:t>[2], </a:t>
            </a:r>
            <a:r>
              <a:rPr lang="en-US" b="1" dirty="0" err="1" smtClean="0">
                <a:solidFill>
                  <a:schemeClr val="tx1">
                    <a:lumMod val="50000"/>
                    <a:lumOff val="50000"/>
                  </a:schemeClr>
                </a:solidFill>
              </a:rPr>
              <a:t>row_id</a:t>
            </a:r>
            <a:r>
              <a:rPr lang="en-US" b="1" dirty="0" smtClean="0">
                <a:solidFill>
                  <a:schemeClr val="tx1">
                    <a:lumMod val="50000"/>
                    <a:lumOff val="50000"/>
                  </a:schemeClr>
                </a:solidFill>
              </a:rPr>
              <a:t>[8]</a:t>
            </a:r>
            <a:endParaRPr lang="en-US" b="1" dirty="0">
              <a:solidFill>
                <a:schemeClr val="tx1">
                  <a:lumMod val="50000"/>
                  <a:lumOff val="50000"/>
                </a:schemeClr>
              </a:solidFill>
            </a:endParaRPr>
          </a:p>
        </p:txBody>
      </p:sp>
      <p:cxnSp>
        <p:nvCxnSpPr>
          <p:cNvPr id="19" name="Straight Arrow Connector 18"/>
          <p:cNvCxnSpPr/>
          <p:nvPr/>
        </p:nvCxnSpPr>
        <p:spPr>
          <a:xfrm>
            <a:off x="6302950" y="1668334"/>
            <a:ext cx="0" cy="31286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407949" y="1668334"/>
            <a:ext cx="1440651" cy="276999"/>
          </a:xfrm>
          <a:prstGeom prst="rect">
            <a:avLst/>
          </a:prstGeom>
        </p:spPr>
        <p:txBody>
          <a:bodyPr wrap="none">
            <a:spAutoFit/>
          </a:bodyPr>
          <a:lstStyle/>
          <a:p>
            <a:r>
              <a:rPr lang="en-US" b="1" dirty="0" smtClean="0"/>
              <a:t>6bit common mode</a:t>
            </a:r>
            <a:endParaRPr lang="en-US" b="1" dirty="0"/>
          </a:p>
        </p:txBody>
      </p:sp>
      <p:cxnSp>
        <p:nvCxnSpPr>
          <p:cNvPr id="21" name="Straight Arrow Connector 20"/>
          <p:cNvCxnSpPr/>
          <p:nvPr/>
        </p:nvCxnSpPr>
        <p:spPr>
          <a:xfrm>
            <a:off x="3067112" y="2757100"/>
            <a:ext cx="0" cy="31286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172111" y="2757100"/>
            <a:ext cx="885179" cy="276999"/>
          </a:xfrm>
          <a:prstGeom prst="rect">
            <a:avLst/>
          </a:prstGeom>
        </p:spPr>
        <p:txBody>
          <a:bodyPr wrap="none">
            <a:spAutoFit/>
          </a:bodyPr>
          <a:lstStyle/>
          <a:p>
            <a:r>
              <a:rPr lang="en-US" b="1" dirty="0" smtClean="0"/>
              <a:t>8x8x20bit  </a:t>
            </a:r>
            <a:endParaRPr lang="en-US" b="1" dirty="0"/>
          </a:p>
        </p:txBody>
      </p:sp>
      <p:sp>
        <p:nvSpPr>
          <p:cNvPr id="23" name="Rectangle 22"/>
          <p:cNvSpPr/>
          <p:nvPr/>
        </p:nvSpPr>
        <p:spPr>
          <a:xfrm>
            <a:off x="2209800" y="3180868"/>
            <a:ext cx="1676400" cy="470617"/>
          </a:xfrm>
          <a:prstGeom prst="rect">
            <a:avLst/>
          </a:prstGeom>
        </p:spPr>
        <p:style>
          <a:lnRef idx="1">
            <a:schemeClr val="accent4"/>
          </a:lnRef>
          <a:fillRef idx="2">
            <a:schemeClr val="accent4"/>
          </a:fillRef>
          <a:effectRef idx="1">
            <a:schemeClr val="accent4"/>
          </a:effectRef>
          <a:fontRef idx="minor">
            <a:schemeClr val="dk1"/>
          </a:fontRef>
        </p:style>
        <p:txBody>
          <a:bodyPr rtlCol="0" anchor="t"/>
          <a:lstStyle/>
          <a:p>
            <a:r>
              <a:rPr lang="en-US" b="1" dirty="0" smtClean="0">
                <a:solidFill>
                  <a:schemeClr val="tx1">
                    <a:lumMod val="50000"/>
                    <a:lumOff val="50000"/>
                  </a:schemeClr>
                </a:solidFill>
              </a:rPr>
              <a:t>sort </a:t>
            </a:r>
            <a:r>
              <a:rPr lang="en-US" b="1" dirty="0" err="1" smtClean="0">
                <a:solidFill>
                  <a:schemeClr val="tx1">
                    <a:lumMod val="50000"/>
                    <a:lumOff val="50000"/>
                  </a:schemeClr>
                </a:solidFill>
              </a:rPr>
              <a:t>fifo</a:t>
            </a:r>
            <a:r>
              <a:rPr lang="en-US" b="1" dirty="0" smtClean="0">
                <a:solidFill>
                  <a:schemeClr val="tx1">
                    <a:lumMod val="50000"/>
                    <a:lumOff val="50000"/>
                  </a:schemeClr>
                </a:solidFill>
              </a:rPr>
              <a:t> </a:t>
            </a:r>
            <a:endParaRPr lang="en-US" b="1" dirty="0">
              <a:solidFill>
                <a:schemeClr val="tx1">
                  <a:lumMod val="50000"/>
                  <a:lumOff val="50000"/>
                </a:schemeClr>
              </a:solidFill>
            </a:endParaRPr>
          </a:p>
        </p:txBody>
      </p:sp>
      <p:sp>
        <p:nvSpPr>
          <p:cNvPr id="24" name="Rectangle 23"/>
          <p:cNvSpPr/>
          <p:nvPr/>
        </p:nvSpPr>
        <p:spPr>
          <a:xfrm>
            <a:off x="3985902" y="3246899"/>
            <a:ext cx="449162" cy="338554"/>
          </a:xfrm>
          <a:prstGeom prst="rect">
            <a:avLst/>
          </a:prstGeom>
        </p:spPr>
        <p:txBody>
          <a:bodyPr wrap="none">
            <a:spAutoFit/>
          </a:bodyPr>
          <a:lstStyle/>
          <a:p>
            <a:r>
              <a:rPr lang="en-US" sz="1600" b="1" dirty="0" smtClean="0"/>
              <a:t>X8 </a:t>
            </a:r>
            <a:endParaRPr lang="en-US" sz="1600" b="1" dirty="0"/>
          </a:p>
        </p:txBody>
      </p:sp>
      <p:sp>
        <p:nvSpPr>
          <p:cNvPr id="26" name="Rectangle 25"/>
          <p:cNvSpPr/>
          <p:nvPr/>
        </p:nvSpPr>
        <p:spPr>
          <a:xfrm>
            <a:off x="2209800" y="4114800"/>
            <a:ext cx="1676400" cy="470617"/>
          </a:xfrm>
          <a:prstGeom prst="rect">
            <a:avLst/>
          </a:prstGeom>
        </p:spPr>
        <p:style>
          <a:lnRef idx="1">
            <a:schemeClr val="accent4"/>
          </a:lnRef>
          <a:fillRef idx="2">
            <a:schemeClr val="accent4"/>
          </a:fillRef>
          <a:effectRef idx="1">
            <a:schemeClr val="accent4"/>
          </a:effectRef>
          <a:fontRef idx="minor">
            <a:schemeClr val="dk1"/>
          </a:fontRef>
        </p:style>
        <p:txBody>
          <a:bodyPr rtlCol="0" anchor="t"/>
          <a:lstStyle/>
          <a:p>
            <a:r>
              <a:rPr lang="en-US" b="1" dirty="0" smtClean="0">
                <a:solidFill>
                  <a:schemeClr val="tx1">
                    <a:lumMod val="50000"/>
                    <a:lumOff val="50000"/>
                  </a:schemeClr>
                </a:solidFill>
              </a:rPr>
              <a:t>sort </a:t>
            </a:r>
            <a:r>
              <a:rPr lang="en-US" b="1" dirty="0" err="1" smtClean="0">
                <a:solidFill>
                  <a:schemeClr val="tx1">
                    <a:lumMod val="50000"/>
                    <a:lumOff val="50000"/>
                  </a:schemeClr>
                </a:solidFill>
              </a:rPr>
              <a:t>fifo</a:t>
            </a:r>
            <a:r>
              <a:rPr lang="en-US" b="1" dirty="0" smtClean="0">
                <a:solidFill>
                  <a:schemeClr val="tx1">
                    <a:lumMod val="50000"/>
                    <a:lumOff val="50000"/>
                  </a:schemeClr>
                </a:solidFill>
              </a:rPr>
              <a:t> </a:t>
            </a:r>
            <a:endParaRPr lang="en-US" b="1" dirty="0">
              <a:solidFill>
                <a:schemeClr val="tx1">
                  <a:lumMod val="50000"/>
                  <a:lumOff val="50000"/>
                </a:schemeClr>
              </a:solidFill>
            </a:endParaRPr>
          </a:p>
        </p:txBody>
      </p:sp>
      <p:cxnSp>
        <p:nvCxnSpPr>
          <p:cNvPr id="27" name="Straight Arrow Connector 26"/>
          <p:cNvCxnSpPr/>
          <p:nvPr/>
        </p:nvCxnSpPr>
        <p:spPr>
          <a:xfrm>
            <a:off x="3071839" y="3733800"/>
            <a:ext cx="0" cy="31286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3176838" y="3733800"/>
            <a:ext cx="1535228" cy="276999"/>
          </a:xfrm>
          <a:prstGeom prst="rect">
            <a:avLst/>
          </a:prstGeom>
        </p:spPr>
        <p:txBody>
          <a:bodyPr wrap="none">
            <a:spAutoFit/>
          </a:bodyPr>
          <a:lstStyle/>
          <a:p>
            <a:r>
              <a:rPr lang="en-US" b="1" dirty="0" smtClean="0"/>
              <a:t>8x(20+3 column) bit  </a:t>
            </a:r>
            <a:endParaRPr lang="en-US" b="1" dirty="0"/>
          </a:p>
        </p:txBody>
      </p:sp>
      <p:cxnSp>
        <p:nvCxnSpPr>
          <p:cNvPr id="29" name="Straight Arrow Connector 28"/>
          <p:cNvCxnSpPr/>
          <p:nvPr/>
        </p:nvCxnSpPr>
        <p:spPr>
          <a:xfrm>
            <a:off x="3097183" y="4724400"/>
            <a:ext cx="0" cy="31286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3202182" y="4724400"/>
            <a:ext cx="1386149" cy="276999"/>
          </a:xfrm>
          <a:prstGeom prst="rect">
            <a:avLst/>
          </a:prstGeom>
        </p:spPr>
        <p:txBody>
          <a:bodyPr wrap="none">
            <a:spAutoFit/>
          </a:bodyPr>
          <a:lstStyle/>
          <a:p>
            <a:r>
              <a:rPr lang="en-US" b="1" dirty="0" smtClean="0"/>
              <a:t>(20+6 column) bit  </a:t>
            </a:r>
            <a:endParaRPr lang="en-US" b="1" dirty="0"/>
          </a:p>
        </p:txBody>
      </p:sp>
      <p:sp>
        <p:nvSpPr>
          <p:cNvPr id="31" name="Rectangle 30"/>
          <p:cNvSpPr/>
          <p:nvPr/>
        </p:nvSpPr>
        <p:spPr>
          <a:xfrm>
            <a:off x="2667000" y="5105400"/>
            <a:ext cx="3312392" cy="47061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solidFill>
                  <a:schemeClr val="tx1">
                    <a:lumMod val="50000"/>
                    <a:lumOff val="50000"/>
                  </a:schemeClr>
                </a:solidFill>
              </a:rPr>
              <a:t>sort/hit find</a:t>
            </a:r>
            <a:endParaRPr lang="en-US" sz="1400" b="1" dirty="0">
              <a:solidFill>
                <a:schemeClr val="tx1">
                  <a:lumMod val="50000"/>
                  <a:lumOff val="50000"/>
                </a:schemeClr>
              </a:solidFill>
            </a:endParaRPr>
          </a:p>
        </p:txBody>
      </p:sp>
      <p:cxnSp>
        <p:nvCxnSpPr>
          <p:cNvPr id="32" name="Straight Arrow Connector 31"/>
          <p:cNvCxnSpPr/>
          <p:nvPr/>
        </p:nvCxnSpPr>
        <p:spPr>
          <a:xfrm flipH="1">
            <a:off x="5257800" y="2999250"/>
            <a:ext cx="1524000" cy="200214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4323196" y="5715000"/>
            <a:ext cx="0" cy="31286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4446787" y="5715000"/>
            <a:ext cx="678712" cy="276999"/>
          </a:xfrm>
          <a:prstGeom prst="rect">
            <a:avLst/>
          </a:prstGeom>
        </p:spPr>
        <p:txBody>
          <a:bodyPr wrap="none">
            <a:spAutoFit/>
          </a:bodyPr>
          <a:lstStyle/>
          <a:p>
            <a:r>
              <a:rPr lang="en-US" b="1" dirty="0"/>
              <a:t>h</a:t>
            </a:r>
            <a:r>
              <a:rPr lang="en-US" b="1" dirty="0" smtClean="0"/>
              <a:t>it data</a:t>
            </a:r>
            <a:endParaRPr lang="en-US" b="1" dirty="0"/>
          </a:p>
        </p:txBody>
      </p:sp>
    </p:spTree>
    <p:extLst>
      <p:ext uri="{BB962C8B-B14F-4D97-AF65-F5344CB8AC3E}">
        <p14:creationId xmlns:p14="http://schemas.microsoft.com/office/powerpoint/2010/main" val="19771035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Output data buffering</a:t>
            </a:r>
            <a:endParaRPr lang="en-GB" dirty="0"/>
          </a:p>
        </p:txBody>
      </p:sp>
      <p:sp>
        <p:nvSpPr>
          <p:cNvPr id="4" name="Date Placeholder 3"/>
          <p:cNvSpPr>
            <a:spLocks noGrp="1"/>
          </p:cNvSpPr>
          <p:nvPr>
            <p:ph type="dt" sz="half" idx="2"/>
          </p:nvPr>
        </p:nvSpPr>
        <p:spPr/>
        <p:txBody>
          <a:bodyPr/>
          <a:lstStyle/>
          <a:p>
            <a:r>
              <a:rPr lang="en-US" smtClean="0"/>
              <a:t>hemperek@uni-bonn.de</a:t>
            </a:r>
            <a:endParaRPr lang="en-US" dirty="0"/>
          </a:p>
        </p:txBody>
      </p:sp>
      <p:sp>
        <p:nvSpPr>
          <p:cNvPr id="5" name="Footer Placeholder 4"/>
          <p:cNvSpPr>
            <a:spLocks noGrp="1"/>
          </p:cNvSpPr>
          <p:nvPr>
            <p:ph type="ftr" sz="quarter" idx="3"/>
          </p:nvPr>
        </p:nvSpPr>
        <p:spPr/>
        <p:txBody>
          <a:bodyPr/>
          <a:lstStyle/>
          <a:p>
            <a:r>
              <a:rPr lang="en-US" smtClean="0"/>
              <a:t>DHPT Review - MPI - 27.04.2014</a:t>
            </a:r>
            <a:endParaRPr lang="en-US" dirty="0"/>
          </a:p>
        </p:txBody>
      </p:sp>
      <p:cxnSp>
        <p:nvCxnSpPr>
          <p:cNvPr id="7" name="Straight Arrow Connector 6"/>
          <p:cNvCxnSpPr/>
          <p:nvPr/>
        </p:nvCxnSpPr>
        <p:spPr>
          <a:xfrm>
            <a:off x="3598773" y="1106031"/>
            <a:ext cx="0" cy="31286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682061" y="1133832"/>
            <a:ext cx="678712" cy="276999"/>
          </a:xfrm>
          <a:prstGeom prst="rect">
            <a:avLst/>
          </a:prstGeom>
        </p:spPr>
        <p:txBody>
          <a:bodyPr wrap="none">
            <a:spAutoFit/>
          </a:bodyPr>
          <a:lstStyle/>
          <a:p>
            <a:r>
              <a:rPr lang="en-US" b="1" dirty="0"/>
              <a:t>h</a:t>
            </a:r>
            <a:r>
              <a:rPr lang="en-US" b="1" dirty="0" smtClean="0"/>
              <a:t>it data</a:t>
            </a:r>
            <a:endParaRPr lang="en-US" b="1" dirty="0"/>
          </a:p>
        </p:txBody>
      </p:sp>
      <p:cxnSp>
        <p:nvCxnSpPr>
          <p:cNvPr id="9" name="Straight Arrow Connector 8"/>
          <p:cNvCxnSpPr/>
          <p:nvPr/>
        </p:nvCxnSpPr>
        <p:spPr>
          <a:xfrm>
            <a:off x="5219664" y="2926765"/>
            <a:ext cx="0" cy="31286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3429000" y="3429000"/>
            <a:ext cx="2133600" cy="30044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solidFill>
                  <a:schemeClr val="tx1">
                    <a:lumMod val="50000"/>
                    <a:lumOff val="50000"/>
                  </a:schemeClr>
                </a:solidFill>
              </a:rPr>
              <a:t>mux</a:t>
            </a:r>
            <a:endParaRPr lang="en-US" sz="1400" b="1" dirty="0">
              <a:solidFill>
                <a:schemeClr val="tx1">
                  <a:lumMod val="50000"/>
                  <a:lumOff val="50000"/>
                </a:schemeClr>
              </a:solidFill>
            </a:endParaRPr>
          </a:p>
        </p:txBody>
      </p:sp>
      <p:cxnSp>
        <p:nvCxnSpPr>
          <p:cNvPr id="14" name="Straight Arrow Connector 13"/>
          <p:cNvCxnSpPr/>
          <p:nvPr/>
        </p:nvCxnSpPr>
        <p:spPr>
          <a:xfrm>
            <a:off x="2114713" y="3585755"/>
            <a:ext cx="1208568"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882486" y="3124200"/>
            <a:ext cx="1546514" cy="461665"/>
          </a:xfrm>
          <a:prstGeom prst="rect">
            <a:avLst/>
          </a:prstGeom>
        </p:spPr>
        <p:txBody>
          <a:bodyPr wrap="none">
            <a:spAutoFit/>
          </a:bodyPr>
          <a:lstStyle/>
          <a:p>
            <a:pPr algn="ctr"/>
            <a:r>
              <a:rPr lang="en-US" b="1" dirty="0" smtClean="0"/>
              <a:t>active </a:t>
            </a:r>
            <a:r>
              <a:rPr lang="en-US" b="1" dirty="0"/>
              <a:t>memory </a:t>
            </a:r>
            <a:r>
              <a:rPr lang="en-US" b="1" dirty="0" smtClean="0"/>
              <a:t>dump</a:t>
            </a:r>
          </a:p>
          <a:p>
            <a:pPr algn="ctr"/>
            <a:r>
              <a:rPr lang="en-US" b="1" dirty="0" smtClean="0"/>
              <a:t>/ calibration data </a:t>
            </a:r>
            <a:endParaRPr lang="en-US" b="1" dirty="0"/>
          </a:p>
        </p:txBody>
      </p:sp>
      <p:sp>
        <p:nvSpPr>
          <p:cNvPr id="23" name="Rectangle 22"/>
          <p:cNvSpPr/>
          <p:nvPr/>
        </p:nvSpPr>
        <p:spPr>
          <a:xfrm>
            <a:off x="3505199" y="4170485"/>
            <a:ext cx="2057401" cy="325315"/>
          </a:xfrm>
          <a:prstGeom prst="rect">
            <a:avLst/>
          </a:prstGeom>
        </p:spPr>
        <p:style>
          <a:lnRef idx="1">
            <a:schemeClr val="accent4"/>
          </a:lnRef>
          <a:fillRef idx="2">
            <a:schemeClr val="accent4"/>
          </a:fillRef>
          <a:effectRef idx="1">
            <a:schemeClr val="accent4"/>
          </a:effectRef>
          <a:fontRef idx="minor">
            <a:schemeClr val="dk1"/>
          </a:fontRef>
        </p:style>
        <p:txBody>
          <a:bodyPr rtlCol="0" anchor="t"/>
          <a:lstStyle/>
          <a:p>
            <a:r>
              <a:rPr lang="en-US" b="1" dirty="0" err="1">
                <a:solidFill>
                  <a:schemeClr val="tx1">
                    <a:lumMod val="50000"/>
                    <a:lumOff val="50000"/>
                  </a:schemeClr>
                </a:solidFill>
              </a:rPr>
              <a:t>c</a:t>
            </a:r>
            <a:r>
              <a:rPr lang="en-US" b="1" dirty="0" err="1" smtClean="0">
                <a:solidFill>
                  <a:schemeClr val="tx1">
                    <a:lumMod val="50000"/>
                    <a:lumOff val="50000"/>
                  </a:schemeClr>
                </a:solidFill>
              </a:rPr>
              <a:t>dc_fifo</a:t>
            </a:r>
            <a:endParaRPr lang="en-US" b="1" dirty="0">
              <a:solidFill>
                <a:schemeClr val="tx1">
                  <a:lumMod val="50000"/>
                  <a:lumOff val="50000"/>
                </a:schemeClr>
              </a:solidFill>
            </a:endParaRPr>
          </a:p>
        </p:txBody>
      </p:sp>
      <p:sp>
        <p:nvSpPr>
          <p:cNvPr id="24" name="Rectangle 23"/>
          <p:cNvSpPr/>
          <p:nvPr/>
        </p:nvSpPr>
        <p:spPr>
          <a:xfrm>
            <a:off x="2362200" y="1442343"/>
            <a:ext cx="2406660" cy="1219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solidFill>
                  <a:schemeClr val="tx1">
                    <a:lumMod val="50000"/>
                    <a:lumOff val="50000"/>
                  </a:schemeClr>
                </a:solidFill>
              </a:rPr>
              <a:t>memory 4096x(32+2)+ parity</a:t>
            </a:r>
          </a:p>
          <a:p>
            <a:pPr algn="ctr"/>
            <a:r>
              <a:rPr lang="en-US" sz="1100" b="1" dirty="0" smtClean="0">
                <a:solidFill>
                  <a:schemeClr val="tx1">
                    <a:lumMod val="50000"/>
                    <a:lumOff val="50000"/>
                  </a:schemeClr>
                </a:solidFill>
              </a:rPr>
              <a:t>data[32], </a:t>
            </a:r>
            <a:r>
              <a:rPr lang="en-US" sz="1100" b="1" dirty="0" err="1" smtClean="0">
                <a:solidFill>
                  <a:schemeClr val="tx1">
                    <a:lumMod val="50000"/>
                    <a:lumOff val="50000"/>
                  </a:schemeClr>
                </a:solidFill>
              </a:rPr>
              <a:t>sof</a:t>
            </a:r>
            <a:r>
              <a:rPr lang="en-US" sz="1100" b="1" dirty="0" smtClean="0">
                <a:solidFill>
                  <a:schemeClr val="tx1">
                    <a:lumMod val="50000"/>
                    <a:lumOff val="50000"/>
                  </a:schemeClr>
                </a:solidFill>
              </a:rPr>
              <a:t>, </a:t>
            </a:r>
            <a:r>
              <a:rPr lang="en-US" sz="1100" b="1" dirty="0" err="1" smtClean="0">
                <a:solidFill>
                  <a:schemeClr val="tx1">
                    <a:lumMod val="50000"/>
                    <a:lumOff val="50000"/>
                  </a:schemeClr>
                </a:solidFill>
              </a:rPr>
              <a:t>eof</a:t>
            </a:r>
            <a:r>
              <a:rPr lang="en-US" sz="1100" b="1" dirty="0" smtClean="0">
                <a:solidFill>
                  <a:schemeClr val="tx1">
                    <a:lumMod val="50000"/>
                    <a:lumOff val="50000"/>
                  </a:schemeClr>
                </a:solidFill>
              </a:rPr>
              <a:t>, 2/4byte</a:t>
            </a:r>
          </a:p>
        </p:txBody>
      </p:sp>
      <p:sp>
        <p:nvSpPr>
          <p:cNvPr id="27" name="Rectangle 26"/>
          <p:cNvSpPr/>
          <p:nvPr/>
        </p:nvSpPr>
        <p:spPr>
          <a:xfrm>
            <a:off x="3505200" y="4876800"/>
            <a:ext cx="2133600" cy="470617"/>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solidFill>
                  <a:schemeClr val="tx1">
                    <a:lumMod val="50000"/>
                    <a:lumOff val="50000"/>
                  </a:schemeClr>
                </a:solidFill>
              </a:rPr>
              <a:t>aurora framing</a:t>
            </a:r>
            <a:endParaRPr lang="en-US" sz="1400" b="1" dirty="0">
              <a:solidFill>
                <a:schemeClr val="tx1">
                  <a:lumMod val="50000"/>
                  <a:lumOff val="50000"/>
                </a:schemeClr>
              </a:solidFill>
            </a:endParaRPr>
          </a:p>
        </p:txBody>
      </p:sp>
      <p:cxnSp>
        <p:nvCxnSpPr>
          <p:cNvPr id="28" name="Straight Arrow Connector 27"/>
          <p:cNvCxnSpPr/>
          <p:nvPr/>
        </p:nvCxnSpPr>
        <p:spPr>
          <a:xfrm>
            <a:off x="4572000" y="3801934"/>
            <a:ext cx="0" cy="31286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4617073" y="5410201"/>
            <a:ext cx="0" cy="31286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5267055" y="2895600"/>
            <a:ext cx="744627" cy="276999"/>
          </a:xfrm>
          <a:prstGeom prst="rect">
            <a:avLst/>
          </a:prstGeom>
        </p:spPr>
        <p:txBody>
          <a:bodyPr wrap="none">
            <a:spAutoFit/>
          </a:bodyPr>
          <a:lstStyle/>
          <a:p>
            <a:r>
              <a:rPr lang="en-US" b="1" dirty="0"/>
              <a:t>r</a:t>
            </a:r>
            <a:r>
              <a:rPr lang="en-US" b="1" dirty="0" smtClean="0"/>
              <a:t>aw data</a:t>
            </a:r>
            <a:endParaRPr lang="en-US" b="1" dirty="0"/>
          </a:p>
        </p:txBody>
      </p:sp>
      <p:sp>
        <p:nvSpPr>
          <p:cNvPr id="31" name="Rectangle 30"/>
          <p:cNvSpPr/>
          <p:nvPr/>
        </p:nvSpPr>
        <p:spPr>
          <a:xfrm>
            <a:off x="4768860" y="5428134"/>
            <a:ext cx="516488" cy="276999"/>
          </a:xfrm>
          <a:prstGeom prst="rect">
            <a:avLst/>
          </a:prstGeom>
        </p:spPr>
        <p:txBody>
          <a:bodyPr wrap="none">
            <a:spAutoFit/>
          </a:bodyPr>
          <a:lstStyle/>
          <a:p>
            <a:r>
              <a:rPr lang="en-US" b="1" dirty="0" smtClean="0"/>
              <a:t>20bit</a:t>
            </a:r>
            <a:endParaRPr lang="en-US" b="1" dirty="0"/>
          </a:p>
        </p:txBody>
      </p:sp>
      <p:cxnSp>
        <p:nvCxnSpPr>
          <p:cNvPr id="34" name="Straight Arrow Connector 33"/>
          <p:cNvCxnSpPr/>
          <p:nvPr/>
        </p:nvCxnSpPr>
        <p:spPr>
          <a:xfrm>
            <a:off x="4021417" y="2895600"/>
            <a:ext cx="0" cy="31286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572000" y="4563934"/>
            <a:ext cx="0" cy="31286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4191000" y="5857533"/>
            <a:ext cx="927305" cy="276999"/>
          </a:xfrm>
          <a:prstGeom prst="rect">
            <a:avLst/>
          </a:prstGeom>
        </p:spPr>
        <p:txBody>
          <a:bodyPr wrap="none">
            <a:spAutoFit/>
          </a:bodyPr>
          <a:lstStyle/>
          <a:p>
            <a:r>
              <a:rPr lang="en-US" b="1" dirty="0" smtClean="0"/>
              <a:t>to serializer</a:t>
            </a:r>
            <a:endParaRPr lang="en-US" b="1" dirty="0"/>
          </a:p>
        </p:txBody>
      </p:sp>
    </p:spTree>
    <p:extLst>
      <p:ext uri="{BB962C8B-B14F-4D97-AF65-F5344CB8AC3E}">
        <p14:creationId xmlns:p14="http://schemas.microsoft.com/office/powerpoint/2010/main" val="34953781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2"/>
          </p:nvPr>
        </p:nvSpPr>
        <p:spPr/>
        <p:txBody>
          <a:bodyPr/>
          <a:lstStyle/>
          <a:p>
            <a:r>
              <a:rPr lang="en-US" smtClean="0"/>
              <a:t>hemperek@uni-bonn.de</a:t>
            </a:r>
            <a:endParaRPr lang="en-US" dirty="0"/>
          </a:p>
        </p:txBody>
      </p:sp>
      <p:sp>
        <p:nvSpPr>
          <p:cNvPr id="5" name="Footer Placeholder 4"/>
          <p:cNvSpPr>
            <a:spLocks noGrp="1"/>
          </p:cNvSpPr>
          <p:nvPr>
            <p:ph type="ftr" sz="quarter" idx="3"/>
          </p:nvPr>
        </p:nvSpPr>
        <p:spPr/>
        <p:txBody>
          <a:bodyPr/>
          <a:lstStyle/>
          <a:p>
            <a:r>
              <a:rPr lang="en-US" smtClean="0"/>
              <a:t>DHPT Review - MPI - 27.04.2014</a:t>
            </a:r>
            <a:endParaRPr lang="en-US" dirty="0"/>
          </a:p>
        </p:txBody>
      </p:sp>
      <p:sp>
        <p:nvSpPr>
          <p:cNvPr id="7" name="Rectangle 6"/>
          <p:cNvSpPr/>
          <p:nvPr/>
        </p:nvSpPr>
        <p:spPr>
          <a:xfrm>
            <a:off x="3548441" y="4876800"/>
            <a:ext cx="2981137" cy="646331"/>
          </a:xfrm>
          <a:prstGeom prst="rect">
            <a:avLst/>
          </a:prstGeom>
        </p:spPr>
        <p:txBody>
          <a:bodyPr wrap="none">
            <a:spAutoFit/>
          </a:bodyPr>
          <a:lstStyle/>
          <a:p>
            <a:r>
              <a:rPr lang="en-US" b="1" dirty="0" smtClean="0"/>
              <a:t>If CM = 63 – there was some loss in this row</a:t>
            </a:r>
          </a:p>
          <a:p>
            <a:r>
              <a:rPr lang="en-US" b="1" dirty="0"/>
              <a:t> </a:t>
            </a:r>
            <a:r>
              <a:rPr lang="en-US" b="1" dirty="0" smtClean="0"/>
              <a:t>   CM </a:t>
            </a:r>
            <a:r>
              <a:rPr lang="en-US" b="1" dirty="0"/>
              <a:t>= </a:t>
            </a:r>
            <a:r>
              <a:rPr lang="en-US" b="1" dirty="0" smtClean="0"/>
              <a:t>62 </a:t>
            </a:r>
            <a:r>
              <a:rPr lang="en-US" b="1" dirty="0"/>
              <a:t>– </a:t>
            </a:r>
            <a:r>
              <a:rPr lang="en-US" b="1" dirty="0" smtClean="0"/>
              <a:t>common mode overflow</a:t>
            </a:r>
            <a:endParaRPr lang="en-US" b="1" dirty="0"/>
          </a:p>
          <a:p>
            <a:endParaRPr lang="en-US" b="1" dirty="0" smtClean="0"/>
          </a:p>
        </p:txBody>
      </p:sp>
      <p:sp>
        <p:nvSpPr>
          <p:cNvPr id="8" name="Rounded Rectangle 7"/>
          <p:cNvSpPr/>
          <p:nvPr/>
        </p:nvSpPr>
        <p:spPr>
          <a:xfrm>
            <a:off x="2743200" y="1695450"/>
            <a:ext cx="838200" cy="342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TYPE (3)</a:t>
            </a:r>
            <a:endParaRPr lang="en-US" sz="1400" dirty="0"/>
          </a:p>
        </p:txBody>
      </p:sp>
      <p:sp>
        <p:nvSpPr>
          <p:cNvPr id="9" name="Rounded Rectangle 8"/>
          <p:cNvSpPr/>
          <p:nvPr/>
        </p:nvSpPr>
        <p:spPr>
          <a:xfrm>
            <a:off x="3733800" y="1695450"/>
            <a:ext cx="1143000" cy="342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FLAGS (13)</a:t>
            </a:r>
            <a:endParaRPr lang="en-US" sz="1400" dirty="0"/>
          </a:p>
        </p:txBody>
      </p:sp>
      <p:sp>
        <p:nvSpPr>
          <p:cNvPr id="10" name="Rounded Rectangle 9"/>
          <p:cNvSpPr/>
          <p:nvPr/>
        </p:nvSpPr>
        <p:spPr>
          <a:xfrm>
            <a:off x="5029200" y="1676400"/>
            <a:ext cx="1371600" cy="361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FFRAMEID (16)</a:t>
            </a:r>
            <a:endParaRPr lang="en-US" sz="1400" dirty="0"/>
          </a:p>
        </p:txBody>
      </p:sp>
      <p:sp>
        <p:nvSpPr>
          <p:cNvPr id="11" name="Rounded Rectangle 10"/>
          <p:cNvSpPr/>
          <p:nvPr/>
        </p:nvSpPr>
        <p:spPr>
          <a:xfrm>
            <a:off x="1066800" y="3492500"/>
            <a:ext cx="838200" cy="3429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400" dirty="0" smtClean="0"/>
              <a:t>TYPE (1)</a:t>
            </a:r>
            <a:endParaRPr lang="en-US" sz="1400" dirty="0"/>
          </a:p>
        </p:txBody>
      </p:sp>
      <p:sp>
        <p:nvSpPr>
          <p:cNvPr id="12" name="Rounded Rectangle 11"/>
          <p:cNvSpPr/>
          <p:nvPr/>
        </p:nvSpPr>
        <p:spPr>
          <a:xfrm>
            <a:off x="2362200" y="3238500"/>
            <a:ext cx="1143000" cy="3429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smtClean="0"/>
              <a:t>ROW (9)</a:t>
            </a:r>
            <a:endParaRPr lang="en-US" sz="1400" dirty="0"/>
          </a:p>
        </p:txBody>
      </p:sp>
      <p:sp>
        <p:nvSpPr>
          <p:cNvPr id="13" name="Rounded Rectangle 12"/>
          <p:cNvSpPr/>
          <p:nvPr/>
        </p:nvSpPr>
        <p:spPr>
          <a:xfrm>
            <a:off x="3733800" y="3200400"/>
            <a:ext cx="1143000" cy="3429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smtClean="0"/>
              <a:t>CM(6)</a:t>
            </a:r>
            <a:endParaRPr lang="en-US" sz="1400" dirty="0"/>
          </a:p>
        </p:txBody>
      </p:sp>
      <p:sp>
        <p:nvSpPr>
          <p:cNvPr id="14" name="Rounded Rectangle 13"/>
          <p:cNvSpPr/>
          <p:nvPr/>
        </p:nvSpPr>
        <p:spPr>
          <a:xfrm>
            <a:off x="2362200" y="3848100"/>
            <a:ext cx="1143000" cy="3429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dirty="0" smtClean="0"/>
              <a:t>COLUMN (7)</a:t>
            </a:r>
            <a:endParaRPr lang="en-US" sz="1400" dirty="0"/>
          </a:p>
        </p:txBody>
      </p:sp>
      <p:sp>
        <p:nvSpPr>
          <p:cNvPr id="15" name="Rounded Rectangle 14"/>
          <p:cNvSpPr/>
          <p:nvPr/>
        </p:nvSpPr>
        <p:spPr>
          <a:xfrm>
            <a:off x="3733800" y="3848100"/>
            <a:ext cx="1143000" cy="3429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400" b="1" dirty="0" smtClean="0"/>
              <a:t>VALUE(8)</a:t>
            </a:r>
            <a:endParaRPr lang="en-US" sz="1400" b="1" dirty="0"/>
          </a:p>
        </p:txBody>
      </p:sp>
      <p:sp>
        <p:nvSpPr>
          <p:cNvPr id="16" name="Rounded Rectangle 15"/>
          <p:cNvSpPr/>
          <p:nvPr/>
        </p:nvSpPr>
        <p:spPr>
          <a:xfrm>
            <a:off x="5535611" y="3238500"/>
            <a:ext cx="1143000" cy="3429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b="1" dirty="0" smtClean="0"/>
              <a:t>VALUE(8)</a:t>
            </a:r>
            <a:endParaRPr lang="en-US" sz="1400" b="1" dirty="0"/>
          </a:p>
        </p:txBody>
      </p:sp>
      <p:sp>
        <p:nvSpPr>
          <p:cNvPr id="17" name="Rounded Rectangle 16"/>
          <p:cNvSpPr/>
          <p:nvPr/>
        </p:nvSpPr>
        <p:spPr>
          <a:xfrm>
            <a:off x="6858000" y="3238500"/>
            <a:ext cx="1143000" cy="3429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400" b="1" dirty="0" smtClean="0"/>
              <a:t>VALUE(8)</a:t>
            </a:r>
            <a:endParaRPr lang="en-US" sz="1400" b="1" dirty="0"/>
          </a:p>
        </p:txBody>
      </p:sp>
      <p:sp>
        <p:nvSpPr>
          <p:cNvPr id="18" name="Rectangle 17"/>
          <p:cNvSpPr/>
          <p:nvPr/>
        </p:nvSpPr>
        <p:spPr>
          <a:xfrm>
            <a:off x="825817" y="1764268"/>
            <a:ext cx="1709507" cy="369332"/>
          </a:xfrm>
          <a:prstGeom prst="rect">
            <a:avLst/>
          </a:prstGeom>
        </p:spPr>
        <p:txBody>
          <a:bodyPr wrap="none">
            <a:spAutoFit/>
          </a:bodyPr>
          <a:lstStyle/>
          <a:p>
            <a:r>
              <a:rPr lang="en-US" b="1" dirty="0" smtClean="0"/>
              <a:t>FRAME HEADER</a:t>
            </a:r>
            <a:endParaRPr lang="en-US" b="1" dirty="0"/>
          </a:p>
        </p:txBody>
      </p:sp>
      <p:sp>
        <p:nvSpPr>
          <p:cNvPr id="19" name="Rectangle 18"/>
          <p:cNvSpPr/>
          <p:nvPr/>
        </p:nvSpPr>
        <p:spPr>
          <a:xfrm>
            <a:off x="1676400" y="2754868"/>
            <a:ext cx="2406877" cy="369332"/>
          </a:xfrm>
          <a:prstGeom prst="rect">
            <a:avLst/>
          </a:prstGeom>
        </p:spPr>
        <p:txBody>
          <a:bodyPr wrap="none">
            <a:spAutoFit/>
          </a:bodyPr>
          <a:lstStyle/>
          <a:p>
            <a:r>
              <a:rPr lang="en-US" b="1" dirty="0" smtClean="0"/>
              <a:t>ZERO SUPPRESED DATA</a:t>
            </a:r>
            <a:endParaRPr lang="en-US" b="1" dirty="0"/>
          </a:p>
        </p:txBody>
      </p:sp>
      <p:sp>
        <p:nvSpPr>
          <p:cNvPr id="20" name="Rectangle 19"/>
          <p:cNvSpPr/>
          <p:nvPr/>
        </p:nvSpPr>
        <p:spPr>
          <a:xfrm>
            <a:off x="6186518" y="2743200"/>
            <a:ext cx="1204882" cy="369332"/>
          </a:xfrm>
          <a:prstGeom prst="rect">
            <a:avLst/>
          </a:prstGeom>
        </p:spPr>
        <p:txBody>
          <a:bodyPr wrap="none">
            <a:spAutoFit/>
          </a:bodyPr>
          <a:lstStyle/>
          <a:p>
            <a:r>
              <a:rPr lang="en-US" b="1" dirty="0" smtClean="0"/>
              <a:t>RAW DATA</a:t>
            </a:r>
            <a:endParaRPr lang="en-US" b="1" dirty="0"/>
          </a:p>
        </p:txBody>
      </p:sp>
      <p:cxnSp>
        <p:nvCxnSpPr>
          <p:cNvPr id="21" name="Straight Arrow Connector 20"/>
          <p:cNvCxnSpPr/>
          <p:nvPr/>
        </p:nvCxnSpPr>
        <p:spPr>
          <a:xfrm flipH="1">
            <a:off x="2879838" y="2228850"/>
            <a:ext cx="187212" cy="36195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2" name="Straight Arrow Connector 21"/>
          <p:cNvCxnSpPr/>
          <p:nvPr/>
        </p:nvCxnSpPr>
        <p:spPr>
          <a:xfrm>
            <a:off x="3429000" y="2228850"/>
            <a:ext cx="2757518" cy="36195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3" name="Straight Arrow Connector 22"/>
          <p:cNvCxnSpPr/>
          <p:nvPr/>
        </p:nvCxnSpPr>
        <p:spPr>
          <a:xfrm>
            <a:off x="1998606" y="3781425"/>
            <a:ext cx="211194" cy="180975"/>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4" name="Straight Arrow Connector 23"/>
          <p:cNvCxnSpPr/>
          <p:nvPr/>
        </p:nvCxnSpPr>
        <p:spPr>
          <a:xfrm flipV="1">
            <a:off x="1998606" y="3492500"/>
            <a:ext cx="211194" cy="80962"/>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3" name="Rectangle 2"/>
          <p:cNvSpPr/>
          <p:nvPr/>
        </p:nvSpPr>
        <p:spPr>
          <a:xfrm>
            <a:off x="3542442" y="5454934"/>
            <a:ext cx="3606949" cy="276999"/>
          </a:xfrm>
          <a:prstGeom prst="rect">
            <a:avLst/>
          </a:prstGeom>
        </p:spPr>
        <p:txBody>
          <a:bodyPr wrap="none">
            <a:spAutoFit/>
          </a:bodyPr>
          <a:lstStyle/>
          <a:p>
            <a:r>
              <a:rPr lang="en-US" b="1" dirty="0"/>
              <a:t>f</a:t>
            </a:r>
            <a:r>
              <a:rPr lang="en-US" b="1" dirty="0" smtClean="0"/>
              <a:t>lags: overflow ,</a:t>
            </a:r>
            <a:r>
              <a:rPr lang="en-US" b="1" dirty="0" err="1" smtClean="0"/>
              <a:t>offset_mem_active</a:t>
            </a:r>
            <a:r>
              <a:rPr lang="en-US" b="1" dirty="0"/>
              <a:t>, </a:t>
            </a:r>
            <a:r>
              <a:rPr lang="en-US" b="1" dirty="0" err="1" smtClean="0"/>
              <a:t>active_ped_mem</a:t>
            </a:r>
            <a:endParaRPr lang="en-US" b="1" dirty="0"/>
          </a:p>
        </p:txBody>
      </p:sp>
    </p:spTree>
    <p:extLst>
      <p:ext uri="{BB962C8B-B14F-4D97-AF65-F5344CB8AC3E}">
        <p14:creationId xmlns:p14="http://schemas.microsoft.com/office/powerpoint/2010/main" val="24735147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a:t>Expected</a:t>
            </a:r>
            <a:r>
              <a:rPr lang="de-DE" dirty="0"/>
              <a:t> DHPT 1.0 Data </a:t>
            </a:r>
            <a:r>
              <a:rPr lang="de-DE" dirty="0" err="1"/>
              <a:t>Losses</a:t>
            </a:r>
            <a:endParaRPr lang="en-US" dirty="0"/>
          </a:p>
        </p:txBody>
      </p:sp>
      <p:sp>
        <p:nvSpPr>
          <p:cNvPr id="4" name="Date Placeholder 3"/>
          <p:cNvSpPr>
            <a:spLocks noGrp="1"/>
          </p:cNvSpPr>
          <p:nvPr>
            <p:ph type="dt" sz="half" idx="2"/>
          </p:nvPr>
        </p:nvSpPr>
        <p:spPr/>
        <p:txBody>
          <a:bodyPr/>
          <a:lstStyle/>
          <a:p>
            <a:r>
              <a:rPr lang="en-US" smtClean="0"/>
              <a:t>hemperek@uni-bonn.de</a:t>
            </a:r>
            <a:endParaRPr lang="en-US" dirty="0"/>
          </a:p>
        </p:txBody>
      </p:sp>
      <p:sp>
        <p:nvSpPr>
          <p:cNvPr id="5" name="Footer Placeholder 4"/>
          <p:cNvSpPr>
            <a:spLocks noGrp="1"/>
          </p:cNvSpPr>
          <p:nvPr>
            <p:ph type="ftr" sz="quarter" idx="3"/>
          </p:nvPr>
        </p:nvSpPr>
        <p:spPr/>
        <p:txBody>
          <a:bodyPr/>
          <a:lstStyle/>
          <a:p>
            <a:r>
              <a:rPr lang="en-US" smtClean="0"/>
              <a:t>DHPT Review - MPI - 27.04.2014</a:t>
            </a:r>
            <a:endParaRPr lang="en-US" dirty="0"/>
          </a:p>
        </p:txBody>
      </p:sp>
      <p:sp>
        <p:nvSpPr>
          <p:cNvPr id="8" name="Content Placeholder 2"/>
          <p:cNvSpPr txBox="1">
            <a:spLocks/>
          </p:cNvSpPr>
          <p:nvPr/>
        </p:nvSpPr>
        <p:spPr bwMode="auto">
          <a:xfrm>
            <a:off x="416496" y="1052736"/>
            <a:ext cx="9001125"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2000">
                <a:solidFill>
                  <a:schemeClr val="tx1"/>
                </a:solidFill>
                <a:latin typeface="+mn-lt"/>
                <a:ea typeface="+mn-ea"/>
                <a:cs typeface="+mn-cs"/>
              </a:defRPr>
            </a:lvl1pPr>
            <a:lvl2pPr marL="742950" indent="-285750" algn="l" rtl="0" fontAlgn="base">
              <a:spcBef>
                <a:spcPct val="20000"/>
              </a:spcBef>
              <a:spcAft>
                <a:spcPct val="0"/>
              </a:spcAft>
              <a:buChar char="–"/>
              <a:defRPr>
                <a:solidFill>
                  <a:schemeClr val="tx1"/>
                </a:solidFill>
                <a:latin typeface="+mn-lt"/>
              </a:defRPr>
            </a:lvl2pPr>
            <a:lvl3pPr marL="1143000" indent="-228600" algn="l" rtl="0" fontAlgn="base">
              <a:spcBef>
                <a:spcPct val="20000"/>
              </a:spcBef>
              <a:spcAft>
                <a:spcPct val="0"/>
              </a:spcAft>
              <a:buChar char="•"/>
              <a:defRPr sz="1600">
                <a:solidFill>
                  <a:schemeClr val="tx1"/>
                </a:solidFill>
                <a:latin typeface="+mn-lt"/>
              </a:defRPr>
            </a:lvl3pPr>
            <a:lvl4pPr marL="1600200" indent="-228600" algn="l" rtl="0" fontAlgn="base">
              <a:spcBef>
                <a:spcPct val="20000"/>
              </a:spcBef>
              <a:spcAft>
                <a:spcPct val="0"/>
              </a:spcAft>
              <a:buChar char="–"/>
              <a:defRPr sz="1600">
                <a:solidFill>
                  <a:schemeClr val="tx1"/>
                </a:solidFill>
                <a:latin typeface="+mn-lt"/>
              </a:defRPr>
            </a:lvl4pPr>
            <a:lvl5pPr marL="2057400" indent="-228600" algn="l" rtl="0" fontAlgn="base">
              <a:spcBef>
                <a:spcPct val="20000"/>
              </a:spcBef>
              <a:spcAft>
                <a:spcPct val="0"/>
              </a:spcAft>
              <a:buChar char="»"/>
              <a:defRPr sz="1600" i="1">
                <a:solidFill>
                  <a:schemeClr val="tx1"/>
                </a:solidFill>
                <a:latin typeface="+mn-lt"/>
              </a:defRPr>
            </a:lvl5pPr>
            <a:lvl6pPr marL="2514600" indent="-228600" algn="l" rtl="0" fontAlgn="base">
              <a:spcBef>
                <a:spcPct val="20000"/>
              </a:spcBef>
              <a:spcAft>
                <a:spcPct val="0"/>
              </a:spcAft>
              <a:buChar char="»"/>
              <a:defRPr sz="1600" i="1">
                <a:solidFill>
                  <a:schemeClr val="tx1"/>
                </a:solidFill>
                <a:latin typeface="+mn-lt"/>
              </a:defRPr>
            </a:lvl6pPr>
            <a:lvl7pPr marL="2971800" indent="-228600" algn="l" rtl="0" fontAlgn="base">
              <a:spcBef>
                <a:spcPct val="20000"/>
              </a:spcBef>
              <a:spcAft>
                <a:spcPct val="0"/>
              </a:spcAft>
              <a:buChar char="»"/>
              <a:defRPr sz="1600" i="1">
                <a:solidFill>
                  <a:schemeClr val="tx1"/>
                </a:solidFill>
                <a:latin typeface="+mn-lt"/>
              </a:defRPr>
            </a:lvl7pPr>
            <a:lvl8pPr marL="3429000" indent="-228600" algn="l" rtl="0" fontAlgn="base">
              <a:spcBef>
                <a:spcPct val="20000"/>
              </a:spcBef>
              <a:spcAft>
                <a:spcPct val="0"/>
              </a:spcAft>
              <a:buChar char="»"/>
              <a:defRPr sz="1600" i="1">
                <a:solidFill>
                  <a:schemeClr val="tx1"/>
                </a:solidFill>
                <a:latin typeface="+mn-lt"/>
              </a:defRPr>
            </a:lvl8pPr>
            <a:lvl9pPr marL="3886200" indent="-228600" algn="l" rtl="0" fontAlgn="base">
              <a:spcBef>
                <a:spcPct val="20000"/>
              </a:spcBef>
              <a:spcAft>
                <a:spcPct val="0"/>
              </a:spcAft>
              <a:buChar char="»"/>
              <a:defRPr sz="1600" i="1">
                <a:solidFill>
                  <a:schemeClr val="tx1"/>
                </a:solidFill>
                <a:latin typeface="+mn-lt"/>
              </a:defRPr>
            </a:lvl9pPr>
          </a:lstStyle>
          <a:p>
            <a:r>
              <a:rPr lang="en-US" kern="0" dirty="0" smtClean="0"/>
              <a:t>FIFO 1: 64 FIFOs in front of the hit finder </a:t>
            </a:r>
            <a:r>
              <a:rPr lang="en-US" kern="0" dirty="0" smtClean="0">
                <a:sym typeface="Wingdings" pitchFamily="2" charset="2"/>
              </a:rPr>
              <a:t> 256 words deep (DHP 0.2  16)</a:t>
            </a:r>
          </a:p>
          <a:p>
            <a:r>
              <a:rPr lang="en-US" kern="0" dirty="0" smtClean="0">
                <a:sym typeface="Wingdings" pitchFamily="2" charset="2"/>
              </a:rPr>
              <a:t>FIFO 2: between hit finder and serializer  4096 word deep (DHP 0.2  512)</a:t>
            </a:r>
            <a:endParaRPr lang="en-US" kern="0" dirty="0" smtClean="0"/>
          </a:p>
        </p:txBody>
      </p:sp>
      <p:graphicFrame>
        <p:nvGraphicFramePr>
          <p:cNvPr id="11" name="Chart 10"/>
          <p:cNvGraphicFramePr>
            <a:graphicFrameLocks/>
          </p:cNvGraphicFramePr>
          <p:nvPr>
            <p:extLst>
              <p:ext uri="{D42A27DB-BD31-4B8C-83A1-F6EECF244321}">
                <p14:modId xmlns:p14="http://schemas.microsoft.com/office/powerpoint/2010/main" val="833277466"/>
              </p:ext>
            </p:extLst>
          </p:nvPr>
        </p:nvGraphicFramePr>
        <p:xfrm>
          <a:off x="1393459" y="2198282"/>
          <a:ext cx="6871338" cy="38884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4"/>
          <p:cNvGraphicFramePr>
            <a:graphicFrameLocks noGrp="1"/>
          </p:cNvGraphicFramePr>
          <p:nvPr>
            <p:ph idx="1"/>
            <p:extLst>
              <p:ext uri="{D42A27DB-BD31-4B8C-83A1-F6EECF244321}">
                <p14:modId xmlns:p14="http://schemas.microsoft.com/office/powerpoint/2010/main" val="3697768239"/>
              </p:ext>
            </p:extLst>
          </p:nvPr>
        </p:nvGraphicFramePr>
        <p:xfrm>
          <a:off x="1496045" y="2132856"/>
          <a:ext cx="6769323" cy="3960862"/>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rot="16200000">
            <a:off x="826016" y="3768964"/>
            <a:ext cx="1120178" cy="307777"/>
          </a:xfrm>
          <a:prstGeom prst="rect">
            <a:avLst/>
          </a:prstGeom>
          <a:noFill/>
        </p:spPr>
        <p:txBody>
          <a:bodyPr wrap="none" rtlCol="0">
            <a:spAutoFit/>
          </a:bodyPr>
          <a:lstStyle/>
          <a:p>
            <a:r>
              <a:rPr lang="de-DE" sz="1400" dirty="0" smtClean="0"/>
              <a:t>Data loss [%]</a:t>
            </a:r>
            <a:endParaRPr lang="de-DE" sz="1400" dirty="0"/>
          </a:p>
        </p:txBody>
      </p:sp>
      <p:sp>
        <p:nvSpPr>
          <p:cNvPr id="14" name="TextBox 13"/>
          <p:cNvSpPr txBox="1"/>
          <p:nvPr/>
        </p:nvSpPr>
        <p:spPr>
          <a:xfrm>
            <a:off x="4016325" y="5953697"/>
            <a:ext cx="1258678" cy="307777"/>
          </a:xfrm>
          <a:prstGeom prst="rect">
            <a:avLst/>
          </a:prstGeom>
          <a:noFill/>
        </p:spPr>
        <p:txBody>
          <a:bodyPr wrap="none" rtlCol="0">
            <a:spAutoFit/>
          </a:bodyPr>
          <a:lstStyle/>
          <a:p>
            <a:r>
              <a:rPr lang="de-DE" sz="1400" dirty="0" smtClean="0"/>
              <a:t>Occupancy [%]</a:t>
            </a:r>
            <a:endParaRPr lang="de-DE" sz="1400" dirty="0"/>
          </a:p>
        </p:txBody>
      </p:sp>
    </p:spTree>
    <p:extLst>
      <p:ext uri="{BB962C8B-B14F-4D97-AF65-F5344CB8AC3E}">
        <p14:creationId xmlns:p14="http://schemas.microsoft.com/office/powerpoint/2010/main" val="4134336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a:t>Sequencer</a:t>
            </a:r>
            <a:endParaRPr lang="en-GB" dirty="0"/>
          </a:p>
        </p:txBody>
      </p:sp>
      <p:sp>
        <p:nvSpPr>
          <p:cNvPr id="4" name="Date Placeholder 3"/>
          <p:cNvSpPr>
            <a:spLocks noGrp="1"/>
          </p:cNvSpPr>
          <p:nvPr>
            <p:ph type="dt" sz="half" idx="2"/>
          </p:nvPr>
        </p:nvSpPr>
        <p:spPr/>
        <p:txBody>
          <a:bodyPr/>
          <a:lstStyle/>
          <a:p>
            <a:r>
              <a:rPr lang="en-US" smtClean="0"/>
              <a:t>hemperek@uni-bonn.de</a:t>
            </a:r>
            <a:endParaRPr lang="en-US" dirty="0"/>
          </a:p>
        </p:txBody>
      </p:sp>
      <p:sp>
        <p:nvSpPr>
          <p:cNvPr id="5" name="Footer Placeholder 4"/>
          <p:cNvSpPr>
            <a:spLocks noGrp="1"/>
          </p:cNvSpPr>
          <p:nvPr>
            <p:ph type="ftr" sz="quarter" idx="3"/>
          </p:nvPr>
        </p:nvSpPr>
        <p:spPr/>
        <p:txBody>
          <a:bodyPr/>
          <a:lstStyle/>
          <a:p>
            <a:r>
              <a:rPr lang="en-US" smtClean="0"/>
              <a:t>DHPT Review - MPI - 27.04.2014</a:t>
            </a:r>
            <a:endParaRPr lang="en-US" dirty="0"/>
          </a:p>
        </p:txBody>
      </p:sp>
      <p:sp>
        <p:nvSpPr>
          <p:cNvPr id="6" name="Rectangle 5"/>
          <p:cNvSpPr/>
          <p:nvPr/>
        </p:nvSpPr>
        <p:spPr>
          <a:xfrm>
            <a:off x="7315200" y="1619987"/>
            <a:ext cx="2052963" cy="48976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400" b="1" dirty="0" smtClean="0">
                <a:solidFill>
                  <a:schemeClr val="tx1">
                    <a:lumMod val="50000"/>
                    <a:lumOff val="50000"/>
                  </a:schemeClr>
                </a:solidFill>
              </a:rPr>
              <a:t>0-255: switcher seq.</a:t>
            </a:r>
            <a:endParaRPr lang="en-US" sz="1400" b="1" dirty="0">
              <a:solidFill>
                <a:schemeClr val="tx1">
                  <a:lumMod val="50000"/>
                  <a:lumOff val="50000"/>
                </a:schemeClr>
              </a:solidFill>
            </a:endParaRPr>
          </a:p>
        </p:txBody>
      </p:sp>
      <p:sp>
        <p:nvSpPr>
          <p:cNvPr id="7" name="Rectangle 6"/>
          <p:cNvSpPr/>
          <p:nvPr/>
        </p:nvSpPr>
        <p:spPr>
          <a:xfrm>
            <a:off x="7315200" y="2107974"/>
            <a:ext cx="2052963" cy="48976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400" b="1" dirty="0" smtClean="0">
                <a:solidFill>
                  <a:schemeClr val="tx1">
                    <a:lumMod val="50000"/>
                    <a:lumOff val="50000"/>
                  </a:schemeClr>
                </a:solidFill>
              </a:rPr>
              <a:t>256-511: unused</a:t>
            </a:r>
            <a:endParaRPr lang="en-US" sz="1400" b="1" dirty="0">
              <a:solidFill>
                <a:schemeClr val="tx1">
                  <a:lumMod val="50000"/>
                  <a:lumOff val="50000"/>
                </a:schemeClr>
              </a:solidFill>
            </a:endParaRPr>
          </a:p>
        </p:txBody>
      </p:sp>
      <p:sp>
        <p:nvSpPr>
          <p:cNvPr id="8" name="Rectangle 7"/>
          <p:cNvSpPr/>
          <p:nvPr/>
        </p:nvSpPr>
        <p:spPr>
          <a:xfrm>
            <a:off x="7315200" y="2603007"/>
            <a:ext cx="2052963" cy="48976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400" b="1" dirty="0" smtClean="0">
                <a:solidFill>
                  <a:schemeClr val="tx1">
                    <a:lumMod val="50000"/>
                    <a:lumOff val="50000"/>
                  </a:schemeClr>
                </a:solidFill>
              </a:rPr>
              <a:t>512-767: gated mod seq.</a:t>
            </a:r>
            <a:endParaRPr lang="en-US" sz="1400" b="1" dirty="0">
              <a:solidFill>
                <a:schemeClr val="tx1">
                  <a:lumMod val="50000"/>
                  <a:lumOff val="50000"/>
                </a:schemeClr>
              </a:solidFill>
            </a:endParaRPr>
          </a:p>
        </p:txBody>
      </p:sp>
      <p:sp>
        <p:nvSpPr>
          <p:cNvPr id="9" name="Rectangle 8"/>
          <p:cNvSpPr/>
          <p:nvPr/>
        </p:nvSpPr>
        <p:spPr>
          <a:xfrm>
            <a:off x="7315200" y="3091639"/>
            <a:ext cx="2052963" cy="48976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400" b="1" dirty="0" smtClean="0">
                <a:solidFill>
                  <a:schemeClr val="tx1">
                    <a:lumMod val="50000"/>
                    <a:lumOff val="50000"/>
                  </a:schemeClr>
                </a:solidFill>
              </a:rPr>
              <a:t>768-1023: unused</a:t>
            </a:r>
            <a:endParaRPr lang="en-US" sz="1400" b="1" dirty="0">
              <a:solidFill>
                <a:schemeClr val="tx1">
                  <a:lumMod val="50000"/>
                  <a:lumOff val="50000"/>
                </a:schemeClr>
              </a:solidFill>
            </a:endParaRPr>
          </a:p>
        </p:txBody>
      </p:sp>
      <p:sp>
        <p:nvSpPr>
          <p:cNvPr id="12" name="Rectangle 11"/>
          <p:cNvSpPr/>
          <p:nvPr/>
        </p:nvSpPr>
        <p:spPr>
          <a:xfrm>
            <a:off x="7010400" y="3891978"/>
            <a:ext cx="3962400" cy="2031325"/>
          </a:xfrm>
          <a:prstGeom prst="rect">
            <a:avLst/>
          </a:prstGeom>
        </p:spPr>
        <p:txBody>
          <a:bodyPr wrap="square">
            <a:spAutoFit/>
          </a:bodyPr>
          <a:lstStyle/>
          <a:p>
            <a:r>
              <a:rPr lang="en-US" sz="1400" b="1" dirty="0" smtClean="0"/>
              <a:t>8 clock cycles for 1 row processing </a:t>
            </a:r>
            <a:endParaRPr lang="en-US" sz="1400" b="1" dirty="0"/>
          </a:p>
          <a:p>
            <a:pPr marL="342900" indent="-342900">
              <a:buAutoNum type="arabicPeriod"/>
            </a:pPr>
            <a:r>
              <a:rPr lang="en-US" sz="1400" dirty="0" smtClean="0"/>
              <a:t>SW_MEM_RD</a:t>
            </a:r>
            <a:r>
              <a:rPr lang="en-US" sz="1400" dirty="0"/>
              <a:t>	</a:t>
            </a:r>
            <a:endParaRPr lang="en-US" sz="1400" dirty="0" smtClean="0"/>
          </a:p>
          <a:p>
            <a:pPr marL="342900" indent="-342900">
              <a:buAutoNum type="arabicPeriod"/>
            </a:pPr>
            <a:r>
              <a:rPr lang="en-US" sz="1400" dirty="0" smtClean="0"/>
              <a:t>SW_MEM_WR</a:t>
            </a:r>
          </a:p>
          <a:p>
            <a:pPr marL="342900" indent="-342900">
              <a:buAutoNum type="arabicPeriod"/>
            </a:pPr>
            <a:r>
              <a:rPr lang="en-US" sz="1400" dirty="0" smtClean="0"/>
              <a:t>SW_MEM_GATE_UP_RD</a:t>
            </a:r>
          </a:p>
          <a:p>
            <a:pPr marL="342900" indent="-342900">
              <a:buAutoNum type="arabicPeriod"/>
            </a:pPr>
            <a:r>
              <a:rPr lang="en-US" sz="1400" dirty="0" smtClean="0"/>
              <a:t>SW_MEM_GATE_UP_WR </a:t>
            </a:r>
          </a:p>
          <a:p>
            <a:pPr marL="342900" indent="-342900">
              <a:buAutoNum type="arabicPeriod"/>
            </a:pPr>
            <a:r>
              <a:rPr lang="en-US" sz="1400" dirty="0" smtClean="0"/>
              <a:t>SW_MEM_GATE_RD</a:t>
            </a:r>
          </a:p>
          <a:p>
            <a:pPr marL="342900" indent="-342900">
              <a:buAutoNum type="arabicPeriod"/>
            </a:pPr>
            <a:r>
              <a:rPr lang="en-US" sz="1400" dirty="0" smtClean="0"/>
              <a:t>SW_MEM_GATE_WR</a:t>
            </a:r>
          </a:p>
          <a:p>
            <a:pPr marL="342900" indent="-342900">
              <a:buAutoNum type="arabicPeriod"/>
            </a:pPr>
            <a:r>
              <a:rPr lang="en-US" sz="1400" dirty="0" smtClean="0"/>
              <a:t>SW_MEM_CONF_RD</a:t>
            </a:r>
          </a:p>
          <a:p>
            <a:pPr marL="342900" indent="-342900">
              <a:buAutoNum type="arabicPeriod"/>
            </a:pPr>
            <a:r>
              <a:rPr lang="en-US" sz="1400" dirty="0" smtClean="0"/>
              <a:t>SW_MEM_CONF_WR</a:t>
            </a:r>
            <a:endParaRPr lang="en-US" sz="1400" dirty="0"/>
          </a:p>
        </p:txBody>
      </p:sp>
      <p:sp>
        <p:nvSpPr>
          <p:cNvPr id="14" name="Rectangle 13"/>
          <p:cNvSpPr/>
          <p:nvPr/>
        </p:nvSpPr>
        <p:spPr>
          <a:xfrm>
            <a:off x="944477" y="838200"/>
            <a:ext cx="1722523" cy="276999"/>
          </a:xfrm>
          <a:prstGeom prst="rect">
            <a:avLst/>
          </a:prstGeom>
        </p:spPr>
        <p:txBody>
          <a:bodyPr wrap="none">
            <a:spAutoFit/>
          </a:bodyPr>
          <a:lstStyle/>
          <a:p>
            <a:r>
              <a:rPr lang="en-US" b="1" dirty="0"/>
              <a:t>r</a:t>
            </a:r>
            <a:r>
              <a:rPr lang="en-US" b="1" dirty="0" smtClean="0"/>
              <a:t>ead sequence memory </a:t>
            </a:r>
            <a:endParaRPr lang="en-US" b="1" dirty="0"/>
          </a:p>
        </p:txBody>
      </p:sp>
      <p:cxnSp>
        <p:nvCxnSpPr>
          <p:cNvPr id="15" name="Straight Arrow Connector 14"/>
          <p:cNvCxnSpPr/>
          <p:nvPr/>
        </p:nvCxnSpPr>
        <p:spPr>
          <a:xfrm>
            <a:off x="505600" y="1147385"/>
            <a:ext cx="0" cy="1974907"/>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rot="16200000">
            <a:off x="-16210" y="1920022"/>
            <a:ext cx="766620" cy="276999"/>
          </a:xfrm>
          <a:prstGeom prst="rect">
            <a:avLst/>
          </a:prstGeom>
        </p:spPr>
        <p:txBody>
          <a:bodyPr wrap="none">
            <a:spAutoFit/>
          </a:bodyPr>
          <a:lstStyle/>
          <a:p>
            <a:r>
              <a:rPr lang="en-US" b="1" dirty="0" smtClean="0"/>
              <a:t>256 rows</a:t>
            </a:r>
            <a:endParaRPr lang="en-US" b="1" dirty="0"/>
          </a:p>
        </p:txBody>
      </p:sp>
      <p:sp>
        <p:nvSpPr>
          <p:cNvPr id="17" name="Rectangle 16"/>
          <p:cNvSpPr/>
          <p:nvPr/>
        </p:nvSpPr>
        <p:spPr>
          <a:xfrm>
            <a:off x="762003" y="1147385"/>
            <a:ext cx="2052963" cy="197490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endParaRPr lang="en-US" sz="1400" b="1" dirty="0">
              <a:solidFill>
                <a:schemeClr val="tx1">
                  <a:lumMod val="50000"/>
                  <a:lumOff val="50000"/>
                </a:schemeClr>
              </a:solidFill>
            </a:endParaRPr>
          </a:p>
        </p:txBody>
      </p:sp>
      <p:sp>
        <p:nvSpPr>
          <p:cNvPr id="19" name="Rectangle 18"/>
          <p:cNvSpPr/>
          <p:nvPr/>
        </p:nvSpPr>
        <p:spPr>
          <a:xfrm rot="16200000">
            <a:off x="1070281" y="1977021"/>
            <a:ext cx="667170" cy="369332"/>
          </a:xfrm>
          <a:prstGeom prst="rect">
            <a:avLst/>
          </a:prstGeom>
        </p:spPr>
        <p:txBody>
          <a:bodyPr wrap="none">
            <a:spAutoFit/>
          </a:bodyPr>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US" b="1" dirty="0" smtClean="0"/>
              <a:t>clock</a:t>
            </a:r>
            <a:endParaRPr lang="en-US" dirty="0"/>
          </a:p>
        </p:txBody>
      </p:sp>
      <p:sp>
        <p:nvSpPr>
          <p:cNvPr id="20" name="Rectangle 19"/>
          <p:cNvSpPr/>
          <p:nvPr/>
        </p:nvSpPr>
        <p:spPr>
          <a:xfrm rot="16200000">
            <a:off x="76557" y="2005396"/>
            <a:ext cx="1740220" cy="369332"/>
          </a:xfrm>
          <a:prstGeom prst="rect">
            <a:avLst/>
          </a:prstGeom>
        </p:spPr>
        <p:txBody>
          <a:bodyPr wrap="none">
            <a:spAutoFit/>
          </a:bodyPr>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US" b="1" dirty="0" smtClean="0"/>
              <a:t>data/new frame</a:t>
            </a:r>
            <a:endParaRPr lang="en-US" dirty="0"/>
          </a:p>
        </p:txBody>
      </p:sp>
      <p:sp>
        <p:nvSpPr>
          <p:cNvPr id="21" name="Rectangle 20"/>
          <p:cNvSpPr/>
          <p:nvPr/>
        </p:nvSpPr>
        <p:spPr>
          <a:xfrm rot="16200000">
            <a:off x="1613301" y="1986639"/>
            <a:ext cx="647934" cy="369332"/>
          </a:xfrm>
          <a:prstGeom prst="rect">
            <a:avLst/>
          </a:prstGeom>
        </p:spPr>
        <p:txBody>
          <a:bodyPr wrap="none">
            <a:spAutoFit/>
          </a:bodyPr>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US" b="1" dirty="0" smtClean="0"/>
              <a:t>clear</a:t>
            </a:r>
            <a:endParaRPr lang="en-US" dirty="0"/>
          </a:p>
        </p:txBody>
      </p:sp>
      <p:sp>
        <p:nvSpPr>
          <p:cNvPr id="22" name="Rectangle 21"/>
          <p:cNvSpPr/>
          <p:nvPr/>
        </p:nvSpPr>
        <p:spPr>
          <a:xfrm rot="16200000">
            <a:off x="2185267" y="1948903"/>
            <a:ext cx="594137" cy="369332"/>
          </a:xfrm>
          <a:prstGeom prst="rect">
            <a:avLst/>
          </a:prstGeom>
        </p:spPr>
        <p:txBody>
          <a:bodyPr wrap="none">
            <a:spAutoFit/>
          </a:bodyPr>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US" b="1" dirty="0" smtClean="0"/>
              <a:t>gate</a:t>
            </a:r>
            <a:endParaRPr lang="en-US" dirty="0"/>
          </a:p>
        </p:txBody>
      </p:sp>
      <p:cxnSp>
        <p:nvCxnSpPr>
          <p:cNvPr id="24" name="Straight Connector 23"/>
          <p:cNvCxnSpPr/>
          <p:nvPr/>
        </p:nvCxnSpPr>
        <p:spPr>
          <a:xfrm>
            <a:off x="1219200" y="1200184"/>
            <a:ext cx="0" cy="1872368"/>
          </a:xfrm>
          <a:prstGeom prst="line">
            <a:avLst/>
          </a:prstGeom>
          <a:ln w="3175">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1752600" y="1200184"/>
            <a:ext cx="0" cy="1872368"/>
          </a:xfrm>
          <a:prstGeom prst="line">
            <a:avLst/>
          </a:prstGeom>
          <a:ln w="3175">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2286000" y="1243752"/>
            <a:ext cx="0" cy="1872368"/>
          </a:xfrm>
          <a:prstGeom prst="line">
            <a:avLst/>
          </a:prstGeom>
          <a:ln w="3175">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6951428" y="6019800"/>
            <a:ext cx="1659172" cy="276999"/>
          </a:xfrm>
          <a:prstGeom prst="rect">
            <a:avLst/>
          </a:prstGeom>
        </p:spPr>
        <p:txBody>
          <a:bodyPr wrap="none">
            <a:spAutoFit/>
          </a:bodyPr>
          <a:lstStyle/>
          <a:p>
            <a:r>
              <a:rPr lang="en-US" b="1" dirty="0" smtClean="0"/>
              <a:t>concurrent JTAG access</a:t>
            </a:r>
            <a:endParaRPr lang="en-US" b="1" dirty="0"/>
          </a:p>
        </p:txBody>
      </p:sp>
      <p:sp>
        <p:nvSpPr>
          <p:cNvPr id="28" name="Rectangle 27"/>
          <p:cNvSpPr/>
          <p:nvPr/>
        </p:nvSpPr>
        <p:spPr>
          <a:xfrm>
            <a:off x="4171087" y="864660"/>
            <a:ext cx="2229713" cy="276999"/>
          </a:xfrm>
          <a:prstGeom prst="rect">
            <a:avLst/>
          </a:prstGeom>
        </p:spPr>
        <p:txBody>
          <a:bodyPr wrap="none">
            <a:spAutoFit/>
          </a:bodyPr>
          <a:lstStyle/>
          <a:p>
            <a:r>
              <a:rPr lang="en-US" b="1" dirty="0"/>
              <a:t>g</a:t>
            </a:r>
            <a:r>
              <a:rPr lang="en-US" b="1" dirty="0" smtClean="0"/>
              <a:t>ated mode  sequence memory </a:t>
            </a:r>
            <a:endParaRPr lang="en-US" b="1" dirty="0"/>
          </a:p>
        </p:txBody>
      </p:sp>
      <p:sp>
        <p:nvSpPr>
          <p:cNvPr id="29" name="Rectangle 28"/>
          <p:cNvSpPr/>
          <p:nvPr/>
        </p:nvSpPr>
        <p:spPr>
          <a:xfrm>
            <a:off x="4175524" y="1173845"/>
            <a:ext cx="2052963" cy="197490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endParaRPr lang="en-US" sz="1400" b="1" dirty="0">
              <a:solidFill>
                <a:schemeClr val="tx1">
                  <a:lumMod val="50000"/>
                  <a:lumOff val="50000"/>
                </a:schemeClr>
              </a:solidFill>
            </a:endParaRPr>
          </a:p>
        </p:txBody>
      </p:sp>
      <p:sp>
        <p:nvSpPr>
          <p:cNvPr id="30" name="Rectangle 29"/>
          <p:cNvSpPr/>
          <p:nvPr/>
        </p:nvSpPr>
        <p:spPr>
          <a:xfrm rot="16200000">
            <a:off x="4555566" y="2003481"/>
            <a:ext cx="667170" cy="369332"/>
          </a:xfrm>
          <a:prstGeom prst="rect">
            <a:avLst/>
          </a:prstGeom>
        </p:spPr>
        <p:txBody>
          <a:bodyPr wrap="none">
            <a:spAutoFit/>
          </a:bodyPr>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US" b="1" dirty="0" smtClean="0"/>
              <a:t>clock</a:t>
            </a:r>
            <a:endParaRPr lang="en-US" dirty="0"/>
          </a:p>
        </p:txBody>
      </p:sp>
      <p:sp>
        <p:nvSpPr>
          <p:cNvPr id="32" name="Rectangle 31"/>
          <p:cNvSpPr/>
          <p:nvPr/>
        </p:nvSpPr>
        <p:spPr>
          <a:xfrm rot="16200000">
            <a:off x="5098586" y="2013099"/>
            <a:ext cx="647934" cy="369332"/>
          </a:xfrm>
          <a:prstGeom prst="rect">
            <a:avLst/>
          </a:prstGeom>
        </p:spPr>
        <p:txBody>
          <a:bodyPr wrap="none">
            <a:spAutoFit/>
          </a:bodyPr>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US" b="1" dirty="0" smtClean="0"/>
              <a:t>clear</a:t>
            </a:r>
            <a:endParaRPr lang="en-US" dirty="0"/>
          </a:p>
        </p:txBody>
      </p:sp>
      <p:sp>
        <p:nvSpPr>
          <p:cNvPr id="33" name="Rectangle 32"/>
          <p:cNvSpPr/>
          <p:nvPr/>
        </p:nvSpPr>
        <p:spPr>
          <a:xfrm rot="16200000">
            <a:off x="5670552" y="1975363"/>
            <a:ext cx="594137" cy="369332"/>
          </a:xfrm>
          <a:prstGeom prst="rect">
            <a:avLst/>
          </a:prstGeom>
        </p:spPr>
        <p:txBody>
          <a:bodyPr wrap="none">
            <a:spAutoFit/>
          </a:bodyPr>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US" b="1" dirty="0" smtClean="0"/>
              <a:t>gate</a:t>
            </a:r>
            <a:endParaRPr lang="en-US" dirty="0"/>
          </a:p>
        </p:txBody>
      </p:sp>
      <p:cxnSp>
        <p:nvCxnSpPr>
          <p:cNvPr id="34" name="Straight Connector 33"/>
          <p:cNvCxnSpPr/>
          <p:nvPr/>
        </p:nvCxnSpPr>
        <p:spPr>
          <a:xfrm>
            <a:off x="4632721" y="1226644"/>
            <a:ext cx="0" cy="1872368"/>
          </a:xfrm>
          <a:prstGeom prst="line">
            <a:avLst/>
          </a:prstGeom>
          <a:ln w="3175">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5166121" y="1226644"/>
            <a:ext cx="0" cy="1872368"/>
          </a:xfrm>
          <a:prstGeom prst="line">
            <a:avLst/>
          </a:prstGeom>
          <a:ln w="3175">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5699521" y="1270212"/>
            <a:ext cx="0" cy="1872368"/>
          </a:xfrm>
          <a:prstGeom prst="line">
            <a:avLst/>
          </a:prstGeom>
          <a:ln w="3175">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37" name="Rectangle 36"/>
          <p:cNvSpPr/>
          <p:nvPr/>
        </p:nvSpPr>
        <p:spPr>
          <a:xfrm>
            <a:off x="1600200" y="3910752"/>
            <a:ext cx="4231316" cy="30044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smtClean="0">
                <a:solidFill>
                  <a:schemeClr val="tx1">
                    <a:lumMod val="50000"/>
                    <a:lumOff val="50000"/>
                  </a:schemeClr>
                </a:solidFill>
              </a:rPr>
              <a:t>mux</a:t>
            </a:r>
            <a:endParaRPr lang="en-US" sz="1400" b="1" dirty="0">
              <a:solidFill>
                <a:schemeClr val="tx1">
                  <a:lumMod val="50000"/>
                  <a:lumOff val="50000"/>
                </a:schemeClr>
              </a:solidFill>
            </a:endParaRPr>
          </a:p>
        </p:txBody>
      </p:sp>
      <p:sp>
        <p:nvSpPr>
          <p:cNvPr id="38" name="Rectangle 37"/>
          <p:cNvSpPr/>
          <p:nvPr/>
        </p:nvSpPr>
        <p:spPr>
          <a:xfrm>
            <a:off x="783079" y="4665747"/>
            <a:ext cx="4410187" cy="46420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err="1" smtClean="0">
                <a:solidFill>
                  <a:schemeClr val="tx1">
                    <a:lumMod val="50000"/>
                    <a:lumOff val="50000"/>
                  </a:schemeClr>
                </a:solidFill>
              </a:rPr>
              <a:t>serializer</a:t>
            </a:r>
            <a:endParaRPr lang="en-US" sz="1400" b="1" dirty="0" smtClean="0">
              <a:solidFill>
                <a:schemeClr val="tx1">
                  <a:lumMod val="50000"/>
                  <a:lumOff val="50000"/>
                </a:schemeClr>
              </a:solidFill>
            </a:endParaRPr>
          </a:p>
          <a:p>
            <a:pPr algn="ctr"/>
            <a:r>
              <a:rPr lang="en-US" sz="1400" b="1" dirty="0">
                <a:solidFill>
                  <a:schemeClr val="tx1">
                    <a:lumMod val="50000"/>
                    <a:lumOff val="50000"/>
                  </a:schemeClr>
                </a:solidFill>
              </a:rPr>
              <a:t>(x32@320MHz</a:t>
            </a:r>
            <a:r>
              <a:rPr lang="en-US" sz="1400" b="1" dirty="0" smtClean="0">
                <a:solidFill>
                  <a:schemeClr val="tx1">
                    <a:lumMod val="50000"/>
                    <a:lumOff val="50000"/>
                  </a:schemeClr>
                </a:solidFill>
              </a:rPr>
              <a:t>)</a:t>
            </a:r>
            <a:endParaRPr lang="en-US" sz="1400" b="1" dirty="0">
              <a:solidFill>
                <a:schemeClr val="tx1">
                  <a:lumMod val="50000"/>
                  <a:lumOff val="50000"/>
                </a:schemeClr>
              </a:solidFill>
            </a:endParaRPr>
          </a:p>
        </p:txBody>
      </p:sp>
      <p:cxnSp>
        <p:nvCxnSpPr>
          <p:cNvPr id="39" name="Straight Arrow Connector 38"/>
          <p:cNvCxnSpPr/>
          <p:nvPr/>
        </p:nvCxnSpPr>
        <p:spPr>
          <a:xfrm>
            <a:off x="1998220" y="3449519"/>
            <a:ext cx="0" cy="31286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2118567" y="3481353"/>
            <a:ext cx="700833" cy="276999"/>
          </a:xfrm>
          <a:prstGeom prst="rect">
            <a:avLst/>
          </a:prstGeom>
        </p:spPr>
        <p:txBody>
          <a:bodyPr wrap="none">
            <a:spAutoFit/>
          </a:bodyPr>
          <a:lstStyle/>
          <a:p>
            <a:r>
              <a:rPr lang="en-US" b="1" dirty="0" smtClean="0"/>
              <a:t>3x32 bit</a:t>
            </a:r>
            <a:endParaRPr lang="en-US" b="1" dirty="0"/>
          </a:p>
        </p:txBody>
      </p:sp>
      <p:sp>
        <p:nvSpPr>
          <p:cNvPr id="42" name="Right Brace 41"/>
          <p:cNvSpPr/>
          <p:nvPr/>
        </p:nvSpPr>
        <p:spPr>
          <a:xfrm rot="5400000">
            <a:off x="1871056" y="2484376"/>
            <a:ext cx="265197" cy="1504915"/>
          </a:xfrm>
          <a:prstGeom prst="rightBrace">
            <a:avLst>
              <a:gd name="adj1" fmla="val 70103"/>
              <a:gd name="adj2" fmla="val 52736"/>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43" name="Straight Arrow Connector 42"/>
          <p:cNvCxnSpPr/>
          <p:nvPr/>
        </p:nvCxnSpPr>
        <p:spPr>
          <a:xfrm>
            <a:off x="5407307" y="3570236"/>
            <a:ext cx="0" cy="31286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5527654" y="3602070"/>
            <a:ext cx="700833" cy="276999"/>
          </a:xfrm>
          <a:prstGeom prst="rect">
            <a:avLst/>
          </a:prstGeom>
        </p:spPr>
        <p:txBody>
          <a:bodyPr wrap="none">
            <a:spAutoFit/>
          </a:bodyPr>
          <a:lstStyle/>
          <a:p>
            <a:r>
              <a:rPr lang="en-US" b="1" dirty="0" smtClean="0"/>
              <a:t>3x32 bit</a:t>
            </a:r>
            <a:endParaRPr lang="en-US" b="1" dirty="0"/>
          </a:p>
        </p:txBody>
      </p:sp>
      <p:sp>
        <p:nvSpPr>
          <p:cNvPr id="45" name="Right Brace 44"/>
          <p:cNvSpPr/>
          <p:nvPr/>
        </p:nvSpPr>
        <p:spPr>
          <a:xfrm rot="5400000">
            <a:off x="5280143" y="2605093"/>
            <a:ext cx="265197" cy="1504915"/>
          </a:xfrm>
          <a:prstGeom prst="rightBrace">
            <a:avLst>
              <a:gd name="adj1" fmla="val 70103"/>
              <a:gd name="adj2" fmla="val 52736"/>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46" name="Straight Arrow Connector 45"/>
          <p:cNvCxnSpPr/>
          <p:nvPr/>
        </p:nvCxnSpPr>
        <p:spPr>
          <a:xfrm>
            <a:off x="944477" y="3257370"/>
            <a:ext cx="0" cy="11867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896046" y="3453552"/>
            <a:ext cx="551754" cy="276999"/>
          </a:xfrm>
          <a:prstGeom prst="rect">
            <a:avLst/>
          </a:prstGeom>
        </p:spPr>
        <p:txBody>
          <a:bodyPr wrap="none">
            <a:spAutoFit/>
          </a:bodyPr>
          <a:lstStyle/>
          <a:p>
            <a:r>
              <a:rPr lang="en-US" b="1" dirty="0" smtClean="0"/>
              <a:t>32 bit</a:t>
            </a:r>
            <a:endParaRPr lang="en-US" b="1" dirty="0"/>
          </a:p>
        </p:txBody>
      </p:sp>
      <p:sp>
        <p:nvSpPr>
          <p:cNvPr id="49" name="Rectangle 48"/>
          <p:cNvSpPr/>
          <p:nvPr/>
        </p:nvSpPr>
        <p:spPr>
          <a:xfrm>
            <a:off x="7272794" y="1219200"/>
            <a:ext cx="2099806" cy="461665"/>
          </a:xfrm>
          <a:prstGeom prst="rect">
            <a:avLst/>
          </a:prstGeom>
        </p:spPr>
        <p:txBody>
          <a:bodyPr wrap="none">
            <a:spAutoFit/>
          </a:bodyPr>
          <a:lstStyle/>
          <a:p>
            <a:pPr algn="ctr"/>
            <a:r>
              <a:rPr lang="en-US" b="1" dirty="0"/>
              <a:t>m</a:t>
            </a:r>
            <a:r>
              <a:rPr lang="en-US" b="1" dirty="0" smtClean="0"/>
              <a:t>emory physical organization</a:t>
            </a:r>
          </a:p>
          <a:p>
            <a:pPr algn="ctr"/>
            <a:r>
              <a:rPr lang="en-US" b="1" dirty="0" smtClean="0"/>
              <a:t>1024x128+parity</a:t>
            </a:r>
            <a:endParaRPr lang="en-US" b="1" dirty="0"/>
          </a:p>
        </p:txBody>
      </p:sp>
      <p:cxnSp>
        <p:nvCxnSpPr>
          <p:cNvPr id="50" name="Straight Arrow Connector 49"/>
          <p:cNvCxnSpPr/>
          <p:nvPr/>
        </p:nvCxnSpPr>
        <p:spPr>
          <a:xfrm flipV="1">
            <a:off x="2895600" y="1200185"/>
            <a:ext cx="1219200" cy="47502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3124200" y="1103020"/>
            <a:ext cx="606705" cy="369332"/>
          </a:xfrm>
          <a:prstGeom prst="rect">
            <a:avLst/>
          </a:prstGeom>
        </p:spPr>
        <p:txBody>
          <a:bodyPr wrap="none">
            <a:spAutoFit/>
          </a:bodyPr>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US" b="1" dirty="0" smtClean="0"/>
              <a:t>veto</a:t>
            </a:r>
            <a:endParaRPr lang="en-US" dirty="0"/>
          </a:p>
        </p:txBody>
      </p:sp>
      <p:cxnSp>
        <p:nvCxnSpPr>
          <p:cNvPr id="55" name="Straight Arrow Connector 54"/>
          <p:cNvCxnSpPr/>
          <p:nvPr/>
        </p:nvCxnSpPr>
        <p:spPr>
          <a:xfrm flipV="1">
            <a:off x="2895600" y="1955612"/>
            <a:ext cx="1219200" cy="475026"/>
          </a:xfrm>
          <a:prstGeom prst="straightConnector1">
            <a:avLst/>
          </a:prstGeom>
          <a:ln w="38100">
            <a:headEnd type="arrow"/>
            <a:tailEnd type="none"/>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a:xfrm>
            <a:off x="3200400" y="1865020"/>
            <a:ext cx="513282" cy="369332"/>
          </a:xfrm>
          <a:prstGeom prst="rect">
            <a:avLst/>
          </a:prstGeom>
        </p:spPr>
        <p:txBody>
          <a:bodyPr wrap="none">
            <a:spAutoFit/>
          </a:bodyPr>
          <a:ls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US" b="1" dirty="0" smtClean="0"/>
              <a:t>run</a:t>
            </a:r>
            <a:endParaRPr lang="en-US" dirty="0"/>
          </a:p>
        </p:txBody>
      </p:sp>
      <p:sp>
        <p:nvSpPr>
          <p:cNvPr id="57" name="Rectangle 56"/>
          <p:cNvSpPr/>
          <p:nvPr/>
        </p:nvSpPr>
        <p:spPr>
          <a:xfrm>
            <a:off x="0" y="5410200"/>
            <a:ext cx="6795700" cy="830997"/>
          </a:xfrm>
          <a:prstGeom prst="rect">
            <a:avLst/>
          </a:prstGeom>
        </p:spPr>
        <p:txBody>
          <a:bodyPr wrap="square">
            <a:spAutoFit/>
          </a:bodyPr>
          <a:lstStyle/>
          <a:p>
            <a:pPr marL="342900" indent="-342900">
              <a:buFont typeface="Arial" pitchFamily="34" charset="0"/>
              <a:buChar char="•"/>
            </a:pPr>
            <a:r>
              <a:rPr lang="en-US" sz="1600" dirty="0" smtClean="0"/>
              <a:t>Fully programmable sequencer </a:t>
            </a:r>
            <a:r>
              <a:rPr lang="en-US" sz="1600" dirty="0"/>
              <a:t>(length and bits) </a:t>
            </a:r>
            <a:endParaRPr lang="en-US" sz="1600" dirty="0" smtClean="0"/>
          </a:p>
          <a:p>
            <a:pPr marL="342900" indent="-342900">
              <a:buFont typeface="Arial" pitchFamily="34" charset="0"/>
              <a:buChar char="•"/>
            </a:pPr>
            <a:r>
              <a:rPr lang="en-US" sz="1600" dirty="0" smtClean="0"/>
              <a:t>Gated </a:t>
            </a:r>
            <a:r>
              <a:rPr lang="en-US" sz="1600" dirty="0"/>
              <a:t>mode started </a:t>
            </a:r>
            <a:r>
              <a:rPr lang="en-US" sz="1600" dirty="0" smtClean="0"/>
              <a:t>by veto </a:t>
            </a:r>
            <a:r>
              <a:rPr lang="en-US" sz="1600" dirty="0"/>
              <a:t>command (at given row) stopped after programmable time</a:t>
            </a:r>
          </a:p>
        </p:txBody>
      </p:sp>
      <p:cxnSp>
        <p:nvCxnSpPr>
          <p:cNvPr id="58" name="Straight Arrow Connector 57"/>
          <p:cNvCxnSpPr/>
          <p:nvPr/>
        </p:nvCxnSpPr>
        <p:spPr>
          <a:xfrm>
            <a:off x="3525463" y="4283686"/>
            <a:ext cx="0" cy="31286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37174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Offset correction</a:t>
            </a:r>
            <a:endParaRPr lang="en-GB" dirty="0"/>
          </a:p>
        </p:txBody>
      </p:sp>
      <p:sp>
        <p:nvSpPr>
          <p:cNvPr id="4" name="Date Placeholder 3"/>
          <p:cNvSpPr>
            <a:spLocks noGrp="1"/>
          </p:cNvSpPr>
          <p:nvPr>
            <p:ph type="dt" sz="half" idx="2"/>
          </p:nvPr>
        </p:nvSpPr>
        <p:spPr/>
        <p:txBody>
          <a:bodyPr/>
          <a:lstStyle/>
          <a:p>
            <a:r>
              <a:rPr lang="en-US" smtClean="0"/>
              <a:t>hemperek@uni-bonn.de</a:t>
            </a:r>
            <a:endParaRPr lang="en-US" dirty="0"/>
          </a:p>
        </p:txBody>
      </p:sp>
      <p:sp>
        <p:nvSpPr>
          <p:cNvPr id="5" name="Footer Placeholder 4"/>
          <p:cNvSpPr>
            <a:spLocks noGrp="1"/>
          </p:cNvSpPr>
          <p:nvPr>
            <p:ph type="ftr" sz="quarter" idx="3"/>
          </p:nvPr>
        </p:nvSpPr>
        <p:spPr/>
        <p:txBody>
          <a:bodyPr/>
          <a:lstStyle/>
          <a:p>
            <a:r>
              <a:rPr lang="en-US" smtClean="0"/>
              <a:t>DHPT Review - MPI - 27.04.2014</a:t>
            </a:r>
            <a:endParaRPr lang="en-US" dirty="0"/>
          </a:p>
        </p:txBody>
      </p:sp>
      <p:sp>
        <p:nvSpPr>
          <p:cNvPr id="14" name="Rectangle 13"/>
          <p:cNvSpPr/>
          <p:nvPr/>
        </p:nvSpPr>
        <p:spPr>
          <a:xfrm>
            <a:off x="685800" y="2237601"/>
            <a:ext cx="2209799"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solidFill>
                  <a:schemeClr val="tx1">
                    <a:lumMod val="50000"/>
                    <a:lumOff val="50000"/>
                  </a:schemeClr>
                </a:solidFill>
              </a:rPr>
              <a:t>memory</a:t>
            </a:r>
          </a:p>
          <a:p>
            <a:pPr algn="ctr"/>
            <a:r>
              <a:rPr lang="en-US" sz="1400" b="1" dirty="0" smtClean="0">
                <a:solidFill>
                  <a:schemeClr val="tx1">
                    <a:lumMod val="50000"/>
                    <a:lumOff val="50000"/>
                  </a:schemeClr>
                </a:solidFill>
              </a:rPr>
              <a:t>1024x(128+16 parity)</a:t>
            </a:r>
            <a:endParaRPr lang="en-US" sz="1400" b="1" dirty="0">
              <a:solidFill>
                <a:schemeClr val="tx1">
                  <a:lumMod val="50000"/>
                  <a:lumOff val="50000"/>
                </a:schemeClr>
              </a:solidFill>
            </a:endParaRPr>
          </a:p>
        </p:txBody>
      </p:sp>
      <p:sp>
        <p:nvSpPr>
          <p:cNvPr id="18" name="Rectangle 17"/>
          <p:cNvSpPr/>
          <p:nvPr/>
        </p:nvSpPr>
        <p:spPr>
          <a:xfrm>
            <a:off x="3064331" y="2788934"/>
            <a:ext cx="779381" cy="276999"/>
          </a:xfrm>
          <a:prstGeom prst="rect">
            <a:avLst/>
          </a:prstGeom>
        </p:spPr>
        <p:txBody>
          <a:bodyPr wrap="none">
            <a:spAutoFit/>
          </a:bodyPr>
          <a:lstStyle/>
          <a:p>
            <a:r>
              <a:rPr lang="en-US" b="1" dirty="0" smtClean="0"/>
              <a:t>2x128 bit</a:t>
            </a:r>
            <a:endParaRPr lang="en-US" b="1" dirty="0"/>
          </a:p>
        </p:txBody>
      </p:sp>
      <p:cxnSp>
        <p:nvCxnSpPr>
          <p:cNvPr id="19" name="Straight Arrow Connector 18"/>
          <p:cNvCxnSpPr/>
          <p:nvPr/>
        </p:nvCxnSpPr>
        <p:spPr>
          <a:xfrm>
            <a:off x="2893788" y="2791167"/>
            <a:ext cx="0" cy="31286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895599" y="3990201"/>
            <a:ext cx="0" cy="31286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2895599" y="2237601"/>
            <a:ext cx="2209799"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smtClean="0">
                <a:solidFill>
                  <a:schemeClr val="tx1">
                    <a:lumMod val="50000"/>
                    <a:lumOff val="50000"/>
                  </a:schemeClr>
                </a:solidFill>
              </a:rPr>
              <a:t>memory</a:t>
            </a:r>
          </a:p>
          <a:p>
            <a:pPr algn="ctr"/>
            <a:r>
              <a:rPr lang="en-US" sz="1400" b="1" dirty="0" smtClean="0">
                <a:solidFill>
                  <a:schemeClr val="tx1">
                    <a:lumMod val="50000"/>
                    <a:lumOff val="50000"/>
                  </a:schemeClr>
                </a:solidFill>
              </a:rPr>
              <a:t>1024x(128+16 parity)</a:t>
            </a:r>
            <a:endParaRPr lang="en-US" sz="1400" b="1" dirty="0">
              <a:solidFill>
                <a:schemeClr val="tx1">
                  <a:lumMod val="50000"/>
                  <a:lumOff val="50000"/>
                </a:schemeClr>
              </a:solidFill>
            </a:endParaRPr>
          </a:p>
        </p:txBody>
      </p:sp>
      <p:sp>
        <p:nvSpPr>
          <p:cNvPr id="24" name="Rectangle 23"/>
          <p:cNvSpPr/>
          <p:nvPr/>
        </p:nvSpPr>
        <p:spPr>
          <a:xfrm>
            <a:off x="1407888" y="3380601"/>
            <a:ext cx="2971800" cy="457200"/>
          </a:xfrm>
          <a:prstGeom prst="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tx1">
                    <a:lumMod val="50000"/>
                    <a:lumOff val="50000"/>
                  </a:schemeClr>
                </a:solidFill>
              </a:rPr>
              <a:t>serialization (x16@320MHz)</a:t>
            </a:r>
            <a:endParaRPr lang="en-US" sz="1400" b="1" dirty="0">
              <a:solidFill>
                <a:schemeClr val="tx1">
                  <a:lumMod val="50000"/>
                  <a:lumOff val="50000"/>
                </a:schemeClr>
              </a:solidFill>
            </a:endParaRPr>
          </a:p>
        </p:txBody>
      </p:sp>
      <p:sp>
        <p:nvSpPr>
          <p:cNvPr id="26" name="Rectangle 25"/>
          <p:cNvSpPr/>
          <p:nvPr/>
        </p:nvSpPr>
        <p:spPr>
          <a:xfrm>
            <a:off x="3124938" y="4066401"/>
            <a:ext cx="1621982" cy="276999"/>
          </a:xfrm>
          <a:prstGeom prst="rect">
            <a:avLst/>
          </a:prstGeom>
        </p:spPr>
        <p:txBody>
          <a:bodyPr wrap="none">
            <a:spAutoFit/>
          </a:bodyPr>
          <a:lstStyle/>
          <a:p>
            <a:r>
              <a:rPr lang="en-US" b="1" dirty="0"/>
              <a:t>8</a:t>
            </a:r>
            <a:r>
              <a:rPr lang="en-US" b="1" dirty="0" smtClean="0"/>
              <a:t>x2bit DCD offset data</a:t>
            </a:r>
            <a:endParaRPr lang="en-US" b="1" dirty="0"/>
          </a:p>
        </p:txBody>
      </p:sp>
      <p:sp>
        <p:nvSpPr>
          <p:cNvPr id="27" name="Rectangle 26"/>
          <p:cNvSpPr/>
          <p:nvPr/>
        </p:nvSpPr>
        <p:spPr>
          <a:xfrm>
            <a:off x="5715000" y="4114800"/>
            <a:ext cx="3962400" cy="1169551"/>
          </a:xfrm>
          <a:prstGeom prst="rect">
            <a:avLst/>
          </a:prstGeom>
        </p:spPr>
        <p:txBody>
          <a:bodyPr wrap="square">
            <a:spAutoFit/>
          </a:bodyPr>
          <a:lstStyle/>
          <a:p>
            <a:r>
              <a:rPr lang="en-US" sz="1400" b="1" dirty="0" smtClean="0"/>
              <a:t>4 clock cycles -&gt; 4 states</a:t>
            </a:r>
          </a:p>
          <a:p>
            <a:pPr marL="800100" lvl="1" indent="-342900">
              <a:buFont typeface="+mj-lt"/>
              <a:buAutoNum type="arabicPeriod"/>
            </a:pPr>
            <a:r>
              <a:rPr lang="en-US" sz="1400" dirty="0"/>
              <a:t>OFFSET_MEM_CONF_RD</a:t>
            </a:r>
            <a:endParaRPr lang="en-US" sz="1400" dirty="0" smtClean="0"/>
          </a:p>
          <a:p>
            <a:pPr marL="800100" lvl="1" indent="-342900">
              <a:buFont typeface="+mj-lt"/>
              <a:buAutoNum type="arabicPeriod"/>
            </a:pPr>
            <a:r>
              <a:rPr lang="en-US" sz="1400" dirty="0"/>
              <a:t>OFFSET_MEM_CONF_WR</a:t>
            </a:r>
            <a:endParaRPr lang="en-US" sz="1400" dirty="0" smtClean="0"/>
          </a:p>
          <a:p>
            <a:pPr marL="800100" lvl="1" indent="-342900">
              <a:buFont typeface="+mj-lt"/>
              <a:buAutoNum type="arabicPeriod"/>
            </a:pPr>
            <a:r>
              <a:rPr lang="en-US" sz="1400" dirty="0"/>
              <a:t>OFFSET_MEM_DATA_WR	</a:t>
            </a:r>
            <a:endParaRPr lang="en-US" sz="1400" dirty="0" smtClean="0"/>
          </a:p>
          <a:p>
            <a:pPr marL="800100" lvl="1" indent="-342900">
              <a:buFont typeface="+mj-lt"/>
              <a:buAutoNum type="arabicPeriod"/>
            </a:pPr>
            <a:r>
              <a:rPr lang="en-US" sz="1400" dirty="0"/>
              <a:t>OFFSET_MEM_DATA_RD</a:t>
            </a:r>
            <a:endParaRPr lang="en-US" sz="1400" dirty="0" smtClean="0"/>
          </a:p>
        </p:txBody>
      </p:sp>
      <p:sp>
        <p:nvSpPr>
          <p:cNvPr id="28" name="Rectangle 27"/>
          <p:cNvSpPr/>
          <p:nvPr/>
        </p:nvSpPr>
        <p:spPr>
          <a:xfrm>
            <a:off x="6566362" y="1703604"/>
            <a:ext cx="1905000" cy="95110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400" b="1" dirty="0" smtClean="0">
                <a:solidFill>
                  <a:schemeClr val="tx1">
                    <a:lumMod val="50000"/>
                    <a:lumOff val="50000"/>
                  </a:schemeClr>
                </a:solidFill>
              </a:rPr>
              <a:t>0-511: offset A</a:t>
            </a:r>
            <a:endParaRPr lang="en-US" sz="1400" b="1" dirty="0">
              <a:solidFill>
                <a:schemeClr val="tx1">
                  <a:lumMod val="50000"/>
                  <a:lumOff val="50000"/>
                </a:schemeClr>
              </a:solidFill>
            </a:endParaRPr>
          </a:p>
        </p:txBody>
      </p:sp>
      <p:sp>
        <p:nvSpPr>
          <p:cNvPr id="29" name="Rectangle 28"/>
          <p:cNvSpPr/>
          <p:nvPr/>
        </p:nvSpPr>
        <p:spPr>
          <a:xfrm>
            <a:off x="6566362" y="2618004"/>
            <a:ext cx="1905000" cy="951101"/>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1400" b="1" dirty="0" smtClean="0">
                <a:solidFill>
                  <a:schemeClr val="tx1">
                    <a:lumMod val="50000"/>
                    <a:lumOff val="50000"/>
                  </a:schemeClr>
                </a:solidFill>
              </a:rPr>
              <a:t>512-1023: offset B</a:t>
            </a:r>
            <a:endParaRPr lang="en-US" sz="1400" b="1" dirty="0">
              <a:solidFill>
                <a:schemeClr val="tx1">
                  <a:lumMod val="50000"/>
                  <a:lumOff val="50000"/>
                </a:schemeClr>
              </a:solidFill>
            </a:endParaRPr>
          </a:p>
        </p:txBody>
      </p:sp>
      <p:cxnSp>
        <p:nvCxnSpPr>
          <p:cNvPr id="30" name="Straight Arrow Connector 29"/>
          <p:cNvCxnSpPr/>
          <p:nvPr/>
        </p:nvCxnSpPr>
        <p:spPr>
          <a:xfrm>
            <a:off x="6413962" y="1682693"/>
            <a:ext cx="0" cy="1974907"/>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rot="16200000">
            <a:off x="5443281" y="2455330"/>
            <a:ext cx="1664366" cy="276999"/>
          </a:xfrm>
          <a:prstGeom prst="rect">
            <a:avLst/>
          </a:prstGeom>
        </p:spPr>
        <p:txBody>
          <a:bodyPr wrap="none">
            <a:spAutoFit/>
          </a:bodyPr>
          <a:lstStyle/>
          <a:p>
            <a:r>
              <a:rPr lang="en-US" b="1" dirty="0" smtClean="0"/>
              <a:t>1024 word/2x256 rows</a:t>
            </a:r>
            <a:endParaRPr lang="en-US" b="1" dirty="0"/>
          </a:p>
        </p:txBody>
      </p:sp>
      <p:sp>
        <p:nvSpPr>
          <p:cNvPr id="32" name="Rectangle 31"/>
          <p:cNvSpPr/>
          <p:nvPr/>
        </p:nvSpPr>
        <p:spPr>
          <a:xfrm>
            <a:off x="609600" y="1032302"/>
            <a:ext cx="1123577" cy="276999"/>
          </a:xfrm>
          <a:prstGeom prst="rect">
            <a:avLst/>
          </a:prstGeom>
        </p:spPr>
        <p:txBody>
          <a:bodyPr wrap="none">
            <a:spAutoFit/>
          </a:bodyPr>
          <a:lstStyle/>
          <a:p>
            <a:r>
              <a:rPr lang="en-US" b="1" dirty="0" smtClean="0"/>
              <a:t>2 bits per pixel</a:t>
            </a:r>
            <a:endParaRPr lang="en-US" b="1" dirty="0"/>
          </a:p>
        </p:txBody>
      </p:sp>
      <p:sp>
        <p:nvSpPr>
          <p:cNvPr id="33" name="Rectangle 32"/>
          <p:cNvSpPr/>
          <p:nvPr/>
        </p:nvSpPr>
        <p:spPr>
          <a:xfrm>
            <a:off x="5740400" y="5284351"/>
            <a:ext cx="1659172" cy="276999"/>
          </a:xfrm>
          <a:prstGeom prst="rect">
            <a:avLst/>
          </a:prstGeom>
        </p:spPr>
        <p:txBody>
          <a:bodyPr wrap="none">
            <a:spAutoFit/>
          </a:bodyPr>
          <a:lstStyle/>
          <a:p>
            <a:r>
              <a:rPr lang="en-US" b="1" dirty="0" smtClean="0"/>
              <a:t>concurrent JTAG access</a:t>
            </a:r>
            <a:endParaRPr lang="en-US" b="1" dirty="0"/>
          </a:p>
        </p:txBody>
      </p:sp>
      <p:sp>
        <p:nvSpPr>
          <p:cNvPr id="34" name="Rectangle 33"/>
          <p:cNvSpPr/>
          <p:nvPr/>
        </p:nvSpPr>
        <p:spPr>
          <a:xfrm>
            <a:off x="6092260" y="5742801"/>
            <a:ext cx="1659172" cy="276999"/>
          </a:xfrm>
          <a:prstGeom prst="rect">
            <a:avLst/>
          </a:prstGeom>
        </p:spPr>
        <p:txBody>
          <a:bodyPr wrap="none">
            <a:spAutoFit/>
          </a:bodyPr>
          <a:lstStyle/>
          <a:p>
            <a:r>
              <a:rPr lang="en-US" b="1" dirty="0" smtClean="0"/>
              <a:t>concurrent JTAG access</a:t>
            </a:r>
            <a:endParaRPr lang="en-US" b="1" dirty="0"/>
          </a:p>
        </p:txBody>
      </p:sp>
      <p:sp>
        <p:nvSpPr>
          <p:cNvPr id="20" name="Rectangle 19"/>
          <p:cNvSpPr/>
          <p:nvPr/>
        </p:nvSpPr>
        <p:spPr>
          <a:xfrm>
            <a:off x="6434594" y="1241939"/>
            <a:ext cx="2099806" cy="461665"/>
          </a:xfrm>
          <a:prstGeom prst="rect">
            <a:avLst/>
          </a:prstGeom>
        </p:spPr>
        <p:txBody>
          <a:bodyPr wrap="none">
            <a:spAutoFit/>
          </a:bodyPr>
          <a:lstStyle/>
          <a:p>
            <a:pPr algn="ctr"/>
            <a:r>
              <a:rPr lang="en-US" b="1" dirty="0"/>
              <a:t>m</a:t>
            </a:r>
            <a:r>
              <a:rPr lang="en-US" b="1" dirty="0" smtClean="0"/>
              <a:t>emory physical organization</a:t>
            </a:r>
          </a:p>
          <a:p>
            <a:pPr algn="ctr"/>
            <a:r>
              <a:rPr lang="en-US" b="1" dirty="0" smtClean="0"/>
              <a:t>1024x128+parity</a:t>
            </a:r>
            <a:endParaRPr lang="en-US" b="1" dirty="0"/>
          </a:p>
        </p:txBody>
      </p:sp>
    </p:spTree>
    <p:extLst>
      <p:ext uri="{BB962C8B-B14F-4D97-AF65-F5344CB8AC3E}">
        <p14:creationId xmlns:p14="http://schemas.microsoft.com/office/powerpoint/2010/main" val="25721717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Explanation of the Timing Diagrams</a:t>
            </a:r>
          </a:p>
        </p:txBody>
      </p:sp>
      <p:sp>
        <p:nvSpPr>
          <p:cNvPr id="4" name="Date Placeholder 3"/>
          <p:cNvSpPr>
            <a:spLocks noGrp="1"/>
          </p:cNvSpPr>
          <p:nvPr>
            <p:ph type="dt" sz="half" idx="2"/>
          </p:nvPr>
        </p:nvSpPr>
        <p:spPr/>
        <p:txBody>
          <a:bodyPr/>
          <a:lstStyle/>
          <a:p>
            <a:r>
              <a:rPr lang="en-US" smtClean="0"/>
              <a:t>hemperek@uni-bonn.de</a:t>
            </a:r>
            <a:endParaRPr lang="en-US" dirty="0"/>
          </a:p>
        </p:txBody>
      </p:sp>
      <p:sp>
        <p:nvSpPr>
          <p:cNvPr id="5" name="Footer Placeholder 4"/>
          <p:cNvSpPr>
            <a:spLocks noGrp="1"/>
          </p:cNvSpPr>
          <p:nvPr>
            <p:ph type="ftr" sz="quarter" idx="3"/>
          </p:nvPr>
        </p:nvSpPr>
        <p:spPr/>
        <p:txBody>
          <a:bodyPr/>
          <a:lstStyle/>
          <a:p>
            <a:r>
              <a:rPr lang="en-US" smtClean="0"/>
              <a:t>DHPT Review - MPI - 27.04.2014</a:t>
            </a:r>
            <a:endParaRPr lang="en-US" dirty="0"/>
          </a:p>
        </p:txBody>
      </p:sp>
      <p:cxnSp>
        <p:nvCxnSpPr>
          <p:cNvPr id="7" name="Straight Arrow Connector 6"/>
          <p:cNvCxnSpPr/>
          <p:nvPr/>
        </p:nvCxnSpPr>
        <p:spPr>
          <a:xfrm flipV="1">
            <a:off x="6411589" y="3993866"/>
            <a:ext cx="0" cy="784122"/>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29174" y="2564904"/>
            <a:ext cx="2820729"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Raw data frame</a:t>
            </a:r>
          </a:p>
        </p:txBody>
      </p:sp>
      <p:sp>
        <p:nvSpPr>
          <p:cNvPr id="9" name="TextBox 8"/>
          <p:cNvSpPr txBox="1"/>
          <p:nvPr/>
        </p:nvSpPr>
        <p:spPr>
          <a:xfrm>
            <a:off x="753243" y="4777988"/>
            <a:ext cx="1248139" cy="523220"/>
          </a:xfrm>
          <a:prstGeom prst="rect">
            <a:avLst/>
          </a:prstGeom>
          <a:noFill/>
        </p:spPr>
        <p:txBody>
          <a:bodyPr wrap="square" rtlCol="0">
            <a:spAutoFit/>
          </a:bodyPr>
          <a:lstStyle/>
          <a:p>
            <a:pPr algn="ctr"/>
            <a:r>
              <a:rPr lang="en-US" sz="1400" b="1" dirty="0" smtClean="0"/>
              <a:t>Physics trigger on</a:t>
            </a:r>
            <a:endParaRPr lang="en-US" sz="1400" b="1" dirty="0"/>
          </a:p>
        </p:txBody>
      </p:sp>
      <p:sp>
        <p:nvSpPr>
          <p:cNvPr id="10" name="Rectangle 9"/>
          <p:cNvSpPr/>
          <p:nvPr/>
        </p:nvSpPr>
        <p:spPr>
          <a:xfrm>
            <a:off x="2949905" y="2564904"/>
            <a:ext cx="2820729"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Raw data frame</a:t>
            </a:r>
          </a:p>
        </p:txBody>
      </p:sp>
      <p:sp>
        <p:nvSpPr>
          <p:cNvPr id="11" name="Rectangle 10"/>
          <p:cNvSpPr/>
          <p:nvPr/>
        </p:nvSpPr>
        <p:spPr>
          <a:xfrm>
            <a:off x="5770633" y="2564904"/>
            <a:ext cx="3784879"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Rolling shutter </a:t>
            </a:r>
            <a:r>
              <a:rPr lang="en-US" dirty="0" smtClean="0"/>
              <a:t>cycle</a:t>
            </a:r>
            <a:endParaRPr lang="en-US" dirty="0"/>
          </a:p>
        </p:txBody>
      </p:sp>
      <p:sp>
        <p:nvSpPr>
          <p:cNvPr id="12" name="Rectangle 11"/>
          <p:cNvSpPr/>
          <p:nvPr/>
        </p:nvSpPr>
        <p:spPr>
          <a:xfrm>
            <a:off x="1364894" y="3555924"/>
            <a:ext cx="2820729" cy="43204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Event data frame </a:t>
            </a:r>
            <a:endParaRPr lang="en-US" dirty="0"/>
          </a:p>
        </p:txBody>
      </p:sp>
      <p:cxnSp>
        <p:nvCxnSpPr>
          <p:cNvPr id="13" name="Straight Connector 12"/>
          <p:cNvCxnSpPr/>
          <p:nvPr/>
        </p:nvCxnSpPr>
        <p:spPr>
          <a:xfrm>
            <a:off x="831247" y="3138316"/>
            <a:ext cx="0" cy="12987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831247" y="4252155"/>
            <a:ext cx="520936" cy="0"/>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146330" y="3976335"/>
            <a:ext cx="1248139" cy="276999"/>
          </a:xfrm>
          <a:prstGeom prst="rect">
            <a:avLst/>
          </a:prstGeom>
          <a:noFill/>
        </p:spPr>
        <p:txBody>
          <a:bodyPr wrap="square" rtlCol="0">
            <a:spAutoFit/>
          </a:bodyPr>
          <a:lstStyle/>
          <a:p>
            <a:pPr algn="ctr"/>
            <a:r>
              <a:rPr lang="en-US" sz="1200" dirty="0" smtClean="0"/>
              <a:t>20µs</a:t>
            </a:r>
            <a:endParaRPr lang="en-US" sz="1200" dirty="0"/>
          </a:p>
        </p:txBody>
      </p:sp>
      <p:cxnSp>
        <p:nvCxnSpPr>
          <p:cNvPr id="16" name="Straight Connector 15"/>
          <p:cNvCxnSpPr/>
          <p:nvPr/>
        </p:nvCxnSpPr>
        <p:spPr>
          <a:xfrm>
            <a:off x="843959" y="2934816"/>
            <a:ext cx="508225" cy="62110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664687" y="2934816"/>
            <a:ext cx="520936" cy="62110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843958" y="2627039"/>
            <a:ext cx="2820729" cy="307777"/>
          </a:xfrm>
          <a:prstGeom prst="rect">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cxnSp>
        <p:nvCxnSpPr>
          <p:cNvPr id="19" name="Straight Arrow Connector 18"/>
          <p:cNvCxnSpPr/>
          <p:nvPr/>
        </p:nvCxnSpPr>
        <p:spPr>
          <a:xfrm>
            <a:off x="1377313" y="4252155"/>
            <a:ext cx="2808311" cy="1178"/>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9" idx="0"/>
          </p:cNvCxnSpPr>
          <p:nvPr/>
        </p:nvCxnSpPr>
        <p:spPr>
          <a:xfrm flipV="1">
            <a:off x="1377312" y="3993866"/>
            <a:ext cx="0" cy="784123"/>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185623" y="3987972"/>
            <a:ext cx="0" cy="3947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rot="16200000">
            <a:off x="774898" y="3849472"/>
            <a:ext cx="633635" cy="276999"/>
          </a:xfrm>
          <a:prstGeom prst="rect">
            <a:avLst/>
          </a:prstGeom>
        </p:spPr>
        <p:txBody>
          <a:bodyPr wrap="none">
            <a:spAutoFit/>
          </a:bodyPr>
          <a:lstStyle/>
          <a:p>
            <a:r>
              <a:rPr lang="en-US" sz="1200" dirty="0">
                <a:solidFill>
                  <a:prstClr val="black"/>
                </a:solidFill>
              </a:rPr>
              <a:t>latency</a:t>
            </a:r>
            <a:endParaRPr lang="en-US" dirty="0"/>
          </a:p>
        </p:txBody>
      </p:sp>
      <p:sp>
        <p:nvSpPr>
          <p:cNvPr id="23" name="TextBox 22"/>
          <p:cNvSpPr txBox="1"/>
          <p:nvPr/>
        </p:nvSpPr>
        <p:spPr>
          <a:xfrm>
            <a:off x="5762391" y="4777988"/>
            <a:ext cx="1248139" cy="523220"/>
          </a:xfrm>
          <a:prstGeom prst="rect">
            <a:avLst/>
          </a:prstGeom>
          <a:noFill/>
        </p:spPr>
        <p:txBody>
          <a:bodyPr wrap="square" rtlCol="0">
            <a:spAutoFit/>
          </a:bodyPr>
          <a:lstStyle/>
          <a:p>
            <a:pPr algn="ctr"/>
            <a:r>
              <a:rPr lang="en-US" sz="1400" b="1" dirty="0" smtClean="0"/>
              <a:t>Calibration trigger</a:t>
            </a:r>
            <a:endParaRPr lang="en-US" sz="1400" b="1" dirty="0"/>
          </a:p>
        </p:txBody>
      </p:sp>
      <p:sp>
        <p:nvSpPr>
          <p:cNvPr id="24" name="Rectangle 23"/>
          <p:cNvSpPr/>
          <p:nvPr/>
        </p:nvSpPr>
        <p:spPr>
          <a:xfrm>
            <a:off x="6411589" y="3555924"/>
            <a:ext cx="314392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Calibration data frame</a:t>
            </a:r>
            <a:endParaRPr lang="en-US" dirty="0"/>
          </a:p>
        </p:txBody>
      </p:sp>
      <p:sp>
        <p:nvSpPr>
          <p:cNvPr id="25" name="TextBox 24"/>
          <p:cNvSpPr txBox="1"/>
          <p:nvPr/>
        </p:nvSpPr>
        <p:spPr>
          <a:xfrm>
            <a:off x="7449277" y="3993866"/>
            <a:ext cx="1248139" cy="276999"/>
          </a:xfrm>
          <a:prstGeom prst="rect">
            <a:avLst/>
          </a:prstGeom>
          <a:noFill/>
        </p:spPr>
        <p:txBody>
          <a:bodyPr wrap="square" rtlCol="0">
            <a:spAutoFit/>
          </a:bodyPr>
          <a:lstStyle/>
          <a:p>
            <a:pPr algn="ctr"/>
            <a:r>
              <a:rPr lang="en-US" sz="1200" dirty="0" smtClean="0"/>
              <a:t>~400µs</a:t>
            </a:r>
            <a:endParaRPr lang="en-US" sz="1200" dirty="0"/>
          </a:p>
        </p:txBody>
      </p:sp>
      <p:cxnSp>
        <p:nvCxnSpPr>
          <p:cNvPr id="26" name="Straight Connector 25"/>
          <p:cNvCxnSpPr/>
          <p:nvPr/>
        </p:nvCxnSpPr>
        <p:spPr>
          <a:xfrm>
            <a:off x="3693991" y="2934816"/>
            <a:ext cx="2692469" cy="62110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386460" y="2934817"/>
            <a:ext cx="3169051" cy="55123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3693991" y="2627038"/>
            <a:ext cx="2705179" cy="307778"/>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29" name="Straight Arrow Connector 28"/>
          <p:cNvCxnSpPr/>
          <p:nvPr/>
        </p:nvCxnSpPr>
        <p:spPr>
          <a:xfrm>
            <a:off x="6411589" y="4252156"/>
            <a:ext cx="3143922" cy="1"/>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386460" y="1898937"/>
            <a:ext cx="25129" cy="20762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Flowchart: Punched Tape 30"/>
          <p:cNvSpPr/>
          <p:nvPr/>
        </p:nvSpPr>
        <p:spPr>
          <a:xfrm rot="16200000">
            <a:off x="8632892" y="3641735"/>
            <a:ext cx="570622" cy="156183"/>
          </a:xfrm>
          <a:prstGeom prst="flowChartPunchedTap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417833" y="2627040"/>
            <a:ext cx="3137678" cy="30777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1600" dirty="0" smtClean="0"/>
              <a:t>Data buffer write inhibit</a:t>
            </a:r>
            <a:endParaRPr lang="en-US" sz="1600" dirty="0"/>
          </a:p>
        </p:txBody>
      </p:sp>
      <p:cxnSp>
        <p:nvCxnSpPr>
          <p:cNvPr id="33" name="Straight Connector 32"/>
          <p:cNvCxnSpPr/>
          <p:nvPr/>
        </p:nvCxnSpPr>
        <p:spPr>
          <a:xfrm>
            <a:off x="9555512" y="3018384"/>
            <a:ext cx="23577" cy="14511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Flowchart: Punched Tape 33"/>
          <p:cNvSpPr/>
          <p:nvPr/>
        </p:nvSpPr>
        <p:spPr>
          <a:xfrm rot="16200000">
            <a:off x="8632892" y="2705558"/>
            <a:ext cx="570622" cy="156183"/>
          </a:xfrm>
          <a:prstGeom prst="flowChartPunchedTap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Punched Tape 34"/>
          <p:cNvSpPr/>
          <p:nvPr/>
        </p:nvSpPr>
        <p:spPr>
          <a:xfrm rot="16200000">
            <a:off x="8646048" y="4106092"/>
            <a:ext cx="570622" cy="156183"/>
          </a:xfrm>
          <a:prstGeom prst="flowChartPunchedTap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Arrow Connector 35"/>
          <p:cNvCxnSpPr/>
          <p:nvPr/>
        </p:nvCxnSpPr>
        <p:spPr>
          <a:xfrm>
            <a:off x="4210752" y="4252155"/>
            <a:ext cx="2207082" cy="1178"/>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406939" y="3976335"/>
            <a:ext cx="1872208" cy="276999"/>
          </a:xfrm>
          <a:prstGeom prst="rect">
            <a:avLst/>
          </a:prstGeom>
          <a:noFill/>
        </p:spPr>
        <p:txBody>
          <a:bodyPr wrap="square" rtlCol="0">
            <a:spAutoFit/>
          </a:bodyPr>
          <a:lstStyle/>
          <a:p>
            <a:pPr algn="ctr"/>
            <a:r>
              <a:rPr lang="en-US" sz="1200" dirty="0" smtClean="0"/>
              <a:t>20µs – latency </a:t>
            </a:r>
            <a:endParaRPr lang="en-US" sz="1200" dirty="0"/>
          </a:p>
        </p:txBody>
      </p:sp>
      <p:cxnSp>
        <p:nvCxnSpPr>
          <p:cNvPr id="38" name="Straight Arrow Connector 37"/>
          <p:cNvCxnSpPr/>
          <p:nvPr/>
        </p:nvCxnSpPr>
        <p:spPr>
          <a:xfrm>
            <a:off x="1364894" y="4712987"/>
            <a:ext cx="5021566" cy="0"/>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818136" y="4470911"/>
            <a:ext cx="1248139" cy="276999"/>
          </a:xfrm>
          <a:prstGeom prst="rect">
            <a:avLst/>
          </a:prstGeom>
          <a:noFill/>
        </p:spPr>
        <p:txBody>
          <a:bodyPr wrap="square" rtlCol="0">
            <a:spAutoFit/>
          </a:bodyPr>
          <a:lstStyle/>
          <a:p>
            <a:pPr algn="ctr"/>
            <a:r>
              <a:rPr lang="en-US" sz="1200" dirty="0"/>
              <a:t>4</a:t>
            </a:r>
            <a:r>
              <a:rPr lang="en-US" sz="1200" dirty="0" smtClean="0"/>
              <a:t>0µs - latency</a:t>
            </a:r>
            <a:endParaRPr lang="en-US" sz="1200" dirty="0"/>
          </a:p>
        </p:txBody>
      </p:sp>
      <p:cxnSp>
        <p:nvCxnSpPr>
          <p:cNvPr id="40" name="Straight Arrow Connector 39"/>
          <p:cNvCxnSpPr/>
          <p:nvPr/>
        </p:nvCxnSpPr>
        <p:spPr>
          <a:xfrm>
            <a:off x="6452496" y="1898936"/>
            <a:ext cx="0" cy="558168"/>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889104" y="1556793"/>
            <a:ext cx="1248139" cy="307777"/>
          </a:xfrm>
          <a:prstGeom prst="rect">
            <a:avLst/>
          </a:prstGeom>
          <a:noFill/>
        </p:spPr>
        <p:txBody>
          <a:bodyPr wrap="square" rtlCol="0">
            <a:spAutoFit/>
          </a:bodyPr>
          <a:lstStyle/>
          <a:p>
            <a:pPr algn="ctr"/>
            <a:r>
              <a:rPr lang="en-US" sz="1400" b="1" dirty="0" smtClean="0"/>
              <a:t>Injection</a:t>
            </a:r>
            <a:endParaRPr lang="en-US" sz="1400" b="1" dirty="0"/>
          </a:p>
        </p:txBody>
      </p:sp>
      <p:sp>
        <p:nvSpPr>
          <p:cNvPr id="42" name="TextBox 41"/>
          <p:cNvSpPr txBox="1"/>
          <p:nvPr/>
        </p:nvSpPr>
        <p:spPr>
          <a:xfrm>
            <a:off x="4210752" y="4367522"/>
            <a:ext cx="5344759" cy="2856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de-DE"/>
            </a:defPPr>
            <a:lvl1pPr algn="ctr"/>
          </a:lstStyle>
          <a:p>
            <a:pPr algn="l"/>
            <a:r>
              <a:rPr lang="en-US" dirty="0" smtClean="0"/>
              <a:t>		  Inhibit physics trigger</a:t>
            </a:r>
            <a:endParaRPr lang="en-US" dirty="0"/>
          </a:p>
        </p:txBody>
      </p:sp>
      <p:sp>
        <p:nvSpPr>
          <p:cNvPr id="43" name="TextBox 42"/>
          <p:cNvSpPr txBox="1"/>
          <p:nvPr/>
        </p:nvSpPr>
        <p:spPr>
          <a:xfrm>
            <a:off x="3561554" y="4777988"/>
            <a:ext cx="1248139" cy="523220"/>
          </a:xfrm>
          <a:prstGeom prst="rect">
            <a:avLst/>
          </a:prstGeom>
          <a:noFill/>
        </p:spPr>
        <p:txBody>
          <a:bodyPr wrap="square" rtlCol="0">
            <a:spAutoFit/>
          </a:bodyPr>
          <a:lstStyle/>
          <a:p>
            <a:pPr algn="ctr"/>
            <a:r>
              <a:rPr lang="en-US" sz="1400" b="1" dirty="0" smtClean="0"/>
              <a:t>Physics trigger off</a:t>
            </a:r>
            <a:endParaRPr lang="en-US" sz="1400" b="1" dirty="0"/>
          </a:p>
        </p:txBody>
      </p:sp>
      <p:cxnSp>
        <p:nvCxnSpPr>
          <p:cNvPr id="44" name="Straight Arrow Connector 43"/>
          <p:cNvCxnSpPr>
            <a:stCxn id="43" idx="0"/>
          </p:cNvCxnSpPr>
          <p:nvPr/>
        </p:nvCxnSpPr>
        <p:spPr>
          <a:xfrm flipV="1">
            <a:off x="4185623" y="3993866"/>
            <a:ext cx="0" cy="784123"/>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129174" y="2417281"/>
            <a:ext cx="9582355" cy="721034"/>
          </a:xfrm>
          <a:prstGeom prst="rect">
            <a:avLst/>
          </a:prstGeom>
          <a:solidFill>
            <a:srgbClr val="000000">
              <a:alpha val="38039"/>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b="1" dirty="0" smtClean="0">
                <a:solidFill>
                  <a:srgbClr val="FFFF00"/>
                </a:solidFill>
              </a:rPr>
              <a:t>DHP Internal </a:t>
            </a:r>
            <a:r>
              <a:rPr lang="en-US" sz="2800" b="1" dirty="0">
                <a:solidFill>
                  <a:srgbClr val="FFFF00"/>
                </a:solidFill>
              </a:rPr>
              <a:t>D</a:t>
            </a:r>
            <a:r>
              <a:rPr lang="en-US" sz="2800" b="1" dirty="0" smtClean="0">
                <a:solidFill>
                  <a:srgbClr val="FFFF00"/>
                </a:solidFill>
              </a:rPr>
              <a:t>ata </a:t>
            </a:r>
            <a:r>
              <a:rPr lang="en-US" sz="2800" b="1" dirty="0">
                <a:solidFill>
                  <a:srgbClr val="FFFF00"/>
                </a:solidFill>
              </a:rPr>
              <a:t>P</a:t>
            </a:r>
            <a:r>
              <a:rPr lang="en-US" sz="2800" b="1" dirty="0" smtClean="0">
                <a:solidFill>
                  <a:srgbClr val="FFFF00"/>
                </a:solidFill>
              </a:rPr>
              <a:t>rocessing</a:t>
            </a:r>
            <a:endParaRPr lang="en-US" sz="2800" b="1" dirty="0">
              <a:solidFill>
                <a:srgbClr val="FFFF00"/>
              </a:solidFill>
            </a:endParaRPr>
          </a:p>
        </p:txBody>
      </p:sp>
      <p:sp>
        <p:nvSpPr>
          <p:cNvPr id="46" name="Rectangle 45"/>
          <p:cNvSpPr/>
          <p:nvPr/>
        </p:nvSpPr>
        <p:spPr>
          <a:xfrm>
            <a:off x="129174" y="3396754"/>
            <a:ext cx="9582355" cy="680319"/>
          </a:xfrm>
          <a:prstGeom prst="rect">
            <a:avLst/>
          </a:prstGeom>
          <a:solidFill>
            <a:srgbClr val="000000">
              <a:alpha val="38039"/>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b="1" dirty="0" smtClean="0">
                <a:solidFill>
                  <a:srgbClr val="FFFF00"/>
                </a:solidFill>
              </a:rPr>
              <a:t>DHP Data Transmission</a:t>
            </a:r>
            <a:endParaRPr lang="en-US" sz="2800" b="1" dirty="0">
              <a:solidFill>
                <a:srgbClr val="FFFF00"/>
              </a:solidFill>
            </a:endParaRPr>
          </a:p>
        </p:txBody>
      </p:sp>
      <p:sp>
        <p:nvSpPr>
          <p:cNvPr id="47" name="Rectangle 46"/>
          <p:cNvSpPr/>
          <p:nvPr/>
        </p:nvSpPr>
        <p:spPr>
          <a:xfrm>
            <a:off x="129174" y="4365105"/>
            <a:ext cx="9582355" cy="680319"/>
          </a:xfrm>
          <a:prstGeom prst="rect">
            <a:avLst/>
          </a:prstGeom>
          <a:solidFill>
            <a:srgbClr val="000000">
              <a:alpha val="38039"/>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b="1" dirty="0" smtClean="0">
                <a:solidFill>
                  <a:srgbClr val="FFFF00"/>
                </a:solidFill>
              </a:rPr>
              <a:t>DHH</a:t>
            </a:r>
            <a:r>
              <a:rPr lang="en-US" sz="2800" b="1" dirty="0" smtClean="0">
                <a:solidFill>
                  <a:srgbClr val="FFFF00"/>
                </a:solidFill>
                <a:sym typeface="Wingdings" panose="05000000000000000000" pitchFamily="2" charset="2"/>
              </a:rPr>
              <a:t></a:t>
            </a:r>
            <a:r>
              <a:rPr lang="en-US" sz="2800" b="1" dirty="0" smtClean="0">
                <a:solidFill>
                  <a:srgbClr val="FFFF00"/>
                </a:solidFill>
              </a:rPr>
              <a:t>DHP Commands</a:t>
            </a:r>
            <a:endParaRPr lang="en-US" sz="2800" b="1" dirty="0">
              <a:solidFill>
                <a:srgbClr val="FFFF00"/>
              </a:solidFill>
            </a:endParaRPr>
          </a:p>
        </p:txBody>
      </p:sp>
      <p:sp>
        <p:nvSpPr>
          <p:cNvPr id="48" name="Rectangle 47"/>
          <p:cNvSpPr/>
          <p:nvPr/>
        </p:nvSpPr>
        <p:spPr>
          <a:xfrm>
            <a:off x="129174" y="1340769"/>
            <a:ext cx="9582355" cy="680319"/>
          </a:xfrm>
          <a:prstGeom prst="rect">
            <a:avLst/>
          </a:prstGeom>
          <a:solidFill>
            <a:srgbClr val="000000">
              <a:alpha val="38039"/>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b="1" dirty="0" smtClean="0">
                <a:solidFill>
                  <a:srgbClr val="FFFF00"/>
                </a:solidFill>
              </a:rPr>
              <a:t>External Events</a:t>
            </a:r>
            <a:endParaRPr lang="en-US" sz="2800" b="1" dirty="0">
              <a:solidFill>
                <a:srgbClr val="FFFF00"/>
              </a:solidFill>
            </a:endParaRPr>
          </a:p>
        </p:txBody>
      </p:sp>
      <p:cxnSp>
        <p:nvCxnSpPr>
          <p:cNvPr id="49" name="Straight Arrow Connector 48"/>
          <p:cNvCxnSpPr/>
          <p:nvPr/>
        </p:nvCxnSpPr>
        <p:spPr>
          <a:xfrm>
            <a:off x="818541" y="1898936"/>
            <a:ext cx="0" cy="558168"/>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194471" y="1449070"/>
            <a:ext cx="1248139" cy="307777"/>
          </a:xfrm>
          <a:prstGeom prst="rect">
            <a:avLst/>
          </a:prstGeom>
          <a:noFill/>
        </p:spPr>
        <p:txBody>
          <a:bodyPr wrap="square" rtlCol="0">
            <a:spAutoFit/>
          </a:bodyPr>
          <a:lstStyle/>
          <a:p>
            <a:pPr algn="ctr"/>
            <a:r>
              <a:rPr lang="en-US" sz="1400" b="1" dirty="0" smtClean="0"/>
              <a:t>Physics event</a:t>
            </a:r>
            <a:endParaRPr lang="en-US" sz="1400" b="1" dirty="0"/>
          </a:p>
        </p:txBody>
      </p:sp>
    </p:spTree>
    <p:extLst>
      <p:ext uri="{BB962C8B-B14F-4D97-AF65-F5344CB8AC3E}">
        <p14:creationId xmlns:p14="http://schemas.microsoft.com/office/powerpoint/2010/main" val="24992002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DHP timing for triggered data taking </a:t>
            </a:r>
          </a:p>
        </p:txBody>
      </p:sp>
      <p:sp>
        <p:nvSpPr>
          <p:cNvPr id="4" name="Date Placeholder 3"/>
          <p:cNvSpPr>
            <a:spLocks noGrp="1"/>
          </p:cNvSpPr>
          <p:nvPr>
            <p:ph type="dt" sz="half" idx="2"/>
          </p:nvPr>
        </p:nvSpPr>
        <p:spPr/>
        <p:txBody>
          <a:bodyPr/>
          <a:lstStyle/>
          <a:p>
            <a:r>
              <a:rPr lang="en-US" smtClean="0"/>
              <a:t>hemperek@uni-bonn.de</a:t>
            </a:r>
            <a:endParaRPr lang="en-US" dirty="0"/>
          </a:p>
        </p:txBody>
      </p:sp>
      <p:sp>
        <p:nvSpPr>
          <p:cNvPr id="5" name="Footer Placeholder 4"/>
          <p:cNvSpPr>
            <a:spLocks noGrp="1"/>
          </p:cNvSpPr>
          <p:nvPr>
            <p:ph type="ftr" sz="quarter" idx="3"/>
          </p:nvPr>
        </p:nvSpPr>
        <p:spPr/>
        <p:txBody>
          <a:bodyPr/>
          <a:lstStyle/>
          <a:p>
            <a:r>
              <a:rPr lang="en-US" smtClean="0"/>
              <a:t>DHPT Review - MPI - 27.04.2014</a:t>
            </a:r>
            <a:endParaRPr lang="en-US" dirty="0"/>
          </a:p>
        </p:txBody>
      </p:sp>
      <p:cxnSp>
        <p:nvCxnSpPr>
          <p:cNvPr id="7" name="Straight Arrow Connector 6"/>
          <p:cNvCxnSpPr>
            <a:stCxn id="28" idx="0"/>
          </p:cNvCxnSpPr>
          <p:nvPr/>
        </p:nvCxnSpPr>
        <p:spPr>
          <a:xfrm flipV="1">
            <a:off x="3717281" y="2385097"/>
            <a:ext cx="0" cy="1639673"/>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896549" y="1811685"/>
            <a:ext cx="2820729"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Raw data frame (n)</a:t>
            </a:r>
            <a:endParaRPr lang="en-US" dirty="0"/>
          </a:p>
        </p:txBody>
      </p:sp>
      <p:sp>
        <p:nvSpPr>
          <p:cNvPr id="9" name="TextBox 8"/>
          <p:cNvSpPr txBox="1"/>
          <p:nvPr/>
        </p:nvSpPr>
        <p:spPr>
          <a:xfrm>
            <a:off x="1520619" y="4024769"/>
            <a:ext cx="1248139" cy="523220"/>
          </a:xfrm>
          <a:prstGeom prst="rect">
            <a:avLst/>
          </a:prstGeom>
          <a:noFill/>
        </p:spPr>
        <p:txBody>
          <a:bodyPr wrap="square" rtlCol="0">
            <a:spAutoFit/>
          </a:bodyPr>
          <a:lstStyle/>
          <a:p>
            <a:pPr algn="ctr"/>
            <a:r>
              <a:rPr lang="en-US" sz="1400" b="1" dirty="0" smtClean="0"/>
              <a:t>Physics trigger on</a:t>
            </a:r>
            <a:endParaRPr lang="en-US" sz="1400" b="1" dirty="0"/>
          </a:p>
        </p:txBody>
      </p:sp>
      <p:sp>
        <p:nvSpPr>
          <p:cNvPr id="10" name="Rectangle 9"/>
          <p:cNvSpPr/>
          <p:nvPr/>
        </p:nvSpPr>
        <p:spPr>
          <a:xfrm>
            <a:off x="3717281" y="1811685"/>
            <a:ext cx="2820729"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Raw data frame (</a:t>
            </a:r>
            <a:r>
              <a:rPr lang="en-US" dirty="0" smtClean="0"/>
              <a:t>n+1)</a:t>
            </a:r>
            <a:endParaRPr lang="en-US" dirty="0"/>
          </a:p>
        </p:txBody>
      </p:sp>
      <p:sp>
        <p:nvSpPr>
          <p:cNvPr id="11" name="Rectangle 10"/>
          <p:cNvSpPr/>
          <p:nvPr/>
        </p:nvSpPr>
        <p:spPr>
          <a:xfrm>
            <a:off x="6538010" y="1811685"/>
            <a:ext cx="2820729"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Raw data frame (</a:t>
            </a:r>
            <a:r>
              <a:rPr lang="en-US" dirty="0" smtClean="0"/>
              <a:t>n+2)</a:t>
            </a:r>
            <a:endParaRPr lang="en-US" dirty="0"/>
          </a:p>
        </p:txBody>
      </p:sp>
      <p:sp>
        <p:nvSpPr>
          <p:cNvPr id="12" name="Rectangle 11"/>
          <p:cNvSpPr/>
          <p:nvPr/>
        </p:nvSpPr>
        <p:spPr>
          <a:xfrm>
            <a:off x="2132270" y="2802705"/>
            <a:ext cx="2820729" cy="43204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Event data frame </a:t>
            </a:r>
            <a:endParaRPr lang="en-US" dirty="0"/>
          </a:p>
        </p:txBody>
      </p:sp>
      <p:cxnSp>
        <p:nvCxnSpPr>
          <p:cNvPr id="13" name="Straight Connector 12"/>
          <p:cNvCxnSpPr/>
          <p:nvPr/>
        </p:nvCxnSpPr>
        <p:spPr>
          <a:xfrm>
            <a:off x="1598623" y="2385097"/>
            <a:ext cx="0" cy="12987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598623" y="3498936"/>
            <a:ext cx="520936" cy="0"/>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087341" y="3221937"/>
            <a:ext cx="1543501" cy="261610"/>
          </a:xfrm>
          <a:prstGeom prst="rect">
            <a:avLst/>
          </a:prstGeom>
          <a:noFill/>
        </p:spPr>
        <p:txBody>
          <a:bodyPr wrap="square" lIns="0" rIns="0" rtlCol="0">
            <a:spAutoFit/>
          </a:bodyPr>
          <a:lstStyle/>
          <a:p>
            <a:pPr algn="ctr"/>
            <a:r>
              <a:rPr lang="en-US" sz="1100" dirty="0" smtClean="0"/>
              <a:t>Latency</a:t>
            </a:r>
            <a:endParaRPr lang="en-US" sz="1100" dirty="0"/>
          </a:p>
        </p:txBody>
      </p:sp>
      <p:cxnSp>
        <p:nvCxnSpPr>
          <p:cNvPr id="16" name="Straight Connector 15"/>
          <p:cNvCxnSpPr/>
          <p:nvPr/>
        </p:nvCxnSpPr>
        <p:spPr>
          <a:xfrm>
            <a:off x="1611334" y="2171725"/>
            <a:ext cx="508225" cy="63098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432063" y="2171725"/>
            <a:ext cx="520936" cy="63098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1611334" y="1883693"/>
            <a:ext cx="2820729" cy="288032"/>
          </a:xfrm>
          <a:prstGeom prst="rect">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cxnSp>
        <p:nvCxnSpPr>
          <p:cNvPr id="19" name="Straight Arrow Connector 18"/>
          <p:cNvCxnSpPr/>
          <p:nvPr/>
        </p:nvCxnSpPr>
        <p:spPr>
          <a:xfrm>
            <a:off x="2144689" y="3498936"/>
            <a:ext cx="2808311" cy="0"/>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883839" y="2584649"/>
            <a:ext cx="2833440" cy="0"/>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9" idx="0"/>
          </p:cNvCxnSpPr>
          <p:nvPr/>
        </p:nvCxnSpPr>
        <p:spPr>
          <a:xfrm flipV="1">
            <a:off x="2144688" y="3240647"/>
            <a:ext cx="0" cy="784123"/>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952999" y="3234753"/>
            <a:ext cx="0" cy="3947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Content Placeholder 2"/>
          <p:cNvSpPr>
            <a:spLocks noGrp="1"/>
          </p:cNvSpPr>
          <p:nvPr>
            <p:ph idx="1"/>
          </p:nvPr>
        </p:nvSpPr>
        <p:spPr>
          <a:xfrm>
            <a:off x="194471" y="4572000"/>
            <a:ext cx="9361040" cy="2016224"/>
          </a:xfrm>
        </p:spPr>
        <p:txBody>
          <a:bodyPr>
            <a:noAutofit/>
          </a:bodyPr>
          <a:lstStyle/>
          <a:p>
            <a:r>
              <a:rPr lang="en-US" sz="1800" dirty="0" smtClean="0"/>
              <a:t>The transmitted </a:t>
            </a:r>
            <a:r>
              <a:rPr lang="en-US" sz="1800" i="1" dirty="0" smtClean="0"/>
              <a:t>Event data </a:t>
            </a:r>
            <a:r>
              <a:rPr lang="en-US" sz="1800" i="1" dirty="0"/>
              <a:t>f</a:t>
            </a:r>
            <a:r>
              <a:rPr lang="en-US" sz="1800" i="1" dirty="0" smtClean="0"/>
              <a:t>rame </a:t>
            </a:r>
            <a:r>
              <a:rPr lang="en-US" sz="1800" dirty="0" smtClean="0"/>
              <a:t>starts with hits from [</a:t>
            </a:r>
            <a:r>
              <a:rPr lang="en-US" sz="1800" dirty="0" err="1" smtClean="0"/>
              <a:t>row</a:t>
            </a:r>
            <a:r>
              <a:rPr lang="en-US" sz="1800" baseline="-25000" dirty="0" err="1" smtClean="0"/>
              <a:t>m</a:t>
            </a:r>
            <a:r>
              <a:rPr lang="en-US" sz="1800" dirty="0" smtClean="0"/>
              <a:t>, raw data </a:t>
            </a:r>
            <a:r>
              <a:rPr lang="en-US" sz="1800" dirty="0" err="1" smtClean="0"/>
              <a:t>frame</a:t>
            </a:r>
            <a:r>
              <a:rPr lang="en-US" sz="1800" baseline="-25000" dirty="0" err="1" smtClean="0"/>
              <a:t>n</a:t>
            </a:r>
            <a:r>
              <a:rPr lang="en-US" sz="1800" dirty="0" smtClean="0"/>
              <a:t>] and ends with [row</a:t>
            </a:r>
            <a:r>
              <a:rPr lang="en-US" sz="1800" baseline="-25000" dirty="0" smtClean="0"/>
              <a:t>m-1</a:t>
            </a:r>
            <a:r>
              <a:rPr lang="en-US" sz="1800" dirty="0"/>
              <a:t>,</a:t>
            </a:r>
            <a:r>
              <a:rPr lang="en-US" sz="1800" dirty="0" smtClean="0"/>
              <a:t> raw data frame</a:t>
            </a:r>
            <a:r>
              <a:rPr lang="en-US" sz="1800" baseline="-25000" dirty="0" smtClean="0"/>
              <a:t>n+1</a:t>
            </a:r>
            <a:r>
              <a:rPr lang="en-US" sz="1800" dirty="0" smtClean="0"/>
              <a:t>]</a:t>
            </a:r>
          </a:p>
          <a:p>
            <a:r>
              <a:rPr lang="en-US" sz="1800" dirty="0" smtClean="0"/>
              <a:t>The row index m is a function of the phase between </a:t>
            </a:r>
            <a:r>
              <a:rPr lang="en-US" sz="1800" i="1" dirty="0" smtClean="0"/>
              <a:t>trigger</a:t>
            </a:r>
            <a:r>
              <a:rPr lang="en-US" sz="1800" dirty="0" smtClean="0"/>
              <a:t> and </a:t>
            </a:r>
            <a:r>
              <a:rPr lang="en-US" sz="1800" i="1" dirty="0" smtClean="0"/>
              <a:t>frame sync</a:t>
            </a:r>
          </a:p>
          <a:p>
            <a:r>
              <a:rPr lang="en-US" sz="1800" dirty="0" smtClean="0"/>
              <a:t>The trigger command is level sensitive and its width selects the size of the raw data frame to be processed </a:t>
            </a:r>
          </a:p>
          <a:p>
            <a:r>
              <a:rPr lang="en-US" sz="1800" dirty="0" smtClean="0"/>
              <a:t>The default width is 1536 GCK cycles (8 GCK cycles/row · 192 rows/frame)</a:t>
            </a:r>
          </a:p>
        </p:txBody>
      </p:sp>
      <p:sp>
        <p:nvSpPr>
          <p:cNvPr id="24" name="TextBox 23"/>
          <p:cNvSpPr txBox="1"/>
          <p:nvPr/>
        </p:nvSpPr>
        <p:spPr>
          <a:xfrm>
            <a:off x="316680" y="4024769"/>
            <a:ext cx="1248139" cy="523220"/>
          </a:xfrm>
          <a:prstGeom prst="rect">
            <a:avLst/>
          </a:prstGeom>
          <a:noFill/>
        </p:spPr>
        <p:txBody>
          <a:bodyPr wrap="square" rtlCol="0">
            <a:spAutoFit/>
          </a:bodyPr>
          <a:lstStyle/>
          <a:p>
            <a:pPr algn="ctr"/>
            <a:r>
              <a:rPr lang="en-US" sz="1400" b="1" dirty="0" smtClean="0"/>
              <a:t>Frame </a:t>
            </a:r>
            <a:br>
              <a:rPr lang="en-US" sz="1400" b="1" dirty="0" smtClean="0"/>
            </a:br>
            <a:r>
              <a:rPr lang="en-US" sz="1400" b="1" dirty="0" smtClean="0"/>
              <a:t>sync</a:t>
            </a:r>
            <a:endParaRPr lang="en-US" sz="1400" b="1" dirty="0"/>
          </a:p>
        </p:txBody>
      </p:sp>
      <p:cxnSp>
        <p:nvCxnSpPr>
          <p:cNvPr id="25" name="Straight Arrow Connector 24"/>
          <p:cNvCxnSpPr/>
          <p:nvPr/>
        </p:nvCxnSpPr>
        <p:spPr>
          <a:xfrm flipV="1">
            <a:off x="912399" y="2385097"/>
            <a:ext cx="0" cy="1639673"/>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328929" y="4024769"/>
            <a:ext cx="1248139" cy="523220"/>
          </a:xfrm>
          <a:prstGeom prst="rect">
            <a:avLst/>
          </a:prstGeom>
          <a:noFill/>
        </p:spPr>
        <p:txBody>
          <a:bodyPr wrap="square" rtlCol="0">
            <a:spAutoFit/>
          </a:bodyPr>
          <a:lstStyle/>
          <a:p>
            <a:pPr algn="ctr"/>
            <a:r>
              <a:rPr lang="en-US" sz="1400" b="1" dirty="0" smtClean="0"/>
              <a:t>Physics trigger off</a:t>
            </a:r>
            <a:endParaRPr lang="en-US" sz="1400" b="1" dirty="0"/>
          </a:p>
        </p:txBody>
      </p:sp>
      <p:cxnSp>
        <p:nvCxnSpPr>
          <p:cNvPr id="27" name="Straight Arrow Connector 26"/>
          <p:cNvCxnSpPr>
            <a:stCxn id="26" idx="0"/>
          </p:cNvCxnSpPr>
          <p:nvPr/>
        </p:nvCxnSpPr>
        <p:spPr>
          <a:xfrm flipV="1">
            <a:off x="4952999" y="3240647"/>
            <a:ext cx="0" cy="784123"/>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093211" y="4024769"/>
            <a:ext cx="1248139" cy="523220"/>
          </a:xfrm>
          <a:prstGeom prst="rect">
            <a:avLst/>
          </a:prstGeom>
          <a:noFill/>
        </p:spPr>
        <p:txBody>
          <a:bodyPr wrap="square" rtlCol="0">
            <a:spAutoFit/>
          </a:bodyPr>
          <a:lstStyle/>
          <a:p>
            <a:pPr algn="ctr"/>
            <a:r>
              <a:rPr lang="en-US" sz="1400" b="1" dirty="0" smtClean="0"/>
              <a:t>Frame </a:t>
            </a:r>
            <a:br>
              <a:rPr lang="en-US" sz="1400" b="1" dirty="0" smtClean="0"/>
            </a:br>
            <a:r>
              <a:rPr lang="en-US" sz="1400" b="1" dirty="0" smtClean="0"/>
              <a:t>sync</a:t>
            </a:r>
            <a:endParaRPr lang="en-US" sz="1400" b="1" dirty="0"/>
          </a:p>
        </p:txBody>
      </p:sp>
      <p:sp>
        <p:nvSpPr>
          <p:cNvPr id="29" name="TextBox 28"/>
          <p:cNvSpPr txBox="1"/>
          <p:nvPr/>
        </p:nvSpPr>
        <p:spPr>
          <a:xfrm>
            <a:off x="5913940" y="4024769"/>
            <a:ext cx="1248139" cy="523220"/>
          </a:xfrm>
          <a:prstGeom prst="rect">
            <a:avLst/>
          </a:prstGeom>
          <a:noFill/>
        </p:spPr>
        <p:txBody>
          <a:bodyPr wrap="square" rtlCol="0">
            <a:spAutoFit/>
          </a:bodyPr>
          <a:lstStyle/>
          <a:p>
            <a:pPr algn="ctr"/>
            <a:r>
              <a:rPr lang="en-US" sz="1400" b="1" dirty="0" smtClean="0"/>
              <a:t>Frame </a:t>
            </a:r>
            <a:br>
              <a:rPr lang="en-US" sz="1400" b="1" dirty="0" smtClean="0"/>
            </a:br>
            <a:r>
              <a:rPr lang="en-US" sz="1400" b="1" dirty="0" smtClean="0"/>
              <a:t>sync</a:t>
            </a:r>
            <a:endParaRPr lang="en-US" sz="1400" b="1" dirty="0"/>
          </a:p>
        </p:txBody>
      </p:sp>
      <p:cxnSp>
        <p:nvCxnSpPr>
          <p:cNvPr id="30" name="Straight Arrow Connector 29"/>
          <p:cNvCxnSpPr>
            <a:stCxn id="29" idx="0"/>
          </p:cNvCxnSpPr>
          <p:nvPr/>
        </p:nvCxnSpPr>
        <p:spPr>
          <a:xfrm flipV="1">
            <a:off x="6538010" y="2385097"/>
            <a:ext cx="0" cy="1639673"/>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8976431" y="4024769"/>
            <a:ext cx="780087" cy="523220"/>
          </a:xfrm>
          <a:prstGeom prst="rect">
            <a:avLst/>
          </a:prstGeom>
          <a:noFill/>
        </p:spPr>
        <p:txBody>
          <a:bodyPr wrap="square" rtlCol="0">
            <a:spAutoFit/>
          </a:bodyPr>
          <a:lstStyle/>
          <a:p>
            <a:pPr algn="ctr"/>
            <a:r>
              <a:rPr lang="en-US" sz="1400" b="1" dirty="0" smtClean="0"/>
              <a:t>Frame </a:t>
            </a:r>
            <a:br>
              <a:rPr lang="en-US" sz="1400" b="1" dirty="0" smtClean="0"/>
            </a:br>
            <a:r>
              <a:rPr lang="en-US" sz="1400" b="1" dirty="0" smtClean="0"/>
              <a:t>sync</a:t>
            </a:r>
            <a:endParaRPr lang="en-US" sz="1400" b="1" dirty="0"/>
          </a:p>
        </p:txBody>
      </p:sp>
      <p:cxnSp>
        <p:nvCxnSpPr>
          <p:cNvPr id="32" name="Straight Arrow Connector 31"/>
          <p:cNvCxnSpPr/>
          <p:nvPr/>
        </p:nvCxnSpPr>
        <p:spPr>
          <a:xfrm flipV="1">
            <a:off x="9366474" y="2385097"/>
            <a:ext cx="0" cy="1639673"/>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611334" y="1214648"/>
            <a:ext cx="0" cy="558168"/>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987264" y="764782"/>
            <a:ext cx="1248139" cy="307777"/>
          </a:xfrm>
          <a:prstGeom prst="rect">
            <a:avLst/>
          </a:prstGeom>
          <a:noFill/>
        </p:spPr>
        <p:txBody>
          <a:bodyPr wrap="square" rtlCol="0">
            <a:spAutoFit/>
          </a:bodyPr>
          <a:lstStyle/>
          <a:p>
            <a:pPr algn="ctr"/>
            <a:r>
              <a:rPr lang="en-US" sz="1400" b="1" dirty="0" smtClean="0"/>
              <a:t>Physics event</a:t>
            </a:r>
            <a:endParaRPr lang="en-US" sz="1400" b="1" dirty="0"/>
          </a:p>
        </p:txBody>
      </p:sp>
      <p:sp>
        <p:nvSpPr>
          <p:cNvPr id="35" name="Rectangle 34"/>
          <p:cNvSpPr/>
          <p:nvPr/>
        </p:nvSpPr>
        <p:spPr>
          <a:xfrm>
            <a:off x="4952999" y="2802705"/>
            <a:ext cx="546062" cy="432048"/>
          </a:xfrm>
          <a:prstGeom prst="rect">
            <a:avLst/>
          </a:prstGeom>
          <a:solidFill>
            <a:schemeClr val="accent6">
              <a:lumMod val="60000"/>
              <a:lumOff val="40000"/>
            </a:schemeClr>
          </a:solidFill>
          <a:ln>
            <a:solidFill>
              <a:srgbClr val="B66D31">
                <a:alpha val="41961"/>
              </a:srgb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36" name="TextBox 35"/>
          <p:cNvSpPr txBox="1"/>
          <p:nvPr/>
        </p:nvSpPr>
        <p:spPr>
          <a:xfrm>
            <a:off x="5031009" y="3248834"/>
            <a:ext cx="1442285" cy="738664"/>
          </a:xfrm>
          <a:prstGeom prst="rect">
            <a:avLst/>
          </a:prstGeom>
          <a:noFill/>
        </p:spPr>
        <p:txBody>
          <a:bodyPr wrap="square" lIns="0" rIns="0" rtlCol="0">
            <a:spAutoFit/>
          </a:bodyPr>
          <a:lstStyle/>
          <a:p>
            <a:r>
              <a:rPr lang="en-US" sz="1050" dirty="0" smtClean="0"/>
              <a:t>Depending on FIFO fill level data transmission can extend the trigger width</a:t>
            </a:r>
            <a:endParaRPr lang="en-US" sz="1050" dirty="0"/>
          </a:p>
        </p:txBody>
      </p:sp>
      <p:sp>
        <p:nvSpPr>
          <p:cNvPr id="37" name="TextBox 36"/>
          <p:cNvSpPr txBox="1"/>
          <p:nvPr/>
        </p:nvSpPr>
        <p:spPr>
          <a:xfrm>
            <a:off x="2066680" y="2420889"/>
            <a:ext cx="649198" cy="276999"/>
          </a:xfrm>
          <a:prstGeom prst="rect">
            <a:avLst/>
          </a:prstGeom>
          <a:solidFill>
            <a:schemeClr val="bg1"/>
          </a:solidFill>
        </p:spPr>
        <p:txBody>
          <a:bodyPr wrap="square" rtlCol="0">
            <a:spAutoFit/>
          </a:bodyPr>
          <a:lstStyle/>
          <a:p>
            <a:pPr algn="ctr"/>
            <a:r>
              <a:rPr lang="en-US" sz="1200" dirty="0" smtClean="0"/>
              <a:t>20µs</a:t>
            </a:r>
            <a:endParaRPr lang="en-US" sz="1200" dirty="0"/>
          </a:p>
        </p:txBody>
      </p:sp>
      <p:sp>
        <p:nvSpPr>
          <p:cNvPr id="38" name="TextBox 37"/>
          <p:cNvSpPr txBox="1"/>
          <p:nvPr/>
        </p:nvSpPr>
        <p:spPr>
          <a:xfrm>
            <a:off x="2924775" y="3330162"/>
            <a:ext cx="649198" cy="276999"/>
          </a:xfrm>
          <a:prstGeom prst="rect">
            <a:avLst/>
          </a:prstGeom>
          <a:solidFill>
            <a:schemeClr val="bg1"/>
          </a:solidFill>
        </p:spPr>
        <p:txBody>
          <a:bodyPr wrap="square" rtlCol="0">
            <a:spAutoFit/>
          </a:bodyPr>
          <a:lstStyle/>
          <a:p>
            <a:pPr algn="ctr"/>
            <a:r>
              <a:rPr lang="en-US" sz="1200" dirty="0" smtClean="0"/>
              <a:t>20µs</a:t>
            </a:r>
            <a:endParaRPr lang="en-US" sz="1200" dirty="0"/>
          </a:p>
        </p:txBody>
      </p:sp>
    </p:spTree>
    <p:extLst>
      <p:ext uri="{BB962C8B-B14F-4D97-AF65-F5344CB8AC3E}">
        <p14:creationId xmlns:p14="http://schemas.microsoft.com/office/powerpoint/2010/main" val="30387177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DHP timing for calibration data taking </a:t>
            </a:r>
          </a:p>
        </p:txBody>
      </p:sp>
      <p:sp>
        <p:nvSpPr>
          <p:cNvPr id="4" name="Date Placeholder 3"/>
          <p:cNvSpPr>
            <a:spLocks noGrp="1"/>
          </p:cNvSpPr>
          <p:nvPr>
            <p:ph type="dt" sz="half" idx="2"/>
          </p:nvPr>
        </p:nvSpPr>
        <p:spPr/>
        <p:txBody>
          <a:bodyPr/>
          <a:lstStyle/>
          <a:p>
            <a:r>
              <a:rPr lang="en-US" smtClean="0"/>
              <a:t>hemperek@uni-bonn.de</a:t>
            </a:r>
            <a:endParaRPr lang="en-US" dirty="0"/>
          </a:p>
        </p:txBody>
      </p:sp>
      <p:sp>
        <p:nvSpPr>
          <p:cNvPr id="5" name="Footer Placeholder 4"/>
          <p:cNvSpPr>
            <a:spLocks noGrp="1"/>
          </p:cNvSpPr>
          <p:nvPr>
            <p:ph type="ftr" sz="quarter" idx="3"/>
          </p:nvPr>
        </p:nvSpPr>
        <p:spPr/>
        <p:txBody>
          <a:bodyPr/>
          <a:lstStyle/>
          <a:p>
            <a:r>
              <a:rPr lang="en-US" smtClean="0"/>
              <a:t>DHPT Review - MPI - 27.04.2014</a:t>
            </a:r>
            <a:endParaRPr lang="en-US" dirty="0"/>
          </a:p>
        </p:txBody>
      </p:sp>
      <p:cxnSp>
        <p:nvCxnSpPr>
          <p:cNvPr id="7" name="Straight Arrow Connector 6"/>
          <p:cNvCxnSpPr/>
          <p:nvPr/>
        </p:nvCxnSpPr>
        <p:spPr>
          <a:xfrm flipV="1">
            <a:off x="2965951" y="2882255"/>
            <a:ext cx="0" cy="784123"/>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238217" y="2865090"/>
            <a:ext cx="0" cy="784122"/>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16463" y="1436128"/>
            <a:ext cx="2820729"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 Raw </a:t>
            </a:r>
            <a:r>
              <a:rPr lang="en-US" dirty="0"/>
              <a:t>data </a:t>
            </a:r>
            <a:r>
              <a:rPr lang="en-US" dirty="0" smtClean="0"/>
              <a:t>frame </a:t>
            </a:r>
            <a:r>
              <a:rPr lang="en-US" dirty="0"/>
              <a:t>(n</a:t>
            </a:r>
            <a:r>
              <a:rPr lang="en-US" dirty="0" smtClean="0"/>
              <a:t>)</a:t>
            </a:r>
            <a:endParaRPr lang="en-US" dirty="0"/>
          </a:p>
        </p:txBody>
      </p:sp>
      <p:sp>
        <p:nvSpPr>
          <p:cNvPr id="10" name="TextBox 9"/>
          <p:cNvSpPr txBox="1"/>
          <p:nvPr/>
        </p:nvSpPr>
        <p:spPr>
          <a:xfrm>
            <a:off x="1116855" y="836713"/>
            <a:ext cx="1835376" cy="430887"/>
          </a:xfrm>
          <a:prstGeom prst="rect">
            <a:avLst/>
          </a:prstGeom>
          <a:noFill/>
        </p:spPr>
        <p:txBody>
          <a:bodyPr wrap="square" rtlCol="0">
            <a:spAutoFit/>
          </a:bodyPr>
          <a:lstStyle/>
          <a:p>
            <a:pPr algn="ctr"/>
            <a:r>
              <a:rPr lang="en-US" sz="1100" dirty="0" smtClean="0"/>
              <a:t>Calibration data and event data frames may overlap</a:t>
            </a:r>
            <a:endParaRPr lang="en-US" sz="1100" dirty="0"/>
          </a:p>
        </p:txBody>
      </p:sp>
      <p:sp>
        <p:nvSpPr>
          <p:cNvPr id="11" name="Rectangle 10"/>
          <p:cNvSpPr/>
          <p:nvPr/>
        </p:nvSpPr>
        <p:spPr>
          <a:xfrm>
            <a:off x="2949905" y="1436128"/>
            <a:ext cx="2820729"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Raw data </a:t>
            </a:r>
            <a:r>
              <a:rPr lang="en-US" dirty="0" smtClean="0"/>
              <a:t>frame </a:t>
            </a:r>
            <a:r>
              <a:rPr lang="en-US" dirty="0"/>
              <a:t>(</a:t>
            </a:r>
            <a:r>
              <a:rPr lang="en-US" dirty="0" smtClean="0"/>
              <a:t>n+1)</a:t>
            </a:r>
            <a:endParaRPr lang="en-US" dirty="0"/>
          </a:p>
        </p:txBody>
      </p:sp>
      <p:sp>
        <p:nvSpPr>
          <p:cNvPr id="12" name="Rectangle 11"/>
          <p:cNvSpPr/>
          <p:nvPr/>
        </p:nvSpPr>
        <p:spPr>
          <a:xfrm>
            <a:off x="5770633" y="1436128"/>
            <a:ext cx="3784879"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Raw data </a:t>
            </a:r>
            <a:r>
              <a:rPr lang="en-US" dirty="0" smtClean="0"/>
              <a:t>frame</a:t>
            </a:r>
            <a:r>
              <a:rPr lang="en-US" dirty="0"/>
              <a:t> (</a:t>
            </a:r>
            <a:r>
              <a:rPr lang="en-US" dirty="0" smtClean="0"/>
              <a:t>n+2)</a:t>
            </a:r>
            <a:endParaRPr lang="en-US" dirty="0"/>
          </a:p>
        </p:txBody>
      </p:sp>
      <p:sp>
        <p:nvSpPr>
          <p:cNvPr id="13" name="TextBox 12"/>
          <p:cNvSpPr txBox="1"/>
          <p:nvPr/>
        </p:nvSpPr>
        <p:spPr>
          <a:xfrm>
            <a:off x="3589018" y="3649212"/>
            <a:ext cx="1248139" cy="523220"/>
          </a:xfrm>
          <a:prstGeom prst="rect">
            <a:avLst/>
          </a:prstGeom>
          <a:noFill/>
        </p:spPr>
        <p:txBody>
          <a:bodyPr wrap="square" rtlCol="0">
            <a:spAutoFit/>
          </a:bodyPr>
          <a:lstStyle/>
          <a:p>
            <a:pPr algn="ctr"/>
            <a:r>
              <a:rPr lang="en-US" sz="1400" b="1" dirty="0" smtClean="0"/>
              <a:t>Calibration trigger</a:t>
            </a:r>
            <a:endParaRPr lang="en-US" sz="1400" b="1" dirty="0"/>
          </a:p>
        </p:txBody>
      </p:sp>
      <p:sp>
        <p:nvSpPr>
          <p:cNvPr id="14" name="Rectangle 13"/>
          <p:cNvSpPr/>
          <p:nvPr/>
        </p:nvSpPr>
        <p:spPr>
          <a:xfrm>
            <a:off x="4238217" y="2427148"/>
            <a:ext cx="5161277"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Calibration data frame</a:t>
            </a:r>
            <a:endParaRPr lang="en-US" dirty="0"/>
          </a:p>
        </p:txBody>
      </p:sp>
      <p:cxnSp>
        <p:nvCxnSpPr>
          <p:cNvPr id="15" name="Straight Connector 14"/>
          <p:cNvCxnSpPr/>
          <p:nvPr/>
        </p:nvCxnSpPr>
        <p:spPr>
          <a:xfrm>
            <a:off x="1520619" y="1806040"/>
            <a:ext cx="2692469" cy="62110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213088" y="1806040"/>
            <a:ext cx="5209983" cy="62110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520619" y="1498262"/>
            <a:ext cx="2705179" cy="307778"/>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18" name="Straight Arrow Connector 17"/>
          <p:cNvCxnSpPr/>
          <p:nvPr/>
        </p:nvCxnSpPr>
        <p:spPr>
          <a:xfrm>
            <a:off x="4238217" y="3056806"/>
            <a:ext cx="5184854" cy="0"/>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Flowchart: Punched Tape 18"/>
          <p:cNvSpPr/>
          <p:nvPr/>
        </p:nvSpPr>
        <p:spPr>
          <a:xfrm rot="16200000">
            <a:off x="8632892" y="2512959"/>
            <a:ext cx="570622" cy="156183"/>
          </a:xfrm>
          <a:prstGeom prst="flowChartPunchedTap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9399494" y="1889608"/>
            <a:ext cx="23577" cy="14511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Content Placeholder 2"/>
          <p:cNvSpPr txBox="1">
            <a:spLocks/>
          </p:cNvSpPr>
          <p:nvPr/>
        </p:nvSpPr>
        <p:spPr>
          <a:xfrm>
            <a:off x="194472" y="4114800"/>
            <a:ext cx="9517057" cy="1992872"/>
          </a:xfrm>
          <a:prstGeom prst="rect">
            <a:avLst/>
          </a:prstGeom>
        </p:spPr>
        <p:txBody>
          <a:bodyPr>
            <a:no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pPr>
            <a:r>
              <a:rPr lang="en-US" sz="1800" dirty="0" smtClean="0">
                <a:latin typeface="+mj-lt"/>
              </a:rPr>
              <a:t>The calibration trigger can be send any time within a frame period</a:t>
            </a:r>
          </a:p>
          <a:p>
            <a:pPr fontAlgn="auto">
              <a:spcAft>
                <a:spcPts val="0"/>
              </a:spcAft>
            </a:pPr>
            <a:r>
              <a:rPr lang="en-US" sz="1800" dirty="0" smtClean="0">
                <a:latin typeface="+mj-lt"/>
              </a:rPr>
              <a:t>If the previous event data transmission is not yet finished (case B), the calibration data transmission will be put on hold until the FIFOs are flushed. In some cases remaining event data still might be send after the calibration data frame (</a:t>
            </a:r>
            <a:r>
              <a:rPr lang="en-US" sz="1800" b="1" dirty="0" smtClean="0">
                <a:latin typeface="+mj-lt"/>
              </a:rPr>
              <a:t>not recommended</a:t>
            </a:r>
            <a:r>
              <a:rPr lang="en-US" sz="1800" dirty="0" smtClean="0">
                <a:latin typeface="+mj-lt"/>
              </a:rPr>
              <a:t>). </a:t>
            </a:r>
          </a:p>
          <a:p>
            <a:pPr fontAlgn="auto">
              <a:spcAft>
                <a:spcPts val="0"/>
              </a:spcAft>
            </a:pPr>
            <a:r>
              <a:rPr lang="en-US" sz="1800" dirty="0" smtClean="0">
                <a:latin typeface="+mj-lt"/>
              </a:rPr>
              <a:t>The transmitted </a:t>
            </a:r>
            <a:r>
              <a:rPr lang="en-US" sz="1800" i="1" dirty="0" smtClean="0">
                <a:latin typeface="+mj-lt"/>
              </a:rPr>
              <a:t>Calibration Data Frame </a:t>
            </a:r>
            <a:r>
              <a:rPr lang="en-US" sz="1800" dirty="0" smtClean="0">
                <a:latin typeface="+mj-lt"/>
              </a:rPr>
              <a:t>is re-sorted and always starts with </a:t>
            </a:r>
            <a:br>
              <a:rPr lang="en-US" sz="1800" dirty="0" smtClean="0">
                <a:latin typeface="+mj-lt"/>
              </a:rPr>
            </a:br>
            <a:r>
              <a:rPr lang="en-US" sz="1800" dirty="0" smtClean="0">
                <a:latin typeface="+mj-lt"/>
              </a:rPr>
              <a:t>[row</a:t>
            </a:r>
            <a:r>
              <a:rPr lang="en-US" sz="1800" baseline="-25000" dirty="0" smtClean="0">
                <a:latin typeface="+mj-lt"/>
              </a:rPr>
              <a:t>0</a:t>
            </a:r>
            <a:r>
              <a:rPr lang="en-US" sz="1800" dirty="0" smtClean="0">
                <a:latin typeface="+mj-lt"/>
              </a:rPr>
              <a:t>, raw data frame</a:t>
            </a:r>
            <a:r>
              <a:rPr lang="en-US" sz="1800" baseline="-25000" dirty="0" smtClean="0">
                <a:latin typeface="+mj-lt"/>
              </a:rPr>
              <a:t>n+1</a:t>
            </a:r>
            <a:r>
              <a:rPr lang="en-US" sz="1800" dirty="0" smtClean="0">
                <a:latin typeface="+mj-lt"/>
              </a:rPr>
              <a:t>] and ends with [</a:t>
            </a:r>
            <a:r>
              <a:rPr lang="en-US" sz="1800" dirty="0" err="1" smtClean="0">
                <a:latin typeface="+mj-lt"/>
              </a:rPr>
              <a:t>row</a:t>
            </a:r>
            <a:r>
              <a:rPr lang="en-US" sz="1800" baseline="-25000" dirty="0" err="1" smtClean="0">
                <a:latin typeface="+mj-lt"/>
              </a:rPr>
              <a:t>max</a:t>
            </a:r>
            <a:r>
              <a:rPr lang="en-US" sz="1800" dirty="0" smtClean="0">
                <a:latin typeface="+mj-lt"/>
              </a:rPr>
              <a:t>, raw data </a:t>
            </a:r>
            <a:r>
              <a:rPr lang="en-US" sz="1800" dirty="0" err="1" smtClean="0">
                <a:latin typeface="+mj-lt"/>
              </a:rPr>
              <a:t>frame</a:t>
            </a:r>
            <a:r>
              <a:rPr lang="en-US" sz="1800" baseline="-25000" dirty="0" err="1" smtClean="0">
                <a:latin typeface="+mj-lt"/>
              </a:rPr>
              <a:t>n</a:t>
            </a:r>
            <a:r>
              <a:rPr lang="en-US" sz="1800" dirty="0" smtClean="0">
                <a:latin typeface="+mj-lt"/>
              </a:rPr>
              <a:t>]</a:t>
            </a:r>
          </a:p>
          <a:p>
            <a:pPr fontAlgn="auto">
              <a:spcAft>
                <a:spcPts val="0"/>
              </a:spcAft>
            </a:pPr>
            <a:r>
              <a:rPr lang="en-US" sz="1800" dirty="0" smtClean="0">
                <a:latin typeface="+mj-lt"/>
              </a:rPr>
              <a:t>Programmable </a:t>
            </a:r>
            <a:r>
              <a:rPr lang="en-US" sz="1800" dirty="0" err="1" smtClean="0">
                <a:latin typeface="+mj-lt"/>
              </a:rPr>
              <a:t>row</a:t>
            </a:r>
            <a:r>
              <a:rPr lang="en-US" sz="1800" baseline="-25000" dirty="0" err="1" smtClean="0">
                <a:latin typeface="+mj-lt"/>
              </a:rPr>
              <a:t>max</a:t>
            </a:r>
            <a:r>
              <a:rPr lang="en-US" sz="1800" baseline="-25000" dirty="0" smtClean="0">
                <a:latin typeface="+mj-lt"/>
              </a:rPr>
              <a:t> </a:t>
            </a:r>
            <a:r>
              <a:rPr lang="en-US" sz="1800" dirty="0" smtClean="0">
                <a:latin typeface="+mj-lt"/>
              </a:rPr>
              <a:t>and defines the raw data buffer size to transmit (default m=255)</a:t>
            </a:r>
          </a:p>
        </p:txBody>
      </p:sp>
      <p:sp>
        <p:nvSpPr>
          <p:cNvPr id="22" name="Rectangle 21"/>
          <p:cNvSpPr/>
          <p:nvPr/>
        </p:nvSpPr>
        <p:spPr>
          <a:xfrm>
            <a:off x="4250922" y="1504023"/>
            <a:ext cx="5148572" cy="307777"/>
          </a:xfrm>
          <a:prstGeom prst="rect">
            <a:avLst/>
          </a:prstGeom>
          <a:solidFill>
            <a:srgbClr val="C0504D">
              <a:alpha val="65098"/>
            </a:srgb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600" dirty="0" smtClean="0"/>
              <a:t>Data buffer write inhibit</a:t>
            </a:r>
            <a:endParaRPr lang="en-US" sz="1600" dirty="0"/>
          </a:p>
        </p:txBody>
      </p:sp>
      <p:sp>
        <p:nvSpPr>
          <p:cNvPr id="23" name="Flowchart: Punched Tape 22"/>
          <p:cNvSpPr/>
          <p:nvPr/>
        </p:nvSpPr>
        <p:spPr>
          <a:xfrm rot="16200000">
            <a:off x="8632892" y="1576782"/>
            <a:ext cx="570622" cy="156183"/>
          </a:xfrm>
          <a:prstGeom prst="flowChartPunchedTap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45222" y="2428203"/>
            <a:ext cx="2820729" cy="43204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Event data frame </a:t>
            </a:r>
            <a:endParaRPr lang="en-US" dirty="0"/>
          </a:p>
        </p:txBody>
      </p:sp>
      <p:cxnSp>
        <p:nvCxnSpPr>
          <p:cNvPr id="25" name="Straight Connector 24"/>
          <p:cNvCxnSpPr/>
          <p:nvPr/>
        </p:nvCxnSpPr>
        <p:spPr>
          <a:xfrm>
            <a:off x="2428967" y="1796168"/>
            <a:ext cx="520936" cy="63098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16462" y="1508136"/>
            <a:ext cx="2312504" cy="288032"/>
          </a:xfrm>
          <a:prstGeom prst="rect">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7" name="TextBox 26"/>
          <p:cNvSpPr txBox="1"/>
          <p:nvPr/>
        </p:nvSpPr>
        <p:spPr>
          <a:xfrm>
            <a:off x="2325833" y="3649212"/>
            <a:ext cx="1248139" cy="523220"/>
          </a:xfrm>
          <a:prstGeom prst="rect">
            <a:avLst/>
          </a:prstGeom>
          <a:noFill/>
        </p:spPr>
        <p:txBody>
          <a:bodyPr wrap="square" rtlCol="0">
            <a:spAutoFit/>
          </a:bodyPr>
          <a:lstStyle/>
          <a:p>
            <a:pPr algn="ctr"/>
            <a:r>
              <a:rPr lang="en-US" sz="1400" b="1" dirty="0" smtClean="0"/>
              <a:t>Physics trigger off</a:t>
            </a:r>
            <a:endParaRPr lang="en-US" sz="1400" b="1" dirty="0"/>
          </a:p>
        </p:txBody>
      </p:sp>
      <p:sp>
        <p:nvSpPr>
          <p:cNvPr id="28" name="Rectangle 27"/>
          <p:cNvSpPr/>
          <p:nvPr/>
        </p:nvSpPr>
        <p:spPr>
          <a:xfrm>
            <a:off x="4796983" y="3129851"/>
            <a:ext cx="491454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Calibration data frame</a:t>
            </a:r>
            <a:endParaRPr lang="en-US" dirty="0"/>
          </a:p>
        </p:txBody>
      </p:sp>
      <p:sp>
        <p:nvSpPr>
          <p:cNvPr id="29" name="Rectangle 28"/>
          <p:cNvSpPr/>
          <p:nvPr/>
        </p:nvSpPr>
        <p:spPr>
          <a:xfrm>
            <a:off x="145222" y="3130906"/>
            <a:ext cx="2820729" cy="43204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Event data frame </a:t>
            </a:r>
            <a:endParaRPr lang="en-US" dirty="0"/>
          </a:p>
        </p:txBody>
      </p:sp>
      <p:sp>
        <p:nvSpPr>
          <p:cNvPr id="30" name="Rectangle 29"/>
          <p:cNvSpPr/>
          <p:nvPr/>
        </p:nvSpPr>
        <p:spPr>
          <a:xfrm>
            <a:off x="2965952" y="3130906"/>
            <a:ext cx="1753023" cy="432048"/>
          </a:xfrm>
          <a:prstGeom prst="rect">
            <a:avLst/>
          </a:prstGeom>
          <a:solidFill>
            <a:schemeClr val="accent6">
              <a:lumMod val="60000"/>
              <a:lumOff val="40000"/>
            </a:schemeClr>
          </a:solidFill>
          <a:ln>
            <a:solidFill>
              <a:srgbClr val="B66D31">
                <a:alpha val="41961"/>
              </a:srgb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lgn="ctr"/>
            <a:r>
              <a:rPr lang="en-US" sz="1000" dirty="0">
                <a:solidFill>
                  <a:prstClr val="black"/>
                </a:solidFill>
              </a:rPr>
              <a:t>B</a:t>
            </a:r>
            <a:r>
              <a:rPr lang="en-US" sz="1000" dirty="0" smtClean="0">
                <a:solidFill>
                  <a:prstClr val="black"/>
                </a:solidFill>
              </a:rPr>
              <a:t>) </a:t>
            </a:r>
            <a:r>
              <a:rPr lang="en-US" sz="1000" dirty="0">
                <a:solidFill>
                  <a:prstClr val="black"/>
                </a:solidFill>
              </a:rPr>
              <a:t>Transfer </a:t>
            </a:r>
            <a:r>
              <a:rPr lang="en-US" sz="1000" dirty="0" smtClean="0">
                <a:solidFill>
                  <a:prstClr val="black"/>
                </a:solidFill>
              </a:rPr>
              <a:t>overlaps</a:t>
            </a:r>
            <a:br>
              <a:rPr lang="en-US" sz="1000" dirty="0" smtClean="0">
                <a:solidFill>
                  <a:prstClr val="black"/>
                </a:solidFill>
              </a:rPr>
            </a:br>
            <a:r>
              <a:rPr lang="en-US" sz="1000" dirty="0" smtClean="0">
                <a:solidFill>
                  <a:prstClr val="black"/>
                </a:solidFill>
              </a:rPr>
              <a:t> cal. </a:t>
            </a:r>
            <a:r>
              <a:rPr lang="en-US" sz="1000" dirty="0">
                <a:solidFill>
                  <a:prstClr val="black"/>
                </a:solidFill>
              </a:rPr>
              <a:t>trigger</a:t>
            </a:r>
          </a:p>
        </p:txBody>
      </p:sp>
      <p:sp>
        <p:nvSpPr>
          <p:cNvPr id="31" name="Flowchart: Punched Tape 30"/>
          <p:cNvSpPr/>
          <p:nvPr/>
        </p:nvSpPr>
        <p:spPr>
          <a:xfrm rot="16200000">
            <a:off x="8666141" y="3306626"/>
            <a:ext cx="509732" cy="156182"/>
          </a:xfrm>
          <a:prstGeom prst="flowChartPunchedTap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3236809" y="2348880"/>
            <a:ext cx="988988" cy="553998"/>
          </a:xfrm>
          <a:prstGeom prst="rect">
            <a:avLst/>
          </a:prstGeom>
        </p:spPr>
        <p:txBody>
          <a:bodyPr wrap="square" lIns="36000" rIns="36000">
            <a:spAutoFit/>
          </a:bodyPr>
          <a:lstStyle/>
          <a:p>
            <a:pPr lvl="0" algn="ctr"/>
            <a:r>
              <a:rPr lang="en-US" sz="1000" dirty="0" smtClean="0">
                <a:solidFill>
                  <a:prstClr val="black"/>
                </a:solidFill>
              </a:rPr>
              <a:t>A) Transfer finishes before cal. trigger</a:t>
            </a:r>
            <a:endParaRPr lang="en-US" sz="1000" dirty="0">
              <a:solidFill>
                <a:prstClr val="black"/>
              </a:solidFill>
            </a:endParaRPr>
          </a:p>
        </p:txBody>
      </p:sp>
      <p:sp>
        <p:nvSpPr>
          <p:cNvPr id="33" name="Rectangle 32"/>
          <p:cNvSpPr/>
          <p:nvPr/>
        </p:nvSpPr>
        <p:spPr>
          <a:xfrm>
            <a:off x="2965952" y="2428203"/>
            <a:ext cx="270858" cy="432048"/>
          </a:xfrm>
          <a:prstGeom prst="rect">
            <a:avLst/>
          </a:prstGeom>
          <a:solidFill>
            <a:schemeClr val="accent6">
              <a:lumMod val="60000"/>
              <a:lumOff val="40000"/>
            </a:schemeClr>
          </a:solidFill>
          <a:ln>
            <a:solidFill>
              <a:srgbClr val="B66D31">
                <a:alpha val="41961"/>
              </a:srgb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dirty="0">
              <a:solidFill>
                <a:schemeClr val="tx1"/>
              </a:solidFill>
            </a:endParaRPr>
          </a:p>
        </p:txBody>
      </p:sp>
      <p:sp>
        <p:nvSpPr>
          <p:cNvPr id="34" name="Right Brace 33"/>
          <p:cNvSpPr/>
          <p:nvPr/>
        </p:nvSpPr>
        <p:spPr>
          <a:xfrm rot="16200000">
            <a:off x="1914552" y="870607"/>
            <a:ext cx="155448" cy="873379"/>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TextBox 34"/>
          <p:cNvSpPr txBox="1"/>
          <p:nvPr/>
        </p:nvSpPr>
        <p:spPr>
          <a:xfrm>
            <a:off x="6414933" y="2924944"/>
            <a:ext cx="1248139" cy="184666"/>
          </a:xfrm>
          <a:prstGeom prst="rect">
            <a:avLst/>
          </a:prstGeom>
          <a:solidFill>
            <a:schemeClr val="bg1"/>
          </a:solidFill>
        </p:spPr>
        <p:txBody>
          <a:bodyPr wrap="square" tIns="0" bIns="0" rtlCol="0">
            <a:spAutoFit/>
          </a:bodyPr>
          <a:lstStyle/>
          <a:p>
            <a:pPr algn="ctr"/>
            <a:r>
              <a:rPr lang="en-US" sz="1200" dirty="0" smtClean="0"/>
              <a:t>~400µs</a:t>
            </a:r>
            <a:endParaRPr lang="en-US" sz="1200" dirty="0"/>
          </a:p>
        </p:txBody>
      </p:sp>
      <p:sp>
        <p:nvSpPr>
          <p:cNvPr id="36" name="TextBox 35"/>
          <p:cNvSpPr txBox="1"/>
          <p:nvPr/>
        </p:nvSpPr>
        <p:spPr>
          <a:xfrm>
            <a:off x="38131" y="6215390"/>
            <a:ext cx="5908990" cy="261610"/>
          </a:xfrm>
          <a:prstGeom prst="rect">
            <a:avLst/>
          </a:prstGeom>
          <a:noFill/>
        </p:spPr>
        <p:txBody>
          <a:bodyPr wrap="none" rtlCol="0">
            <a:spAutoFit/>
          </a:bodyPr>
          <a:lstStyle/>
          <a:p>
            <a:r>
              <a:rPr lang="en-US" sz="1100" dirty="0" smtClean="0"/>
              <a:t>For better readability periodic </a:t>
            </a:r>
            <a:r>
              <a:rPr lang="en-US" sz="1100" i="1" dirty="0" smtClean="0"/>
              <a:t>frame </a:t>
            </a:r>
            <a:r>
              <a:rPr lang="en-US" sz="1100" i="1" dirty="0"/>
              <a:t>s</a:t>
            </a:r>
            <a:r>
              <a:rPr lang="en-US" sz="1100" i="1" dirty="0" smtClean="0"/>
              <a:t>ync</a:t>
            </a:r>
            <a:r>
              <a:rPr lang="en-US" sz="1100" dirty="0" smtClean="0"/>
              <a:t> commands are omitted in this and the following drawing s</a:t>
            </a:r>
            <a:endParaRPr lang="en-US" sz="1100" dirty="0"/>
          </a:p>
        </p:txBody>
      </p:sp>
    </p:spTree>
    <p:extLst>
      <p:ext uri="{BB962C8B-B14F-4D97-AF65-F5344CB8AC3E}">
        <p14:creationId xmlns:p14="http://schemas.microsoft.com/office/powerpoint/2010/main" val="34862824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DHP timing for injection sequence </a:t>
            </a:r>
            <a:r>
              <a:rPr lang="en-US" sz="2000" dirty="0" smtClean="0"/>
              <a:t>w/o </a:t>
            </a:r>
            <a:r>
              <a:rPr lang="en-US" sz="2000" dirty="0"/>
              <a:t>calibration data taking </a:t>
            </a:r>
          </a:p>
        </p:txBody>
      </p:sp>
      <p:sp>
        <p:nvSpPr>
          <p:cNvPr id="4" name="Date Placeholder 3"/>
          <p:cNvSpPr>
            <a:spLocks noGrp="1"/>
          </p:cNvSpPr>
          <p:nvPr>
            <p:ph type="dt" sz="half" idx="2"/>
          </p:nvPr>
        </p:nvSpPr>
        <p:spPr/>
        <p:txBody>
          <a:bodyPr/>
          <a:lstStyle/>
          <a:p>
            <a:r>
              <a:rPr lang="en-US" smtClean="0"/>
              <a:t>hemperek@uni-bonn.de</a:t>
            </a:r>
            <a:endParaRPr lang="en-US" dirty="0"/>
          </a:p>
        </p:txBody>
      </p:sp>
      <p:sp>
        <p:nvSpPr>
          <p:cNvPr id="5" name="Footer Placeholder 4"/>
          <p:cNvSpPr>
            <a:spLocks noGrp="1"/>
          </p:cNvSpPr>
          <p:nvPr>
            <p:ph type="ftr" sz="quarter" idx="3"/>
          </p:nvPr>
        </p:nvSpPr>
        <p:spPr/>
        <p:txBody>
          <a:bodyPr/>
          <a:lstStyle/>
          <a:p>
            <a:r>
              <a:rPr lang="en-US" smtClean="0"/>
              <a:t>DHPT Review - MPI - 27.04.2014</a:t>
            </a:r>
            <a:endParaRPr lang="en-US" dirty="0"/>
          </a:p>
        </p:txBody>
      </p:sp>
      <p:cxnSp>
        <p:nvCxnSpPr>
          <p:cNvPr id="7" name="Straight Connector 6"/>
          <p:cNvCxnSpPr/>
          <p:nvPr/>
        </p:nvCxnSpPr>
        <p:spPr>
          <a:xfrm>
            <a:off x="6476331" y="2870446"/>
            <a:ext cx="0" cy="12018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6981223" y="3780417"/>
            <a:ext cx="0" cy="784123"/>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16463" y="2351455"/>
            <a:ext cx="2820729"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Raw data </a:t>
            </a:r>
            <a:r>
              <a:rPr lang="en-US" dirty="0" smtClean="0"/>
              <a:t>frame </a:t>
            </a:r>
            <a:r>
              <a:rPr lang="en-US" dirty="0"/>
              <a:t>(n)</a:t>
            </a:r>
          </a:p>
        </p:txBody>
      </p:sp>
      <p:sp>
        <p:nvSpPr>
          <p:cNvPr id="10" name="Rectangle 9"/>
          <p:cNvSpPr/>
          <p:nvPr/>
        </p:nvSpPr>
        <p:spPr>
          <a:xfrm>
            <a:off x="2937194" y="2351455"/>
            <a:ext cx="2820729"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Raw data </a:t>
            </a:r>
            <a:r>
              <a:rPr lang="en-US" dirty="0" smtClean="0"/>
              <a:t>frame </a:t>
            </a:r>
            <a:r>
              <a:rPr lang="en-US" dirty="0"/>
              <a:t>(</a:t>
            </a:r>
            <a:r>
              <a:rPr lang="en-US" dirty="0" smtClean="0"/>
              <a:t>n+1)</a:t>
            </a:r>
            <a:endParaRPr lang="en-US" dirty="0"/>
          </a:p>
        </p:txBody>
      </p:sp>
      <p:sp>
        <p:nvSpPr>
          <p:cNvPr id="11" name="Rectangle 10"/>
          <p:cNvSpPr/>
          <p:nvPr/>
        </p:nvSpPr>
        <p:spPr>
          <a:xfrm>
            <a:off x="5757923" y="2351455"/>
            <a:ext cx="2820729"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Raw data </a:t>
            </a:r>
            <a:r>
              <a:rPr lang="en-US" dirty="0" smtClean="0"/>
              <a:t>frame (n+2)</a:t>
            </a:r>
            <a:endParaRPr lang="en-US" dirty="0"/>
          </a:p>
        </p:txBody>
      </p:sp>
      <p:sp>
        <p:nvSpPr>
          <p:cNvPr id="12" name="Rectangle 11"/>
          <p:cNvSpPr/>
          <p:nvPr/>
        </p:nvSpPr>
        <p:spPr>
          <a:xfrm>
            <a:off x="4160495" y="3342475"/>
            <a:ext cx="2820729" cy="43204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Event data frame</a:t>
            </a:r>
            <a:endParaRPr lang="en-US" dirty="0"/>
          </a:p>
        </p:txBody>
      </p:sp>
      <p:cxnSp>
        <p:nvCxnSpPr>
          <p:cNvPr id="13" name="Straight Connector 12"/>
          <p:cNvCxnSpPr/>
          <p:nvPr/>
        </p:nvCxnSpPr>
        <p:spPr>
          <a:xfrm>
            <a:off x="3626848" y="2924867"/>
            <a:ext cx="0" cy="12987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626848" y="4038706"/>
            <a:ext cx="520936" cy="0"/>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rot="16200000">
            <a:off x="3554196" y="3602012"/>
            <a:ext cx="678953" cy="261610"/>
          </a:xfrm>
          <a:prstGeom prst="rect">
            <a:avLst/>
          </a:prstGeom>
          <a:noFill/>
        </p:spPr>
        <p:txBody>
          <a:bodyPr wrap="square" lIns="0" rIns="0" rtlCol="0">
            <a:spAutoFit/>
          </a:bodyPr>
          <a:lstStyle/>
          <a:p>
            <a:pPr algn="ctr"/>
            <a:r>
              <a:rPr lang="en-US" sz="1100" dirty="0" smtClean="0"/>
              <a:t>Latency</a:t>
            </a:r>
            <a:endParaRPr lang="en-US" sz="1100" dirty="0"/>
          </a:p>
        </p:txBody>
      </p:sp>
      <p:cxnSp>
        <p:nvCxnSpPr>
          <p:cNvPr id="16" name="Straight Connector 15"/>
          <p:cNvCxnSpPr/>
          <p:nvPr/>
        </p:nvCxnSpPr>
        <p:spPr>
          <a:xfrm>
            <a:off x="3639560" y="2711495"/>
            <a:ext cx="508225" cy="63098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460288" y="2711495"/>
            <a:ext cx="520936" cy="63098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639559" y="2423463"/>
            <a:ext cx="2820729" cy="288032"/>
          </a:xfrm>
          <a:prstGeom prst="rect">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cxnSp>
        <p:nvCxnSpPr>
          <p:cNvPr id="19" name="Straight Arrow Connector 18"/>
          <p:cNvCxnSpPr/>
          <p:nvPr/>
        </p:nvCxnSpPr>
        <p:spPr>
          <a:xfrm>
            <a:off x="6472230" y="1718626"/>
            <a:ext cx="0" cy="558168"/>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848160" y="1376483"/>
            <a:ext cx="1248139" cy="307777"/>
          </a:xfrm>
          <a:prstGeom prst="rect">
            <a:avLst/>
          </a:prstGeom>
          <a:noFill/>
        </p:spPr>
        <p:txBody>
          <a:bodyPr wrap="square" rtlCol="0">
            <a:spAutoFit/>
          </a:bodyPr>
          <a:lstStyle/>
          <a:p>
            <a:pPr algn="ctr"/>
            <a:r>
              <a:rPr lang="en-US" sz="1400" b="1" dirty="0" smtClean="0"/>
              <a:t>Injection</a:t>
            </a:r>
            <a:endParaRPr lang="en-US" sz="1400" b="1" dirty="0"/>
          </a:p>
        </p:txBody>
      </p:sp>
      <p:cxnSp>
        <p:nvCxnSpPr>
          <p:cNvPr id="21" name="Straight Arrow Connector 20"/>
          <p:cNvCxnSpPr/>
          <p:nvPr/>
        </p:nvCxnSpPr>
        <p:spPr>
          <a:xfrm>
            <a:off x="4173689" y="4050754"/>
            <a:ext cx="2302642" cy="0"/>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4173690" y="4184795"/>
            <a:ext cx="4482451" cy="25489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Inhibit physics trigger</a:t>
            </a:r>
            <a:endParaRPr lang="en-US" dirty="0"/>
          </a:p>
        </p:txBody>
      </p:sp>
      <p:cxnSp>
        <p:nvCxnSpPr>
          <p:cNvPr id="23" name="Straight Arrow Connector 22"/>
          <p:cNvCxnSpPr>
            <a:stCxn id="24" idx="0"/>
          </p:cNvCxnSpPr>
          <p:nvPr/>
        </p:nvCxnSpPr>
        <p:spPr>
          <a:xfrm flipV="1">
            <a:off x="4172913" y="3780417"/>
            <a:ext cx="0" cy="784123"/>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548844" y="4564539"/>
            <a:ext cx="1248139" cy="523220"/>
          </a:xfrm>
          <a:prstGeom prst="rect">
            <a:avLst/>
          </a:prstGeom>
          <a:noFill/>
        </p:spPr>
        <p:txBody>
          <a:bodyPr wrap="square" rtlCol="0">
            <a:spAutoFit/>
          </a:bodyPr>
          <a:lstStyle/>
          <a:p>
            <a:pPr algn="ctr"/>
            <a:r>
              <a:rPr lang="en-US" sz="1400" b="1" dirty="0" smtClean="0"/>
              <a:t>Physics trigger on</a:t>
            </a:r>
            <a:endParaRPr lang="en-US" sz="1400" b="1" dirty="0"/>
          </a:p>
        </p:txBody>
      </p:sp>
      <p:sp>
        <p:nvSpPr>
          <p:cNvPr id="25" name="TextBox 24"/>
          <p:cNvSpPr txBox="1"/>
          <p:nvPr/>
        </p:nvSpPr>
        <p:spPr>
          <a:xfrm>
            <a:off x="6554446" y="4564539"/>
            <a:ext cx="1248139" cy="523220"/>
          </a:xfrm>
          <a:prstGeom prst="rect">
            <a:avLst/>
          </a:prstGeom>
          <a:noFill/>
        </p:spPr>
        <p:txBody>
          <a:bodyPr wrap="square" rtlCol="0">
            <a:spAutoFit/>
          </a:bodyPr>
          <a:lstStyle/>
          <a:p>
            <a:pPr algn="ctr"/>
            <a:r>
              <a:rPr lang="en-US" sz="1400" b="1" dirty="0" smtClean="0"/>
              <a:t>Physics trigger off</a:t>
            </a:r>
            <a:endParaRPr lang="en-US" sz="1400" b="1" dirty="0"/>
          </a:p>
        </p:txBody>
      </p:sp>
      <p:cxnSp>
        <p:nvCxnSpPr>
          <p:cNvPr id="26" name="Straight Arrow Connector 25"/>
          <p:cNvCxnSpPr/>
          <p:nvPr/>
        </p:nvCxnSpPr>
        <p:spPr>
          <a:xfrm>
            <a:off x="3663586" y="1718626"/>
            <a:ext cx="0" cy="558168"/>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039517" y="1268760"/>
            <a:ext cx="1248139" cy="307777"/>
          </a:xfrm>
          <a:prstGeom prst="rect">
            <a:avLst/>
          </a:prstGeom>
          <a:noFill/>
        </p:spPr>
        <p:txBody>
          <a:bodyPr wrap="square" rtlCol="0">
            <a:spAutoFit/>
          </a:bodyPr>
          <a:lstStyle/>
          <a:p>
            <a:pPr algn="ctr"/>
            <a:r>
              <a:rPr lang="en-US" sz="1400" b="1" dirty="0" smtClean="0"/>
              <a:t>Physics event</a:t>
            </a:r>
            <a:endParaRPr lang="en-US" sz="1400" b="1" dirty="0"/>
          </a:p>
        </p:txBody>
      </p:sp>
      <p:sp>
        <p:nvSpPr>
          <p:cNvPr id="28" name="Content Placeholder 2"/>
          <p:cNvSpPr>
            <a:spLocks noGrp="1"/>
          </p:cNvSpPr>
          <p:nvPr>
            <p:ph idx="1"/>
          </p:nvPr>
        </p:nvSpPr>
        <p:spPr>
          <a:xfrm>
            <a:off x="194471" y="5085184"/>
            <a:ext cx="9595066" cy="1391816"/>
          </a:xfrm>
        </p:spPr>
        <p:txBody>
          <a:bodyPr>
            <a:noAutofit/>
          </a:bodyPr>
          <a:lstStyle/>
          <a:p>
            <a:pPr marL="0" indent="0">
              <a:buNone/>
            </a:pPr>
            <a:r>
              <a:rPr lang="en-US" sz="1800" dirty="0" smtClean="0">
                <a:latin typeface="+mj-lt"/>
              </a:rPr>
              <a:t>The suppression of physics triggers should start </a:t>
            </a:r>
            <a:r>
              <a:rPr lang="en-US" sz="1800" b="1" dirty="0" smtClean="0">
                <a:latin typeface="+mj-lt"/>
              </a:rPr>
              <a:t>20µs – latency</a:t>
            </a:r>
            <a:r>
              <a:rPr lang="en-US" sz="1800" dirty="0" smtClean="0">
                <a:latin typeface="+mj-lt"/>
              </a:rPr>
              <a:t> before the injection starts.</a:t>
            </a:r>
          </a:p>
          <a:p>
            <a:pPr marL="0" indent="0">
              <a:buNone/>
            </a:pPr>
            <a:endParaRPr lang="en-US" sz="1800" dirty="0" smtClean="0">
              <a:latin typeface="+mj-lt"/>
            </a:endParaRPr>
          </a:p>
          <a:p>
            <a:pPr marL="0" indent="0">
              <a:buNone/>
            </a:pPr>
            <a:endParaRPr lang="en-US" sz="1800" dirty="0" smtClean="0">
              <a:latin typeface="+mj-lt"/>
            </a:endParaRPr>
          </a:p>
        </p:txBody>
      </p:sp>
      <p:sp>
        <p:nvSpPr>
          <p:cNvPr id="29" name="TextBox 28"/>
          <p:cNvSpPr txBox="1"/>
          <p:nvPr/>
        </p:nvSpPr>
        <p:spPr>
          <a:xfrm>
            <a:off x="4718974" y="3882674"/>
            <a:ext cx="1248139" cy="276999"/>
          </a:xfrm>
          <a:prstGeom prst="rect">
            <a:avLst/>
          </a:prstGeom>
          <a:solidFill>
            <a:schemeClr val="bg1"/>
          </a:solidFill>
        </p:spPr>
        <p:txBody>
          <a:bodyPr wrap="square" rtlCol="0">
            <a:spAutoFit/>
          </a:bodyPr>
          <a:lstStyle/>
          <a:p>
            <a:pPr algn="ctr"/>
            <a:r>
              <a:rPr lang="en-US" sz="1200" dirty="0" smtClean="0"/>
              <a:t>20µs – latency </a:t>
            </a:r>
            <a:endParaRPr lang="en-US" sz="1200" dirty="0"/>
          </a:p>
        </p:txBody>
      </p:sp>
    </p:spTree>
    <p:extLst>
      <p:ext uri="{BB962C8B-B14F-4D97-AF65-F5344CB8AC3E}">
        <p14:creationId xmlns:p14="http://schemas.microsoft.com/office/powerpoint/2010/main" val="37270763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Handling Processor – Design History</a:t>
            </a:r>
            <a:endParaRPr lang="en-GB" dirty="0"/>
          </a:p>
        </p:txBody>
      </p:sp>
      <p:sp>
        <p:nvSpPr>
          <p:cNvPr id="4" name="Date Placeholder 3"/>
          <p:cNvSpPr>
            <a:spLocks noGrp="1"/>
          </p:cNvSpPr>
          <p:nvPr>
            <p:ph type="dt" sz="half" idx="2"/>
          </p:nvPr>
        </p:nvSpPr>
        <p:spPr/>
        <p:txBody>
          <a:bodyPr/>
          <a:lstStyle/>
          <a:p>
            <a:r>
              <a:rPr lang="en-US" smtClean="0"/>
              <a:t>hemperek@uni-bonn.de</a:t>
            </a:r>
            <a:endParaRPr lang="en-US" dirty="0"/>
          </a:p>
        </p:txBody>
      </p:sp>
      <p:sp>
        <p:nvSpPr>
          <p:cNvPr id="5" name="Footer Placeholder 4"/>
          <p:cNvSpPr>
            <a:spLocks noGrp="1"/>
          </p:cNvSpPr>
          <p:nvPr>
            <p:ph type="ftr" sz="quarter" idx="3"/>
          </p:nvPr>
        </p:nvSpPr>
        <p:spPr/>
        <p:txBody>
          <a:bodyPr/>
          <a:lstStyle/>
          <a:p>
            <a:r>
              <a:rPr lang="en-US" smtClean="0"/>
              <a:t>DHPT Review - MPI - 27.04.2014</a:t>
            </a:r>
            <a:endParaRPr lang="en-US" dirty="0"/>
          </a:p>
        </p:txBody>
      </p:sp>
      <p:sp>
        <p:nvSpPr>
          <p:cNvPr id="7" name="Content Placeholder 2"/>
          <p:cNvSpPr>
            <a:spLocks noGrp="1"/>
          </p:cNvSpPr>
          <p:nvPr>
            <p:ph idx="1"/>
          </p:nvPr>
        </p:nvSpPr>
        <p:spPr>
          <a:xfrm>
            <a:off x="488951" y="1066800"/>
            <a:ext cx="5400154" cy="5314950"/>
          </a:xfrm>
        </p:spPr>
        <p:txBody>
          <a:bodyPr/>
          <a:lstStyle/>
          <a:p>
            <a:pPr marL="0" indent="0">
              <a:buNone/>
            </a:pPr>
            <a:r>
              <a:rPr lang="en-US" sz="2000" dirty="0" smtClean="0"/>
              <a:t>Started with </a:t>
            </a:r>
            <a:r>
              <a:rPr lang="en-US" sz="2000" b="1" dirty="0" smtClean="0"/>
              <a:t>IBM 90nm technology </a:t>
            </a:r>
            <a:r>
              <a:rPr lang="en-US" sz="2000" dirty="0" smtClean="0"/>
              <a:t>in 2010</a:t>
            </a:r>
          </a:p>
          <a:p>
            <a:r>
              <a:rPr lang="en-US" sz="2000" dirty="0" smtClean="0"/>
              <a:t>DHP 0.1</a:t>
            </a:r>
          </a:p>
          <a:p>
            <a:pPr lvl="1"/>
            <a:r>
              <a:rPr lang="en-US" sz="1800" dirty="0" smtClean="0"/>
              <a:t>Half size prototype, 2 x 4 mm</a:t>
            </a:r>
            <a:r>
              <a:rPr lang="en-US" sz="1800" baseline="30000" dirty="0" smtClean="0"/>
              <a:t>2</a:t>
            </a:r>
            <a:r>
              <a:rPr lang="en-US" sz="1800" dirty="0" smtClean="0"/>
              <a:t>, C4 bumps</a:t>
            </a:r>
          </a:p>
          <a:p>
            <a:pPr lvl="1"/>
            <a:r>
              <a:rPr lang="en-US" sz="1800" dirty="0"/>
              <a:t>B</a:t>
            </a:r>
            <a:r>
              <a:rPr lang="en-US" sz="1800" dirty="0" smtClean="0"/>
              <a:t>asic digital data processing</a:t>
            </a:r>
          </a:p>
          <a:p>
            <a:pPr lvl="1"/>
            <a:r>
              <a:rPr lang="en-US" sz="1800" dirty="0" smtClean="0"/>
              <a:t>PLL (1.6 GHz) + High speed serial link</a:t>
            </a:r>
          </a:p>
          <a:p>
            <a:pPr marL="457200" lvl="1" indent="0">
              <a:buNone/>
            </a:pPr>
            <a:r>
              <a:rPr lang="en-US" sz="1800" dirty="0" smtClean="0">
                <a:sym typeface="Wingdings" panose="05000000000000000000" pitchFamily="2" charset="2"/>
              </a:rPr>
              <a:t> Successful verification</a:t>
            </a:r>
            <a:endParaRPr lang="en-US" sz="1800" dirty="0" smtClean="0"/>
          </a:p>
          <a:p>
            <a:endParaRPr lang="en-US" sz="2000" dirty="0" smtClean="0"/>
          </a:p>
          <a:p>
            <a:r>
              <a:rPr lang="en-US" sz="2000" dirty="0" smtClean="0"/>
              <a:t>DHP 0.2 (sub. mid of 2011)</a:t>
            </a:r>
          </a:p>
          <a:p>
            <a:pPr lvl="1"/>
            <a:r>
              <a:rPr lang="en-US" sz="1800" dirty="0"/>
              <a:t>F</a:t>
            </a:r>
            <a:r>
              <a:rPr lang="en-US" sz="1800" dirty="0" smtClean="0"/>
              <a:t>ull size chip, 3.2 x 4.3 mm</a:t>
            </a:r>
            <a:r>
              <a:rPr lang="en-US" sz="1800" baseline="30000" dirty="0" smtClean="0"/>
              <a:t>2</a:t>
            </a:r>
            <a:endParaRPr lang="en-US" sz="1800" dirty="0" smtClean="0"/>
          </a:p>
          <a:p>
            <a:pPr lvl="1"/>
            <a:r>
              <a:rPr lang="en-US" sz="1800" dirty="0"/>
              <a:t>F</a:t>
            </a:r>
            <a:r>
              <a:rPr lang="en-US" sz="1800" dirty="0" smtClean="0"/>
              <a:t>ull data processing, added switcher sequencer and bias generators</a:t>
            </a:r>
          </a:p>
          <a:p>
            <a:pPr lvl="1"/>
            <a:r>
              <a:rPr lang="en-US" sz="1800" dirty="0" smtClean="0"/>
              <a:t>Improvements in link performance (pre-emphasis), buffer size, and data format</a:t>
            </a:r>
          </a:p>
          <a:p>
            <a:pPr lvl="1">
              <a:buFont typeface="Wingdings"/>
              <a:buChar char="è"/>
            </a:pPr>
            <a:r>
              <a:rPr lang="en-US" sz="1800" dirty="0" smtClean="0">
                <a:sym typeface="Wingdings" panose="05000000000000000000" pitchFamily="2" charset="2"/>
              </a:rPr>
              <a:t>Successful tests &amp; system operation (some issues with max. speed of CMOS clock output)</a:t>
            </a:r>
          </a:p>
          <a:p>
            <a:pPr marL="457200" lvl="1" indent="0">
              <a:buNone/>
            </a:pPr>
            <a:endParaRPr lang="en-US" sz="1800" dirty="0" smtClean="0"/>
          </a:p>
          <a:p>
            <a:pPr marL="0" indent="0">
              <a:buNone/>
            </a:pPr>
            <a:endParaRPr lang="en-US" sz="2000" dirty="0" smtClean="0"/>
          </a:p>
        </p:txBody>
      </p:sp>
      <p:pic>
        <p:nvPicPr>
          <p:cNvPr id="8" name="Picture 7" descr="DHP01_layout.png"/>
          <p:cNvPicPr>
            <a:picLocks noChangeAspect="1"/>
          </p:cNvPicPr>
          <p:nvPr/>
        </p:nvPicPr>
        <p:blipFill>
          <a:blip r:embed="rId2" cstate="print"/>
          <a:srcRect l="8229" t="15170" r="9062" b="14507"/>
          <a:stretch>
            <a:fillRect/>
          </a:stretch>
        </p:blipFill>
        <p:spPr>
          <a:xfrm>
            <a:off x="6359195" y="914400"/>
            <a:ext cx="2784684" cy="1487035"/>
          </a:xfrm>
          <a:prstGeom prst="rect">
            <a:avLst/>
          </a:prstGeom>
        </p:spPr>
      </p:pic>
      <p:pic>
        <p:nvPicPr>
          <p:cNvPr id="9" name="Picture 2" descr="D:\Users\Hans\work\DEPFET\DHP\DHP 0.2\dhp02_top.jpg"/>
          <p:cNvPicPr>
            <a:picLocks noChangeAspect="1" noChangeArrowheads="1"/>
          </p:cNvPicPr>
          <p:nvPr/>
        </p:nvPicPr>
        <p:blipFill>
          <a:blip r:embed="rId3" cstate="email">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6272206" y="2642592"/>
            <a:ext cx="2947994" cy="3691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84167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DHP timing for injection sequence </a:t>
            </a:r>
            <a:r>
              <a:rPr lang="en-US" sz="2000" dirty="0" smtClean="0"/>
              <a:t>with </a:t>
            </a:r>
            <a:r>
              <a:rPr lang="en-US" sz="2000" dirty="0"/>
              <a:t>calibration data taking </a:t>
            </a:r>
          </a:p>
        </p:txBody>
      </p:sp>
      <p:sp>
        <p:nvSpPr>
          <p:cNvPr id="4" name="Date Placeholder 3"/>
          <p:cNvSpPr>
            <a:spLocks noGrp="1"/>
          </p:cNvSpPr>
          <p:nvPr>
            <p:ph type="dt" sz="half" idx="2"/>
          </p:nvPr>
        </p:nvSpPr>
        <p:spPr/>
        <p:txBody>
          <a:bodyPr/>
          <a:lstStyle/>
          <a:p>
            <a:r>
              <a:rPr lang="en-US" smtClean="0"/>
              <a:t>hemperek@uni-bonn.de</a:t>
            </a:r>
            <a:endParaRPr lang="en-US" dirty="0"/>
          </a:p>
        </p:txBody>
      </p:sp>
      <p:sp>
        <p:nvSpPr>
          <p:cNvPr id="5" name="Footer Placeholder 4"/>
          <p:cNvSpPr>
            <a:spLocks noGrp="1"/>
          </p:cNvSpPr>
          <p:nvPr>
            <p:ph type="ftr" sz="quarter" idx="3"/>
          </p:nvPr>
        </p:nvSpPr>
        <p:spPr/>
        <p:txBody>
          <a:bodyPr/>
          <a:lstStyle/>
          <a:p>
            <a:r>
              <a:rPr lang="en-US" smtClean="0"/>
              <a:t>DHPT Review - MPI - 27.04.2014</a:t>
            </a:r>
            <a:endParaRPr lang="en-US" dirty="0"/>
          </a:p>
        </p:txBody>
      </p:sp>
      <p:cxnSp>
        <p:nvCxnSpPr>
          <p:cNvPr id="7" name="Straight Arrow Connector 6"/>
          <p:cNvCxnSpPr>
            <a:stCxn id="41" idx="0"/>
          </p:cNvCxnSpPr>
          <p:nvPr/>
        </p:nvCxnSpPr>
        <p:spPr>
          <a:xfrm flipV="1">
            <a:off x="4185623" y="3705834"/>
            <a:ext cx="0" cy="784123"/>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6411589" y="3705834"/>
            <a:ext cx="0" cy="784122"/>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29174" y="2276872"/>
            <a:ext cx="2820729"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Raw data </a:t>
            </a:r>
            <a:r>
              <a:rPr lang="en-US" dirty="0" smtClean="0"/>
              <a:t>frame </a:t>
            </a:r>
            <a:r>
              <a:rPr lang="en-US" dirty="0"/>
              <a:t>(n)</a:t>
            </a:r>
          </a:p>
        </p:txBody>
      </p:sp>
      <p:sp>
        <p:nvSpPr>
          <p:cNvPr id="10" name="TextBox 9"/>
          <p:cNvSpPr txBox="1"/>
          <p:nvPr/>
        </p:nvSpPr>
        <p:spPr>
          <a:xfrm>
            <a:off x="753243" y="4489956"/>
            <a:ext cx="1248139" cy="523220"/>
          </a:xfrm>
          <a:prstGeom prst="rect">
            <a:avLst/>
          </a:prstGeom>
          <a:noFill/>
        </p:spPr>
        <p:txBody>
          <a:bodyPr wrap="square" rtlCol="0">
            <a:spAutoFit/>
          </a:bodyPr>
          <a:lstStyle/>
          <a:p>
            <a:pPr algn="ctr"/>
            <a:r>
              <a:rPr lang="en-US" sz="1400" b="1" dirty="0" smtClean="0"/>
              <a:t>Physics trigger on</a:t>
            </a:r>
            <a:endParaRPr lang="en-US" sz="1400" b="1" dirty="0"/>
          </a:p>
        </p:txBody>
      </p:sp>
      <p:sp>
        <p:nvSpPr>
          <p:cNvPr id="11" name="Rectangle 10"/>
          <p:cNvSpPr/>
          <p:nvPr/>
        </p:nvSpPr>
        <p:spPr>
          <a:xfrm>
            <a:off x="2949905" y="2276872"/>
            <a:ext cx="2820729"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Raw data </a:t>
            </a:r>
            <a:r>
              <a:rPr lang="en-US" dirty="0" smtClean="0"/>
              <a:t>frame </a:t>
            </a:r>
            <a:r>
              <a:rPr lang="en-US" dirty="0"/>
              <a:t>(</a:t>
            </a:r>
            <a:r>
              <a:rPr lang="en-US" dirty="0" smtClean="0"/>
              <a:t>n+1)</a:t>
            </a:r>
            <a:endParaRPr lang="en-US" dirty="0"/>
          </a:p>
        </p:txBody>
      </p:sp>
      <p:sp>
        <p:nvSpPr>
          <p:cNvPr id="12" name="Rectangle 11"/>
          <p:cNvSpPr/>
          <p:nvPr/>
        </p:nvSpPr>
        <p:spPr>
          <a:xfrm>
            <a:off x="5770633" y="2276872"/>
            <a:ext cx="3784879"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Rolling shutter cycle (</a:t>
            </a:r>
            <a:r>
              <a:rPr lang="en-US" dirty="0" smtClean="0"/>
              <a:t>n+2)</a:t>
            </a:r>
            <a:endParaRPr lang="en-US" dirty="0"/>
          </a:p>
        </p:txBody>
      </p:sp>
      <p:sp>
        <p:nvSpPr>
          <p:cNvPr id="13" name="Rectangle 12"/>
          <p:cNvSpPr/>
          <p:nvPr/>
        </p:nvSpPr>
        <p:spPr>
          <a:xfrm>
            <a:off x="1364894" y="3267892"/>
            <a:ext cx="2820729" cy="43204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Event data frame </a:t>
            </a:r>
            <a:endParaRPr lang="en-US" dirty="0"/>
          </a:p>
        </p:txBody>
      </p:sp>
      <p:cxnSp>
        <p:nvCxnSpPr>
          <p:cNvPr id="14" name="Straight Connector 13"/>
          <p:cNvCxnSpPr/>
          <p:nvPr/>
        </p:nvCxnSpPr>
        <p:spPr>
          <a:xfrm>
            <a:off x="831247" y="2850284"/>
            <a:ext cx="0" cy="12987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831247" y="3964123"/>
            <a:ext cx="520936" cy="0"/>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43959" y="2646784"/>
            <a:ext cx="508225" cy="62110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664687" y="2646784"/>
            <a:ext cx="520936" cy="62110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843958" y="2339007"/>
            <a:ext cx="2820729" cy="307777"/>
          </a:xfrm>
          <a:prstGeom prst="rect">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cxnSp>
        <p:nvCxnSpPr>
          <p:cNvPr id="19" name="Straight Arrow Connector 18"/>
          <p:cNvCxnSpPr/>
          <p:nvPr/>
        </p:nvCxnSpPr>
        <p:spPr>
          <a:xfrm>
            <a:off x="1377313" y="3964123"/>
            <a:ext cx="2808311" cy="1178"/>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0" idx="0"/>
          </p:cNvCxnSpPr>
          <p:nvPr/>
        </p:nvCxnSpPr>
        <p:spPr>
          <a:xfrm flipV="1">
            <a:off x="1377312" y="3705834"/>
            <a:ext cx="0" cy="784123"/>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185623" y="3699940"/>
            <a:ext cx="0" cy="3947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rot="16200000">
            <a:off x="774898" y="3561440"/>
            <a:ext cx="633635" cy="276999"/>
          </a:xfrm>
          <a:prstGeom prst="rect">
            <a:avLst/>
          </a:prstGeom>
        </p:spPr>
        <p:txBody>
          <a:bodyPr wrap="none">
            <a:spAutoFit/>
          </a:bodyPr>
          <a:lstStyle/>
          <a:p>
            <a:r>
              <a:rPr lang="en-US" sz="1200" dirty="0">
                <a:solidFill>
                  <a:prstClr val="black"/>
                </a:solidFill>
              </a:rPr>
              <a:t>latency</a:t>
            </a:r>
            <a:endParaRPr lang="en-US" dirty="0"/>
          </a:p>
        </p:txBody>
      </p:sp>
      <p:sp>
        <p:nvSpPr>
          <p:cNvPr id="23" name="TextBox 22"/>
          <p:cNvSpPr txBox="1"/>
          <p:nvPr/>
        </p:nvSpPr>
        <p:spPr>
          <a:xfrm>
            <a:off x="5762391" y="4489956"/>
            <a:ext cx="1248139" cy="523220"/>
          </a:xfrm>
          <a:prstGeom prst="rect">
            <a:avLst/>
          </a:prstGeom>
          <a:noFill/>
        </p:spPr>
        <p:txBody>
          <a:bodyPr wrap="square" rtlCol="0">
            <a:spAutoFit/>
          </a:bodyPr>
          <a:lstStyle/>
          <a:p>
            <a:pPr algn="ctr"/>
            <a:r>
              <a:rPr lang="en-US" sz="1400" b="1" dirty="0" smtClean="0"/>
              <a:t>Calibration trigger</a:t>
            </a:r>
            <a:endParaRPr lang="en-US" sz="1400" b="1" dirty="0"/>
          </a:p>
        </p:txBody>
      </p:sp>
      <p:sp>
        <p:nvSpPr>
          <p:cNvPr id="24" name="Rectangle 23"/>
          <p:cNvSpPr/>
          <p:nvPr/>
        </p:nvSpPr>
        <p:spPr>
          <a:xfrm>
            <a:off x="6411589" y="3267892"/>
            <a:ext cx="3143922"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Calibration data frame</a:t>
            </a:r>
            <a:endParaRPr lang="en-US" dirty="0"/>
          </a:p>
        </p:txBody>
      </p:sp>
      <p:cxnSp>
        <p:nvCxnSpPr>
          <p:cNvPr id="25" name="Straight Connector 24"/>
          <p:cNvCxnSpPr/>
          <p:nvPr/>
        </p:nvCxnSpPr>
        <p:spPr>
          <a:xfrm>
            <a:off x="3693991" y="2646784"/>
            <a:ext cx="2692469" cy="62110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6386460" y="2646785"/>
            <a:ext cx="3169051" cy="55123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3693991" y="2339006"/>
            <a:ext cx="2705179" cy="307778"/>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28" name="Straight Arrow Connector 27"/>
          <p:cNvCxnSpPr/>
          <p:nvPr/>
        </p:nvCxnSpPr>
        <p:spPr>
          <a:xfrm>
            <a:off x="6411589" y="3964124"/>
            <a:ext cx="3143922" cy="1"/>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386460" y="1610905"/>
            <a:ext cx="25129" cy="20762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Flowchart: Punched Tape 29"/>
          <p:cNvSpPr/>
          <p:nvPr/>
        </p:nvSpPr>
        <p:spPr>
          <a:xfrm rot="16200000">
            <a:off x="8632892" y="3353703"/>
            <a:ext cx="570622" cy="156183"/>
          </a:xfrm>
          <a:prstGeom prst="flowChartPunchedTap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417833" y="2339008"/>
            <a:ext cx="3137678" cy="307777"/>
          </a:xfrm>
          <a:prstGeom prst="rect">
            <a:avLst/>
          </a:prstGeom>
          <a:solidFill>
            <a:srgbClr val="C0504D">
              <a:alpha val="65098"/>
            </a:srgb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1600" dirty="0" smtClean="0"/>
              <a:t>Data buffer write inhibit</a:t>
            </a:r>
            <a:endParaRPr lang="en-US" sz="1600" dirty="0"/>
          </a:p>
        </p:txBody>
      </p:sp>
      <p:cxnSp>
        <p:nvCxnSpPr>
          <p:cNvPr id="32" name="Straight Connector 31"/>
          <p:cNvCxnSpPr/>
          <p:nvPr/>
        </p:nvCxnSpPr>
        <p:spPr>
          <a:xfrm>
            <a:off x="9555512" y="2730352"/>
            <a:ext cx="23577" cy="14511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Flowchart: Punched Tape 32"/>
          <p:cNvSpPr/>
          <p:nvPr/>
        </p:nvSpPr>
        <p:spPr>
          <a:xfrm rot="16200000">
            <a:off x="8632892" y="2417526"/>
            <a:ext cx="570622" cy="156183"/>
          </a:xfrm>
          <a:prstGeom prst="flowChartPunchedTap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p:cNvCxnSpPr/>
          <p:nvPr/>
        </p:nvCxnSpPr>
        <p:spPr>
          <a:xfrm>
            <a:off x="4210752" y="3964123"/>
            <a:ext cx="2207082" cy="1178"/>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1364894" y="4474198"/>
            <a:ext cx="5021566" cy="0"/>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2677016" y="4321379"/>
            <a:ext cx="1248139" cy="276999"/>
          </a:xfrm>
          <a:prstGeom prst="rect">
            <a:avLst/>
          </a:prstGeom>
          <a:solidFill>
            <a:schemeClr val="bg1"/>
          </a:solidFill>
        </p:spPr>
        <p:txBody>
          <a:bodyPr wrap="square" rtlCol="0">
            <a:spAutoFit/>
          </a:bodyPr>
          <a:lstStyle/>
          <a:p>
            <a:pPr algn="ctr"/>
            <a:r>
              <a:rPr lang="en-US" sz="1200" dirty="0"/>
              <a:t>4</a:t>
            </a:r>
            <a:r>
              <a:rPr lang="en-US" sz="1200" dirty="0" smtClean="0"/>
              <a:t>0µs - latency</a:t>
            </a:r>
            <a:endParaRPr lang="en-US" sz="1200" dirty="0"/>
          </a:p>
        </p:txBody>
      </p:sp>
      <p:cxnSp>
        <p:nvCxnSpPr>
          <p:cNvPr id="37" name="Straight Arrow Connector 36"/>
          <p:cNvCxnSpPr/>
          <p:nvPr/>
        </p:nvCxnSpPr>
        <p:spPr>
          <a:xfrm>
            <a:off x="6452496" y="1610904"/>
            <a:ext cx="0" cy="558168"/>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889104" y="1268761"/>
            <a:ext cx="1248139" cy="307777"/>
          </a:xfrm>
          <a:prstGeom prst="rect">
            <a:avLst/>
          </a:prstGeom>
          <a:noFill/>
        </p:spPr>
        <p:txBody>
          <a:bodyPr wrap="square" rtlCol="0">
            <a:spAutoFit/>
          </a:bodyPr>
          <a:lstStyle/>
          <a:p>
            <a:pPr algn="ctr"/>
            <a:r>
              <a:rPr lang="en-US" sz="1400" b="1" dirty="0" smtClean="0"/>
              <a:t>Injection</a:t>
            </a:r>
            <a:endParaRPr lang="en-US" sz="1400" b="1" dirty="0"/>
          </a:p>
        </p:txBody>
      </p:sp>
      <p:sp>
        <p:nvSpPr>
          <p:cNvPr id="39" name="TextBox 38"/>
          <p:cNvSpPr txBox="1"/>
          <p:nvPr/>
        </p:nvSpPr>
        <p:spPr>
          <a:xfrm>
            <a:off x="1377313" y="4079490"/>
            <a:ext cx="8178199" cy="2418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de-DE"/>
            </a:defPPr>
            <a:lvl1pPr algn="ctr"/>
          </a:lstStyle>
          <a:p>
            <a:r>
              <a:rPr lang="en-US" dirty="0" smtClean="0"/>
              <a:t>Inhibit physics trigger</a:t>
            </a:r>
            <a:endParaRPr lang="en-US" dirty="0"/>
          </a:p>
        </p:txBody>
      </p:sp>
      <p:sp>
        <p:nvSpPr>
          <p:cNvPr id="40" name="TextBox 39"/>
          <p:cNvSpPr txBox="1"/>
          <p:nvPr/>
        </p:nvSpPr>
        <p:spPr>
          <a:xfrm>
            <a:off x="7023694" y="1107178"/>
            <a:ext cx="2297791" cy="769441"/>
          </a:xfrm>
          <a:prstGeom prst="rect">
            <a:avLst/>
          </a:prstGeom>
          <a:noFill/>
        </p:spPr>
        <p:txBody>
          <a:bodyPr wrap="square" lIns="0" rIns="0" rtlCol="0">
            <a:spAutoFit/>
          </a:bodyPr>
          <a:lstStyle/>
          <a:p>
            <a:r>
              <a:rPr lang="en-US" sz="1100" dirty="0" smtClean="0"/>
              <a:t>Allow a few row clock periods (~0.5µs) delay between calibration trigger and injection to allow for command processing latency compensation</a:t>
            </a:r>
            <a:endParaRPr lang="en-US" sz="1100" dirty="0"/>
          </a:p>
        </p:txBody>
      </p:sp>
      <p:sp>
        <p:nvSpPr>
          <p:cNvPr id="41" name="TextBox 40"/>
          <p:cNvSpPr txBox="1"/>
          <p:nvPr/>
        </p:nvSpPr>
        <p:spPr>
          <a:xfrm>
            <a:off x="3561554" y="4489956"/>
            <a:ext cx="1248139" cy="523220"/>
          </a:xfrm>
          <a:prstGeom prst="rect">
            <a:avLst/>
          </a:prstGeom>
          <a:noFill/>
        </p:spPr>
        <p:txBody>
          <a:bodyPr wrap="square" rtlCol="0">
            <a:spAutoFit/>
          </a:bodyPr>
          <a:lstStyle/>
          <a:p>
            <a:pPr algn="ctr"/>
            <a:r>
              <a:rPr lang="en-US" sz="1400" b="1" dirty="0" smtClean="0"/>
              <a:t>Physics trigger off</a:t>
            </a:r>
            <a:endParaRPr lang="en-US" sz="1400" b="1" dirty="0"/>
          </a:p>
        </p:txBody>
      </p:sp>
      <p:cxnSp>
        <p:nvCxnSpPr>
          <p:cNvPr id="42" name="Straight Arrow Connector 41"/>
          <p:cNvCxnSpPr/>
          <p:nvPr/>
        </p:nvCxnSpPr>
        <p:spPr>
          <a:xfrm>
            <a:off x="818541" y="1610904"/>
            <a:ext cx="0" cy="558168"/>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94471" y="1161038"/>
            <a:ext cx="1248139" cy="307777"/>
          </a:xfrm>
          <a:prstGeom prst="rect">
            <a:avLst/>
          </a:prstGeom>
          <a:noFill/>
        </p:spPr>
        <p:txBody>
          <a:bodyPr wrap="square" rtlCol="0">
            <a:spAutoFit/>
          </a:bodyPr>
          <a:lstStyle/>
          <a:p>
            <a:pPr algn="ctr"/>
            <a:r>
              <a:rPr lang="en-US" sz="1400" b="1" dirty="0" smtClean="0"/>
              <a:t>Physics event</a:t>
            </a:r>
            <a:endParaRPr lang="en-US" sz="1400" b="1" dirty="0"/>
          </a:p>
        </p:txBody>
      </p:sp>
      <p:sp>
        <p:nvSpPr>
          <p:cNvPr id="44" name="Rectangle 43"/>
          <p:cNvSpPr/>
          <p:nvPr/>
        </p:nvSpPr>
        <p:spPr>
          <a:xfrm>
            <a:off x="4185624" y="3268875"/>
            <a:ext cx="377334" cy="432048"/>
          </a:xfrm>
          <a:prstGeom prst="rect">
            <a:avLst/>
          </a:prstGeom>
          <a:solidFill>
            <a:schemeClr val="accent6">
              <a:lumMod val="60000"/>
              <a:lumOff val="40000"/>
            </a:schemeClr>
          </a:solidFill>
          <a:ln>
            <a:solidFill>
              <a:srgbClr val="B66D31">
                <a:alpha val="41961"/>
              </a:srgb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45" name="Content Placeholder 2"/>
          <p:cNvSpPr>
            <a:spLocks noGrp="1"/>
          </p:cNvSpPr>
          <p:nvPr>
            <p:ph idx="1"/>
          </p:nvPr>
        </p:nvSpPr>
        <p:spPr>
          <a:xfrm>
            <a:off x="194471" y="5013176"/>
            <a:ext cx="9595066" cy="1368152"/>
          </a:xfrm>
        </p:spPr>
        <p:txBody>
          <a:bodyPr>
            <a:noAutofit/>
          </a:bodyPr>
          <a:lstStyle/>
          <a:p>
            <a:r>
              <a:rPr lang="en-US" sz="1800" dirty="0" smtClean="0">
                <a:latin typeface="+mj-lt"/>
              </a:rPr>
              <a:t>The suppression of physics triggers should start </a:t>
            </a:r>
            <a:r>
              <a:rPr lang="en-US" sz="1800" b="1" dirty="0" smtClean="0">
                <a:latin typeface="+mj-lt"/>
              </a:rPr>
              <a:t>40µs – latency</a:t>
            </a:r>
            <a:r>
              <a:rPr lang="en-US" sz="1800" dirty="0" smtClean="0">
                <a:latin typeface="+mj-lt"/>
              </a:rPr>
              <a:t> before the injection starts.</a:t>
            </a:r>
          </a:p>
          <a:p>
            <a:r>
              <a:rPr lang="en-US" sz="1800" dirty="0" smtClean="0">
                <a:latin typeface="+mj-lt"/>
              </a:rPr>
              <a:t>Calibration trigger should only be send if the previous event data transmission has finished</a:t>
            </a:r>
          </a:p>
          <a:p>
            <a:endParaRPr lang="en-US" sz="1800" dirty="0" smtClean="0">
              <a:latin typeface="+mj-lt"/>
            </a:endParaRPr>
          </a:p>
        </p:txBody>
      </p:sp>
      <p:sp>
        <p:nvSpPr>
          <p:cNvPr id="46" name="TextBox 45"/>
          <p:cNvSpPr txBox="1"/>
          <p:nvPr/>
        </p:nvSpPr>
        <p:spPr>
          <a:xfrm>
            <a:off x="2456723" y="3789041"/>
            <a:ext cx="780087" cy="276999"/>
          </a:xfrm>
          <a:prstGeom prst="rect">
            <a:avLst/>
          </a:prstGeom>
          <a:solidFill>
            <a:schemeClr val="bg1"/>
          </a:solidFill>
        </p:spPr>
        <p:txBody>
          <a:bodyPr wrap="square" rtlCol="0">
            <a:spAutoFit/>
          </a:bodyPr>
          <a:lstStyle>
            <a:defPPr>
              <a:defRPr lang="de-DE"/>
            </a:defPPr>
            <a:lvl1pPr algn="ctr">
              <a:defRPr sz="1200"/>
            </a:lvl1pPr>
          </a:lstStyle>
          <a:p>
            <a:r>
              <a:rPr lang="en-US" dirty="0"/>
              <a:t>20µs</a:t>
            </a:r>
          </a:p>
        </p:txBody>
      </p:sp>
      <p:sp>
        <p:nvSpPr>
          <p:cNvPr id="47" name="TextBox 46"/>
          <p:cNvSpPr txBox="1"/>
          <p:nvPr/>
        </p:nvSpPr>
        <p:spPr>
          <a:xfrm>
            <a:off x="7663072" y="3771499"/>
            <a:ext cx="800318" cy="276999"/>
          </a:xfrm>
          <a:prstGeom prst="rect">
            <a:avLst/>
          </a:prstGeom>
          <a:solidFill>
            <a:schemeClr val="bg1"/>
          </a:solidFill>
        </p:spPr>
        <p:txBody>
          <a:bodyPr wrap="square" rtlCol="0">
            <a:spAutoFit/>
          </a:bodyPr>
          <a:lstStyle/>
          <a:p>
            <a:pPr algn="ctr"/>
            <a:r>
              <a:rPr lang="en-US" sz="1200" dirty="0" smtClean="0"/>
              <a:t>~400µs</a:t>
            </a:r>
            <a:endParaRPr lang="en-US" sz="1200" dirty="0"/>
          </a:p>
        </p:txBody>
      </p:sp>
      <p:sp>
        <p:nvSpPr>
          <p:cNvPr id="48" name="TextBox 47"/>
          <p:cNvSpPr txBox="1"/>
          <p:nvPr/>
        </p:nvSpPr>
        <p:spPr>
          <a:xfrm>
            <a:off x="4640965" y="3781024"/>
            <a:ext cx="1235429" cy="276999"/>
          </a:xfrm>
          <a:prstGeom prst="rect">
            <a:avLst/>
          </a:prstGeom>
          <a:solidFill>
            <a:schemeClr val="bg1"/>
          </a:solidFill>
        </p:spPr>
        <p:txBody>
          <a:bodyPr wrap="square" rtlCol="0">
            <a:spAutoFit/>
          </a:bodyPr>
          <a:lstStyle/>
          <a:p>
            <a:pPr algn="ctr"/>
            <a:r>
              <a:rPr lang="en-US" sz="1200" dirty="0" smtClean="0"/>
              <a:t>20µs – latency </a:t>
            </a:r>
            <a:endParaRPr lang="en-US" sz="1200" dirty="0"/>
          </a:p>
        </p:txBody>
      </p:sp>
    </p:spTree>
    <p:extLst>
      <p:ext uri="{BB962C8B-B14F-4D97-AF65-F5344CB8AC3E}">
        <p14:creationId xmlns:p14="http://schemas.microsoft.com/office/powerpoint/2010/main" val="33363801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DHP timing for injection sequence </a:t>
            </a:r>
            <a:r>
              <a:rPr lang="en-US" sz="2000" dirty="0" smtClean="0"/>
              <a:t>with </a:t>
            </a:r>
            <a:r>
              <a:rPr lang="en-US" sz="2000" dirty="0"/>
              <a:t>calibration data taking </a:t>
            </a:r>
          </a:p>
        </p:txBody>
      </p:sp>
      <p:sp>
        <p:nvSpPr>
          <p:cNvPr id="4" name="Date Placeholder 3"/>
          <p:cNvSpPr>
            <a:spLocks noGrp="1"/>
          </p:cNvSpPr>
          <p:nvPr>
            <p:ph type="dt" sz="half" idx="2"/>
          </p:nvPr>
        </p:nvSpPr>
        <p:spPr/>
        <p:txBody>
          <a:bodyPr/>
          <a:lstStyle/>
          <a:p>
            <a:r>
              <a:rPr lang="en-US" smtClean="0"/>
              <a:t>hemperek@uni-bonn.de</a:t>
            </a:r>
            <a:endParaRPr lang="en-US" dirty="0"/>
          </a:p>
        </p:txBody>
      </p:sp>
      <p:sp>
        <p:nvSpPr>
          <p:cNvPr id="5" name="Footer Placeholder 4"/>
          <p:cNvSpPr>
            <a:spLocks noGrp="1"/>
          </p:cNvSpPr>
          <p:nvPr>
            <p:ph type="ftr" sz="quarter" idx="3"/>
          </p:nvPr>
        </p:nvSpPr>
        <p:spPr/>
        <p:txBody>
          <a:bodyPr/>
          <a:lstStyle/>
          <a:p>
            <a:r>
              <a:rPr lang="en-US" smtClean="0"/>
              <a:t>DHPT Review - MPI - 27.04.2014</a:t>
            </a:r>
            <a:endParaRPr lang="en-US" dirty="0"/>
          </a:p>
        </p:txBody>
      </p:sp>
      <p:cxnSp>
        <p:nvCxnSpPr>
          <p:cNvPr id="7" name="Straight Arrow Connector 6"/>
          <p:cNvCxnSpPr/>
          <p:nvPr/>
        </p:nvCxnSpPr>
        <p:spPr>
          <a:xfrm flipV="1">
            <a:off x="6411589" y="4569930"/>
            <a:ext cx="0" cy="784122"/>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29174" y="3140968"/>
            <a:ext cx="2820729"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Raw data </a:t>
            </a:r>
            <a:r>
              <a:rPr lang="en-US" dirty="0" smtClean="0"/>
              <a:t>frame </a:t>
            </a:r>
            <a:r>
              <a:rPr lang="en-US" dirty="0"/>
              <a:t>(n)</a:t>
            </a:r>
          </a:p>
        </p:txBody>
      </p:sp>
      <p:sp>
        <p:nvSpPr>
          <p:cNvPr id="9" name="TextBox 8"/>
          <p:cNvSpPr txBox="1"/>
          <p:nvPr/>
        </p:nvSpPr>
        <p:spPr>
          <a:xfrm>
            <a:off x="3002784" y="5354052"/>
            <a:ext cx="1248139" cy="523220"/>
          </a:xfrm>
          <a:prstGeom prst="rect">
            <a:avLst/>
          </a:prstGeom>
          <a:noFill/>
        </p:spPr>
        <p:txBody>
          <a:bodyPr wrap="square" rtlCol="0">
            <a:spAutoFit/>
          </a:bodyPr>
          <a:lstStyle/>
          <a:p>
            <a:pPr algn="ctr"/>
            <a:r>
              <a:rPr lang="en-US" sz="1400" b="1" dirty="0" smtClean="0"/>
              <a:t>Physics trigger on</a:t>
            </a:r>
            <a:endParaRPr lang="en-US" sz="1400" b="1" dirty="0"/>
          </a:p>
        </p:txBody>
      </p:sp>
      <p:sp>
        <p:nvSpPr>
          <p:cNvPr id="10" name="Rectangle 9"/>
          <p:cNvSpPr/>
          <p:nvPr/>
        </p:nvSpPr>
        <p:spPr>
          <a:xfrm>
            <a:off x="2949905" y="3140968"/>
            <a:ext cx="2820729"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Raw data </a:t>
            </a:r>
            <a:r>
              <a:rPr lang="en-US" dirty="0" smtClean="0"/>
              <a:t>frame </a:t>
            </a:r>
            <a:r>
              <a:rPr lang="en-US" dirty="0"/>
              <a:t>(</a:t>
            </a:r>
            <a:r>
              <a:rPr lang="en-US" dirty="0" smtClean="0"/>
              <a:t>n+1)</a:t>
            </a:r>
            <a:endParaRPr lang="en-US" dirty="0"/>
          </a:p>
        </p:txBody>
      </p:sp>
      <p:sp>
        <p:nvSpPr>
          <p:cNvPr id="11" name="Rectangle 10"/>
          <p:cNvSpPr/>
          <p:nvPr/>
        </p:nvSpPr>
        <p:spPr>
          <a:xfrm>
            <a:off x="5770633" y="3140968"/>
            <a:ext cx="3784879" cy="43204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Rolling shutter cycle (</a:t>
            </a:r>
            <a:r>
              <a:rPr lang="en-US" dirty="0" smtClean="0"/>
              <a:t>n+2)</a:t>
            </a:r>
            <a:endParaRPr lang="en-US" dirty="0"/>
          </a:p>
        </p:txBody>
      </p:sp>
      <p:sp>
        <p:nvSpPr>
          <p:cNvPr id="12" name="Rectangle 11"/>
          <p:cNvSpPr/>
          <p:nvPr/>
        </p:nvSpPr>
        <p:spPr>
          <a:xfrm>
            <a:off x="3590662" y="4131988"/>
            <a:ext cx="2820729" cy="43204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Event data frame </a:t>
            </a:r>
            <a:endParaRPr lang="en-US" dirty="0"/>
          </a:p>
        </p:txBody>
      </p:sp>
      <p:cxnSp>
        <p:nvCxnSpPr>
          <p:cNvPr id="13" name="Straight Connector 12"/>
          <p:cNvCxnSpPr/>
          <p:nvPr/>
        </p:nvCxnSpPr>
        <p:spPr>
          <a:xfrm>
            <a:off x="3080789" y="3714380"/>
            <a:ext cx="0" cy="12987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080789" y="4828219"/>
            <a:ext cx="520936" cy="0"/>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093500" y="3510880"/>
            <a:ext cx="508225" cy="62110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914229" y="3510880"/>
            <a:ext cx="520936" cy="621109"/>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093500" y="3203103"/>
            <a:ext cx="2820729" cy="307777"/>
          </a:xfrm>
          <a:prstGeom prst="rect">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cxnSp>
        <p:nvCxnSpPr>
          <p:cNvPr id="18" name="Straight Arrow Connector 17"/>
          <p:cNvCxnSpPr/>
          <p:nvPr/>
        </p:nvCxnSpPr>
        <p:spPr>
          <a:xfrm>
            <a:off x="3626854" y="4828219"/>
            <a:ext cx="2808311" cy="1178"/>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9" idx="0"/>
          </p:cNvCxnSpPr>
          <p:nvPr/>
        </p:nvCxnSpPr>
        <p:spPr>
          <a:xfrm flipV="1">
            <a:off x="3626854" y="4569930"/>
            <a:ext cx="0" cy="784123"/>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rot="16200000">
            <a:off x="3024439" y="4425536"/>
            <a:ext cx="633635" cy="276999"/>
          </a:xfrm>
          <a:prstGeom prst="rect">
            <a:avLst/>
          </a:prstGeom>
        </p:spPr>
        <p:txBody>
          <a:bodyPr wrap="none">
            <a:spAutoFit/>
          </a:bodyPr>
          <a:lstStyle/>
          <a:p>
            <a:r>
              <a:rPr lang="en-US" sz="1200" dirty="0">
                <a:solidFill>
                  <a:prstClr val="black"/>
                </a:solidFill>
              </a:rPr>
              <a:t>latency</a:t>
            </a:r>
            <a:endParaRPr lang="en-US" dirty="0"/>
          </a:p>
        </p:txBody>
      </p:sp>
      <p:sp>
        <p:nvSpPr>
          <p:cNvPr id="21" name="TextBox 20"/>
          <p:cNvSpPr txBox="1"/>
          <p:nvPr/>
        </p:nvSpPr>
        <p:spPr>
          <a:xfrm>
            <a:off x="5200312" y="5354052"/>
            <a:ext cx="1493232" cy="523220"/>
          </a:xfrm>
          <a:prstGeom prst="rect">
            <a:avLst/>
          </a:prstGeom>
          <a:noFill/>
        </p:spPr>
        <p:txBody>
          <a:bodyPr wrap="square" rtlCol="0">
            <a:spAutoFit/>
          </a:bodyPr>
          <a:lstStyle/>
          <a:p>
            <a:pPr algn="ctr"/>
            <a:r>
              <a:rPr lang="en-US" sz="1400" b="1" dirty="0"/>
              <a:t>Physics </a:t>
            </a:r>
            <a:r>
              <a:rPr lang="en-US" sz="1400" b="1" dirty="0" smtClean="0"/>
              <a:t/>
            </a:r>
            <a:br>
              <a:rPr lang="en-US" sz="1400" b="1" dirty="0" smtClean="0"/>
            </a:br>
            <a:r>
              <a:rPr lang="en-US" sz="1400" b="1" dirty="0" smtClean="0"/>
              <a:t>trigger off </a:t>
            </a:r>
            <a:endParaRPr lang="en-US" sz="1400" b="1" dirty="0"/>
          </a:p>
        </p:txBody>
      </p:sp>
      <p:sp>
        <p:nvSpPr>
          <p:cNvPr id="22" name="Rectangle 21"/>
          <p:cNvSpPr/>
          <p:nvPr/>
        </p:nvSpPr>
        <p:spPr>
          <a:xfrm>
            <a:off x="6903217" y="4131988"/>
            <a:ext cx="2652295"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Calibration data frame</a:t>
            </a:r>
            <a:endParaRPr lang="en-US" dirty="0"/>
          </a:p>
        </p:txBody>
      </p:sp>
      <p:cxnSp>
        <p:nvCxnSpPr>
          <p:cNvPr id="23" name="Straight Connector 22"/>
          <p:cNvCxnSpPr/>
          <p:nvPr/>
        </p:nvCxnSpPr>
        <p:spPr>
          <a:xfrm>
            <a:off x="3693991" y="3510880"/>
            <a:ext cx="3209226" cy="62110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386460" y="3510880"/>
            <a:ext cx="3169051" cy="55123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3693991" y="3203102"/>
            <a:ext cx="2705179" cy="307778"/>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cxnSp>
        <p:nvCxnSpPr>
          <p:cNvPr id="26" name="Straight Arrow Connector 25"/>
          <p:cNvCxnSpPr/>
          <p:nvPr/>
        </p:nvCxnSpPr>
        <p:spPr>
          <a:xfrm>
            <a:off x="6903217" y="4828220"/>
            <a:ext cx="2652295" cy="0"/>
          </a:xfrm>
          <a:prstGeom prst="straightConnector1">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386460" y="2475001"/>
            <a:ext cx="25129" cy="20762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Flowchart: Punched Tape 27"/>
          <p:cNvSpPr/>
          <p:nvPr/>
        </p:nvSpPr>
        <p:spPr>
          <a:xfrm rot="16200000">
            <a:off x="8632892" y="4217799"/>
            <a:ext cx="570622" cy="156183"/>
          </a:xfrm>
          <a:prstGeom prst="flowChartPunchedTap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6417833" y="3203104"/>
            <a:ext cx="3137678" cy="307777"/>
          </a:xfrm>
          <a:prstGeom prst="rect">
            <a:avLst/>
          </a:prstGeom>
          <a:solidFill>
            <a:srgbClr val="C0504D">
              <a:alpha val="65098"/>
            </a:srgb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1600" dirty="0" smtClean="0"/>
              <a:t>Data buffer write </a:t>
            </a:r>
            <a:r>
              <a:rPr lang="en-US" sz="1600" b="1" dirty="0" smtClean="0"/>
              <a:t>inhibit</a:t>
            </a:r>
            <a:endParaRPr lang="en-US" sz="1600" b="1" dirty="0"/>
          </a:p>
        </p:txBody>
      </p:sp>
      <p:cxnSp>
        <p:nvCxnSpPr>
          <p:cNvPr id="30" name="Straight Connector 29"/>
          <p:cNvCxnSpPr/>
          <p:nvPr/>
        </p:nvCxnSpPr>
        <p:spPr>
          <a:xfrm>
            <a:off x="9555512" y="3594448"/>
            <a:ext cx="23577" cy="145111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Flowchart: Punched Tape 30"/>
          <p:cNvSpPr/>
          <p:nvPr/>
        </p:nvSpPr>
        <p:spPr>
          <a:xfrm rot="16200000">
            <a:off x="8632892" y="3281622"/>
            <a:ext cx="570622" cy="156183"/>
          </a:xfrm>
          <a:prstGeom prst="flowChartPunchedTap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Punched Tape 31"/>
          <p:cNvSpPr/>
          <p:nvPr/>
        </p:nvSpPr>
        <p:spPr>
          <a:xfrm rot="16200000">
            <a:off x="8646048" y="4682156"/>
            <a:ext cx="570622" cy="156183"/>
          </a:xfrm>
          <a:prstGeom prst="flowChartPunchedTap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p:cNvCxnSpPr/>
          <p:nvPr/>
        </p:nvCxnSpPr>
        <p:spPr>
          <a:xfrm>
            <a:off x="6452496" y="2475000"/>
            <a:ext cx="0" cy="558168"/>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889104" y="2132857"/>
            <a:ext cx="1248139" cy="307777"/>
          </a:xfrm>
          <a:prstGeom prst="rect">
            <a:avLst/>
          </a:prstGeom>
          <a:noFill/>
        </p:spPr>
        <p:txBody>
          <a:bodyPr wrap="square" rtlCol="0">
            <a:spAutoFit/>
          </a:bodyPr>
          <a:lstStyle/>
          <a:p>
            <a:pPr algn="ctr"/>
            <a:r>
              <a:rPr lang="en-US" sz="1400" b="1" dirty="0" smtClean="0"/>
              <a:t>Injection</a:t>
            </a:r>
            <a:endParaRPr lang="en-US" sz="1400" b="1" dirty="0"/>
          </a:p>
        </p:txBody>
      </p:sp>
      <p:sp>
        <p:nvSpPr>
          <p:cNvPr id="35" name="TextBox 34"/>
          <p:cNvSpPr txBox="1"/>
          <p:nvPr/>
        </p:nvSpPr>
        <p:spPr>
          <a:xfrm>
            <a:off x="3626854" y="4943586"/>
            <a:ext cx="5928658" cy="24188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de-DE"/>
            </a:defPPr>
            <a:lvl1pPr algn="ctr"/>
          </a:lstStyle>
          <a:p>
            <a:pPr algn="l"/>
            <a:r>
              <a:rPr lang="en-US" dirty="0" smtClean="0"/>
              <a:t>		  Inhibit physics trigger</a:t>
            </a:r>
            <a:endParaRPr lang="en-US" dirty="0"/>
          </a:p>
        </p:txBody>
      </p:sp>
      <p:sp>
        <p:nvSpPr>
          <p:cNvPr id="36" name="TextBox 35"/>
          <p:cNvSpPr txBox="1"/>
          <p:nvPr/>
        </p:nvSpPr>
        <p:spPr>
          <a:xfrm>
            <a:off x="7023694" y="1971274"/>
            <a:ext cx="2297791" cy="769441"/>
          </a:xfrm>
          <a:prstGeom prst="rect">
            <a:avLst/>
          </a:prstGeom>
          <a:noFill/>
        </p:spPr>
        <p:txBody>
          <a:bodyPr wrap="square" lIns="0" rIns="0" rtlCol="0">
            <a:spAutoFit/>
          </a:bodyPr>
          <a:lstStyle/>
          <a:p>
            <a:r>
              <a:rPr lang="en-US" sz="1100" dirty="0" smtClean="0"/>
              <a:t>Allow a few row clock periods (~0.5µs) delay between calibration trigger and injection to allow for command processing latency compensation</a:t>
            </a:r>
            <a:endParaRPr lang="en-US" sz="1100" dirty="0"/>
          </a:p>
        </p:txBody>
      </p:sp>
      <p:sp>
        <p:nvSpPr>
          <p:cNvPr id="37" name="TextBox 36"/>
          <p:cNvSpPr txBox="1"/>
          <p:nvPr/>
        </p:nvSpPr>
        <p:spPr>
          <a:xfrm>
            <a:off x="129174" y="1252606"/>
            <a:ext cx="4511792" cy="584775"/>
          </a:xfrm>
          <a:prstGeom prst="rect">
            <a:avLst/>
          </a:prstGeom>
          <a:solidFill>
            <a:srgbClr val="FFFF00"/>
          </a:solidFill>
        </p:spPr>
        <p:txBody>
          <a:bodyPr wrap="square" rtlCol="0">
            <a:spAutoFit/>
          </a:bodyPr>
          <a:lstStyle/>
          <a:p>
            <a:r>
              <a:rPr lang="en-US" sz="1600" b="1" dirty="0" smtClean="0"/>
              <a:t>Minimum timing requirements for sequence of </a:t>
            </a:r>
            <a:br>
              <a:rPr lang="en-US" sz="1600" b="1" dirty="0" smtClean="0"/>
            </a:br>
            <a:r>
              <a:rPr lang="en-US" sz="1600" b="1" dirty="0" smtClean="0"/>
              <a:t>Physics trigger – Calibration trigger – Injection</a:t>
            </a:r>
            <a:endParaRPr lang="en-US" sz="1600" b="1" dirty="0"/>
          </a:p>
        </p:txBody>
      </p:sp>
      <p:cxnSp>
        <p:nvCxnSpPr>
          <p:cNvPr id="38" name="Straight Arrow Connector 37"/>
          <p:cNvCxnSpPr/>
          <p:nvPr/>
        </p:nvCxnSpPr>
        <p:spPr>
          <a:xfrm>
            <a:off x="3080792" y="2475000"/>
            <a:ext cx="0" cy="558168"/>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456723" y="2025134"/>
            <a:ext cx="1248139" cy="307777"/>
          </a:xfrm>
          <a:prstGeom prst="rect">
            <a:avLst/>
          </a:prstGeom>
          <a:noFill/>
        </p:spPr>
        <p:txBody>
          <a:bodyPr wrap="square" rtlCol="0">
            <a:spAutoFit/>
          </a:bodyPr>
          <a:lstStyle/>
          <a:p>
            <a:pPr algn="ctr"/>
            <a:r>
              <a:rPr lang="en-US" sz="1400" b="1" dirty="0" smtClean="0"/>
              <a:t>Physics event</a:t>
            </a:r>
            <a:endParaRPr lang="en-US" sz="1400" b="1" dirty="0"/>
          </a:p>
        </p:txBody>
      </p:sp>
      <p:sp>
        <p:nvSpPr>
          <p:cNvPr id="40" name="Rectangle 39"/>
          <p:cNvSpPr/>
          <p:nvPr/>
        </p:nvSpPr>
        <p:spPr>
          <a:xfrm>
            <a:off x="6435165" y="4131987"/>
            <a:ext cx="402727" cy="432048"/>
          </a:xfrm>
          <a:prstGeom prst="rect">
            <a:avLst/>
          </a:prstGeom>
          <a:solidFill>
            <a:schemeClr val="accent6">
              <a:lumMod val="60000"/>
              <a:lumOff val="40000"/>
            </a:schemeClr>
          </a:solidFill>
          <a:ln>
            <a:solidFill>
              <a:srgbClr val="B66D31">
                <a:alpha val="41961"/>
              </a:srgb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cxnSp>
        <p:nvCxnSpPr>
          <p:cNvPr id="41" name="Straight Connector 40"/>
          <p:cNvCxnSpPr/>
          <p:nvPr/>
        </p:nvCxnSpPr>
        <p:spPr>
          <a:xfrm>
            <a:off x="6903217" y="4131988"/>
            <a:ext cx="0" cy="7799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808635" y="2481645"/>
            <a:ext cx="1835376" cy="430887"/>
          </a:xfrm>
          <a:prstGeom prst="rect">
            <a:avLst/>
          </a:prstGeom>
          <a:noFill/>
        </p:spPr>
        <p:txBody>
          <a:bodyPr wrap="square" rtlCol="0">
            <a:spAutoFit/>
          </a:bodyPr>
          <a:lstStyle/>
          <a:p>
            <a:pPr algn="ctr"/>
            <a:r>
              <a:rPr lang="en-US" sz="1100" dirty="0" smtClean="0"/>
              <a:t>Calibration data and event data frames overlap</a:t>
            </a:r>
            <a:endParaRPr lang="en-US" sz="1100" dirty="0"/>
          </a:p>
        </p:txBody>
      </p:sp>
      <p:sp>
        <p:nvSpPr>
          <p:cNvPr id="43" name="Right Brace 42"/>
          <p:cNvSpPr/>
          <p:nvPr/>
        </p:nvSpPr>
        <p:spPr>
          <a:xfrm rot="16200000">
            <a:off x="4709597" y="1869769"/>
            <a:ext cx="199897" cy="2209367"/>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Rectangle 43"/>
          <p:cNvSpPr/>
          <p:nvPr/>
        </p:nvSpPr>
        <p:spPr>
          <a:xfrm>
            <a:off x="6394193" y="5354052"/>
            <a:ext cx="1133094" cy="523220"/>
          </a:xfrm>
          <a:prstGeom prst="rect">
            <a:avLst/>
          </a:prstGeom>
        </p:spPr>
        <p:txBody>
          <a:bodyPr wrap="square">
            <a:spAutoFit/>
          </a:bodyPr>
          <a:lstStyle/>
          <a:p>
            <a:pPr lvl="0" algn="ctr"/>
            <a:r>
              <a:rPr lang="en-US" sz="1400" b="1" dirty="0" smtClean="0">
                <a:solidFill>
                  <a:prstClr val="black"/>
                </a:solidFill>
              </a:rPr>
              <a:t>Calibration </a:t>
            </a:r>
            <a:r>
              <a:rPr lang="en-US" sz="1400" b="1" dirty="0">
                <a:solidFill>
                  <a:prstClr val="black"/>
                </a:solidFill>
              </a:rPr>
              <a:t>trigger</a:t>
            </a:r>
          </a:p>
        </p:txBody>
      </p:sp>
      <p:sp>
        <p:nvSpPr>
          <p:cNvPr id="45" name="TextBox 44"/>
          <p:cNvSpPr txBox="1"/>
          <p:nvPr/>
        </p:nvSpPr>
        <p:spPr>
          <a:xfrm>
            <a:off x="6155382" y="5461774"/>
            <a:ext cx="594227" cy="307777"/>
          </a:xfrm>
          <a:prstGeom prst="rect">
            <a:avLst/>
          </a:prstGeom>
          <a:noFill/>
        </p:spPr>
        <p:txBody>
          <a:bodyPr wrap="square" rtlCol="0">
            <a:spAutoFit/>
          </a:bodyPr>
          <a:lstStyle/>
          <a:p>
            <a:pPr algn="ctr"/>
            <a:r>
              <a:rPr lang="en-US" sz="1400" b="1" dirty="0" smtClean="0"/>
              <a:t>&amp;</a:t>
            </a:r>
            <a:endParaRPr lang="en-US" sz="1400" b="1" dirty="0"/>
          </a:p>
        </p:txBody>
      </p:sp>
      <p:sp>
        <p:nvSpPr>
          <p:cNvPr id="46" name="Content Placeholder 2"/>
          <p:cNvSpPr>
            <a:spLocks noGrp="1"/>
          </p:cNvSpPr>
          <p:nvPr>
            <p:ph idx="1"/>
          </p:nvPr>
        </p:nvSpPr>
        <p:spPr>
          <a:xfrm>
            <a:off x="194471" y="5877272"/>
            <a:ext cx="9595066" cy="360040"/>
          </a:xfrm>
        </p:spPr>
        <p:txBody>
          <a:bodyPr>
            <a:noAutofit/>
          </a:bodyPr>
          <a:lstStyle/>
          <a:p>
            <a:pPr marL="0" indent="0">
              <a:buNone/>
            </a:pPr>
            <a:r>
              <a:rPr lang="en-US" sz="1800" dirty="0" smtClean="0">
                <a:latin typeface="+mj-lt"/>
              </a:rPr>
              <a:t>The suppression of physics triggers should start </a:t>
            </a:r>
            <a:r>
              <a:rPr lang="en-US" sz="1800" b="1" dirty="0" smtClean="0">
                <a:latin typeface="+mj-lt"/>
              </a:rPr>
              <a:t>20µs</a:t>
            </a:r>
            <a:r>
              <a:rPr lang="en-US" sz="1800" dirty="0" smtClean="0">
                <a:latin typeface="+mj-lt"/>
              </a:rPr>
              <a:t> before the injection starts.</a:t>
            </a:r>
          </a:p>
        </p:txBody>
      </p:sp>
      <p:sp>
        <p:nvSpPr>
          <p:cNvPr id="47" name="TextBox 46"/>
          <p:cNvSpPr txBox="1"/>
          <p:nvPr/>
        </p:nvSpPr>
        <p:spPr>
          <a:xfrm>
            <a:off x="4640966" y="4627588"/>
            <a:ext cx="657639" cy="276999"/>
          </a:xfrm>
          <a:prstGeom prst="rect">
            <a:avLst/>
          </a:prstGeom>
          <a:solidFill>
            <a:schemeClr val="bg1"/>
          </a:solidFill>
        </p:spPr>
        <p:txBody>
          <a:bodyPr wrap="square" rtlCol="0">
            <a:spAutoFit/>
          </a:bodyPr>
          <a:lstStyle/>
          <a:p>
            <a:pPr algn="ctr"/>
            <a:r>
              <a:rPr lang="en-US" sz="1200" dirty="0" smtClean="0"/>
              <a:t>20µs</a:t>
            </a:r>
            <a:endParaRPr lang="en-US" sz="1200" dirty="0"/>
          </a:p>
        </p:txBody>
      </p:sp>
      <p:sp>
        <p:nvSpPr>
          <p:cNvPr id="48" name="TextBox 47"/>
          <p:cNvSpPr txBox="1"/>
          <p:nvPr/>
        </p:nvSpPr>
        <p:spPr>
          <a:xfrm>
            <a:off x="7694371" y="4645120"/>
            <a:ext cx="769019" cy="276999"/>
          </a:xfrm>
          <a:prstGeom prst="rect">
            <a:avLst/>
          </a:prstGeom>
          <a:solidFill>
            <a:schemeClr val="bg1"/>
          </a:solidFill>
        </p:spPr>
        <p:txBody>
          <a:bodyPr wrap="square" rtlCol="0">
            <a:spAutoFit/>
          </a:bodyPr>
          <a:lstStyle/>
          <a:p>
            <a:pPr algn="ctr"/>
            <a:r>
              <a:rPr lang="en-US" sz="1200" dirty="0" smtClean="0"/>
              <a:t>~400µs</a:t>
            </a:r>
            <a:endParaRPr lang="en-US" sz="1200" dirty="0"/>
          </a:p>
        </p:txBody>
      </p:sp>
    </p:spTree>
    <p:extLst>
      <p:ext uri="{BB962C8B-B14F-4D97-AF65-F5344CB8AC3E}">
        <p14:creationId xmlns:p14="http://schemas.microsoft.com/office/powerpoint/2010/main" val="25989865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Verification Plan</a:t>
            </a:r>
            <a:endParaRPr lang="en-GB" dirty="0"/>
          </a:p>
        </p:txBody>
      </p:sp>
      <p:sp>
        <p:nvSpPr>
          <p:cNvPr id="3" name="Content Placeholder 2"/>
          <p:cNvSpPr>
            <a:spLocks noGrp="1"/>
          </p:cNvSpPr>
          <p:nvPr>
            <p:ph idx="1"/>
          </p:nvPr>
        </p:nvSpPr>
        <p:spPr/>
        <p:txBody>
          <a:bodyPr/>
          <a:lstStyle/>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r>
              <a:rPr lang="en-GB" dirty="0" smtClean="0"/>
              <a:t>You should be able to use this for chip testing too</a:t>
            </a:r>
            <a:endParaRPr lang="en-GB" dirty="0"/>
          </a:p>
        </p:txBody>
      </p:sp>
      <p:sp>
        <p:nvSpPr>
          <p:cNvPr id="4" name="Date Placeholder 3"/>
          <p:cNvSpPr>
            <a:spLocks noGrp="1"/>
          </p:cNvSpPr>
          <p:nvPr>
            <p:ph type="dt" sz="half" idx="2"/>
          </p:nvPr>
        </p:nvSpPr>
        <p:spPr/>
        <p:txBody>
          <a:bodyPr/>
          <a:lstStyle/>
          <a:p>
            <a:r>
              <a:rPr lang="en-US" smtClean="0"/>
              <a:t>hemperek@uni-bonn.de</a:t>
            </a:r>
            <a:endParaRPr lang="en-US" dirty="0"/>
          </a:p>
        </p:txBody>
      </p:sp>
      <p:sp>
        <p:nvSpPr>
          <p:cNvPr id="5" name="Footer Placeholder 4"/>
          <p:cNvSpPr>
            <a:spLocks noGrp="1"/>
          </p:cNvSpPr>
          <p:nvPr>
            <p:ph type="ftr" sz="quarter" idx="3"/>
          </p:nvPr>
        </p:nvSpPr>
        <p:spPr/>
        <p:txBody>
          <a:bodyPr/>
          <a:lstStyle/>
          <a:p>
            <a:r>
              <a:rPr lang="en-US" smtClean="0"/>
              <a:t>DHPT Review - MPI - 27.04.2014</a:t>
            </a:r>
            <a:endParaRPr lang="en-US" dirty="0"/>
          </a:p>
        </p:txBody>
      </p:sp>
      <p:pic>
        <p:nvPicPr>
          <p:cNvPr id="7" name="Picture 6"/>
          <p:cNvPicPr>
            <a:picLocks noChangeAspect="1"/>
          </p:cNvPicPr>
          <p:nvPr/>
        </p:nvPicPr>
        <p:blipFill rotWithShape="1">
          <a:blip r:embed="rId2" cstate="email">
            <a:extLst>
              <a:ext uri="{28A0092B-C50C-407E-A947-70E740481C1C}">
                <a14:useLocalDpi xmlns:a14="http://schemas.microsoft.com/office/drawing/2010/main" val="0"/>
              </a:ext>
            </a:extLst>
          </a:blip>
          <a:srcRect t="21980" r="42750" b="42406"/>
          <a:stretch/>
        </p:blipFill>
        <p:spPr>
          <a:xfrm>
            <a:off x="967902" y="1295400"/>
            <a:ext cx="7839638" cy="2743200"/>
          </a:xfrm>
          <a:prstGeom prst="rect">
            <a:avLst/>
          </a:prstGeom>
        </p:spPr>
      </p:pic>
    </p:spTree>
    <p:extLst>
      <p:ext uri="{BB962C8B-B14F-4D97-AF65-F5344CB8AC3E}">
        <p14:creationId xmlns:p14="http://schemas.microsoft.com/office/powerpoint/2010/main" val="22731332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RTL &amp; Verification</a:t>
            </a:r>
            <a:endParaRPr lang="en-US" dirty="0"/>
          </a:p>
        </p:txBody>
      </p:sp>
      <p:sp>
        <p:nvSpPr>
          <p:cNvPr id="3" name="Content Placeholder 2"/>
          <p:cNvSpPr>
            <a:spLocks noGrp="1"/>
          </p:cNvSpPr>
          <p:nvPr>
            <p:ph idx="1"/>
          </p:nvPr>
        </p:nvSpPr>
        <p:spPr/>
        <p:txBody>
          <a:bodyPr/>
          <a:lstStyle/>
          <a:p>
            <a:pPr marL="0" indent="0">
              <a:buNone/>
            </a:pPr>
            <a:endParaRPr lang="en-US" dirty="0" smtClean="0"/>
          </a:p>
          <a:p>
            <a:r>
              <a:rPr lang="en-US" dirty="0" smtClean="0"/>
              <a:t>RTL and verification based on </a:t>
            </a:r>
            <a:r>
              <a:rPr lang="en-US" dirty="0" err="1" smtClean="0"/>
              <a:t>SystemVerilog</a:t>
            </a:r>
            <a:r>
              <a:rPr lang="en-US" dirty="0" smtClean="0"/>
              <a:t> (DVT &amp; Eclipse)</a:t>
            </a:r>
          </a:p>
          <a:p>
            <a:r>
              <a:rPr lang="en-US" dirty="0" smtClean="0"/>
              <a:t>UVM for verification</a:t>
            </a:r>
          </a:p>
          <a:p>
            <a:r>
              <a:rPr lang="en-US" dirty="0" smtClean="0"/>
              <a:t>Use </a:t>
            </a:r>
            <a:r>
              <a:rPr lang="en-US" dirty="0" err="1" smtClean="0"/>
              <a:t>linting</a:t>
            </a:r>
            <a:r>
              <a:rPr lang="en-US" dirty="0" smtClean="0"/>
              <a:t> and simulation (Questa)</a:t>
            </a:r>
          </a:p>
          <a:p>
            <a:r>
              <a:rPr lang="en-US" dirty="0" smtClean="0"/>
              <a:t>Clock Domain Crossing formal analysis (Questa)</a:t>
            </a:r>
            <a:endParaRPr lang="en-US" dirty="0"/>
          </a:p>
          <a:p>
            <a:pPr marL="0" indent="0">
              <a:buNone/>
            </a:pPr>
            <a:endParaRPr lang="en-US" dirty="0" smtClean="0"/>
          </a:p>
        </p:txBody>
      </p:sp>
      <p:sp>
        <p:nvSpPr>
          <p:cNvPr id="4" name="Date Placeholder 3"/>
          <p:cNvSpPr>
            <a:spLocks noGrp="1"/>
          </p:cNvSpPr>
          <p:nvPr>
            <p:ph type="dt" sz="half" idx="2"/>
          </p:nvPr>
        </p:nvSpPr>
        <p:spPr/>
        <p:txBody>
          <a:bodyPr/>
          <a:lstStyle/>
          <a:p>
            <a:r>
              <a:rPr lang="en-US" smtClean="0"/>
              <a:t>hemperek@uni-bonn.de</a:t>
            </a:r>
            <a:endParaRPr lang="en-US" dirty="0"/>
          </a:p>
        </p:txBody>
      </p:sp>
      <p:sp>
        <p:nvSpPr>
          <p:cNvPr id="5" name="Footer Placeholder 4"/>
          <p:cNvSpPr>
            <a:spLocks noGrp="1"/>
          </p:cNvSpPr>
          <p:nvPr>
            <p:ph type="ftr" sz="quarter" idx="3"/>
          </p:nvPr>
        </p:nvSpPr>
        <p:spPr/>
        <p:txBody>
          <a:bodyPr/>
          <a:lstStyle/>
          <a:p>
            <a:r>
              <a:rPr lang="en-US" smtClean="0"/>
              <a:t>DHPT Review - MPI - 27.04.2014</a:t>
            </a:r>
            <a:endParaRPr lang="en-US" dirty="0"/>
          </a:p>
        </p:txBody>
      </p:sp>
      <p:pic>
        <p:nvPicPr>
          <p:cNvPr id="9" name="Picture 8"/>
          <p:cNvPicPr/>
          <p:nvPr/>
        </p:nvPicPr>
        <p:blipFill>
          <a:blip r:embed="rId2">
            <a:extLst>
              <a:ext uri="{28A0092B-C50C-407E-A947-70E740481C1C}">
                <a14:useLocalDpi xmlns:a14="http://schemas.microsoft.com/office/drawing/2010/main" val="0"/>
              </a:ext>
            </a:extLst>
          </a:blip>
          <a:stretch>
            <a:fillRect/>
          </a:stretch>
        </p:blipFill>
        <p:spPr>
          <a:xfrm>
            <a:off x="4724400" y="3429000"/>
            <a:ext cx="2209800" cy="2732824"/>
          </a:xfrm>
          <a:prstGeom prst="rect">
            <a:avLst/>
          </a:prstGeom>
        </p:spPr>
      </p:pic>
      <p:sp>
        <p:nvSpPr>
          <p:cNvPr id="10" name="Rectangle 9"/>
          <p:cNvSpPr/>
          <p:nvPr/>
        </p:nvSpPr>
        <p:spPr>
          <a:xfrm>
            <a:off x="7056254" y="3600146"/>
            <a:ext cx="2697346" cy="1631216"/>
          </a:xfrm>
          <a:prstGeom prst="rect">
            <a:avLst/>
          </a:prstGeom>
        </p:spPr>
        <p:txBody>
          <a:bodyPr wrap="square">
            <a:spAutoFit/>
          </a:bodyPr>
          <a:lstStyle/>
          <a:p>
            <a:r>
              <a:rPr lang="en-US" sz="2000" b="1" dirty="0" smtClean="0"/>
              <a:t>RTL code statistics:</a:t>
            </a:r>
          </a:p>
          <a:p>
            <a:pPr lvl="1"/>
            <a:r>
              <a:rPr lang="en-US" sz="2000" b="1" dirty="0" smtClean="0"/>
              <a:t>Chip code lines : ~6000</a:t>
            </a:r>
          </a:p>
          <a:p>
            <a:pPr lvl="1"/>
            <a:r>
              <a:rPr lang="en-US" sz="2000" b="1" dirty="0" smtClean="0"/>
              <a:t>UVM code lines: ~7000</a:t>
            </a:r>
            <a:endParaRPr lang="en-US" sz="2000" b="1" dirty="0"/>
          </a:p>
        </p:txBody>
      </p:sp>
      <p:pic>
        <p:nvPicPr>
          <p:cNvPr id="11" name="Picture 10"/>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62000" y="3790273"/>
            <a:ext cx="3346450" cy="2010278"/>
          </a:xfrm>
          <a:prstGeom prst="rect">
            <a:avLst/>
          </a:prstGeom>
        </p:spPr>
      </p:pic>
    </p:spTree>
    <p:extLst>
      <p:ext uri="{BB962C8B-B14F-4D97-AF65-F5344CB8AC3E}">
        <p14:creationId xmlns:p14="http://schemas.microsoft.com/office/powerpoint/2010/main" val="29164112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Testbech organization</a:t>
            </a:r>
            <a:endParaRPr lang="en-US" dirty="0"/>
          </a:p>
        </p:txBody>
      </p:sp>
      <p:sp>
        <p:nvSpPr>
          <p:cNvPr id="3" name="Content Placeholder 2"/>
          <p:cNvSpPr>
            <a:spLocks noGrp="1"/>
          </p:cNvSpPr>
          <p:nvPr>
            <p:ph idx="1"/>
          </p:nvPr>
        </p:nvSpPr>
        <p:spPr>
          <a:xfrm>
            <a:off x="304800" y="1224608"/>
            <a:ext cx="4648200" cy="5328592"/>
          </a:xfrm>
        </p:spPr>
        <p:txBody>
          <a:bodyPr/>
          <a:lstStyle/>
          <a:p>
            <a:r>
              <a:rPr lang="en-US" dirty="0" smtClean="0"/>
              <a:t>Original DCD HDL code is used for DCD </a:t>
            </a:r>
          </a:p>
          <a:p>
            <a:r>
              <a:rPr lang="en-US" dirty="0" smtClean="0"/>
              <a:t>Original Xilinx Aurora core receiver used for receiver</a:t>
            </a:r>
          </a:p>
          <a:p>
            <a:r>
              <a:rPr lang="en-US" dirty="0" smtClean="0"/>
              <a:t>OVC Components:</a:t>
            </a:r>
          </a:p>
          <a:p>
            <a:pPr lvl="1"/>
            <a:r>
              <a:rPr lang="en-US" dirty="0" smtClean="0"/>
              <a:t>Command/Sync</a:t>
            </a:r>
          </a:p>
          <a:p>
            <a:pPr lvl="1"/>
            <a:r>
              <a:rPr lang="en-US" dirty="0" smtClean="0"/>
              <a:t>JTAG</a:t>
            </a:r>
          </a:p>
          <a:p>
            <a:pPr lvl="1"/>
            <a:r>
              <a:rPr lang="en-US" dirty="0" smtClean="0"/>
              <a:t>DCD/Switcher</a:t>
            </a:r>
          </a:p>
          <a:p>
            <a:pPr lvl="1"/>
            <a:r>
              <a:rPr lang="en-US" dirty="0" smtClean="0"/>
              <a:t>Aurora RX</a:t>
            </a:r>
          </a:p>
        </p:txBody>
      </p:sp>
      <p:sp>
        <p:nvSpPr>
          <p:cNvPr id="4" name="Date Placeholder 3"/>
          <p:cNvSpPr>
            <a:spLocks noGrp="1"/>
          </p:cNvSpPr>
          <p:nvPr>
            <p:ph type="dt" sz="half" idx="2"/>
          </p:nvPr>
        </p:nvSpPr>
        <p:spPr/>
        <p:txBody>
          <a:bodyPr/>
          <a:lstStyle/>
          <a:p>
            <a:r>
              <a:rPr lang="en-US" smtClean="0"/>
              <a:t>hemperek@uni-bonn.de</a:t>
            </a:r>
            <a:endParaRPr lang="en-US" dirty="0"/>
          </a:p>
        </p:txBody>
      </p:sp>
      <p:sp>
        <p:nvSpPr>
          <p:cNvPr id="5" name="Footer Placeholder 4"/>
          <p:cNvSpPr>
            <a:spLocks noGrp="1"/>
          </p:cNvSpPr>
          <p:nvPr>
            <p:ph type="ftr" sz="quarter" idx="3"/>
          </p:nvPr>
        </p:nvSpPr>
        <p:spPr/>
        <p:txBody>
          <a:bodyPr/>
          <a:lstStyle/>
          <a:p>
            <a:r>
              <a:rPr lang="en-US" smtClean="0"/>
              <a:t>DHPT Review - MPI - 27.04.2014</a:t>
            </a:r>
            <a:endParaRPr lang="en-US" dirty="0"/>
          </a:p>
        </p:txBody>
      </p:sp>
      <p:graphicFrame>
        <p:nvGraphicFramePr>
          <p:cNvPr id="8" name="Diagram 7"/>
          <p:cNvGraphicFramePr/>
          <p:nvPr>
            <p:extLst>
              <p:ext uri="{D42A27DB-BD31-4B8C-83A1-F6EECF244321}">
                <p14:modId xmlns:p14="http://schemas.microsoft.com/office/powerpoint/2010/main" val="1360115347"/>
              </p:ext>
            </p:extLst>
          </p:nvPr>
        </p:nvGraphicFramePr>
        <p:xfrm>
          <a:off x="4495800" y="1981200"/>
          <a:ext cx="4876800"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50709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PDK Preparation</a:t>
            </a:r>
            <a:endParaRPr lang="en-GB" dirty="0"/>
          </a:p>
        </p:txBody>
      </p:sp>
      <p:sp>
        <p:nvSpPr>
          <p:cNvPr id="3" name="Content Placeholder 2"/>
          <p:cNvSpPr>
            <a:spLocks noGrp="1"/>
          </p:cNvSpPr>
          <p:nvPr>
            <p:ph idx="1"/>
          </p:nvPr>
        </p:nvSpPr>
        <p:spPr/>
        <p:txBody>
          <a:bodyPr/>
          <a:lstStyle/>
          <a:p>
            <a:r>
              <a:rPr lang="en-GB" dirty="0" smtClean="0"/>
              <a:t>Based on default 65nm OA version</a:t>
            </a:r>
          </a:p>
          <a:p>
            <a:r>
              <a:rPr lang="en-GB" dirty="0" smtClean="0"/>
              <a:t>Marge technology files (LEF and </a:t>
            </a:r>
            <a:r>
              <a:rPr lang="en-GB" dirty="0" err="1" smtClean="0"/>
              <a:t>tf</a:t>
            </a:r>
            <a:r>
              <a:rPr lang="en-GB" dirty="0" smtClean="0"/>
              <a:t>) to achieve full integration on between tools on single </a:t>
            </a:r>
            <a:r>
              <a:rPr lang="en-GB" dirty="0" err="1" smtClean="0"/>
              <a:t>oa</a:t>
            </a:r>
            <a:r>
              <a:rPr lang="en-GB" dirty="0" smtClean="0"/>
              <a:t> database </a:t>
            </a:r>
          </a:p>
          <a:p>
            <a:r>
              <a:rPr lang="en-GB" dirty="0"/>
              <a:t>Standard ARM </a:t>
            </a:r>
            <a:r>
              <a:rPr lang="en-GB" dirty="0" smtClean="0"/>
              <a:t>cells/</a:t>
            </a:r>
            <a:r>
              <a:rPr lang="en-GB" dirty="0" err="1" smtClean="0"/>
              <a:t>io</a:t>
            </a:r>
            <a:r>
              <a:rPr lang="en-GB" dirty="0" smtClean="0"/>
              <a:t>/memory</a:t>
            </a:r>
          </a:p>
          <a:p>
            <a:r>
              <a:rPr lang="en-GB" dirty="0" smtClean="0"/>
              <a:t>Migrate all libraries to OA to be able to automate from virtuoso and encounter same time</a:t>
            </a:r>
            <a:endParaRPr lang="en-GB" dirty="0"/>
          </a:p>
          <a:p>
            <a:pPr lvl="1"/>
            <a:r>
              <a:rPr lang="en-GB" dirty="0" smtClean="0"/>
              <a:t>Layout (from </a:t>
            </a:r>
            <a:r>
              <a:rPr lang="en-GB" dirty="0" err="1" smtClean="0"/>
              <a:t>gds</a:t>
            </a:r>
            <a:r>
              <a:rPr lang="en-GB" dirty="0" smtClean="0"/>
              <a:t>)</a:t>
            </a:r>
          </a:p>
          <a:p>
            <a:pPr lvl="1"/>
            <a:r>
              <a:rPr lang="en-GB" dirty="0" smtClean="0"/>
              <a:t>Abstract (from </a:t>
            </a:r>
            <a:r>
              <a:rPr lang="en-GB" dirty="0" err="1" smtClean="0"/>
              <a:t>lef</a:t>
            </a:r>
            <a:r>
              <a:rPr lang="en-GB" dirty="0" smtClean="0"/>
              <a:t>)</a:t>
            </a:r>
          </a:p>
          <a:p>
            <a:pPr lvl="1"/>
            <a:r>
              <a:rPr lang="en-GB" dirty="0" smtClean="0"/>
              <a:t>Schematics (form </a:t>
            </a:r>
            <a:r>
              <a:rPr lang="en-GB" dirty="0" err="1" smtClean="0"/>
              <a:t>netlist</a:t>
            </a:r>
            <a:r>
              <a:rPr lang="en-GB" dirty="0" smtClean="0"/>
              <a:t>)</a:t>
            </a:r>
          </a:p>
          <a:p>
            <a:r>
              <a:rPr lang="en-GB" dirty="0" smtClean="0"/>
              <a:t>Netlist for LVS is generated from Verilog netlist (need lot of magic here so that this work)</a:t>
            </a:r>
          </a:p>
          <a:p>
            <a:endParaRPr lang="en-GB" dirty="0"/>
          </a:p>
          <a:p>
            <a:endParaRPr lang="en-GB" dirty="0"/>
          </a:p>
          <a:p>
            <a:endParaRPr lang="en-GB" dirty="0" smtClean="0"/>
          </a:p>
        </p:txBody>
      </p:sp>
      <p:sp>
        <p:nvSpPr>
          <p:cNvPr id="4" name="Date Placeholder 3"/>
          <p:cNvSpPr>
            <a:spLocks noGrp="1"/>
          </p:cNvSpPr>
          <p:nvPr>
            <p:ph type="dt" sz="half" idx="2"/>
          </p:nvPr>
        </p:nvSpPr>
        <p:spPr/>
        <p:txBody>
          <a:bodyPr/>
          <a:lstStyle/>
          <a:p>
            <a:r>
              <a:rPr lang="en-US" smtClean="0"/>
              <a:t>hemperek@uni-bonn.de</a:t>
            </a:r>
            <a:endParaRPr lang="en-US" dirty="0"/>
          </a:p>
        </p:txBody>
      </p:sp>
      <p:sp>
        <p:nvSpPr>
          <p:cNvPr id="5" name="Footer Placeholder 4"/>
          <p:cNvSpPr>
            <a:spLocks noGrp="1"/>
          </p:cNvSpPr>
          <p:nvPr>
            <p:ph type="ftr" sz="quarter" idx="3"/>
          </p:nvPr>
        </p:nvSpPr>
        <p:spPr/>
        <p:txBody>
          <a:bodyPr/>
          <a:lstStyle/>
          <a:p>
            <a:r>
              <a:rPr lang="en-US" smtClean="0"/>
              <a:t>DHPT Review - MPI - 27.04.2014</a:t>
            </a:r>
            <a:endParaRPr lang="en-US" dirty="0"/>
          </a:p>
        </p:txBody>
      </p:sp>
    </p:spTree>
    <p:extLst>
      <p:ext uri="{BB962C8B-B14F-4D97-AF65-F5344CB8AC3E}">
        <p14:creationId xmlns:p14="http://schemas.microsoft.com/office/powerpoint/2010/main" val="24714857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 Design and Modeling</a:t>
            </a:r>
            <a:endParaRPr lang="en-US" dirty="0"/>
          </a:p>
        </p:txBody>
      </p:sp>
      <p:sp>
        <p:nvSpPr>
          <p:cNvPr id="3" name="Content Placeholder 2"/>
          <p:cNvSpPr>
            <a:spLocks noGrp="1"/>
          </p:cNvSpPr>
          <p:nvPr>
            <p:ph idx="1"/>
          </p:nvPr>
        </p:nvSpPr>
        <p:spPr>
          <a:xfrm>
            <a:off x="495300" y="1143000"/>
            <a:ext cx="9066212" cy="5166320"/>
          </a:xfrm>
        </p:spPr>
        <p:txBody>
          <a:bodyPr/>
          <a:lstStyle/>
          <a:p>
            <a:endParaRPr lang="en-US" dirty="0" smtClean="0"/>
          </a:p>
          <a:p>
            <a:r>
              <a:rPr lang="en-US" dirty="0" smtClean="0"/>
              <a:t>For all custom IP needed to generate </a:t>
            </a:r>
          </a:p>
          <a:p>
            <a:pPr lvl="1"/>
            <a:r>
              <a:rPr lang="en-US" dirty="0" smtClean="0"/>
              <a:t>Abstract</a:t>
            </a:r>
          </a:p>
          <a:p>
            <a:pPr lvl="1"/>
            <a:r>
              <a:rPr lang="en-US" dirty="0" smtClean="0"/>
              <a:t>Verilog model</a:t>
            </a:r>
          </a:p>
          <a:p>
            <a:pPr lvl="1"/>
            <a:r>
              <a:rPr lang="en-US" dirty="0" smtClean="0"/>
              <a:t>Liberty file</a:t>
            </a:r>
          </a:p>
          <a:p>
            <a:pPr lvl="1"/>
            <a:r>
              <a:rPr lang="en-US" dirty="0" smtClean="0"/>
              <a:t>Proper netlist for LVS</a:t>
            </a:r>
            <a:endParaRPr lang="en-US" dirty="0"/>
          </a:p>
        </p:txBody>
      </p:sp>
      <p:sp>
        <p:nvSpPr>
          <p:cNvPr id="4" name="Date Placeholder 3"/>
          <p:cNvSpPr>
            <a:spLocks noGrp="1"/>
          </p:cNvSpPr>
          <p:nvPr>
            <p:ph type="dt" sz="half" idx="2"/>
          </p:nvPr>
        </p:nvSpPr>
        <p:spPr/>
        <p:txBody>
          <a:bodyPr/>
          <a:lstStyle/>
          <a:p>
            <a:r>
              <a:rPr lang="en-US" smtClean="0"/>
              <a:t>hemperek@uni-bonn.de</a:t>
            </a:r>
            <a:endParaRPr lang="en-US" dirty="0"/>
          </a:p>
        </p:txBody>
      </p:sp>
      <p:sp>
        <p:nvSpPr>
          <p:cNvPr id="5" name="Footer Placeholder 4"/>
          <p:cNvSpPr>
            <a:spLocks noGrp="1"/>
          </p:cNvSpPr>
          <p:nvPr>
            <p:ph type="ftr" sz="quarter" idx="3"/>
          </p:nvPr>
        </p:nvSpPr>
        <p:spPr/>
        <p:txBody>
          <a:bodyPr/>
          <a:lstStyle/>
          <a:p>
            <a:r>
              <a:rPr lang="en-US" smtClean="0"/>
              <a:t>DHPT Review - MPI - 27.04.2014</a:t>
            </a:r>
            <a:endParaRPr lang="en-US" dirty="0"/>
          </a:p>
        </p:txBody>
      </p:sp>
    </p:spTree>
    <p:extLst>
      <p:ext uri="{BB962C8B-B14F-4D97-AF65-F5344CB8AC3E}">
        <p14:creationId xmlns:p14="http://schemas.microsoft.com/office/powerpoint/2010/main" val="1740946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rved Up Arrow 2"/>
          <p:cNvSpPr/>
          <p:nvPr/>
        </p:nvSpPr>
        <p:spPr>
          <a:xfrm rot="16200000">
            <a:off x="3657600" y="1828800"/>
            <a:ext cx="4953000" cy="3124200"/>
          </a:xfrm>
          <a:prstGeom prst="curvedUpArrow">
            <a:avLst>
              <a:gd name="adj1" fmla="val 12127"/>
              <a:gd name="adj2" fmla="val 16312"/>
              <a:gd name="adj3" fmla="val 1192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sp>
        <p:nvSpPr>
          <p:cNvPr id="2" name="Title 1"/>
          <p:cNvSpPr>
            <a:spLocks noGrp="1"/>
          </p:cNvSpPr>
          <p:nvPr>
            <p:ph type="title"/>
          </p:nvPr>
        </p:nvSpPr>
        <p:spPr/>
        <p:txBody>
          <a:bodyPr/>
          <a:lstStyle/>
          <a:p>
            <a:r>
              <a:rPr lang="en-US" dirty="0" smtClean="0"/>
              <a:t>Flow (Digital on Top)</a:t>
            </a:r>
            <a:endParaRPr lang="en-US" dirty="0"/>
          </a:p>
        </p:txBody>
      </p:sp>
      <p:sp>
        <p:nvSpPr>
          <p:cNvPr id="4" name="Date Placeholder 3"/>
          <p:cNvSpPr>
            <a:spLocks noGrp="1"/>
          </p:cNvSpPr>
          <p:nvPr>
            <p:ph type="dt" sz="half" idx="2"/>
          </p:nvPr>
        </p:nvSpPr>
        <p:spPr/>
        <p:txBody>
          <a:bodyPr/>
          <a:lstStyle/>
          <a:p>
            <a:r>
              <a:rPr lang="en-US" smtClean="0"/>
              <a:t>hemperek@uni-bonn.de</a:t>
            </a:r>
            <a:endParaRPr lang="en-US" dirty="0"/>
          </a:p>
        </p:txBody>
      </p:sp>
      <p:sp>
        <p:nvSpPr>
          <p:cNvPr id="5" name="Footer Placeholder 4"/>
          <p:cNvSpPr>
            <a:spLocks noGrp="1"/>
          </p:cNvSpPr>
          <p:nvPr>
            <p:ph type="ftr" sz="quarter" idx="3"/>
          </p:nvPr>
        </p:nvSpPr>
        <p:spPr/>
        <p:txBody>
          <a:bodyPr/>
          <a:lstStyle/>
          <a:p>
            <a:r>
              <a:rPr lang="en-US" smtClean="0"/>
              <a:t>DHPT Review - MPI - 27.04.2014</a:t>
            </a:r>
            <a:endParaRPr lang="en-US" dirty="0"/>
          </a:p>
        </p:txBody>
      </p:sp>
      <p:pic>
        <p:nvPicPr>
          <p:cNvPr id="10"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704975" y="892314"/>
            <a:ext cx="2333625" cy="5432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114800" y="3254514"/>
            <a:ext cx="2194768" cy="707886"/>
          </a:xfrm>
          <a:prstGeom prst="rect">
            <a:avLst/>
          </a:prstGeom>
        </p:spPr>
        <p:txBody>
          <a:bodyPr wrap="none">
            <a:spAutoFit/>
          </a:bodyPr>
          <a:lstStyle/>
          <a:p>
            <a:pPr>
              <a:lnSpc>
                <a:spcPct val="200000"/>
              </a:lnSpc>
            </a:pPr>
            <a:r>
              <a:rPr lang="en-US" sz="2000" b="1" dirty="0" smtClean="0"/>
              <a:t>One full cycle ~20h</a:t>
            </a:r>
            <a:endParaRPr lang="en-US" sz="2000" b="1" dirty="0"/>
          </a:p>
        </p:txBody>
      </p:sp>
    </p:spTree>
    <p:extLst>
      <p:ext uri="{BB962C8B-B14F-4D97-AF65-F5344CB8AC3E}">
        <p14:creationId xmlns:p14="http://schemas.microsoft.com/office/powerpoint/2010/main" val="28754180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Timing Corners</a:t>
            </a:r>
            <a:endParaRPr lang="en-US" dirty="0"/>
          </a:p>
        </p:txBody>
      </p:sp>
      <p:sp>
        <p:nvSpPr>
          <p:cNvPr id="4" name="Date Placeholder 3"/>
          <p:cNvSpPr>
            <a:spLocks noGrp="1"/>
          </p:cNvSpPr>
          <p:nvPr>
            <p:ph type="dt" sz="half" idx="2"/>
          </p:nvPr>
        </p:nvSpPr>
        <p:spPr/>
        <p:txBody>
          <a:bodyPr/>
          <a:lstStyle/>
          <a:p>
            <a:r>
              <a:rPr lang="en-US" smtClean="0"/>
              <a:t>hemperek@uni-bonn.de</a:t>
            </a:r>
            <a:endParaRPr lang="en-US" dirty="0"/>
          </a:p>
        </p:txBody>
      </p:sp>
      <p:sp>
        <p:nvSpPr>
          <p:cNvPr id="5" name="Footer Placeholder 4"/>
          <p:cNvSpPr>
            <a:spLocks noGrp="1"/>
          </p:cNvSpPr>
          <p:nvPr>
            <p:ph type="ftr" sz="quarter" idx="3"/>
          </p:nvPr>
        </p:nvSpPr>
        <p:spPr/>
        <p:txBody>
          <a:bodyPr/>
          <a:lstStyle/>
          <a:p>
            <a:r>
              <a:rPr lang="en-US" smtClean="0"/>
              <a:t>DHPT Review - MPI - 27.04.2014</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455346798"/>
              </p:ext>
            </p:extLst>
          </p:nvPr>
        </p:nvGraphicFramePr>
        <p:xfrm>
          <a:off x="685799" y="1823720"/>
          <a:ext cx="8382001" cy="2595880"/>
        </p:xfrm>
        <a:graphic>
          <a:graphicData uri="http://schemas.openxmlformats.org/drawingml/2006/table">
            <a:tbl>
              <a:tblPr firstRow="1" bandRow="1">
                <a:tableStyleId>{5C22544A-7EE6-4342-B048-85BDC9FD1C3A}</a:tableStyleId>
              </a:tblPr>
              <a:tblGrid>
                <a:gridCol w="1756229"/>
                <a:gridCol w="1197429"/>
                <a:gridCol w="1237343"/>
                <a:gridCol w="1397000"/>
                <a:gridCol w="1397000"/>
                <a:gridCol w="1397000"/>
              </a:tblGrid>
              <a:tr h="370840">
                <a:tc>
                  <a:txBody>
                    <a:bodyPr/>
                    <a:lstStyle/>
                    <a:p>
                      <a:endParaRPr lang="en-US" dirty="0"/>
                    </a:p>
                  </a:txBody>
                  <a:tcPr/>
                </a:tc>
                <a:tc>
                  <a:txBody>
                    <a:bodyPr/>
                    <a:lstStyle/>
                    <a:p>
                      <a:pPr algn="ctr"/>
                      <a:r>
                        <a:rPr lang="en-US" dirty="0" err="1" smtClean="0"/>
                        <a:t>ff</a:t>
                      </a:r>
                      <a:endParaRPr lang="en-US" dirty="0"/>
                    </a:p>
                  </a:txBody>
                  <a:tcPr/>
                </a:tc>
                <a:tc>
                  <a:txBody>
                    <a:bodyPr/>
                    <a:lstStyle/>
                    <a:p>
                      <a:pPr algn="ctr"/>
                      <a:r>
                        <a:rPr lang="en-US" dirty="0" err="1" smtClean="0"/>
                        <a:t>ss</a:t>
                      </a:r>
                      <a:endParaRPr lang="en-US" dirty="0"/>
                    </a:p>
                  </a:txBody>
                  <a:tcPr/>
                </a:tc>
                <a:tc>
                  <a:txBody>
                    <a:bodyPr/>
                    <a:lstStyle/>
                    <a:p>
                      <a:pPr algn="ctr"/>
                      <a:r>
                        <a:rPr lang="en-US" dirty="0" err="1" smtClean="0"/>
                        <a:t>tt</a:t>
                      </a:r>
                      <a:endParaRPr lang="en-US" dirty="0"/>
                    </a:p>
                  </a:txBody>
                  <a:tcPr/>
                </a:tc>
                <a:tc>
                  <a:txBody>
                    <a:bodyPr/>
                    <a:lstStyle/>
                    <a:p>
                      <a:pPr algn="ctr"/>
                      <a:r>
                        <a:rPr lang="en-US" dirty="0" err="1" smtClean="0"/>
                        <a:t>ff_max</a:t>
                      </a:r>
                      <a:endParaRPr lang="en-US" dirty="0"/>
                    </a:p>
                  </a:txBody>
                  <a:tcPr/>
                </a:tc>
                <a:tc>
                  <a:txBody>
                    <a:bodyPr/>
                    <a:lstStyle/>
                    <a:p>
                      <a:pPr algn="ctr"/>
                      <a:r>
                        <a:rPr lang="en-US" dirty="0" err="1" smtClean="0"/>
                        <a:t>ss_min</a:t>
                      </a:r>
                      <a:endParaRPr lang="en-US" dirty="0"/>
                    </a:p>
                  </a:txBody>
                  <a:tcPr/>
                </a:tc>
              </a:tr>
              <a:tr h="370840">
                <a:tc>
                  <a:txBody>
                    <a:bodyPr/>
                    <a:lstStyle/>
                    <a:p>
                      <a:r>
                        <a:rPr lang="en-US" dirty="0" smtClean="0"/>
                        <a:t>corner</a:t>
                      </a:r>
                      <a:endParaRPr lang="en-US" dirty="0"/>
                    </a:p>
                  </a:txBody>
                  <a:tcPr/>
                </a:tc>
                <a:tc>
                  <a:txBody>
                    <a:bodyPr/>
                    <a:lstStyle/>
                    <a:p>
                      <a:pPr algn="ctr"/>
                      <a:r>
                        <a:rPr lang="en-US" dirty="0" err="1" smtClean="0"/>
                        <a:t>ff</a:t>
                      </a:r>
                      <a:endParaRPr lang="en-US" dirty="0"/>
                    </a:p>
                  </a:txBody>
                  <a:tcPr/>
                </a:tc>
                <a:tc>
                  <a:txBody>
                    <a:bodyPr/>
                    <a:lstStyle/>
                    <a:p>
                      <a:pPr algn="ctr"/>
                      <a:r>
                        <a:rPr lang="en-US" dirty="0" err="1" smtClean="0"/>
                        <a:t>ss</a:t>
                      </a:r>
                      <a:endParaRPr lang="en-US" dirty="0"/>
                    </a:p>
                  </a:txBody>
                  <a:tcPr/>
                </a:tc>
                <a:tc>
                  <a:txBody>
                    <a:bodyPr/>
                    <a:lstStyle/>
                    <a:p>
                      <a:pPr algn="ctr"/>
                      <a:r>
                        <a:rPr lang="en-US" dirty="0" err="1" smtClean="0"/>
                        <a:t>tt</a:t>
                      </a:r>
                      <a:endParaRPr lang="en-US" dirty="0"/>
                    </a:p>
                  </a:txBody>
                  <a:tcPr/>
                </a:tc>
                <a:tc>
                  <a:txBody>
                    <a:bodyPr/>
                    <a:lstStyle/>
                    <a:p>
                      <a:pPr algn="ctr"/>
                      <a:r>
                        <a:rPr lang="en-US" dirty="0" err="1" smtClean="0"/>
                        <a:t>ff</a:t>
                      </a:r>
                      <a:endParaRPr lang="en-US" dirty="0"/>
                    </a:p>
                  </a:txBody>
                  <a:tcPr/>
                </a:tc>
                <a:tc>
                  <a:txBody>
                    <a:bodyPr/>
                    <a:lstStyle/>
                    <a:p>
                      <a:pPr algn="ctr"/>
                      <a:r>
                        <a:rPr lang="en-US" dirty="0" err="1" smtClean="0"/>
                        <a:t>ss</a:t>
                      </a:r>
                      <a:endParaRPr lang="en-US" dirty="0"/>
                    </a:p>
                  </a:txBody>
                  <a:tcPr/>
                </a:tc>
              </a:tr>
              <a:tr h="370840">
                <a:tc>
                  <a:txBody>
                    <a:bodyPr/>
                    <a:lstStyle/>
                    <a:p>
                      <a:r>
                        <a:rPr lang="en-US" dirty="0" smtClean="0"/>
                        <a:t>Voltage [V]</a:t>
                      </a:r>
                      <a:endParaRPr lang="en-US" dirty="0"/>
                    </a:p>
                  </a:txBody>
                  <a:tcPr/>
                </a:tc>
                <a:tc>
                  <a:txBody>
                    <a:bodyPr/>
                    <a:lstStyle/>
                    <a:p>
                      <a:pPr algn="ctr"/>
                      <a:r>
                        <a:rPr lang="en-US" dirty="0" smtClean="0"/>
                        <a:t>1.32</a:t>
                      </a:r>
                      <a:endParaRPr lang="en-US" dirty="0"/>
                    </a:p>
                  </a:txBody>
                  <a:tcPr/>
                </a:tc>
                <a:tc>
                  <a:txBody>
                    <a:bodyPr/>
                    <a:lstStyle/>
                    <a:p>
                      <a:pPr algn="ctr"/>
                      <a:r>
                        <a:rPr lang="en-US" dirty="0" smtClean="0"/>
                        <a:t>1.08</a:t>
                      </a:r>
                      <a:endParaRPr lang="en-US" dirty="0"/>
                    </a:p>
                  </a:txBody>
                  <a:tcPr/>
                </a:tc>
                <a:tc>
                  <a:txBody>
                    <a:bodyPr/>
                    <a:lstStyle/>
                    <a:p>
                      <a:pPr algn="ctr"/>
                      <a:r>
                        <a:rPr lang="en-US" dirty="0" smtClean="0"/>
                        <a:t>1.2</a:t>
                      </a:r>
                      <a:endParaRPr lang="en-US" dirty="0"/>
                    </a:p>
                  </a:txBody>
                  <a:tcPr/>
                </a:tc>
                <a:tc>
                  <a:txBody>
                    <a:bodyPr/>
                    <a:lstStyle/>
                    <a:p>
                      <a:pPr algn="ctr"/>
                      <a:r>
                        <a:rPr lang="en-US" dirty="0" smtClean="0"/>
                        <a:t>1.32</a:t>
                      </a:r>
                      <a:endParaRPr lang="en-US" dirty="0"/>
                    </a:p>
                  </a:txBody>
                  <a:tcPr/>
                </a:tc>
                <a:tc>
                  <a:txBody>
                    <a:bodyPr/>
                    <a:lstStyle/>
                    <a:p>
                      <a:pPr algn="ctr"/>
                      <a:r>
                        <a:rPr lang="en-US" dirty="0" smtClean="0"/>
                        <a:t>1.08</a:t>
                      </a:r>
                      <a:endParaRPr lang="en-US" dirty="0"/>
                    </a:p>
                  </a:txBody>
                  <a:tcPr/>
                </a:tc>
              </a:tr>
              <a:tr h="370840">
                <a:tc>
                  <a:txBody>
                    <a:bodyPr/>
                    <a:lstStyle/>
                    <a:p>
                      <a:r>
                        <a:rPr lang="en-US" dirty="0" smtClean="0"/>
                        <a:t>Temperature [C]</a:t>
                      </a:r>
                      <a:endParaRPr lang="en-US" dirty="0"/>
                    </a:p>
                  </a:txBody>
                  <a:tcPr/>
                </a:tc>
                <a:tc>
                  <a:txBody>
                    <a:bodyPr/>
                    <a:lstStyle/>
                    <a:p>
                      <a:pPr algn="ctr"/>
                      <a:r>
                        <a:rPr lang="en-US" dirty="0" smtClean="0"/>
                        <a:t>-40</a:t>
                      </a:r>
                      <a:endParaRPr lang="en-US" dirty="0"/>
                    </a:p>
                  </a:txBody>
                  <a:tcPr/>
                </a:tc>
                <a:tc>
                  <a:txBody>
                    <a:bodyPr/>
                    <a:lstStyle/>
                    <a:p>
                      <a:pPr algn="ctr"/>
                      <a:r>
                        <a:rPr lang="en-US" dirty="0" smtClean="0"/>
                        <a:t>125</a:t>
                      </a:r>
                      <a:endParaRPr lang="en-US" dirty="0"/>
                    </a:p>
                  </a:txBody>
                  <a:tcPr/>
                </a:tc>
                <a:tc>
                  <a:txBody>
                    <a:bodyPr/>
                    <a:lstStyle/>
                    <a:p>
                      <a:pPr algn="ctr"/>
                      <a:r>
                        <a:rPr lang="en-US" dirty="0" smtClean="0"/>
                        <a:t>25</a:t>
                      </a:r>
                      <a:endParaRPr lang="en-US" dirty="0"/>
                    </a:p>
                  </a:txBody>
                  <a:tcPr/>
                </a:tc>
                <a:tc>
                  <a:txBody>
                    <a:bodyPr/>
                    <a:lstStyle/>
                    <a:p>
                      <a:pPr algn="ctr"/>
                      <a:r>
                        <a:rPr lang="en-US" dirty="0" smtClean="0"/>
                        <a:t>-40</a:t>
                      </a:r>
                      <a:endParaRPr lang="en-US" dirty="0"/>
                    </a:p>
                  </a:txBody>
                  <a:tcPr/>
                </a:tc>
                <a:tc>
                  <a:txBody>
                    <a:bodyPr/>
                    <a:lstStyle/>
                    <a:p>
                      <a:pPr algn="ctr"/>
                      <a:r>
                        <a:rPr lang="en-US" dirty="0" smtClean="0"/>
                        <a:t>125</a:t>
                      </a:r>
                      <a:endParaRPr lang="en-US" dirty="0"/>
                    </a:p>
                  </a:txBody>
                  <a:tcPr/>
                </a:tc>
              </a:tr>
              <a:tr h="370840">
                <a:tc>
                  <a:txBody>
                    <a:bodyPr/>
                    <a:lstStyle/>
                    <a:p>
                      <a:r>
                        <a:rPr lang="en-US" dirty="0" err="1" smtClean="0"/>
                        <a:t>rc</a:t>
                      </a:r>
                      <a:endParaRPr lang="en-US" dirty="0"/>
                    </a:p>
                  </a:txBody>
                  <a:tcPr/>
                </a:tc>
                <a:tc>
                  <a:txBody>
                    <a:bodyPr/>
                    <a:lstStyle/>
                    <a:p>
                      <a:pPr algn="ctr"/>
                      <a:r>
                        <a:rPr lang="en-US" dirty="0" smtClean="0"/>
                        <a:t>best</a:t>
                      </a:r>
                      <a:endParaRPr lang="en-US" dirty="0"/>
                    </a:p>
                  </a:txBody>
                  <a:tcPr/>
                </a:tc>
                <a:tc>
                  <a:txBody>
                    <a:bodyPr/>
                    <a:lstStyle/>
                    <a:p>
                      <a:pPr algn="ctr"/>
                      <a:r>
                        <a:rPr lang="en-US" dirty="0" smtClean="0"/>
                        <a:t>worst</a:t>
                      </a:r>
                      <a:endParaRPr lang="en-US" dirty="0"/>
                    </a:p>
                  </a:txBody>
                  <a:tcPr/>
                </a:tc>
                <a:tc>
                  <a:txBody>
                    <a:bodyPr/>
                    <a:lstStyle/>
                    <a:p>
                      <a:pPr algn="ctr"/>
                      <a:r>
                        <a:rPr lang="en-US" dirty="0" smtClean="0"/>
                        <a:t>typical</a:t>
                      </a:r>
                      <a:endParaRPr lang="en-US" dirty="0"/>
                    </a:p>
                  </a:txBody>
                  <a:tcPr/>
                </a:tc>
                <a:tc>
                  <a:txBody>
                    <a:bodyPr/>
                    <a:lstStyle/>
                    <a:p>
                      <a:pPr algn="ctr"/>
                      <a:r>
                        <a:rPr lang="en-US" dirty="0" smtClean="0"/>
                        <a:t>worst</a:t>
                      </a:r>
                      <a:endParaRPr lang="en-US" dirty="0"/>
                    </a:p>
                  </a:txBody>
                  <a:tcPr/>
                </a:tc>
                <a:tc>
                  <a:txBody>
                    <a:bodyPr/>
                    <a:lstStyle/>
                    <a:p>
                      <a:pPr algn="ctr"/>
                      <a:r>
                        <a:rPr lang="en-US" dirty="0" smtClean="0"/>
                        <a:t>best</a:t>
                      </a:r>
                      <a:endParaRPr lang="en-US" dirty="0"/>
                    </a:p>
                  </a:txBody>
                  <a:tcPr/>
                </a:tc>
              </a:tr>
              <a:tr h="370840">
                <a:tc>
                  <a:txBody>
                    <a:bodyPr/>
                    <a:lstStyle/>
                    <a:p>
                      <a:r>
                        <a:rPr lang="en-US" dirty="0" err="1" smtClean="0"/>
                        <a:t>derate</a:t>
                      </a:r>
                      <a:r>
                        <a:rPr lang="en-US" baseline="0" dirty="0" smtClean="0"/>
                        <a:t> e</a:t>
                      </a:r>
                      <a:r>
                        <a:rPr lang="en-US" dirty="0" smtClean="0"/>
                        <a:t>arly </a:t>
                      </a:r>
                      <a:endParaRPr lang="en-US" dirty="0"/>
                    </a:p>
                  </a:txBody>
                  <a:tcPr/>
                </a:tc>
                <a:tc>
                  <a:txBody>
                    <a:bodyPr/>
                    <a:lstStyle/>
                    <a:p>
                      <a:pPr algn="ctr"/>
                      <a:r>
                        <a:rPr lang="en-US" dirty="0" smtClean="0"/>
                        <a:t>1.0</a:t>
                      </a:r>
                      <a:endParaRPr lang="en-US" dirty="0"/>
                    </a:p>
                  </a:txBody>
                  <a:tcPr/>
                </a:tc>
                <a:tc>
                  <a:txBody>
                    <a:bodyPr/>
                    <a:lstStyle/>
                    <a:p>
                      <a:pPr algn="ctr"/>
                      <a:r>
                        <a:rPr lang="en-US" dirty="0" smtClean="0"/>
                        <a:t>0.9</a:t>
                      </a:r>
                      <a:endParaRPr lang="en-US" dirty="0"/>
                    </a:p>
                  </a:txBody>
                  <a:tcPr/>
                </a:tc>
                <a:tc>
                  <a:txBody>
                    <a:bodyPr/>
                    <a:lstStyle/>
                    <a:p>
                      <a:pPr algn="ctr"/>
                      <a:r>
                        <a:rPr lang="en-US" dirty="0" smtClean="0"/>
                        <a:t>0.9</a:t>
                      </a:r>
                      <a:endParaRPr lang="en-US" dirty="0"/>
                    </a:p>
                  </a:txBody>
                  <a:tcPr/>
                </a:tc>
                <a:tc>
                  <a:txBody>
                    <a:bodyPr/>
                    <a:lstStyle/>
                    <a:p>
                      <a:pPr algn="ctr"/>
                      <a:r>
                        <a:rPr lang="en-US" dirty="0" smtClean="0"/>
                        <a:t>1.0</a:t>
                      </a:r>
                      <a:endParaRPr lang="en-US" dirty="0"/>
                    </a:p>
                  </a:txBody>
                  <a:tcPr/>
                </a:tc>
                <a:tc>
                  <a:txBody>
                    <a:bodyPr/>
                    <a:lstStyle/>
                    <a:p>
                      <a:pPr algn="ctr"/>
                      <a:r>
                        <a:rPr lang="en-US" dirty="0" smtClean="0"/>
                        <a:t>0.9</a:t>
                      </a:r>
                      <a:endParaRPr lang="en-US" dirty="0"/>
                    </a:p>
                  </a:txBody>
                  <a:tcPr/>
                </a:tc>
              </a:tr>
              <a:tr h="370840">
                <a:tc>
                  <a:txBody>
                    <a:bodyPr/>
                    <a:lstStyle/>
                    <a:p>
                      <a:r>
                        <a:rPr lang="en-US" dirty="0" err="1" smtClean="0"/>
                        <a:t>derate</a:t>
                      </a:r>
                      <a:r>
                        <a:rPr lang="en-US" dirty="0" smtClean="0"/>
                        <a:t> late</a:t>
                      </a:r>
                      <a:endParaRPr lang="en-US" dirty="0"/>
                    </a:p>
                  </a:txBody>
                  <a:tcPr/>
                </a:tc>
                <a:tc>
                  <a:txBody>
                    <a:bodyPr/>
                    <a:lstStyle/>
                    <a:p>
                      <a:pPr algn="ctr"/>
                      <a:r>
                        <a:rPr lang="en-US" dirty="0" smtClean="0"/>
                        <a:t>1.15</a:t>
                      </a:r>
                      <a:endParaRPr lang="en-US" dirty="0"/>
                    </a:p>
                  </a:txBody>
                  <a:tcPr/>
                </a:tc>
                <a:tc>
                  <a:txBody>
                    <a:bodyPr/>
                    <a:lstStyle/>
                    <a:p>
                      <a:pPr algn="ctr"/>
                      <a:r>
                        <a:rPr lang="en-US" dirty="0" smtClean="0"/>
                        <a:t>1.0</a:t>
                      </a:r>
                      <a:endParaRPr lang="en-US" dirty="0"/>
                    </a:p>
                  </a:txBody>
                  <a:tcPr/>
                </a:tc>
                <a:tc>
                  <a:txBody>
                    <a:bodyPr/>
                    <a:lstStyle/>
                    <a:p>
                      <a:pPr algn="ctr"/>
                      <a:r>
                        <a:rPr lang="en-US" dirty="0" smtClean="0"/>
                        <a:t>1.1</a:t>
                      </a:r>
                      <a:endParaRPr lang="en-US" dirty="0"/>
                    </a:p>
                  </a:txBody>
                  <a:tcPr/>
                </a:tc>
                <a:tc>
                  <a:txBody>
                    <a:bodyPr/>
                    <a:lstStyle/>
                    <a:p>
                      <a:pPr algn="ctr"/>
                      <a:r>
                        <a:rPr lang="en-US" dirty="0" smtClean="0"/>
                        <a:t>1.15</a:t>
                      </a:r>
                      <a:endParaRPr lang="en-US" dirty="0"/>
                    </a:p>
                  </a:txBody>
                  <a:tcPr/>
                </a:tc>
                <a:tc>
                  <a:txBody>
                    <a:bodyPr/>
                    <a:lstStyle/>
                    <a:p>
                      <a:pPr algn="ctr"/>
                      <a:r>
                        <a:rPr lang="en-US" dirty="0" smtClean="0"/>
                        <a:t>1</a:t>
                      </a:r>
                      <a:endParaRPr lang="en-US" dirty="0"/>
                    </a:p>
                  </a:txBody>
                  <a:tcPr/>
                </a:tc>
              </a:tr>
            </a:tbl>
          </a:graphicData>
        </a:graphic>
      </p:graphicFrame>
      <p:sp>
        <p:nvSpPr>
          <p:cNvPr id="7" name="Rectangle 6"/>
          <p:cNvSpPr/>
          <p:nvPr/>
        </p:nvSpPr>
        <p:spPr>
          <a:xfrm>
            <a:off x="685800" y="4436610"/>
            <a:ext cx="2406300" cy="369332"/>
          </a:xfrm>
          <a:prstGeom prst="rect">
            <a:avLst/>
          </a:prstGeom>
        </p:spPr>
        <p:txBody>
          <a:bodyPr wrap="none">
            <a:spAutoFit/>
          </a:bodyPr>
          <a:lstStyle/>
          <a:p>
            <a:r>
              <a:rPr lang="en-US" sz="1800" dirty="0"/>
              <a:t>c</a:t>
            </a:r>
            <a:r>
              <a:rPr lang="en-US" sz="1800" dirty="0" smtClean="0"/>
              <a:t>lock uncertainty: 0.1ns</a:t>
            </a:r>
            <a:endParaRPr lang="en-US" sz="1800" dirty="0"/>
          </a:p>
        </p:txBody>
      </p:sp>
      <p:sp>
        <p:nvSpPr>
          <p:cNvPr id="3" name="Rectangle 2"/>
          <p:cNvSpPr/>
          <p:nvPr/>
        </p:nvSpPr>
        <p:spPr>
          <a:xfrm>
            <a:off x="3505200" y="5486400"/>
            <a:ext cx="2805448" cy="307777"/>
          </a:xfrm>
          <a:prstGeom prst="rect">
            <a:avLst/>
          </a:prstGeom>
        </p:spPr>
        <p:txBody>
          <a:bodyPr wrap="none">
            <a:spAutoFit/>
          </a:bodyPr>
          <a:lstStyle/>
          <a:p>
            <a:r>
              <a:rPr lang="en-US" sz="1400" b="1" dirty="0"/>
              <a:t>t</a:t>
            </a:r>
            <a:r>
              <a:rPr lang="en-US" sz="1400" b="1" dirty="0" smtClean="0"/>
              <a:t>his is quite pessimistic -&gt; radiation</a:t>
            </a:r>
            <a:endParaRPr lang="en-US" sz="1400" b="1" dirty="0"/>
          </a:p>
        </p:txBody>
      </p:sp>
    </p:spTree>
    <p:extLst>
      <p:ext uri="{BB962C8B-B14F-4D97-AF65-F5344CB8AC3E}">
        <p14:creationId xmlns:p14="http://schemas.microsoft.com/office/powerpoint/2010/main" val="27564751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Florplan</a:t>
            </a:r>
            <a:endParaRPr lang="en-GB" dirty="0"/>
          </a:p>
        </p:txBody>
      </p:sp>
      <p:pic>
        <p:nvPicPr>
          <p:cNvPr id="7" name="Content Placeholder 6"/>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rcRect l="32546" t="2146" r="31500" b="2146"/>
          <a:stretch/>
        </p:blipFill>
        <p:spPr>
          <a:xfrm>
            <a:off x="609600" y="1143000"/>
            <a:ext cx="3259668" cy="4461934"/>
          </a:xfrm>
        </p:spPr>
      </p:pic>
      <p:sp>
        <p:nvSpPr>
          <p:cNvPr id="4" name="Date Placeholder 3"/>
          <p:cNvSpPr>
            <a:spLocks noGrp="1"/>
          </p:cNvSpPr>
          <p:nvPr>
            <p:ph type="dt" sz="half" idx="2"/>
          </p:nvPr>
        </p:nvSpPr>
        <p:spPr/>
        <p:txBody>
          <a:bodyPr/>
          <a:lstStyle/>
          <a:p>
            <a:r>
              <a:rPr lang="en-US" smtClean="0"/>
              <a:t>hemperek@uni-bonn.de</a:t>
            </a:r>
            <a:endParaRPr lang="en-US" dirty="0"/>
          </a:p>
        </p:txBody>
      </p:sp>
      <p:sp>
        <p:nvSpPr>
          <p:cNvPr id="5" name="Footer Placeholder 4"/>
          <p:cNvSpPr>
            <a:spLocks noGrp="1"/>
          </p:cNvSpPr>
          <p:nvPr>
            <p:ph type="ftr" sz="quarter" idx="3"/>
          </p:nvPr>
        </p:nvSpPr>
        <p:spPr/>
        <p:txBody>
          <a:bodyPr/>
          <a:lstStyle/>
          <a:p>
            <a:r>
              <a:rPr lang="en-US" smtClean="0"/>
              <a:t>DHPT Review - MPI - 27.04.2014</a:t>
            </a:r>
            <a:endParaRPr lang="en-US" dirty="0"/>
          </a:p>
        </p:txBody>
      </p:sp>
      <p:pic>
        <p:nvPicPr>
          <p:cNvPr id="9" name="Picture 8"/>
          <p:cNvPicPr>
            <a:picLocks noChangeAspect="1"/>
          </p:cNvPicPr>
          <p:nvPr/>
        </p:nvPicPr>
        <p:blipFill rotWithShape="1">
          <a:blip r:embed="rId3" cstate="email">
            <a:extLst>
              <a:ext uri="{28A0092B-C50C-407E-A947-70E740481C1C}">
                <a14:useLocalDpi xmlns:a14="http://schemas.microsoft.com/office/drawing/2010/main" val="0"/>
              </a:ext>
            </a:extLst>
          </a:blip>
          <a:srcRect l="31563" r="32027"/>
          <a:stretch/>
        </p:blipFill>
        <p:spPr>
          <a:xfrm>
            <a:off x="4114800" y="1097784"/>
            <a:ext cx="3200400" cy="4519913"/>
          </a:xfrm>
          <a:prstGeom prst="rect">
            <a:avLst/>
          </a:prstGeom>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val="0"/>
              </a:ext>
            </a:extLst>
          </a:blip>
          <a:srcRect l="33471" t="10302" r="31875"/>
          <a:stretch/>
        </p:blipFill>
        <p:spPr>
          <a:xfrm>
            <a:off x="6646333" y="1837426"/>
            <a:ext cx="2548740" cy="3392337"/>
          </a:xfrm>
          <a:prstGeom prst="rect">
            <a:avLst/>
          </a:prstGeom>
        </p:spPr>
      </p:pic>
      <p:sp>
        <p:nvSpPr>
          <p:cNvPr id="10" name="Rectangle 9"/>
          <p:cNvSpPr/>
          <p:nvPr/>
        </p:nvSpPr>
        <p:spPr>
          <a:xfrm>
            <a:off x="4242073" y="5617697"/>
            <a:ext cx="4953000" cy="461665"/>
          </a:xfrm>
          <a:prstGeom prst="rect">
            <a:avLst/>
          </a:prstGeom>
        </p:spPr>
        <p:txBody>
          <a:bodyPr>
            <a:spAutoFit/>
          </a:bodyPr>
          <a:lstStyle/>
          <a:p>
            <a:r>
              <a:rPr lang="en-US" dirty="0"/>
              <a:t>vertical </a:t>
            </a:r>
            <a:r>
              <a:rPr lang="en-US" dirty="0" smtClean="0"/>
              <a:t>M6 and M8</a:t>
            </a:r>
            <a:endParaRPr lang="en-US" dirty="0"/>
          </a:p>
          <a:p>
            <a:r>
              <a:rPr lang="en-US" dirty="0"/>
              <a:t>horizontal M7 </a:t>
            </a:r>
            <a:r>
              <a:rPr lang="en-US" dirty="0" smtClean="0"/>
              <a:t>(and M1</a:t>
            </a:r>
            <a:r>
              <a:rPr lang="en-US" dirty="0"/>
              <a:t>)</a:t>
            </a:r>
          </a:p>
        </p:txBody>
      </p:sp>
    </p:spTree>
    <p:extLst>
      <p:ext uri="{BB962C8B-B14F-4D97-AF65-F5344CB8AC3E}">
        <p14:creationId xmlns:p14="http://schemas.microsoft.com/office/powerpoint/2010/main" val="36489126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Handling Processor – Design History</a:t>
            </a:r>
          </a:p>
        </p:txBody>
      </p:sp>
      <p:sp>
        <p:nvSpPr>
          <p:cNvPr id="4" name="Date Placeholder 3"/>
          <p:cNvSpPr>
            <a:spLocks noGrp="1"/>
          </p:cNvSpPr>
          <p:nvPr>
            <p:ph type="dt" sz="half" idx="2"/>
          </p:nvPr>
        </p:nvSpPr>
        <p:spPr/>
        <p:txBody>
          <a:bodyPr/>
          <a:lstStyle/>
          <a:p>
            <a:r>
              <a:rPr lang="en-US" smtClean="0"/>
              <a:t>hemperek@uni-bonn.de</a:t>
            </a:r>
            <a:endParaRPr lang="en-US" dirty="0"/>
          </a:p>
        </p:txBody>
      </p:sp>
      <p:sp>
        <p:nvSpPr>
          <p:cNvPr id="5" name="Footer Placeholder 4"/>
          <p:cNvSpPr>
            <a:spLocks noGrp="1"/>
          </p:cNvSpPr>
          <p:nvPr>
            <p:ph type="ftr" sz="quarter" idx="3"/>
          </p:nvPr>
        </p:nvSpPr>
        <p:spPr/>
        <p:txBody>
          <a:bodyPr/>
          <a:lstStyle/>
          <a:p>
            <a:r>
              <a:rPr lang="en-US" smtClean="0"/>
              <a:t>DHPT Review - MPI - 27.04.2014</a:t>
            </a:r>
            <a:endParaRPr lang="en-US" dirty="0"/>
          </a:p>
        </p:txBody>
      </p:sp>
      <p:sp>
        <p:nvSpPr>
          <p:cNvPr id="10" name="Content Placeholder 2"/>
          <p:cNvSpPr>
            <a:spLocks noGrp="1"/>
          </p:cNvSpPr>
          <p:nvPr>
            <p:ph idx="1"/>
          </p:nvPr>
        </p:nvSpPr>
        <p:spPr>
          <a:xfrm>
            <a:off x="488950" y="914400"/>
            <a:ext cx="9001125" cy="5314950"/>
          </a:xfrm>
        </p:spPr>
        <p:txBody>
          <a:bodyPr/>
          <a:lstStyle/>
          <a:p>
            <a:pPr marL="0" indent="0">
              <a:buNone/>
            </a:pPr>
            <a:r>
              <a:rPr lang="en-US" sz="2000" dirty="0" smtClean="0"/>
              <a:t>Forced to abandon 90nm IBM process </a:t>
            </a:r>
            <a:r>
              <a:rPr lang="en-US" sz="2000" dirty="0" smtClean="0">
                <a:sym typeface="Wingdings" panose="05000000000000000000" pitchFamily="2" charset="2"/>
              </a:rPr>
              <a:t> chosen </a:t>
            </a:r>
            <a:r>
              <a:rPr lang="en-US" sz="2000" b="1" dirty="0" smtClean="0">
                <a:sym typeface="Wingdings" panose="05000000000000000000" pitchFamily="2" charset="2"/>
              </a:rPr>
              <a:t>65nm TSMC</a:t>
            </a:r>
            <a:r>
              <a:rPr lang="en-US" sz="2000" dirty="0" smtClean="0">
                <a:sym typeface="Wingdings" panose="05000000000000000000" pitchFamily="2" charset="2"/>
              </a:rPr>
              <a:t>, started with small </a:t>
            </a:r>
            <a:r>
              <a:rPr lang="en-US" sz="2000" b="1" dirty="0" smtClean="0">
                <a:sym typeface="Wingdings" panose="05000000000000000000" pitchFamily="2" charset="2"/>
              </a:rPr>
              <a:t>prototype chips to verify full custom blocks </a:t>
            </a:r>
            <a:r>
              <a:rPr lang="en-US" sz="2000" dirty="0" smtClean="0">
                <a:sym typeface="Wingdings" panose="05000000000000000000" pitchFamily="2" charset="2"/>
              </a:rPr>
              <a:t>and rad. hardness performance</a:t>
            </a:r>
            <a:endParaRPr lang="en-US" sz="2000" dirty="0" smtClean="0"/>
          </a:p>
          <a:p>
            <a:endParaRPr lang="en-US" sz="2000" dirty="0" smtClean="0"/>
          </a:p>
          <a:p>
            <a:r>
              <a:rPr lang="en-US" sz="2000" dirty="0" smtClean="0"/>
              <a:t>DHPT 0.1 (Oct. 2011)</a:t>
            </a:r>
            <a:endParaRPr lang="en-US" sz="2000" dirty="0"/>
          </a:p>
          <a:p>
            <a:pPr lvl="1"/>
            <a:r>
              <a:rPr lang="en-US" sz="1800" dirty="0" smtClean="0"/>
              <a:t>PLL (1.6 GHz)</a:t>
            </a:r>
          </a:p>
          <a:p>
            <a:pPr lvl="1"/>
            <a:r>
              <a:rPr lang="en-US" sz="1800" dirty="0" smtClean="0"/>
              <a:t>High speed TX (CML driver)</a:t>
            </a:r>
          </a:p>
          <a:p>
            <a:pPr lvl="1"/>
            <a:r>
              <a:rPr lang="en-US" sz="1800" dirty="0" smtClean="0"/>
              <a:t>Bias generators (U Barcelona)</a:t>
            </a:r>
          </a:p>
          <a:p>
            <a:pPr lvl="1"/>
            <a:r>
              <a:rPr lang="en-US" sz="1800" dirty="0" smtClean="0"/>
              <a:t>Memory SEU test structures</a:t>
            </a:r>
          </a:p>
          <a:p>
            <a:endParaRPr lang="en-US" sz="2000" dirty="0" smtClean="0"/>
          </a:p>
          <a:p>
            <a:endParaRPr lang="en-US" sz="2000" dirty="0"/>
          </a:p>
          <a:p>
            <a:r>
              <a:rPr lang="en-US" sz="2000" dirty="0" smtClean="0"/>
              <a:t>DHPT 0.2 (June 2012)</a:t>
            </a:r>
          </a:p>
          <a:p>
            <a:pPr lvl="1"/>
            <a:r>
              <a:rPr lang="en-US" sz="1800" dirty="0"/>
              <a:t>LVDS </a:t>
            </a:r>
            <a:r>
              <a:rPr lang="en-US" sz="1800" dirty="0" smtClean="0"/>
              <a:t>RX &amp; TX</a:t>
            </a:r>
            <a:endParaRPr lang="en-US" sz="1800" dirty="0"/>
          </a:p>
          <a:p>
            <a:pPr lvl="1"/>
            <a:r>
              <a:rPr lang="en-US" sz="1800" dirty="0" smtClean="0"/>
              <a:t>Temperature sensor (U Barcelona)</a:t>
            </a:r>
          </a:p>
          <a:p>
            <a:pPr marL="0" indent="0">
              <a:buNone/>
            </a:pPr>
            <a:endParaRPr lang="en-US" sz="2000" dirty="0" smtClean="0"/>
          </a:p>
        </p:txBody>
      </p:sp>
      <p:pic>
        <p:nvPicPr>
          <p:cNvPr id="11" name="Picture 3" descr="D:\Users\Hans\work\DEPFET\DHP\DHPT 0.1\DHPT_top.jpg"/>
          <p:cNvPicPr>
            <a:picLocks noChangeAspect="1" noChangeArrowheads="1"/>
          </p:cNvPicPr>
          <p:nvPr/>
        </p:nvPicPr>
        <p:blipFill rotWithShape="1">
          <a:blip r:embed="rId2" cstate="email">
            <a:clrChange>
              <a:clrFrom>
                <a:srgbClr val="040000"/>
              </a:clrFrom>
              <a:clrTo>
                <a:srgbClr val="040000">
                  <a:alpha val="0"/>
                </a:srgbClr>
              </a:clrTo>
            </a:clrChange>
            <a:extLst>
              <a:ext uri="{28A0092B-C50C-407E-A947-70E740481C1C}">
                <a14:useLocalDpi xmlns:a14="http://schemas.microsoft.com/office/drawing/2010/main" val="0"/>
              </a:ext>
            </a:extLst>
          </a:blip>
          <a:srcRect l="22883" t="2101" r="19518" b="4174"/>
          <a:stretch/>
        </p:blipFill>
        <p:spPr bwMode="auto">
          <a:xfrm>
            <a:off x="6060956" y="1859982"/>
            <a:ext cx="1984942" cy="181701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rotWithShape="1">
          <a:blip r:embed="rId3" cstate="screen">
            <a:extLst>
              <a:ext uri="{28A0092B-C50C-407E-A947-70E740481C1C}">
                <a14:useLocalDpi xmlns:a14="http://schemas.microsoft.com/office/drawing/2010/main"/>
              </a:ext>
            </a:extLst>
          </a:blip>
          <a:srcRect l="22381" t="7817" r="24532" b="11300"/>
          <a:stretch/>
        </p:blipFill>
        <p:spPr>
          <a:xfrm>
            <a:off x="6060956" y="3946877"/>
            <a:ext cx="1988388" cy="1801537"/>
          </a:xfrm>
          <a:prstGeom prst="rect">
            <a:avLst/>
          </a:prstGeom>
        </p:spPr>
      </p:pic>
    </p:spTree>
    <p:extLst>
      <p:ext uri="{BB962C8B-B14F-4D97-AF65-F5344CB8AC3E}">
        <p14:creationId xmlns:p14="http://schemas.microsoft.com/office/powerpoint/2010/main" val="10355709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Place</a:t>
            </a:r>
            <a:r>
              <a:rPr lang="en-US" dirty="0" smtClean="0"/>
              <a:t>  &amp; </a:t>
            </a:r>
            <a:r>
              <a:rPr lang="pl-PL" dirty="0" smtClean="0"/>
              <a:t>Route</a:t>
            </a:r>
            <a:endParaRPr lang="en-GB" dirty="0"/>
          </a:p>
        </p:txBody>
      </p:sp>
      <p:sp>
        <p:nvSpPr>
          <p:cNvPr id="4" name="Date Placeholder 3"/>
          <p:cNvSpPr>
            <a:spLocks noGrp="1"/>
          </p:cNvSpPr>
          <p:nvPr>
            <p:ph type="dt" sz="half" idx="2"/>
          </p:nvPr>
        </p:nvSpPr>
        <p:spPr/>
        <p:txBody>
          <a:bodyPr/>
          <a:lstStyle/>
          <a:p>
            <a:r>
              <a:rPr lang="en-US" smtClean="0"/>
              <a:t>hemperek@uni-bonn.de</a:t>
            </a:r>
            <a:endParaRPr lang="en-US" dirty="0"/>
          </a:p>
        </p:txBody>
      </p:sp>
      <p:sp>
        <p:nvSpPr>
          <p:cNvPr id="5" name="Footer Placeholder 4"/>
          <p:cNvSpPr>
            <a:spLocks noGrp="1"/>
          </p:cNvSpPr>
          <p:nvPr>
            <p:ph type="ftr" sz="quarter" idx="3"/>
          </p:nvPr>
        </p:nvSpPr>
        <p:spPr/>
        <p:txBody>
          <a:bodyPr/>
          <a:lstStyle/>
          <a:p>
            <a:r>
              <a:rPr lang="en-US" smtClean="0"/>
              <a:t>DHPT Review - MPI - 27.04.2014</a:t>
            </a:r>
            <a:endParaRPr lang="en-US" dirty="0"/>
          </a:p>
        </p:txBody>
      </p:sp>
      <p:pic>
        <p:nvPicPr>
          <p:cNvPr id="8" name="Content Placeholder 7"/>
          <p:cNvPicPr>
            <a:picLocks noGrp="1" noChangeAspect="1"/>
          </p:cNvPicPr>
          <p:nvPr>
            <p:ph idx="1"/>
          </p:nvPr>
        </p:nvPicPr>
        <p:blipFill rotWithShape="1">
          <a:blip r:embed="rId2" cstate="email">
            <a:extLst>
              <a:ext uri="{28A0092B-C50C-407E-A947-70E740481C1C}">
                <a14:useLocalDpi xmlns:a14="http://schemas.microsoft.com/office/drawing/2010/main" val="0"/>
              </a:ext>
            </a:extLst>
          </a:blip>
          <a:srcRect l="31892" r="30754"/>
          <a:stretch/>
        </p:blipFill>
        <p:spPr>
          <a:xfrm>
            <a:off x="5562600" y="1041401"/>
            <a:ext cx="3386666" cy="4662034"/>
          </a:xfrm>
        </p:spPr>
      </p:pic>
      <p:pic>
        <p:nvPicPr>
          <p:cNvPr id="6" name="Picture 5"/>
          <p:cNvPicPr>
            <a:picLocks noChangeAspect="1"/>
          </p:cNvPicPr>
          <p:nvPr/>
        </p:nvPicPr>
        <p:blipFill rotWithShape="1">
          <a:blip r:embed="rId3" cstate="email">
            <a:extLst>
              <a:ext uri="{28A0092B-C50C-407E-A947-70E740481C1C}">
                <a14:useLocalDpi xmlns:a14="http://schemas.microsoft.com/office/drawing/2010/main" val="0"/>
              </a:ext>
            </a:extLst>
          </a:blip>
          <a:srcRect l="15156" t="2560" r="15368" b="3175"/>
          <a:stretch/>
        </p:blipFill>
        <p:spPr>
          <a:xfrm>
            <a:off x="838200" y="1041401"/>
            <a:ext cx="3454400" cy="4673600"/>
          </a:xfrm>
          <a:prstGeom prst="rect">
            <a:avLst/>
          </a:prstGeom>
        </p:spPr>
      </p:pic>
    </p:spTree>
    <p:extLst>
      <p:ext uri="{BB962C8B-B14F-4D97-AF65-F5344CB8AC3E}">
        <p14:creationId xmlns:p14="http://schemas.microsoft.com/office/powerpoint/2010/main" val="18207327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Timing Report</a:t>
            </a:r>
            <a:endParaRPr lang="en-US" dirty="0"/>
          </a:p>
        </p:txBody>
      </p:sp>
      <p:sp>
        <p:nvSpPr>
          <p:cNvPr id="4" name="Date Placeholder 3"/>
          <p:cNvSpPr>
            <a:spLocks noGrp="1"/>
          </p:cNvSpPr>
          <p:nvPr>
            <p:ph type="dt" sz="half" idx="2"/>
          </p:nvPr>
        </p:nvSpPr>
        <p:spPr/>
        <p:txBody>
          <a:bodyPr/>
          <a:lstStyle/>
          <a:p>
            <a:r>
              <a:rPr lang="en-US" smtClean="0"/>
              <a:t>hemperek@uni-bonn.de</a:t>
            </a:r>
            <a:endParaRPr lang="en-US" dirty="0"/>
          </a:p>
        </p:txBody>
      </p:sp>
      <p:sp>
        <p:nvSpPr>
          <p:cNvPr id="5" name="Footer Placeholder 4"/>
          <p:cNvSpPr>
            <a:spLocks noGrp="1"/>
          </p:cNvSpPr>
          <p:nvPr>
            <p:ph type="ftr" sz="quarter" idx="3"/>
          </p:nvPr>
        </p:nvSpPr>
        <p:spPr/>
        <p:txBody>
          <a:bodyPr/>
          <a:lstStyle/>
          <a:p>
            <a:r>
              <a:rPr lang="en-US" smtClean="0"/>
              <a:t>DHPT Review - MPI - 27.04.2014</a:t>
            </a:r>
            <a:endParaRPr lang="en-US" dirty="0"/>
          </a:p>
        </p:txBody>
      </p:sp>
      <p:sp>
        <p:nvSpPr>
          <p:cNvPr id="6" name="Content Placeholder 5"/>
          <p:cNvSpPr>
            <a:spLocks noGrp="1"/>
          </p:cNvSpPr>
          <p:nvPr>
            <p:ph idx="1"/>
          </p:nvPr>
        </p:nvSpPr>
        <p:spPr>
          <a:xfrm>
            <a:off x="5791200" y="5867400"/>
            <a:ext cx="3770312" cy="441920"/>
          </a:xfrm>
        </p:spPr>
        <p:txBody>
          <a:bodyPr/>
          <a:lstStyle/>
          <a:p>
            <a:pPr marL="0" indent="0">
              <a:buNone/>
            </a:pPr>
            <a:r>
              <a:rPr lang="en-US" dirty="0" smtClean="0"/>
              <a:t>also with </a:t>
            </a:r>
            <a:r>
              <a:rPr lang="en-US" dirty="0" err="1" smtClean="0"/>
              <a:t>PrimeTimeSI</a:t>
            </a:r>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91" t="15085" r="7718" b="5479"/>
          <a:stretch/>
        </p:blipFill>
        <p:spPr bwMode="auto">
          <a:xfrm>
            <a:off x="457200" y="1151466"/>
            <a:ext cx="6392334" cy="4411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7804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Mixed signal verification</a:t>
            </a:r>
            <a:endParaRPr lang="en-US" dirty="0"/>
          </a:p>
        </p:txBody>
      </p:sp>
      <p:sp>
        <p:nvSpPr>
          <p:cNvPr id="3" name="Content Placeholder 2"/>
          <p:cNvSpPr>
            <a:spLocks noGrp="1"/>
          </p:cNvSpPr>
          <p:nvPr>
            <p:ph idx="1"/>
          </p:nvPr>
        </p:nvSpPr>
        <p:spPr/>
        <p:txBody>
          <a:bodyPr/>
          <a:lstStyle/>
          <a:p>
            <a:r>
              <a:rPr lang="en-US" dirty="0" smtClean="0"/>
              <a:t>Simulation on spice level critical blocs together with digital </a:t>
            </a:r>
          </a:p>
          <a:p>
            <a:r>
              <a:rPr lang="en-US" dirty="0" smtClean="0"/>
              <a:t>Gate level</a:t>
            </a:r>
            <a:endParaRPr lang="en-US" dirty="0"/>
          </a:p>
        </p:txBody>
      </p:sp>
      <p:sp>
        <p:nvSpPr>
          <p:cNvPr id="4" name="Date Placeholder 3"/>
          <p:cNvSpPr>
            <a:spLocks noGrp="1"/>
          </p:cNvSpPr>
          <p:nvPr>
            <p:ph type="dt" sz="half" idx="2"/>
          </p:nvPr>
        </p:nvSpPr>
        <p:spPr/>
        <p:txBody>
          <a:bodyPr/>
          <a:lstStyle/>
          <a:p>
            <a:r>
              <a:rPr lang="en-US" smtClean="0"/>
              <a:t>hemperek@uni-bonn.de</a:t>
            </a:r>
            <a:endParaRPr lang="en-US" dirty="0"/>
          </a:p>
        </p:txBody>
      </p:sp>
      <p:sp>
        <p:nvSpPr>
          <p:cNvPr id="5" name="Footer Placeholder 4"/>
          <p:cNvSpPr>
            <a:spLocks noGrp="1"/>
          </p:cNvSpPr>
          <p:nvPr>
            <p:ph type="ftr" sz="quarter" idx="3"/>
          </p:nvPr>
        </p:nvSpPr>
        <p:spPr/>
        <p:txBody>
          <a:bodyPr/>
          <a:lstStyle/>
          <a:p>
            <a:r>
              <a:rPr lang="en-US" smtClean="0"/>
              <a:t>DHPT Review - MPI - 27.04.2014</a:t>
            </a:r>
            <a:endParaRPr lang="en-US" dirty="0"/>
          </a:p>
        </p:txBody>
      </p:sp>
      <p:sp>
        <p:nvSpPr>
          <p:cNvPr id="7" name="Rounded Rectangle 6"/>
          <p:cNvSpPr/>
          <p:nvPr/>
        </p:nvSpPr>
        <p:spPr>
          <a:xfrm>
            <a:off x="3429000" y="2133600"/>
            <a:ext cx="2971800" cy="3276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t"/>
          <a:lstStyle/>
          <a:p>
            <a:r>
              <a:rPr lang="en-GB" sz="2000" dirty="0" smtClean="0"/>
              <a:t>Digital (</a:t>
            </a:r>
            <a:r>
              <a:rPr lang="en-GB" sz="2000" dirty="0" err="1" smtClean="0"/>
              <a:t>verilog</a:t>
            </a:r>
            <a:r>
              <a:rPr lang="en-GB" sz="2000" dirty="0" smtClean="0"/>
              <a:t>)</a:t>
            </a:r>
            <a:endParaRPr lang="en-GB" sz="2000" dirty="0"/>
          </a:p>
        </p:txBody>
      </p:sp>
      <p:sp>
        <p:nvSpPr>
          <p:cNvPr id="9" name="Rounded Rectangle 8"/>
          <p:cNvSpPr/>
          <p:nvPr/>
        </p:nvSpPr>
        <p:spPr>
          <a:xfrm>
            <a:off x="3733800" y="4495800"/>
            <a:ext cx="1371600" cy="685800"/>
          </a:xfrm>
          <a:prstGeom prst="roundRect">
            <a:avLst/>
          </a:prstGeom>
        </p:spPr>
        <p:style>
          <a:lnRef idx="1">
            <a:schemeClr val="accent6"/>
          </a:lnRef>
          <a:fillRef idx="3">
            <a:schemeClr val="accent6"/>
          </a:fillRef>
          <a:effectRef idx="2">
            <a:schemeClr val="accent6"/>
          </a:effectRef>
          <a:fontRef idx="minor">
            <a:schemeClr val="lt1"/>
          </a:fontRef>
        </p:style>
        <p:txBody>
          <a:bodyPr rtlCol="0" anchor="t"/>
          <a:lstStyle/>
          <a:p>
            <a:r>
              <a:rPr lang="en-GB" sz="2000" dirty="0" smtClean="0"/>
              <a:t>PLL/SER</a:t>
            </a:r>
          </a:p>
          <a:p>
            <a:r>
              <a:rPr lang="en-GB" sz="2000" dirty="0" smtClean="0"/>
              <a:t>(spice)</a:t>
            </a:r>
            <a:endParaRPr lang="en-GB" sz="2000" dirty="0"/>
          </a:p>
        </p:txBody>
      </p:sp>
    </p:spTree>
    <p:extLst>
      <p:ext uri="{BB962C8B-B14F-4D97-AF65-F5344CB8AC3E}">
        <p14:creationId xmlns:p14="http://schemas.microsoft.com/office/powerpoint/2010/main" val="381577061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dirty="0" smtClean="0"/>
              <a:t>LVS</a:t>
            </a:r>
            <a:r>
              <a:rPr lang="en-US" dirty="0" smtClean="0"/>
              <a:t> &amp; </a:t>
            </a:r>
            <a:r>
              <a:rPr lang="pl-PL" dirty="0" smtClean="0"/>
              <a:t>DRC</a:t>
            </a:r>
            <a:endParaRPr lang="en-GB" dirty="0"/>
          </a:p>
        </p:txBody>
      </p:sp>
      <p:sp>
        <p:nvSpPr>
          <p:cNvPr id="3" name="Content Placeholder 2"/>
          <p:cNvSpPr>
            <a:spLocks noGrp="1"/>
          </p:cNvSpPr>
          <p:nvPr>
            <p:ph idx="1"/>
          </p:nvPr>
        </p:nvSpPr>
        <p:spPr/>
        <p:txBody>
          <a:bodyPr/>
          <a:lstStyle/>
          <a:p>
            <a:endParaRPr lang="en-GB" dirty="0" smtClean="0"/>
          </a:p>
          <a:p>
            <a:r>
              <a:rPr lang="en-GB" dirty="0" smtClean="0"/>
              <a:t>Bumps and RDL added on top</a:t>
            </a:r>
          </a:p>
          <a:p>
            <a:r>
              <a:rPr lang="en-GB" dirty="0" smtClean="0"/>
              <a:t>Deep n-well added</a:t>
            </a:r>
          </a:p>
          <a:p>
            <a:r>
              <a:rPr lang="en-GB" dirty="0" smtClean="0"/>
              <a:t>No Layout view for all SRAMs</a:t>
            </a:r>
          </a:p>
          <a:p>
            <a:r>
              <a:rPr lang="en-GB" dirty="0" smtClean="0"/>
              <a:t>Manage to get </a:t>
            </a:r>
            <a:r>
              <a:rPr lang="en-GB" dirty="0" err="1" smtClean="0"/>
              <a:t>Assura</a:t>
            </a:r>
            <a:r>
              <a:rPr lang="en-GB" dirty="0" smtClean="0"/>
              <a:t> DRC “clean” </a:t>
            </a:r>
          </a:p>
          <a:p>
            <a:r>
              <a:rPr lang="en-GB" dirty="0" smtClean="0"/>
              <a:t>Small metal fixes</a:t>
            </a:r>
            <a:endParaRPr lang="en-GB" dirty="0"/>
          </a:p>
        </p:txBody>
      </p:sp>
      <p:sp>
        <p:nvSpPr>
          <p:cNvPr id="4" name="Date Placeholder 3"/>
          <p:cNvSpPr>
            <a:spLocks noGrp="1"/>
          </p:cNvSpPr>
          <p:nvPr>
            <p:ph type="dt" sz="half" idx="2"/>
          </p:nvPr>
        </p:nvSpPr>
        <p:spPr/>
        <p:txBody>
          <a:bodyPr/>
          <a:lstStyle/>
          <a:p>
            <a:r>
              <a:rPr lang="en-US" smtClean="0"/>
              <a:t>hemperek@uni-bonn.de</a:t>
            </a:r>
            <a:endParaRPr lang="en-US" dirty="0"/>
          </a:p>
        </p:txBody>
      </p:sp>
      <p:sp>
        <p:nvSpPr>
          <p:cNvPr id="5" name="Footer Placeholder 4"/>
          <p:cNvSpPr>
            <a:spLocks noGrp="1"/>
          </p:cNvSpPr>
          <p:nvPr>
            <p:ph type="ftr" sz="quarter" idx="3"/>
          </p:nvPr>
        </p:nvSpPr>
        <p:spPr/>
        <p:txBody>
          <a:bodyPr/>
          <a:lstStyle/>
          <a:p>
            <a:r>
              <a:rPr lang="en-US" smtClean="0"/>
              <a:t>DHPT Review - MPI - 27.04.2014</a:t>
            </a:r>
            <a:endParaRPr lang="en-US" dirty="0"/>
          </a:p>
        </p:txBody>
      </p:sp>
      <p:pic>
        <p:nvPicPr>
          <p:cNvPr id="6" name="Picture 2" descr="D:\Users\Hans\work\DEPFET\DHP\DHPT 1.0\DHPT 1.0 Layout.pn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13255" t="-441" b="15359"/>
          <a:stretch/>
        </p:blipFill>
        <p:spPr bwMode="auto">
          <a:xfrm>
            <a:off x="6251643" y="1752600"/>
            <a:ext cx="3435485" cy="4147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6740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3"/>
          </p:nvPr>
        </p:nvSpPr>
        <p:spPr>
          <a:xfrm>
            <a:off x="166688" y="6516688"/>
            <a:ext cx="7327900" cy="252412"/>
          </a:xfrm>
        </p:spPr>
        <p:txBody>
          <a:bodyPr/>
          <a:lstStyle/>
          <a:p>
            <a:pPr>
              <a:defRPr/>
            </a:pPr>
            <a:r>
              <a:rPr lang="en-US" smtClean="0"/>
              <a:t>DHPT Review - MPI - 27.04.2014</a:t>
            </a:r>
            <a:endParaRPr lang="en-US" dirty="0"/>
          </a:p>
        </p:txBody>
      </p:sp>
      <p:pic>
        <p:nvPicPr>
          <p:cNvPr id="16387" name="2 Imagen" descr="UniBonn_BG.png"/>
          <p:cNvPicPr>
            <a:picLocks noChangeAspect="1"/>
          </p:cNvPicPr>
          <p:nvPr/>
        </p:nvPicPr>
        <p:blipFill>
          <a:blip r:embed="rId2" cstate="email">
            <a:extLst>
              <a:ext uri="{28A0092B-C50C-407E-A947-70E740481C1C}">
                <a14:useLocalDpi xmlns:a14="http://schemas.microsoft.com/office/drawing/2010/main" val="0"/>
              </a:ext>
            </a:extLst>
          </a:blip>
          <a:srcRect t="656"/>
          <a:stretch>
            <a:fillRect/>
          </a:stretch>
        </p:blipFill>
        <p:spPr bwMode="auto">
          <a:xfrm>
            <a:off x="0" y="44450"/>
            <a:ext cx="9885363" cy="681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4 CuadroTexto"/>
          <p:cNvSpPr txBox="1">
            <a:spLocks noChangeArrowheads="1"/>
          </p:cNvSpPr>
          <p:nvPr/>
        </p:nvSpPr>
        <p:spPr bwMode="auto">
          <a:xfrm>
            <a:off x="57150" y="3284984"/>
            <a:ext cx="6899275" cy="1015663"/>
          </a:xfrm>
          <a:prstGeom prst="rect">
            <a:avLst/>
          </a:prstGeom>
          <a:noFill/>
          <a:ln w="9525">
            <a:noFill/>
            <a:miter lim="800000"/>
            <a:headEnd/>
            <a:tailEnd/>
          </a:ln>
        </p:spPr>
        <p:txBody>
          <a:bodyPr>
            <a:spAutoFit/>
          </a:bodyPr>
          <a:lstStyle/>
          <a:p>
            <a:pPr algn="ctr">
              <a:defRPr/>
            </a:pPr>
            <a:r>
              <a:rPr lang="en-GB" sz="6000" b="1" dirty="0" smtClean="0">
                <a:solidFill>
                  <a:srgbClr val="1F497D"/>
                </a:solidFill>
                <a:latin typeface="+mj-lt"/>
                <a:ea typeface="+mn-ea"/>
              </a:rPr>
              <a:t>Thank you</a:t>
            </a:r>
            <a:endParaRPr lang="en-GB" sz="6000" b="1" dirty="0">
              <a:solidFill>
                <a:srgbClr val="1F497D"/>
              </a:solidFill>
              <a:latin typeface="+mj-lt"/>
              <a:ea typeface="+mn-ea"/>
            </a:endParaRPr>
          </a:p>
        </p:txBody>
      </p:sp>
      <p:pic>
        <p:nvPicPr>
          <p:cNvPr id="7" name="Picture 10" descr="https://silab-redmine.physik.uni-bonn.de/images/silab/SilabLogoM.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84575" y="758825"/>
            <a:ext cx="2209800"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descr="http://upload.wikimedia.org/wikipedia/en/thumb/7/72/Universit%C3%A4t_Bonn.svg/2000px-Universit%C3%A4t_Bonn.svg.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35000" y="608013"/>
            <a:ext cx="2674938"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2"/>
          </p:nvPr>
        </p:nvSpPr>
        <p:spPr/>
        <p:txBody>
          <a:bodyPr/>
          <a:lstStyle/>
          <a:p>
            <a:r>
              <a:rPr lang="en-US" smtClean="0"/>
              <a:t>hemperek@uni-bonn.de</a:t>
            </a:r>
            <a:endParaRPr lang="en-US" dirty="0"/>
          </a:p>
        </p:txBody>
      </p:sp>
    </p:spTree>
    <p:extLst>
      <p:ext uri="{BB962C8B-B14F-4D97-AF65-F5344CB8AC3E}">
        <p14:creationId xmlns:p14="http://schemas.microsoft.com/office/powerpoint/2010/main" val="38778787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GB" dirty="0" smtClean="0">
                <a:sym typeface="Symbol" pitchFamily="18" charset="2"/>
              </a:rPr>
              <a:t>DHPT 0.1 - </a:t>
            </a:r>
            <a:r>
              <a:rPr lang="en-US" dirty="0" smtClean="0"/>
              <a:t>SEU Test</a:t>
            </a:r>
            <a:endParaRPr lang="en-US" dirty="0"/>
          </a:p>
        </p:txBody>
      </p:sp>
      <p:sp>
        <p:nvSpPr>
          <p:cNvPr id="7" name="Text Placeholder 6"/>
          <p:cNvSpPr>
            <a:spLocks noGrp="1"/>
          </p:cNvSpPr>
          <p:nvPr>
            <p:ph idx="1"/>
          </p:nvPr>
        </p:nvSpPr>
        <p:spPr>
          <a:xfrm>
            <a:off x="116946" y="981076"/>
            <a:ext cx="5926281" cy="5400675"/>
          </a:xfrm>
        </p:spPr>
        <p:txBody>
          <a:bodyPr/>
          <a:lstStyle/>
          <a:p>
            <a:endParaRPr lang="en-US" sz="1800" dirty="0" smtClean="0"/>
          </a:p>
          <a:p>
            <a:r>
              <a:rPr lang="en-US" sz="1800" dirty="0" smtClean="0"/>
              <a:t>Memory blocks </a:t>
            </a:r>
          </a:p>
          <a:p>
            <a:pPr lvl="1"/>
            <a:r>
              <a:rPr lang="en-US" sz="1600" dirty="0" smtClean="0"/>
              <a:t>compiled TS1N65 low power, 1024x72bits</a:t>
            </a:r>
          </a:p>
          <a:p>
            <a:pPr lvl="1"/>
            <a:r>
              <a:rPr lang="en-US" sz="1600" dirty="0" smtClean="0"/>
              <a:t>compiled TS1N65 low power, low leakage, 1072x72bits</a:t>
            </a:r>
          </a:p>
          <a:p>
            <a:pPr lvl="1"/>
            <a:r>
              <a:rPr lang="en-US" sz="1600" dirty="0" smtClean="0"/>
              <a:t>full custom register file, 64x72bits</a:t>
            </a:r>
          </a:p>
          <a:p>
            <a:endParaRPr lang="en-US" sz="1800" dirty="0" smtClean="0"/>
          </a:p>
          <a:p>
            <a:r>
              <a:rPr lang="en-US" sz="1800" dirty="0" smtClean="0"/>
              <a:t>JTAG </a:t>
            </a:r>
            <a:r>
              <a:rPr lang="en-US" sz="1800" dirty="0"/>
              <a:t>interface  </a:t>
            </a:r>
            <a:endParaRPr lang="en-US" sz="1800" dirty="0" smtClean="0"/>
          </a:p>
        </p:txBody>
      </p:sp>
      <p:grpSp>
        <p:nvGrpSpPr>
          <p:cNvPr id="76" name="Gruppieren 75"/>
          <p:cNvGrpSpPr/>
          <p:nvPr/>
        </p:nvGrpSpPr>
        <p:grpSpPr>
          <a:xfrm>
            <a:off x="5169024" y="1588591"/>
            <a:ext cx="3354373" cy="4648721"/>
            <a:chOff x="4601833" y="539899"/>
            <a:chExt cx="3881479" cy="5425594"/>
          </a:xfrm>
        </p:grpSpPr>
        <p:sp>
          <p:nvSpPr>
            <p:cNvPr id="108" name="Rectangle 107"/>
            <p:cNvSpPr/>
            <p:nvPr/>
          </p:nvSpPr>
          <p:spPr>
            <a:xfrm>
              <a:off x="4601834" y="4216621"/>
              <a:ext cx="1547446" cy="33476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000">
                <a:latin typeface="Calibri" pitchFamily="34" charset="0"/>
                <a:cs typeface="Calibri" pitchFamily="34" charset="0"/>
              </a:endParaRPr>
            </a:p>
          </p:txBody>
        </p:sp>
        <p:cxnSp>
          <p:nvCxnSpPr>
            <p:cNvPr id="10" name="Straight Connector 9"/>
            <p:cNvCxnSpPr/>
            <p:nvPr/>
          </p:nvCxnSpPr>
          <p:spPr>
            <a:xfrm flipH="1">
              <a:off x="5370166" y="903312"/>
              <a:ext cx="5391" cy="914400"/>
            </a:xfrm>
            <a:prstGeom prst="line">
              <a:avLst/>
            </a:prstGeom>
          </p:spPr>
          <p:style>
            <a:lnRef idx="2">
              <a:schemeClr val="accent4"/>
            </a:lnRef>
            <a:fillRef idx="0">
              <a:schemeClr val="accent4"/>
            </a:fillRef>
            <a:effectRef idx="1">
              <a:schemeClr val="accent4"/>
            </a:effectRef>
            <a:fontRef idx="minor">
              <a:schemeClr val="tx1"/>
            </a:fontRef>
          </p:style>
        </p:cxnSp>
        <p:cxnSp>
          <p:nvCxnSpPr>
            <p:cNvPr id="11" name="Straight Connector 10"/>
            <p:cNvCxnSpPr/>
            <p:nvPr/>
          </p:nvCxnSpPr>
          <p:spPr>
            <a:xfrm>
              <a:off x="5797589" y="903312"/>
              <a:ext cx="0" cy="914399"/>
            </a:xfrm>
            <a:prstGeom prst="line">
              <a:avLst/>
            </a:prstGeom>
          </p:spPr>
          <p:style>
            <a:lnRef idx="2">
              <a:schemeClr val="accent4"/>
            </a:lnRef>
            <a:fillRef idx="0">
              <a:schemeClr val="accent4"/>
            </a:fillRef>
            <a:effectRef idx="1">
              <a:schemeClr val="accent4"/>
            </a:effectRef>
            <a:fontRef idx="minor">
              <a:schemeClr val="tx1"/>
            </a:fontRef>
          </p:style>
        </p:cxnSp>
        <p:cxnSp>
          <p:nvCxnSpPr>
            <p:cNvPr id="12" name="Straight Connector 11"/>
            <p:cNvCxnSpPr/>
            <p:nvPr/>
          </p:nvCxnSpPr>
          <p:spPr>
            <a:xfrm>
              <a:off x="6219618" y="903312"/>
              <a:ext cx="0" cy="914400"/>
            </a:xfrm>
            <a:prstGeom prst="line">
              <a:avLst/>
            </a:prstGeom>
          </p:spPr>
          <p:style>
            <a:lnRef idx="2">
              <a:schemeClr val="accent4"/>
            </a:lnRef>
            <a:fillRef idx="0">
              <a:schemeClr val="accent4"/>
            </a:fillRef>
            <a:effectRef idx="1">
              <a:schemeClr val="accent4"/>
            </a:effectRef>
            <a:fontRef idx="minor">
              <a:schemeClr val="tx1"/>
            </a:fontRef>
          </p:style>
        </p:cxnSp>
        <p:cxnSp>
          <p:nvCxnSpPr>
            <p:cNvPr id="13" name="Straight Connector 12"/>
            <p:cNvCxnSpPr/>
            <p:nvPr/>
          </p:nvCxnSpPr>
          <p:spPr>
            <a:xfrm>
              <a:off x="6641649" y="903312"/>
              <a:ext cx="0" cy="914400"/>
            </a:xfrm>
            <a:prstGeom prst="line">
              <a:avLst/>
            </a:prstGeom>
          </p:spPr>
          <p:style>
            <a:lnRef idx="2">
              <a:schemeClr val="accent4"/>
            </a:lnRef>
            <a:fillRef idx="0">
              <a:schemeClr val="accent4"/>
            </a:fillRef>
            <a:effectRef idx="1">
              <a:schemeClr val="accent4"/>
            </a:effectRef>
            <a:fontRef idx="minor">
              <a:schemeClr val="tx1"/>
            </a:fontRef>
          </p:style>
        </p:cxnSp>
        <p:cxnSp>
          <p:nvCxnSpPr>
            <p:cNvPr id="14" name="Straight Connector 13"/>
            <p:cNvCxnSpPr/>
            <p:nvPr/>
          </p:nvCxnSpPr>
          <p:spPr>
            <a:xfrm>
              <a:off x="7063680" y="903312"/>
              <a:ext cx="0" cy="914400"/>
            </a:xfrm>
            <a:prstGeom prst="line">
              <a:avLst/>
            </a:prstGeom>
          </p:spPr>
          <p:style>
            <a:lnRef idx="2">
              <a:schemeClr val="accent4"/>
            </a:lnRef>
            <a:fillRef idx="0">
              <a:schemeClr val="accent4"/>
            </a:fillRef>
            <a:effectRef idx="1">
              <a:schemeClr val="accent4"/>
            </a:effectRef>
            <a:fontRef idx="minor">
              <a:schemeClr val="tx1"/>
            </a:fontRef>
          </p:style>
        </p:cxnSp>
        <p:grpSp>
          <p:nvGrpSpPr>
            <p:cNvPr id="2" name="Group 27"/>
            <p:cNvGrpSpPr/>
            <p:nvPr/>
          </p:nvGrpSpPr>
          <p:grpSpPr>
            <a:xfrm>
              <a:off x="5109584" y="539899"/>
              <a:ext cx="1973035" cy="719590"/>
              <a:chOff x="4728058" y="855787"/>
              <a:chExt cx="1973035" cy="719590"/>
            </a:xfrm>
          </p:grpSpPr>
          <p:sp>
            <p:nvSpPr>
              <p:cNvPr id="20" name="TextBox 19"/>
              <p:cNvSpPr txBox="1"/>
              <p:nvPr/>
            </p:nvSpPr>
            <p:spPr>
              <a:xfrm rot="16200000">
                <a:off x="4584505" y="1104849"/>
                <a:ext cx="572018" cy="284912"/>
              </a:xfrm>
              <a:prstGeom prst="rect">
                <a:avLst/>
              </a:prstGeom>
              <a:noFill/>
            </p:spPr>
            <p:txBody>
              <a:bodyPr wrap="square" rtlCol="0">
                <a:spAutoFit/>
              </a:bodyPr>
              <a:lstStyle/>
              <a:p>
                <a:r>
                  <a:rPr lang="en-US" sz="1000" dirty="0" smtClean="0">
                    <a:latin typeface="Calibri" pitchFamily="34" charset="0"/>
                    <a:cs typeface="Calibri" pitchFamily="34" charset="0"/>
                  </a:rPr>
                  <a:t>TCK</a:t>
                </a:r>
                <a:endParaRPr lang="en-US" sz="1000" dirty="0">
                  <a:latin typeface="Calibri" pitchFamily="34" charset="0"/>
                  <a:cs typeface="Calibri" pitchFamily="34" charset="0"/>
                </a:endParaRPr>
              </a:p>
            </p:txBody>
          </p:sp>
          <p:sp>
            <p:nvSpPr>
              <p:cNvPr id="21" name="TextBox 20"/>
              <p:cNvSpPr txBox="1"/>
              <p:nvPr/>
            </p:nvSpPr>
            <p:spPr>
              <a:xfrm rot="16200000">
                <a:off x="4989400" y="1121983"/>
                <a:ext cx="606289" cy="284912"/>
              </a:xfrm>
              <a:prstGeom prst="rect">
                <a:avLst/>
              </a:prstGeom>
              <a:noFill/>
            </p:spPr>
            <p:txBody>
              <a:bodyPr wrap="square" rtlCol="0">
                <a:spAutoFit/>
              </a:bodyPr>
              <a:lstStyle/>
              <a:p>
                <a:r>
                  <a:rPr lang="en-US" sz="1000" dirty="0" smtClean="0">
                    <a:latin typeface="Calibri" pitchFamily="34" charset="0"/>
                    <a:cs typeface="Calibri" pitchFamily="34" charset="0"/>
                  </a:rPr>
                  <a:t>TMC</a:t>
                </a:r>
                <a:endParaRPr lang="en-US" sz="1000" dirty="0">
                  <a:latin typeface="Calibri" pitchFamily="34" charset="0"/>
                  <a:cs typeface="Calibri" pitchFamily="34" charset="0"/>
                </a:endParaRPr>
              </a:p>
            </p:txBody>
          </p:sp>
          <p:sp>
            <p:nvSpPr>
              <p:cNvPr id="22" name="TextBox 21"/>
              <p:cNvSpPr txBox="1"/>
              <p:nvPr/>
            </p:nvSpPr>
            <p:spPr>
              <a:xfrm rot="16200000">
                <a:off x="5362223" y="1065684"/>
                <a:ext cx="704706" cy="284912"/>
              </a:xfrm>
              <a:prstGeom prst="rect">
                <a:avLst/>
              </a:prstGeom>
              <a:noFill/>
            </p:spPr>
            <p:txBody>
              <a:bodyPr wrap="square" rtlCol="0">
                <a:spAutoFit/>
              </a:bodyPr>
              <a:lstStyle/>
              <a:p>
                <a:r>
                  <a:rPr lang="en-US" sz="1000" dirty="0" smtClean="0">
                    <a:latin typeface="Calibri" pitchFamily="34" charset="0"/>
                    <a:cs typeface="Calibri" pitchFamily="34" charset="0"/>
                  </a:rPr>
                  <a:t>TRST</a:t>
                </a:r>
                <a:endParaRPr lang="en-US" sz="1000" dirty="0">
                  <a:latin typeface="Calibri" pitchFamily="34" charset="0"/>
                  <a:cs typeface="Calibri" pitchFamily="34" charset="0"/>
                </a:endParaRPr>
              </a:p>
            </p:txBody>
          </p:sp>
          <p:sp>
            <p:nvSpPr>
              <p:cNvPr id="23" name="TextBox 22"/>
              <p:cNvSpPr txBox="1"/>
              <p:nvPr/>
            </p:nvSpPr>
            <p:spPr>
              <a:xfrm rot="16200000">
                <a:off x="5829567" y="1125880"/>
                <a:ext cx="614083" cy="284912"/>
              </a:xfrm>
              <a:prstGeom prst="rect">
                <a:avLst/>
              </a:prstGeom>
              <a:noFill/>
            </p:spPr>
            <p:txBody>
              <a:bodyPr wrap="square" rtlCol="0">
                <a:spAutoFit/>
              </a:bodyPr>
              <a:lstStyle/>
              <a:p>
                <a:r>
                  <a:rPr lang="en-US" sz="1000" dirty="0" smtClean="0">
                    <a:latin typeface="Calibri" pitchFamily="34" charset="0"/>
                    <a:cs typeface="Calibri" pitchFamily="34" charset="0"/>
                  </a:rPr>
                  <a:t>TDI</a:t>
                </a:r>
                <a:endParaRPr lang="en-US" sz="1000" dirty="0">
                  <a:latin typeface="Calibri" pitchFamily="34" charset="0"/>
                  <a:cs typeface="Calibri" pitchFamily="34" charset="0"/>
                </a:endParaRPr>
              </a:p>
            </p:txBody>
          </p:sp>
          <p:sp>
            <p:nvSpPr>
              <p:cNvPr id="24" name="TextBox 23"/>
              <p:cNvSpPr txBox="1"/>
              <p:nvPr/>
            </p:nvSpPr>
            <p:spPr>
              <a:xfrm rot="16200000">
                <a:off x="6203285" y="1068683"/>
                <a:ext cx="710704" cy="284912"/>
              </a:xfrm>
              <a:prstGeom prst="rect">
                <a:avLst/>
              </a:prstGeom>
              <a:noFill/>
            </p:spPr>
            <p:txBody>
              <a:bodyPr wrap="square" rtlCol="0">
                <a:spAutoFit/>
              </a:bodyPr>
              <a:lstStyle/>
              <a:p>
                <a:r>
                  <a:rPr lang="en-US" sz="1000" dirty="0" smtClean="0">
                    <a:latin typeface="Calibri" pitchFamily="34" charset="0"/>
                    <a:cs typeface="Calibri" pitchFamily="34" charset="0"/>
                  </a:rPr>
                  <a:t>TDO</a:t>
                </a:r>
                <a:endParaRPr lang="en-US" sz="1000" dirty="0">
                  <a:latin typeface="Calibri" pitchFamily="34" charset="0"/>
                  <a:cs typeface="Calibri" pitchFamily="34" charset="0"/>
                </a:endParaRPr>
              </a:p>
            </p:txBody>
          </p:sp>
        </p:grpSp>
        <p:sp>
          <p:nvSpPr>
            <p:cNvPr id="25" name="Rectangle 24"/>
            <p:cNvSpPr/>
            <p:nvPr/>
          </p:nvSpPr>
          <p:spPr>
            <a:xfrm>
              <a:off x="4883187" y="1817712"/>
              <a:ext cx="2532185" cy="533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000" dirty="0" smtClean="0">
                  <a:latin typeface="Calibri" pitchFamily="34" charset="0"/>
                  <a:cs typeface="Calibri" pitchFamily="34" charset="0"/>
                </a:rPr>
                <a:t>JTAG tap</a:t>
              </a:r>
              <a:endParaRPr lang="en-US" sz="1000" dirty="0">
                <a:latin typeface="Calibri" pitchFamily="34" charset="0"/>
                <a:cs typeface="Calibri" pitchFamily="34" charset="0"/>
              </a:endParaRPr>
            </a:p>
          </p:txBody>
        </p:sp>
        <p:sp>
          <p:nvSpPr>
            <p:cNvPr id="32" name="Rectangle 31"/>
            <p:cNvSpPr/>
            <p:nvPr/>
          </p:nvSpPr>
          <p:spPr>
            <a:xfrm>
              <a:off x="4883187" y="3157535"/>
              <a:ext cx="2532185" cy="533400"/>
            </a:xfrm>
            <a:prstGeom prst="rect">
              <a:avLst/>
            </a:prstGeom>
            <a:solidFill>
              <a:srgbClr val="FFC000"/>
            </a:solidFill>
          </p:spPr>
          <p:style>
            <a:lnRef idx="1">
              <a:schemeClr val="dk1"/>
            </a:lnRef>
            <a:fillRef idx="2">
              <a:schemeClr val="dk1"/>
            </a:fillRef>
            <a:effectRef idx="1">
              <a:schemeClr val="dk1"/>
            </a:effectRef>
            <a:fontRef idx="minor">
              <a:schemeClr val="dk1"/>
            </a:fontRef>
          </p:style>
          <p:txBody>
            <a:bodyPr rtlCol="0" anchor="ctr"/>
            <a:lstStyle/>
            <a:p>
              <a:pPr algn="ctr"/>
              <a:r>
                <a:rPr lang="en-US" sz="1000" dirty="0" smtClean="0">
                  <a:latin typeface="Calibri" pitchFamily="34" charset="0"/>
                  <a:cs typeface="Calibri" pitchFamily="34" charset="0"/>
                </a:rPr>
                <a:t>JTAG memory configure</a:t>
              </a:r>
              <a:endParaRPr lang="en-US" sz="1000" dirty="0">
                <a:latin typeface="Calibri" pitchFamily="34" charset="0"/>
                <a:cs typeface="Calibri" pitchFamily="34" charset="0"/>
              </a:endParaRPr>
            </a:p>
          </p:txBody>
        </p:sp>
        <p:cxnSp>
          <p:nvCxnSpPr>
            <p:cNvPr id="36" name="Straight Arrow Connector 35"/>
            <p:cNvCxnSpPr/>
            <p:nvPr/>
          </p:nvCxnSpPr>
          <p:spPr>
            <a:xfrm flipH="1">
              <a:off x="5370166" y="2351113"/>
              <a:ext cx="5391" cy="806423"/>
            </a:xfrm>
            <a:prstGeom prst="straightConnector1">
              <a:avLst/>
            </a:prstGeom>
            <a:ln>
              <a:headEnd type="none" w="med" len="med"/>
              <a:tailEnd type="triangle" w="med" len="med"/>
            </a:ln>
          </p:spPr>
          <p:style>
            <a:lnRef idx="2">
              <a:schemeClr val="accent4"/>
            </a:lnRef>
            <a:fillRef idx="0">
              <a:schemeClr val="accent4"/>
            </a:fillRef>
            <a:effectRef idx="1">
              <a:schemeClr val="accent4"/>
            </a:effectRef>
            <a:fontRef idx="minor">
              <a:schemeClr val="tx1"/>
            </a:fontRef>
          </p:style>
        </p:cxnSp>
        <p:cxnSp>
          <p:nvCxnSpPr>
            <p:cNvPr id="37" name="Straight Arrow Connector 36"/>
            <p:cNvCxnSpPr/>
            <p:nvPr/>
          </p:nvCxnSpPr>
          <p:spPr>
            <a:xfrm>
              <a:off x="5727249" y="2351112"/>
              <a:ext cx="0" cy="820668"/>
            </a:xfrm>
            <a:prstGeom prst="straightConnector1">
              <a:avLst/>
            </a:prstGeom>
            <a:ln>
              <a:headEnd type="none" w="med" len="med"/>
              <a:tailEnd type="triangle" w="med" len="med"/>
            </a:ln>
          </p:spPr>
          <p:style>
            <a:lnRef idx="2">
              <a:schemeClr val="accent4"/>
            </a:lnRef>
            <a:fillRef idx="0">
              <a:schemeClr val="accent4"/>
            </a:fillRef>
            <a:effectRef idx="1">
              <a:schemeClr val="accent4"/>
            </a:effectRef>
            <a:fontRef idx="minor">
              <a:schemeClr val="tx1"/>
            </a:fontRef>
          </p:style>
        </p:cxnSp>
        <p:cxnSp>
          <p:nvCxnSpPr>
            <p:cNvPr id="38" name="Straight Arrow Connector 37"/>
            <p:cNvCxnSpPr/>
            <p:nvPr/>
          </p:nvCxnSpPr>
          <p:spPr>
            <a:xfrm>
              <a:off x="6571311" y="2351112"/>
              <a:ext cx="0" cy="786186"/>
            </a:xfrm>
            <a:prstGeom prst="straightConnector1">
              <a:avLst/>
            </a:prstGeom>
            <a:ln>
              <a:headEnd type="none" w="med" len="med"/>
              <a:tailEnd type="triangle" w="med" len="med"/>
            </a:ln>
          </p:spPr>
          <p:style>
            <a:lnRef idx="2">
              <a:schemeClr val="accent4"/>
            </a:lnRef>
            <a:fillRef idx="0">
              <a:schemeClr val="accent4"/>
            </a:fillRef>
            <a:effectRef idx="1">
              <a:schemeClr val="accent4"/>
            </a:effectRef>
            <a:fontRef idx="minor">
              <a:schemeClr val="tx1"/>
            </a:fontRef>
          </p:style>
        </p:cxnSp>
        <p:cxnSp>
          <p:nvCxnSpPr>
            <p:cNvPr id="39" name="Straight Arrow Connector 38"/>
            <p:cNvCxnSpPr/>
            <p:nvPr/>
          </p:nvCxnSpPr>
          <p:spPr>
            <a:xfrm flipH="1" flipV="1">
              <a:off x="6898918" y="2351112"/>
              <a:ext cx="9290" cy="786186"/>
            </a:xfrm>
            <a:prstGeom prst="straightConnector1">
              <a:avLst/>
            </a:prstGeom>
            <a:ln>
              <a:headEnd type="none" w="med" len="med"/>
              <a:tailEnd type="triangle" w="med" len="med"/>
            </a:ln>
          </p:spPr>
          <p:style>
            <a:lnRef idx="2">
              <a:schemeClr val="accent4"/>
            </a:lnRef>
            <a:fillRef idx="0">
              <a:schemeClr val="accent4"/>
            </a:fillRef>
            <a:effectRef idx="1">
              <a:schemeClr val="accent4"/>
            </a:effectRef>
            <a:fontRef idx="minor">
              <a:schemeClr val="tx1"/>
            </a:fontRef>
          </p:style>
        </p:cxnSp>
        <p:sp>
          <p:nvSpPr>
            <p:cNvPr id="42" name="TextBox 41"/>
            <p:cNvSpPr txBox="1"/>
            <p:nvPr/>
          </p:nvSpPr>
          <p:spPr>
            <a:xfrm rot="16200000">
              <a:off x="6102681" y="2574568"/>
              <a:ext cx="766989" cy="284912"/>
            </a:xfrm>
            <a:prstGeom prst="rect">
              <a:avLst/>
            </a:prstGeom>
            <a:noFill/>
          </p:spPr>
          <p:txBody>
            <a:bodyPr wrap="square" rtlCol="0">
              <a:spAutoFit/>
            </a:bodyPr>
            <a:lstStyle/>
            <a:p>
              <a:r>
                <a:rPr lang="en-US" sz="1000" dirty="0" smtClean="0">
                  <a:latin typeface="Calibri" pitchFamily="34" charset="0"/>
                  <a:cs typeface="Calibri" pitchFamily="34" charset="0"/>
                </a:rPr>
                <a:t>Data in</a:t>
              </a:r>
              <a:endParaRPr lang="en-US" sz="1000" dirty="0">
                <a:latin typeface="Calibri" pitchFamily="34" charset="0"/>
                <a:cs typeface="Calibri" pitchFamily="34" charset="0"/>
              </a:endParaRPr>
            </a:p>
          </p:txBody>
        </p:sp>
        <p:sp>
          <p:nvSpPr>
            <p:cNvPr id="43" name="TextBox 42"/>
            <p:cNvSpPr txBox="1"/>
            <p:nvPr/>
          </p:nvSpPr>
          <p:spPr>
            <a:xfrm rot="16200000">
              <a:off x="6390763" y="2554041"/>
              <a:ext cx="838201" cy="284912"/>
            </a:xfrm>
            <a:prstGeom prst="rect">
              <a:avLst/>
            </a:prstGeom>
            <a:noFill/>
          </p:spPr>
          <p:txBody>
            <a:bodyPr wrap="square" rtlCol="0">
              <a:spAutoFit/>
            </a:bodyPr>
            <a:lstStyle/>
            <a:p>
              <a:r>
                <a:rPr lang="en-US" sz="1000" dirty="0" smtClean="0">
                  <a:latin typeface="Calibri" pitchFamily="34" charset="0"/>
                  <a:cs typeface="Calibri" pitchFamily="34" charset="0"/>
                </a:rPr>
                <a:t>Data out</a:t>
              </a:r>
              <a:endParaRPr lang="en-US" sz="1000" dirty="0">
                <a:latin typeface="Calibri" pitchFamily="34" charset="0"/>
                <a:cs typeface="Calibri" pitchFamily="34" charset="0"/>
              </a:endParaRPr>
            </a:p>
          </p:txBody>
        </p:sp>
        <p:sp>
          <p:nvSpPr>
            <p:cNvPr id="44" name="TextBox 43"/>
            <p:cNvSpPr txBox="1"/>
            <p:nvPr/>
          </p:nvSpPr>
          <p:spPr>
            <a:xfrm rot="16200000">
              <a:off x="4745708" y="2504209"/>
              <a:ext cx="1056862" cy="284912"/>
            </a:xfrm>
            <a:prstGeom prst="rect">
              <a:avLst/>
            </a:prstGeom>
            <a:noFill/>
          </p:spPr>
          <p:txBody>
            <a:bodyPr wrap="square" rtlCol="0">
              <a:spAutoFit/>
            </a:bodyPr>
            <a:lstStyle/>
            <a:p>
              <a:r>
                <a:rPr lang="en-US" sz="1000" dirty="0" smtClean="0">
                  <a:latin typeface="Calibri" pitchFamily="34" charset="0"/>
                  <a:cs typeface="Calibri" pitchFamily="34" charset="0"/>
                </a:rPr>
                <a:t>Data enable</a:t>
              </a:r>
              <a:endParaRPr lang="en-US" sz="1000" dirty="0">
                <a:latin typeface="Calibri" pitchFamily="34" charset="0"/>
                <a:cs typeface="Calibri" pitchFamily="34" charset="0"/>
              </a:endParaRPr>
            </a:p>
          </p:txBody>
        </p:sp>
        <p:sp>
          <p:nvSpPr>
            <p:cNvPr id="45" name="TextBox 44"/>
            <p:cNvSpPr txBox="1"/>
            <p:nvPr/>
          </p:nvSpPr>
          <p:spPr>
            <a:xfrm rot="16200000">
              <a:off x="5102674" y="2466411"/>
              <a:ext cx="1056862" cy="284912"/>
            </a:xfrm>
            <a:prstGeom prst="rect">
              <a:avLst/>
            </a:prstGeom>
            <a:noFill/>
          </p:spPr>
          <p:txBody>
            <a:bodyPr wrap="square" rtlCol="0">
              <a:spAutoFit/>
            </a:bodyPr>
            <a:lstStyle/>
            <a:p>
              <a:r>
                <a:rPr lang="en-US" sz="1000" dirty="0" smtClean="0">
                  <a:latin typeface="Calibri" pitchFamily="34" charset="0"/>
                  <a:cs typeface="Calibri" pitchFamily="34" charset="0"/>
                </a:rPr>
                <a:t>Add enable</a:t>
              </a:r>
              <a:endParaRPr lang="en-US" sz="1000" dirty="0">
                <a:latin typeface="Calibri" pitchFamily="34" charset="0"/>
                <a:cs typeface="Calibri" pitchFamily="34" charset="0"/>
              </a:endParaRPr>
            </a:p>
          </p:txBody>
        </p:sp>
        <p:cxnSp>
          <p:nvCxnSpPr>
            <p:cNvPr id="53" name="Straight Arrow Connector 52"/>
            <p:cNvCxnSpPr/>
            <p:nvPr/>
          </p:nvCxnSpPr>
          <p:spPr>
            <a:xfrm>
              <a:off x="6886293" y="3696234"/>
              <a:ext cx="0" cy="335263"/>
            </a:xfrm>
            <a:prstGeom prst="straightConnector1">
              <a:avLst/>
            </a:prstGeom>
            <a:ln>
              <a:headEnd type="none" w="med" len="med"/>
              <a:tailEnd type="triangle" w="med" len="med"/>
            </a:ln>
          </p:spPr>
          <p:style>
            <a:lnRef idx="2">
              <a:schemeClr val="accent4"/>
            </a:lnRef>
            <a:fillRef idx="0">
              <a:schemeClr val="accent4"/>
            </a:fillRef>
            <a:effectRef idx="1">
              <a:schemeClr val="accent4"/>
            </a:effectRef>
            <a:fontRef idx="minor">
              <a:schemeClr val="tx1"/>
            </a:fontRef>
          </p:style>
        </p:cxnSp>
        <p:sp>
          <p:nvSpPr>
            <p:cNvPr id="54" name="TextBox 53"/>
            <p:cNvSpPr txBox="1"/>
            <p:nvPr/>
          </p:nvSpPr>
          <p:spPr>
            <a:xfrm>
              <a:off x="6986212" y="3754498"/>
              <a:ext cx="1062207" cy="287368"/>
            </a:xfrm>
            <a:prstGeom prst="rect">
              <a:avLst/>
            </a:prstGeom>
            <a:noFill/>
          </p:spPr>
          <p:txBody>
            <a:bodyPr wrap="square" rtlCol="0">
              <a:spAutoFit/>
            </a:bodyPr>
            <a:lstStyle/>
            <a:p>
              <a:r>
                <a:rPr lang="en-US" sz="1000" dirty="0" smtClean="0">
                  <a:latin typeface="Calibri" pitchFamily="34" charset="0"/>
                  <a:cs typeface="Calibri" pitchFamily="34" charset="0"/>
                </a:rPr>
                <a:t>Data [71:0]</a:t>
              </a:r>
              <a:endParaRPr lang="en-US" sz="1000" dirty="0">
                <a:latin typeface="Calibri" pitchFamily="34" charset="0"/>
                <a:cs typeface="Calibri" pitchFamily="34" charset="0"/>
              </a:endParaRPr>
            </a:p>
          </p:txBody>
        </p:sp>
        <p:grpSp>
          <p:nvGrpSpPr>
            <p:cNvPr id="3" name="Group 17"/>
            <p:cNvGrpSpPr/>
            <p:nvPr/>
          </p:nvGrpSpPr>
          <p:grpSpPr>
            <a:xfrm>
              <a:off x="6224614" y="4606438"/>
              <a:ext cx="713095" cy="533400"/>
              <a:chOff x="5843088" y="4922326"/>
              <a:chExt cx="713095" cy="533400"/>
            </a:xfrm>
          </p:grpSpPr>
          <p:sp>
            <p:nvSpPr>
              <p:cNvPr id="55" name="Rectangle 54"/>
              <p:cNvSpPr/>
              <p:nvPr/>
            </p:nvSpPr>
            <p:spPr>
              <a:xfrm>
                <a:off x="5843088" y="4922326"/>
                <a:ext cx="713095" cy="533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000">
                  <a:latin typeface="Calibri" pitchFamily="34" charset="0"/>
                  <a:cs typeface="Calibri" pitchFamily="34" charset="0"/>
                </a:endParaRPr>
              </a:p>
            </p:txBody>
          </p:sp>
          <p:sp>
            <p:nvSpPr>
              <p:cNvPr id="59" name="TextBox 58"/>
              <p:cNvSpPr txBox="1"/>
              <p:nvPr/>
            </p:nvSpPr>
            <p:spPr>
              <a:xfrm>
                <a:off x="5843088" y="5194116"/>
                <a:ext cx="452204" cy="215527"/>
              </a:xfrm>
              <a:prstGeom prst="rect">
                <a:avLst/>
              </a:prstGeom>
              <a:noFill/>
            </p:spPr>
            <p:txBody>
              <a:bodyPr wrap="square" rtlCol="0">
                <a:spAutoFit/>
              </a:bodyPr>
              <a:lstStyle/>
              <a:p>
                <a:r>
                  <a:rPr lang="en-US" sz="600" dirty="0" smtClean="0">
                    <a:latin typeface="Calibri" pitchFamily="34" charset="0"/>
                    <a:cs typeface="Calibri" pitchFamily="34" charset="0"/>
                  </a:rPr>
                  <a:t>En</a:t>
                </a:r>
                <a:endParaRPr lang="en-US" sz="600" dirty="0">
                  <a:latin typeface="Calibri" pitchFamily="34" charset="0"/>
                  <a:cs typeface="Calibri" pitchFamily="34" charset="0"/>
                </a:endParaRPr>
              </a:p>
            </p:txBody>
          </p:sp>
          <p:sp>
            <p:nvSpPr>
              <p:cNvPr id="62" name="TextBox 61"/>
              <p:cNvSpPr txBox="1"/>
              <p:nvPr/>
            </p:nvSpPr>
            <p:spPr>
              <a:xfrm>
                <a:off x="5851626" y="4967625"/>
                <a:ext cx="255678" cy="215527"/>
              </a:xfrm>
              <a:prstGeom prst="rect">
                <a:avLst/>
              </a:prstGeom>
              <a:noFill/>
            </p:spPr>
            <p:txBody>
              <a:bodyPr wrap="square" rtlCol="0">
                <a:spAutoFit/>
              </a:bodyPr>
              <a:lstStyle/>
              <a:p>
                <a:r>
                  <a:rPr lang="en-US" sz="600" dirty="0">
                    <a:latin typeface="Calibri" pitchFamily="34" charset="0"/>
                    <a:cs typeface="Calibri" pitchFamily="34" charset="0"/>
                  </a:rPr>
                  <a:t>A</a:t>
                </a:r>
              </a:p>
            </p:txBody>
          </p:sp>
          <p:sp>
            <p:nvSpPr>
              <p:cNvPr id="65" name="TextBox 64"/>
              <p:cNvSpPr txBox="1"/>
              <p:nvPr/>
            </p:nvSpPr>
            <p:spPr>
              <a:xfrm>
                <a:off x="6298553" y="4932506"/>
                <a:ext cx="255678" cy="215527"/>
              </a:xfrm>
              <a:prstGeom prst="rect">
                <a:avLst/>
              </a:prstGeom>
              <a:noFill/>
            </p:spPr>
            <p:txBody>
              <a:bodyPr wrap="square" rtlCol="0">
                <a:spAutoFit/>
              </a:bodyPr>
              <a:lstStyle/>
              <a:p>
                <a:r>
                  <a:rPr lang="en-US" sz="600" dirty="0">
                    <a:latin typeface="Calibri" pitchFamily="34" charset="0"/>
                    <a:cs typeface="Calibri" pitchFamily="34" charset="0"/>
                  </a:rPr>
                  <a:t>D</a:t>
                </a:r>
              </a:p>
            </p:txBody>
          </p:sp>
        </p:grpSp>
        <p:grpSp>
          <p:nvGrpSpPr>
            <p:cNvPr id="5" name="Group 18"/>
            <p:cNvGrpSpPr/>
            <p:nvPr/>
          </p:nvGrpSpPr>
          <p:grpSpPr>
            <a:xfrm>
              <a:off x="7001074" y="4993431"/>
              <a:ext cx="704620" cy="533400"/>
              <a:chOff x="6619548" y="5309319"/>
              <a:chExt cx="704620" cy="533400"/>
            </a:xfrm>
          </p:grpSpPr>
          <p:sp>
            <p:nvSpPr>
              <p:cNvPr id="56" name="Rectangle 55"/>
              <p:cNvSpPr/>
              <p:nvPr/>
            </p:nvSpPr>
            <p:spPr>
              <a:xfrm>
                <a:off x="6619548" y="5309319"/>
                <a:ext cx="704620" cy="533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000">
                  <a:latin typeface="Calibri" pitchFamily="34" charset="0"/>
                  <a:cs typeface="Calibri" pitchFamily="34" charset="0"/>
                </a:endParaRPr>
              </a:p>
            </p:txBody>
          </p:sp>
          <p:sp>
            <p:nvSpPr>
              <p:cNvPr id="60" name="TextBox 59"/>
              <p:cNvSpPr txBox="1"/>
              <p:nvPr/>
            </p:nvSpPr>
            <p:spPr>
              <a:xfrm>
                <a:off x="6626225" y="5586080"/>
                <a:ext cx="407622" cy="215527"/>
              </a:xfrm>
              <a:prstGeom prst="rect">
                <a:avLst/>
              </a:prstGeom>
              <a:noFill/>
            </p:spPr>
            <p:txBody>
              <a:bodyPr wrap="square" rtlCol="0">
                <a:spAutoFit/>
              </a:bodyPr>
              <a:lstStyle/>
              <a:p>
                <a:r>
                  <a:rPr lang="en-US" sz="600" dirty="0" smtClean="0">
                    <a:latin typeface="Calibri" pitchFamily="34" charset="0"/>
                    <a:cs typeface="Calibri" pitchFamily="34" charset="0"/>
                  </a:rPr>
                  <a:t>En</a:t>
                </a:r>
                <a:endParaRPr lang="en-US" sz="600" dirty="0">
                  <a:latin typeface="Calibri" pitchFamily="34" charset="0"/>
                  <a:cs typeface="Calibri" pitchFamily="34" charset="0"/>
                </a:endParaRPr>
              </a:p>
            </p:txBody>
          </p:sp>
          <p:sp>
            <p:nvSpPr>
              <p:cNvPr id="63" name="TextBox 62"/>
              <p:cNvSpPr txBox="1"/>
              <p:nvPr/>
            </p:nvSpPr>
            <p:spPr>
              <a:xfrm>
                <a:off x="6626225" y="5390609"/>
                <a:ext cx="255679" cy="215527"/>
              </a:xfrm>
              <a:prstGeom prst="rect">
                <a:avLst/>
              </a:prstGeom>
              <a:noFill/>
            </p:spPr>
            <p:txBody>
              <a:bodyPr wrap="square" rtlCol="0">
                <a:spAutoFit/>
              </a:bodyPr>
              <a:lstStyle/>
              <a:p>
                <a:r>
                  <a:rPr lang="en-US" sz="600" dirty="0">
                    <a:latin typeface="Calibri" pitchFamily="34" charset="0"/>
                    <a:cs typeface="Calibri" pitchFamily="34" charset="0"/>
                  </a:rPr>
                  <a:t>A</a:t>
                </a:r>
              </a:p>
            </p:txBody>
          </p:sp>
          <p:sp>
            <p:nvSpPr>
              <p:cNvPr id="66" name="TextBox 65"/>
              <p:cNvSpPr txBox="1"/>
              <p:nvPr/>
            </p:nvSpPr>
            <p:spPr>
              <a:xfrm>
                <a:off x="7065212" y="5324921"/>
                <a:ext cx="255679" cy="215527"/>
              </a:xfrm>
              <a:prstGeom prst="rect">
                <a:avLst/>
              </a:prstGeom>
              <a:noFill/>
            </p:spPr>
            <p:txBody>
              <a:bodyPr wrap="square" rtlCol="0">
                <a:spAutoFit/>
              </a:bodyPr>
              <a:lstStyle/>
              <a:p>
                <a:r>
                  <a:rPr lang="en-US" sz="600" dirty="0" smtClean="0">
                    <a:latin typeface="Calibri" pitchFamily="34" charset="0"/>
                    <a:cs typeface="Calibri" pitchFamily="34" charset="0"/>
                  </a:rPr>
                  <a:t>D</a:t>
                </a:r>
                <a:endParaRPr lang="en-US" sz="600" dirty="0">
                  <a:latin typeface="Calibri" pitchFamily="34" charset="0"/>
                  <a:cs typeface="Calibri" pitchFamily="34" charset="0"/>
                </a:endParaRPr>
              </a:p>
            </p:txBody>
          </p:sp>
        </p:grpSp>
        <p:grpSp>
          <p:nvGrpSpPr>
            <p:cNvPr id="6" name="Group 26"/>
            <p:cNvGrpSpPr/>
            <p:nvPr/>
          </p:nvGrpSpPr>
          <p:grpSpPr>
            <a:xfrm>
              <a:off x="7760013" y="5432093"/>
              <a:ext cx="723299" cy="533400"/>
              <a:chOff x="7378487" y="5747981"/>
              <a:chExt cx="723299" cy="533400"/>
            </a:xfrm>
          </p:grpSpPr>
          <p:sp>
            <p:nvSpPr>
              <p:cNvPr id="57" name="Rectangle 56"/>
              <p:cNvSpPr/>
              <p:nvPr/>
            </p:nvSpPr>
            <p:spPr>
              <a:xfrm>
                <a:off x="7378487" y="5747981"/>
                <a:ext cx="723299" cy="5334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000">
                  <a:latin typeface="Calibri" pitchFamily="34" charset="0"/>
                  <a:cs typeface="Calibri" pitchFamily="34" charset="0"/>
                </a:endParaRPr>
              </a:p>
            </p:txBody>
          </p:sp>
          <p:sp>
            <p:nvSpPr>
              <p:cNvPr id="61" name="TextBox 60"/>
              <p:cNvSpPr txBox="1"/>
              <p:nvPr/>
            </p:nvSpPr>
            <p:spPr>
              <a:xfrm>
                <a:off x="7386962" y="6026067"/>
                <a:ext cx="385437" cy="215527"/>
              </a:xfrm>
              <a:prstGeom prst="rect">
                <a:avLst/>
              </a:prstGeom>
              <a:noFill/>
            </p:spPr>
            <p:txBody>
              <a:bodyPr wrap="square" rtlCol="0">
                <a:spAutoFit/>
              </a:bodyPr>
              <a:lstStyle/>
              <a:p>
                <a:r>
                  <a:rPr lang="en-US" sz="600" dirty="0" smtClean="0">
                    <a:latin typeface="Calibri" pitchFamily="34" charset="0"/>
                    <a:cs typeface="Calibri" pitchFamily="34" charset="0"/>
                  </a:rPr>
                  <a:t>En</a:t>
                </a:r>
                <a:endParaRPr lang="en-US" sz="600" dirty="0">
                  <a:latin typeface="Calibri" pitchFamily="34" charset="0"/>
                  <a:cs typeface="Calibri" pitchFamily="34" charset="0"/>
                </a:endParaRPr>
              </a:p>
            </p:txBody>
          </p:sp>
          <p:sp>
            <p:nvSpPr>
              <p:cNvPr id="64" name="TextBox 63"/>
              <p:cNvSpPr txBox="1"/>
              <p:nvPr/>
            </p:nvSpPr>
            <p:spPr>
              <a:xfrm>
                <a:off x="7386962" y="5812646"/>
                <a:ext cx="255678" cy="215527"/>
              </a:xfrm>
              <a:prstGeom prst="rect">
                <a:avLst/>
              </a:prstGeom>
              <a:noFill/>
            </p:spPr>
            <p:txBody>
              <a:bodyPr wrap="square" rtlCol="0">
                <a:spAutoFit/>
              </a:bodyPr>
              <a:lstStyle/>
              <a:p>
                <a:r>
                  <a:rPr lang="en-US" sz="600" dirty="0">
                    <a:latin typeface="Calibri" pitchFamily="34" charset="0"/>
                    <a:cs typeface="Calibri" pitchFamily="34" charset="0"/>
                  </a:rPr>
                  <a:t>A</a:t>
                </a:r>
              </a:p>
            </p:txBody>
          </p:sp>
          <p:sp>
            <p:nvSpPr>
              <p:cNvPr id="67" name="TextBox 66"/>
              <p:cNvSpPr txBox="1"/>
              <p:nvPr/>
            </p:nvSpPr>
            <p:spPr>
              <a:xfrm>
                <a:off x="7846108" y="5764456"/>
                <a:ext cx="255678" cy="215527"/>
              </a:xfrm>
              <a:prstGeom prst="rect">
                <a:avLst/>
              </a:prstGeom>
              <a:noFill/>
            </p:spPr>
            <p:txBody>
              <a:bodyPr wrap="square" rtlCol="0">
                <a:spAutoFit/>
              </a:bodyPr>
              <a:lstStyle/>
              <a:p>
                <a:r>
                  <a:rPr lang="en-US" sz="600" dirty="0" smtClean="0">
                    <a:latin typeface="Calibri" pitchFamily="34" charset="0"/>
                    <a:cs typeface="Calibri" pitchFamily="34" charset="0"/>
                  </a:rPr>
                  <a:t>D</a:t>
                </a:r>
                <a:endParaRPr lang="en-US" sz="600" dirty="0">
                  <a:latin typeface="Calibri" pitchFamily="34" charset="0"/>
                  <a:cs typeface="Calibri" pitchFamily="34" charset="0"/>
                </a:endParaRPr>
              </a:p>
            </p:txBody>
          </p:sp>
        </p:grpSp>
        <p:sp>
          <p:nvSpPr>
            <p:cNvPr id="71" name="Trapezoid 70"/>
            <p:cNvSpPr/>
            <p:nvPr/>
          </p:nvSpPr>
          <p:spPr>
            <a:xfrm>
              <a:off x="6630027" y="4032833"/>
              <a:ext cx="505049" cy="238516"/>
            </a:xfrm>
            <a:prstGeom prst="trapezoi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000">
                <a:latin typeface="Calibri" pitchFamily="34" charset="0"/>
                <a:cs typeface="Calibri" pitchFamily="34" charset="0"/>
              </a:endParaRPr>
            </a:p>
          </p:txBody>
        </p:sp>
        <p:cxnSp>
          <p:nvCxnSpPr>
            <p:cNvPr id="75" name="Straight Connector 74"/>
            <p:cNvCxnSpPr/>
            <p:nvPr/>
          </p:nvCxnSpPr>
          <p:spPr>
            <a:xfrm flipV="1">
              <a:off x="6697192" y="4271350"/>
              <a:ext cx="0" cy="335089"/>
            </a:xfrm>
            <a:prstGeom prst="line">
              <a:avLst/>
            </a:prstGeom>
          </p:spPr>
          <p:style>
            <a:lnRef idx="2">
              <a:schemeClr val="accent4"/>
            </a:lnRef>
            <a:fillRef idx="0">
              <a:schemeClr val="accent4"/>
            </a:fillRef>
            <a:effectRef idx="1">
              <a:schemeClr val="accent4"/>
            </a:effectRef>
            <a:fontRef idx="minor">
              <a:schemeClr val="tx1"/>
            </a:fontRef>
          </p:style>
        </p:cxnSp>
        <p:cxnSp>
          <p:nvCxnSpPr>
            <p:cNvPr id="81" name="Straight Connector 80"/>
            <p:cNvCxnSpPr>
              <a:stCxn id="71" idx="2"/>
            </p:cNvCxnSpPr>
            <p:nvPr/>
          </p:nvCxnSpPr>
          <p:spPr>
            <a:xfrm>
              <a:off x="6882552" y="4271350"/>
              <a:ext cx="0" cy="289563"/>
            </a:xfrm>
            <a:prstGeom prst="line">
              <a:avLst/>
            </a:prstGeom>
          </p:spPr>
          <p:style>
            <a:lnRef idx="2">
              <a:schemeClr val="dk1"/>
            </a:lnRef>
            <a:fillRef idx="0">
              <a:schemeClr val="dk1"/>
            </a:fillRef>
            <a:effectRef idx="1">
              <a:schemeClr val="dk1"/>
            </a:effectRef>
            <a:fontRef idx="minor">
              <a:schemeClr val="tx1"/>
            </a:fontRef>
          </p:style>
        </p:cxnSp>
        <p:cxnSp>
          <p:nvCxnSpPr>
            <p:cNvPr id="83" name="Straight Connector 82"/>
            <p:cNvCxnSpPr/>
            <p:nvPr/>
          </p:nvCxnSpPr>
          <p:spPr>
            <a:xfrm>
              <a:off x="6882552" y="4551385"/>
              <a:ext cx="675658" cy="0"/>
            </a:xfrm>
            <a:prstGeom prst="line">
              <a:avLst/>
            </a:prstGeom>
          </p:spPr>
          <p:style>
            <a:lnRef idx="2">
              <a:schemeClr val="dk1"/>
            </a:lnRef>
            <a:fillRef idx="0">
              <a:schemeClr val="dk1"/>
            </a:fillRef>
            <a:effectRef idx="1">
              <a:schemeClr val="dk1"/>
            </a:effectRef>
            <a:fontRef idx="minor">
              <a:schemeClr val="tx1"/>
            </a:fontRef>
          </p:style>
        </p:cxnSp>
        <p:cxnSp>
          <p:nvCxnSpPr>
            <p:cNvPr id="89" name="Straight Connector 88"/>
            <p:cNvCxnSpPr/>
            <p:nvPr/>
          </p:nvCxnSpPr>
          <p:spPr>
            <a:xfrm>
              <a:off x="7553813" y="4560912"/>
              <a:ext cx="0" cy="427757"/>
            </a:xfrm>
            <a:prstGeom prst="line">
              <a:avLst/>
            </a:prstGeom>
          </p:spPr>
          <p:style>
            <a:lnRef idx="2">
              <a:schemeClr val="accent4"/>
            </a:lnRef>
            <a:fillRef idx="0">
              <a:schemeClr val="accent4"/>
            </a:fillRef>
            <a:effectRef idx="1">
              <a:schemeClr val="accent4"/>
            </a:effectRef>
            <a:fontRef idx="minor">
              <a:schemeClr val="tx1"/>
            </a:fontRef>
          </p:style>
        </p:cxnSp>
        <p:cxnSp>
          <p:nvCxnSpPr>
            <p:cNvPr id="91" name="Straight Connector 90"/>
            <p:cNvCxnSpPr/>
            <p:nvPr/>
          </p:nvCxnSpPr>
          <p:spPr>
            <a:xfrm>
              <a:off x="7063680" y="4271349"/>
              <a:ext cx="0" cy="167544"/>
            </a:xfrm>
            <a:prstGeom prst="line">
              <a:avLst/>
            </a:prstGeom>
          </p:spPr>
          <p:style>
            <a:lnRef idx="2">
              <a:schemeClr val="accent4"/>
            </a:lnRef>
            <a:fillRef idx="0">
              <a:schemeClr val="accent4"/>
            </a:fillRef>
            <a:effectRef idx="1">
              <a:schemeClr val="accent4"/>
            </a:effectRef>
            <a:fontRef idx="minor">
              <a:schemeClr val="tx1"/>
            </a:fontRef>
          </p:style>
        </p:cxnSp>
        <p:cxnSp>
          <p:nvCxnSpPr>
            <p:cNvPr id="93" name="Straight Connector 92"/>
            <p:cNvCxnSpPr/>
            <p:nvPr/>
          </p:nvCxnSpPr>
          <p:spPr>
            <a:xfrm>
              <a:off x="7063680" y="4438893"/>
              <a:ext cx="1291793"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95" name="Straight Connector 94"/>
            <p:cNvCxnSpPr/>
            <p:nvPr/>
          </p:nvCxnSpPr>
          <p:spPr>
            <a:xfrm flipV="1">
              <a:off x="8355472" y="4438894"/>
              <a:ext cx="0" cy="993199"/>
            </a:xfrm>
            <a:prstGeom prst="line">
              <a:avLst/>
            </a:prstGeom>
          </p:spPr>
          <p:style>
            <a:lnRef idx="2">
              <a:schemeClr val="accent4"/>
            </a:lnRef>
            <a:fillRef idx="0">
              <a:schemeClr val="accent4"/>
            </a:fillRef>
            <a:effectRef idx="1">
              <a:schemeClr val="accent4"/>
            </a:effectRef>
            <a:fontRef idx="minor">
              <a:schemeClr val="tx1"/>
            </a:fontRef>
          </p:style>
        </p:cxnSp>
        <p:sp>
          <p:nvSpPr>
            <p:cNvPr id="96" name="TextBox 95"/>
            <p:cNvSpPr txBox="1"/>
            <p:nvPr/>
          </p:nvSpPr>
          <p:spPr>
            <a:xfrm>
              <a:off x="4601833" y="4296112"/>
              <a:ext cx="1019910" cy="287368"/>
            </a:xfrm>
            <a:prstGeom prst="rect">
              <a:avLst/>
            </a:prstGeom>
            <a:noFill/>
          </p:spPr>
          <p:txBody>
            <a:bodyPr wrap="square" rtlCol="0">
              <a:spAutoFit/>
            </a:bodyPr>
            <a:lstStyle/>
            <a:p>
              <a:r>
                <a:rPr lang="en-US" sz="1000" dirty="0">
                  <a:latin typeface="Calibri" pitchFamily="34" charset="0"/>
                  <a:cs typeface="Calibri" pitchFamily="34" charset="0"/>
                </a:rPr>
                <a:t>A</a:t>
              </a:r>
              <a:r>
                <a:rPr lang="en-US" sz="1000" dirty="0" smtClean="0">
                  <a:latin typeface="Calibri" pitchFamily="34" charset="0"/>
                  <a:cs typeface="Calibri" pitchFamily="34" charset="0"/>
                </a:rPr>
                <a:t>dd [11:10]</a:t>
              </a:r>
              <a:endParaRPr lang="en-US" sz="1000" dirty="0">
                <a:latin typeface="Calibri" pitchFamily="34" charset="0"/>
                <a:cs typeface="Calibri" pitchFamily="34" charset="0"/>
              </a:endParaRPr>
            </a:p>
          </p:txBody>
        </p:sp>
        <p:sp>
          <p:nvSpPr>
            <p:cNvPr id="100" name="Trapezoid 99"/>
            <p:cNvSpPr/>
            <p:nvPr/>
          </p:nvSpPr>
          <p:spPr>
            <a:xfrm rot="16200000">
              <a:off x="4710683" y="5320939"/>
              <a:ext cx="1066800" cy="181378"/>
            </a:xfrm>
            <a:prstGeom prst="trapezoi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000" dirty="0" smtClean="0">
                  <a:latin typeface="Calibri" pitchFamily="34" charset="0"/>
                  <a:cs typeface="Calibri" pitchFamily="34" charset="0"/>
                </a:rPr>
                <a:t>Select</a:t>
              </a:r>
              <a:endParaRPr lang="en-US" sz="1000" dirty="0">
                <a:latin typeface="Calibri" pitchFamily="34" charset="0"/>
                <a:cs typeface="Calibri" pitchFamily="34" charset="0"/>
              </a:endParaRPr>
            </a:p>
          </p:txBody>
        </p:sp>
        <p:cxnSp>
          <p:nvCxnSpPr>
            <p:cNvPr id="102" name="Straight Connector 101"/>
            <p:cNvCxnSpPr/>
            <p:nvPr/>
          </p:nvCxnSpPr>
          <p:spPr>
            <a:xfrm>
              <a:off x="5334773" y="4993431"/>
              <a:ext cx="884846" cy="0"/>
            </a:xfrm>
            <a:prstGeom prst="line">
              <a:avLst/>
            </a:prstGeom>
          </p:spPr>
          <p:style>
            <a:lnRef idx="1">
              <a:schemeClr val="dk1"/>
            </a:lnRef>
            <a:fillRef idx="0">
              <a:schemeClr val="dk1"/>
            </a:fillRef>
            <a:effectRef idx="0">
              <a:schemeClr val="dk1"/>
            </a:effectRef>
            <a:fontRef idx="minor">
              <a:schemeClr val="tx1"/>
            </a:fontRef>
          </p:style>
        </p:cxnSp>
        <p:cxnSp>
          <p:nvCxnSpPr>
            <p:cNvPr id="103" name="Straight Connector 102"/>
            <p:cNvCxnSpPr>
              <a:stCxn id="100" idx="2"/>
            </p:cNvCxnSpPr>
            <p:nvPr/>
          </p:nvCxnSpPr>
          <p:spPr>
            <a:xfrm flipV="1">
              <a:off x="5334772" y="5405996"/>
              <a:ext cx="1678961" cy="5632"/>
            </a:xfrm>
            <a:prstGeom prst="line">
              <a:avLst/>
            </a:prstGeom>
          </p:spPr>
          <p:style>
            <a:lnRef idx="1">
              <a:schemeClr val="dk1"/>
            </a:lnRef>
            <a:fillRef idx="0">
              <a:schemeClr val="dk1"/>
            </a:fillRef>
            <a:effectRef idx="0">
              <a:schemeClr val="dk1"/>
            </a:effectRef>
            <a:fontRef idx="minor">
              <a:schemeClr val="tx1"/>
            </a:fontRef>
          </p:style>
        </p:cxnSp>
        <p:cxnSp>
          <p:nvCxnSpPr>
            <p:cNvPr id="104" name="Straight Connector 103"/>
            <p:cNvCxnSpPr/>
            <p:nvPr/>
          </p:nvCxnSpPr>
          <p:spPr>
            <a:xfrm>
              <a:off x="5334773" y="5840113"/>
              <a:ext cx="2443919" cy="0"/>
            </a:xfrm>
            <a:prstGeom prst="line">
              <a:avLst/>
            </a:prstGeom>
          </p:spPr>
          <p:style>
            <a:lnRef idx="1">
              <a:schemeClr val="dk1"/>
            </a:lnRef>
            <a:fillRef idx="0">
              <a:schemeClr val="dk1"/>
            </a:fillRef>
            <a:effectRef idx="0">
              <a:schemeClr val="dk1"/>
            </a:effectRef>
            <a:fontRef idx="minor">
              <a:schemeClr val="tx1"/>
            </a:fontRef>
          </p:style>
        </p:cxnSp>
        <p:sp>
          <p:nvSpPr>
            <p:cNvPr id="107" name="TextBox 106"/>
            <p:cNvSpPr txBox="1"/>
            <p:nvPr/>
          </p:nvSpPr>
          <p:spPr>
            <a:xfrm>
              <a:off x="5403673" y="4277630"/>
              <a:ext cx="956623" cy="287368"/>
            </a:xfrm>
            <a:prstGeom prst="rect">
              <a:avLst/>
            </a:prstGeom>
            <a:noFill/>
          </p:spPr>
          <p:txBody>
            <a:bodyPr wrap="square" rtlCol="0">
              <a:spAutoFit/>
            </a:bodyPr>
            <a:lstStyle/>
            <a:p>
              <a:r>
                <a:rPr lang="en-US" sz="1000" dirty="0">
                  <a:latin typeface="Calibri" pitchFamily="34" charset="0"/>
                  <a:cs typeface="Calibri" pitchFamily="34" charset="0"/>
                </a:rPr>
                <a:t>A</a:t>
              </a:r>
              <a:r>
                <a:rPr lang="en-US" sz="1000" dirty="0" smtClean="0">
                  <a:latin typeface="Calibri" pitchFamily="34" charset="0"/>
                  <a:cs typeface="Calibri" pitchFamily="34" charset="0"/>
                </a:rPr>
                <a:t>dd [9:0]</a:t>
              </a:r>
              <a:endParaRPr lang="en-US" sz="1000" dirty="0">
                <a:latin typeface="Calibri" pitchFamily="34" charset="0"/>
                <a:cs typeface="Calibri" pitchFamily="34" charset="0"/>
              </a:endParaRPr>
            </a:p>
          </p:txBody>
        </p:sp>
        <p:cxnSp>
          <p:nvCxnSpPr>
            <p:cNvPr id="110" name="Straight Connector 109"/>
            <p:cNvCxnSpPr/>
            <p:nvPr/>
          </p:nvCxnSpPr>
          <p:spPr>
            <a:xfrm>
              <a:off x="4742511" y="4560912"/>
              <a:ext cx="0" cy="847900"/>
            </a:xfrm>
            <a:prstGeom prst="line">
              <a:avLst/>
            </a:prstGeom>
          </p:spPr>
          <p:style>
            <a:lnRef idx="2">
              <a:schemeClr val="accent4"/>
            </a:lnRef>
            <a:fillRef idx="0">
              <a:schemeClr val="accent4"/>
            </a:fillRef>
            <a:effectRef idx="1">
              <a:schemeClr val="accent4"/>
            </a:effectRef>
            <a:fontRef idx="minor">
              <a:schemeClr val="tx1"/>
            </a:fontRef>
          </p:style>
        </p:cxnSp>
        <p:cxnSp>
          <p:nvCxnSpPr>
            <p:cNvPr id="112" name="Straight Arrow Connector 111"/>
            <p:cNvCxnSpPr>
              <a:endCxn id="100" idx="0"/>
            </p:cNvCxnSpPr>
            <p:nvPr/>
          </p:nvCxnSpPr>
          <p:spPr>
            <a:xfrm>
              <a:off x="4742510" y="5408812"/>
              <a:ext cx="410884" cy="2816"/>
            </a:xfrm>
            <a:prstGeom prst="straightConnector1">
              <a:avLst/>
            </a:prstGeom>
            <a:ln>
              <a:headEnd type="none" w="med" len="med"/>
              <a:tailEnd type="triangle" w="med" len="med"/>
            </a:ln>
          </p:spPr>
          <p:style>
            <a:lnRef idx="2">
              <a:schemeClr val="accent4"/>
            </a:lnRef>
            <a:fillRef idx="0">
              <a:schemeClr val="accent4"/>
            </a:fillRef>
            <a:effectRef idx="1">
              <a:schemeClr val="accent4"/>
            </a:effectRef>
            <a:fontRef idx="minor">
              <a:schemeClr val="tx1"/>
            </a:fontRef>
          </p:style>
        </p:cxnSp>
        <p:cxnSp>
          <p:nvCxnSpPr>
            <p:cNvPr id="115" name="Straight Connector 114"/>
            <p:cNvCxnSpPr/>
            <p:nvPr/>
          </p:nvCxnSpPr>
          <p:spPr>
            <a:xfrm>
              <a:off x="5656911" y="4546712"/>
              <a:ext cx="0" cy="1080850"/>
            </a:xfrm>
            <a:prstGeom prst="line">
              <a:avLst/>
            </a:prstGeom>
          </p:spPr>
          <p:style>
            <a:lnRef idx="2">
              <a:schemeClr val="accent4"/>
            </a:lnRef>
            <a:fillRef idx="0">
              <a:schemeClr val="accent4"/>
            </a:fillRef>
            <a:effectRef idx="1">
              <a:schemeClr val="accent4"/>
            </a:effectRef>
            <a:fontRef idx="minor">
              <a:schemeClr val="tx1"/>
            </a:fontRef>
          </p:style>
        </p:cxnSp>
        <p:cxnSp>
          <p:nvCxnSpPr>
            <p:cNvPr id="118" name="Straight Arrow Connector 117"/>
            <p:cNvCxnSpPr/>
            <p:nvPr/>
          </p:nvCxnSpPr>
          <p:spPr>
            <a:xfrm>
              <a:off x="5656911" y="5627562"/>
              <a:ext cx="2107357" cy="2816"/>
            </a:xfrm>
            <a:prstGeom prst="straightConnector1">
              <a:avLst/>
            </a:prstGeom>
            <a:ln>
              <a:headEnd type="none" w="med" len="med"/>
              <a:tailEnd type="triangle" w="med" len="med"/>
            </a:ln>
          </p:spPr>
          <p:style>
            <a:lnRef idx="2">
              <a:schemeClr val="accent4"/>
            </a:lnRef>
            <a:fillRef idx="0">
              <a:schemeClr val="accent4"/>
            </a:fillRef>
            <a:effectRef idx="1">
              <a:schemeClr val="accent4"/>
            </a:effectRef>
            <a:fontRef idx="minor">
              <a:schemeClr val="tx1"/>
            </a:fontRef>
          </p:style>
        </p:cxnSp>
        <p:cxnSp>
          <p:nvCxnSpPr>
            <p:cNvPr id="120" name="Straight Arrow Connector 119"/>
            <p:cNvCxnSpPr/>
            <p:nvPr/>
          </p:nvCxnSpPr>
          <p:spPr>
            <a:xfrm>
              <a:off x="5656911" y="5205526"/>
              <a:ext cx="1351349" cy="2816"/>
            </a:xfrm>
            <a:prstGeom prst="straightConnector1">
              <a:avLst/>
            </a:prstGeom>
            <a:ln>
              <a:headEnd type="none" w="med" len="med"/>
              <a:tailEnd type="triangle" w="med" len="med"/>
            </a:ln>
          </p:spPr>
          <p:style>
            <a:lnRef idx="2">
              <a:schemeClr val="accent4"/>
            </a:lnRef>
            <a:fillRef idx="0">
              <a:schemeClr val="accent4"/>
            </a:fillRef>
            <a:effectRef idx="1">
              <a:schemeClr val="accent4"/>
            </a:effectRef>
            <a:fontRef idx="minor">
              <a:schemeClr val="tx1"/>
            </a:fontRef>
          </p:style>
        </p:cxnSp>
        <p:cxnSp>
          <p:nvCxnSpPr>
            <p:cNvPr id="123" name="Straight Arrow Connector 122"/>
            <p:cNvCxnSpPr/>
            <p:nvPr/>
          </p:nvCxnSpPr>
          <p:spPr>
            <a:xfrm>
              <a:off x="5656911" y="4785357"/>
              <a:ext cx="569872" cy="0"/>
            </a:xfrm>
            <a:prstGeom prst="straightConnector1">
              <a:avLst/>
            </a:prstGeom>
            <a:ln>
              <a:headEnd type="none" w="med" len="med"/>
              <a:tailEnd type="triangle" w="med" len="med"/>
            </a:ln>
          </p:spPr>
          <p:style>
            <a:lnRef idx="2">
              <a:schemeClr val="accent4"/>
            </a:lnRef>
            <a:fillRef idx="0">
              <a:schemeClr val="accent4"/>
            </a:fillRef>
            <a:effectRef idx="1">
              <a:schemeClr val="accent4"/>
            </a:effectRef>
            <a:fontRef idx="minor">
              <a:schemeClr val="tx1"/>
            </a:fontRef>
          </p:style>
        </p:cxnSp>
        <p:sp>
          <p:nvSpPr>
            <p:cNvPr id="127" name="Rectangle 126"/>
            <p:cNvSpPr/>
            <p:nvPr/>
          </p:nvSpPr>
          <p:spPr>
            <a:xfrm>
              <a:off x="6294251" y="4795869"/>
              <a:ext cx="633048" cy="269408"/>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900" b="1" dirty="0" smtClean="0">
                  <a:ln>
                    <a:prstDash val="solid"/>
                  </a:ln>
                  <a:latin typeface="Calibri" pitchFamily="34" charset="0"/>
                  <a:cs typeface="Calibri" pitchFamily="34" charset="0"/>
                </a:rPr>
                <a:t>Mem1</a:t>
              </a:r>
              <a:endParaRPr lang="en-US" sz="900" b="1" dirty="0">
                <a:ln>
                  <a:prstDash val="solid"/>
                </a:ln>
                <a:latin typeface="Calibri" pitchFamily="34" charset="0"/>
                <a:cs typeface="Calibri" pitchFamily="34" charset="0"/>
              </a:endParaRPr>
            </a:p>
          </p:txBody>
        </p:sp>
        <p:sp>
          <p:nvSpPr>
            <p:cNvPr id="128" name="Rectangle 127"/>
            <p:cNvSpPr/>
            <p:nvPr/>
          </p:nvSpPr>
          <p:spPr>
            <a:xfrm>
              <a:off x="7085552" y="5156799"/>
              <a:ext cx="627654" cy="269408"/>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900" b="1" dirty="0" smtClean="0">
                  <a:ln>
                    <a:prstDash val="solid"/>
                  </a:ln>
                  <a:latin typeface="Calibri" pitchFamily="34" charset="0"/>
                  <a:cs typeface="Calibri" pitchFamily="34" charset="0"/>
                </a:rPr>
                <a:t>Mem2</a:t>
              </a:r>
              <a:endParaRPr lang="en-US" sz="900" b="1" dirty="0">
                <a:ln>
                  <a:prstDash val="solid"/>
                </a:ln>
                <a:latin typeface="Calibri" pitchFamily="34" charset="0"/>
                <a:cs typeface="Calibri" pitchFamily="34" charset="0"/>
              </a:endParaRPr>
            </a:p>
          </p:txBody>
        </p:sp>
        <p:sp>
          <p:nvSpPr>
            <p:cNvPr id="129" name="Rectangle 128"/>
            <p:cNvSpPr/>
            <p:nvPr/>
          </p:nvSpPr>
          <p:spPr>
            <a:xfrm>
              <a:off x="7860028" y="5596785"/>
              <a:ext cx="620183" cy="269408"/>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900" b="1" dirty="0" smtClean="0">
                  <a:ln>
                    <a:prstDash val="solid"/>
                  </a:ln>
                  <a:latin typeface="Calibri" pitchFamily="34" charset="0"/>
                  <a:cs typeface="Calibri" pitchFamily="34" charset="0"/>
                </a:rPr>
                <a:t>Mem3</a:t>
              </a:r>
              <a:endParaRPr lang="en-US" sz="900" b="1" dirty="0">
                <a:ln>
                  <a:prstDash val="solid"/>
                </a:ln>
                <a:latin typeface="Calibri" pitchFamily="34" charset="0"/>
                <a:cs typeface="Calibri" pitchFamily="34" charset="0"/>
              </a:endParaRPr>
            </a:p>
          </p:txBody>
        </p:sp>
        <p:cxnSp>
          <p:nvCxnSpPr>
            <p:cNvPr id="72" name="Straight Arrow Connector 71"/>
            <p:cNvCxnSpPr/>
            <p:nvPr/>
          </p:nvCxnSpPr>
          <p:spPr>
            <a:xfrm>
              <a:off x="5434625" y="3697570"/>
              <a:ext cx="0" cy="519050"/>
            </a:xfrm>
            <a:prstGeom prst="straightConnector1">
              <a:avLst/>
            </a:prstGeom>
            <a:ln>
              <a:headEnd type="none" w="med" len="med"/>
              <a:tailEnd type="triangle" w="med" len="med"/>
            </a:ln>
          </p:spPr>
          <p:style>
            <a:lnRef idx="2">
              <a:schemeClr val="accent4"/>
            </a:lnRef>
            <a:fillRef idx="0">
              <a:schemeClr val="accent4"/>
            </a:fillRef>
            <a:effectRef idx="1">
              <a:schemeClr val="accent4"/>
            </a:effectRef>
            <a:fontRef idx="minor">
              <a:schemeClr val="tx1"/>
            </a:fontRef>
          </p:style>
        </p:cxnSp>
        <p:sp>
          <p:nvSpPr>
            <p:cNvPr id="73" name="TextBox 72"/>
            <p:cNvSpPr txBox="1"/>
            <p:nvPr/>
          </p:nvSpPr>
          <p:spPr>
            <a:xfrm>
              <a:off x="5442336" y="3818596"/>
              <a:ext cx="935859" cy="287368"/>
            </a:xfrm>
            <a:prstGeom prst="rect">
              <a:avLst/>
            </a:prstGeom>
            <a:noFill/>
          </p:spPr>
          <p:txBody>
            <a:bodyPr wrap="square" rtlCol="0">
              <a:spAutoFit/>
            </a:bodyPr>
            <a:lstStyle/>
            <a:p>
              <a:r>
                <a:rPr lang="en-US" sz="1000" dirty="0" smtClean="0">
                  <a:latin typeface="Calibri" pitchFamily="34" charset="0"/>
                  <a:cs typeface="Calibri" pitchFamily="34" charset="0"/>
                </a:rPr>
                <a:t>Add [11</a:t>
              </a:r>
              <a:r>
                <a:rPr lang="en-US" sz="1000" dirty="0">
                  <a:latin typeface="Calibri" pitchFamily="34" charset="0"/>
                  <a:cs typeface="Calibri" pitchFamily="34" charset="0"/>
                </a:rPr>
                <a:t>:</a:t>
              </a:r>
              <a:r>
                <a:rPr lang="en-US" sz="1000" dirty="0" smtClean="0">
                  <a:latin typeface="Calibri" pitchFamily="34" charset="0"/>
                  <a:cs typeface="Calibri" pitchFamily="34" charset="0"/>
                </a:rPr>
                <a:t>0]</a:t>
              </a:r>
              <a:endParaRPr lang="en-US" sz="1000" dirty="0">
                <a:latin typeface="Calibri" pitchFamily="34" charset="0"/>
                <a:cs typeface="Calibri" pitchFamily="34" charset="0"/>
              </a:endParaRPr>
            </a:p>
          </p:txBody>
        </p:sp>
      </p:grpSp>
      <p:sp>
        <p:nvSpPr>
          <p:cNvPr id="70" name="Rectangle 69"/>
          <p:cNvSpPr/>
          <p:nvPr/>
        </p:nvSpPr>
        <p:spPr>
          <a:xfrm>
            <a:off x="7605295" y="2564904"/>
            <a:ext cx="1899879" cy="253916"/>
          </a:xfrm>
          <a:prstGeom prst="rect">
            <a:avLst/>
          </a:prstGeom>
        </p:spPr>
        <p:txBody>
          <a:bodyPr wrap="none">
            <a:spAutoFit/>
          </a:bodyPr>
          <a:lstStyle/>
          <a:p>
            <a:r>
              <a:rPr lang="en-US" altLang="ja-JP" sz="1050" dirty="0" smtClean="0">
                <a:latin typeface="Helvetica Neue Bold Condensed" charset="0"/>
                <a:sym typeface="Helvetica Neue Bold Condensed" charset="0"/>
              </a:rPr>
              <a:t>M. </a:t>
            </a:r>
            <a:r>
              <a:rPr lang="en-US" altLang="ja-JP" sz="1050" dirty="0" err="1" smtClean="0">
                <a:latin typeface="Helvetica Neue Bold Condensed" charset="0"/>
                <a:sym typeface="Helvetica Neue Bold Condensed" charset="0"/>
              </a:rPr>
              <a:t>Lemarenko</a:t>
            </a:r>
            <a:r>
              <a:rPr lang="en-US" altLang="ja-JP" sz="1050" dirty="0" smtClean="0">
                <a:latin typeface="Helvetica Neue Bold Condensed" charset="0"/>
                <a:sym typeface="Helvetica Neue Bold Condensed" charset="0"/>
              </a:rPr>
              <a:t>, T. </a:t>
            </a:r>
            <a:r>
              <a:rPr lang="en-US" altLang="ja-JP" sz="1050" dirty="0" err="1" smtClean="0">
                <a:latin typeface="Helvetica Neue Bold Condensed" charset="0"/>
                <a:sym typeface="Helvetica Neue Bold Condensed" charset="0"/>
              </a:rPr>
              <a:t>Hemperek</a:t>
            </a:r>
            <a:endParaRPr lang="en-US" sz="1050" dirty="0"/>
          </a:p>
        </p:txBody>
      </p:sp>
      <p:sp>
        <p:nvSpPr>
          <p:cNvPr id="74" name="Fußzeilenplatzhalter 3"/>
          <p:cNvSpPr>
            <a:spLocks noGrp="1"/>
          </p:cNvSpPr>
          <p:nvPr>
            <p:ph type="ftr" sz="quarter" idx="4294967295"/>
          </p:nvPr>
        </p:nvSpPr>
        <p:spPr>
          <a:xfrm>
            <a:off x="507340" y="6454775"/>
            <a:ext cx="6942798" cy="268288"/>
          </a:xfrm>
          <a:prstGeom prst="rect">
            <a:avLst/>
          </a:prstGeom>
        </p:spPr>
        <p:txBody>
          <a:bodyPr/>
          <a:lstStyle/>
          <a:p>
            <a:r>
              <a:rPr lang="en-US" smtClean="0"/>
              <a:t>DHPT Review - MPI - 27.04.2014</a:t>
            </a:r>
            <a:endParaRPr lang="en-US" dirty="0"/>
          </a:p>
        </p:txBody>
      </p:sp>
      <p:pic>
        <p:nvPicPr>
          <p:cNvPr id="77" name="Picture 3" descr="D:\Users\Hans\work\DEPFET\DHP\DHPT 0.1\DHPT_top.jpg"/>
          <p:cNvPicPr>
            <a:picLocks noChangeAspect="1" noChangeArrowheads="1"/>
          </p:cNvPicPr>
          <p:nvPr/>
        </p:nvPicPr>
        <p:blipFill rotWithShape="1">
          <a:blip r:embed="rId2" cstate="email">
            <a:clrChange>
              <a:clrFrom>
                <a:srgbClr val="000600"/>
              </a:clrFrom>
              <a:clrTo>
                <a:srgbClr val="000600">
                  <a:alpha val="0"/>
                </a:srgbClr>
              </a:clrTo>
            </a:clrChange>
            <a:extLst>
              <a:ext uri="{28A0092B-C50C-407E-A947-70E740481C1C}">
                <a14:useLocalDpi xmlns:a14="http://schemas.microsoft.com/office/drawing/2010/main" val="0"/>
              </a:ext>
            </a:extLst>
          </a:blip>
          <a:srcRect l="24125" t="4139" r="48557" b="51036"/>
          <a:stretch/>
        </p:blipFill>
        <p:spPr bwMode="auto">
          <a:xfrm>
            <a:off x="7683303" y="980728"/>
            <a:ext cx="1716191" cy="1584176"/>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7"/>
          <p:cNvSpPr>
            <a:spLocks noGrp="1"/>
          </p:cNvSpPr>
          <p:nvPr>
            <p:ph type="dt" sz="half" idx="2"/>
          </p:nvPr>
        </p:nvSpPr>
        <p:spPr/>
        <p:txBody>
          <a:bodyPr/>
          <a:lstStyle/>
          <a:p>
            <a:r>
              <a:rPr lang="en-US" smtClean="0"/>
              <a:t>hemperek@uni-bonn.de</a:t>
            </a:r>
            <a:endParaRPr lang="en-US" dirty="0"/>
          </a:p>
        </p:txBody>
      </p:sp>
    </p:spTree>
    <p:extLst>
      <p:ext uri="{BB962C8B-B14F-4D97-AF65-F5344CB8AC3E}">
        <p14:creationId xmlns:p14="http://schemas.microsoft.com/office/powerpoint/2010/main" val="7233488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SEU Tolerance</a:t>
            </a:r>
            <a:endParaRPr lang="en-US" dirty="0"/>
          </a:p>
        </p:txBody>
      </p:sp>
      <p:sp>
        <p:nvSpPr>
          <p:cNvPr id="3" name="Content Placeholder 2"/>
          <p:cNvSpPr>
            <a:spLocks noGrp="1"/>
          </p:cNvSpPr>
          <p:nvPr>
            <p:ph idx="1"/>
          </p:nvPr>
        </p:nvSpPr>
        <p:spPr/>
        <p:txBody>
          <a:bodyPr/>
          <a:lstStyle/>
          <a:p>
            <a:r>
              <a:rPr lang="en-US" dirty="0" smtClean="0"/>
              <a:t>Cross section measured at 24 </a:t>
            </a:r>
            <a:r>
              <a:rPr lang="en-US" dirty="0" err="1" smtClean="0"/>
              <a:t>GeV</a:t>
            </a:r>
            <a:r>
              <a:rPr lang="en-US" dirty="0" smtClean="0"/>
              <a:t> pion beam line</a:t>
            </a:r>
          </a:p>
          <a:p>
            <a:r>
              <a:rPr lang="en-US" dirty="0" smtClean="0"/>
              <a:t>Results agrees with other data published for 65nm memory cells</a:t>
            </a:r>
          </a:p>
          <a:p>
            <a:r>
              <a:rPr lang="en-US" dirty="0" smtClean="0"/>
              <a:t>SUE rate extrapolated by assuming  10</a:t>
            </a:r>
            <a:r>
              <a:rPr lang="en-US" baseline="30000" dirty="0" smtClean="0"/>
              <a:t>4</a:t>
            </a:r>
            <a:r>
              <a:rPr lang="en-US" dirty="0" smtClean="0"/>
              <a:t> neutrons s</a:t>
            </a:r>
            <a:r>
              <a:rPr lang="en-US" baseline="30000" dirty="0" smtClean="0"/>
              <a:t>-1</a:t>
            </a:r>
            <a:r>
              <a:rPr lang="en-US" dirty="0" smtClean="0"/>
              <a:t> cm</a:t>
            </a:r>
            <a:r>
              <a:rPr lang="en-US" baseline="30000" dirty="0" smtClean="0"/>
              <a:t>-2</a:t>
            </a:r>
            <a:endParaRPr lang="en-US" dirty="0"/>
          </a:p>
        </p:txBody>
      </p:sp>
      <p:sp>
        <p:nvSpPr>
          <p:cNvPr id="4" name="Footer Placeholder 3"/>
          <p:cNvSpPr>
            <a:spLocks noGrp="1"/>
          </p:cNvSpPr>
          <p:nvPr>
            <p:ph type="ftr" sz="quarter" idx="4294967295"/>
          </p:nvPr>
        </p:nvSpPr>
        <p:spPr>
          <a:xfrm>
            <a:off x="577850" y="6453188"/>
            <a:ext cx="6607175" cy="252412"/>
          </a:xfrm>
          <a:prstGeom prst="rect">
            <a:avLst/>
          </a:prstGeom>
        </p:spPr>
        <p:txBody>
          <a:bodyPr/>
          <a:lstStyle/>
          <a:p>
            <a:r>
              <a:rPr lang="en-US" smtClean="0"/>
              <a:t>DHPT Review - MPI - 27.04.2014</a:t>
            </a:r>
            <a:endParaRPr lang="en-US"/>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88504" y="2276872"/>
            <a:ext cx="9267726"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ate Placeholder 5"/>
          <p:cNvSpPr>
            <a:spLocks noGrp="1"/>
          </p:cNvSpPr>
          <p:nvPr>
            <p:ph type="dt" sz="half" idx="2"/>
          </p:nvPr>
        </p:nvSpPr>
        <p:spPr/>
        <p:txBody>
          <a:bodyPr/>
          <a:lstStyle/>
          <a:p>
            <a:r>
              <a:rPr lang="en-US" smtClean="0"/>
              <a:t>hemperek@uni-bonn.de</a:t>
            </a:r>
            <a:endParaRPr lang="en-US" dirty="0"/>
          </a:p>
        </p:txBody>
      </p:sp>
    </p:spTree>
    <p:extLst>
      <p:ext uri="{BB962C8B-B14F-4D97-AF65-F5344CB8AC3E}">
        <p14:creationId xmlns:p14="http://schemas.microsoft.com/office/powerpoint/2010/main" val="11760376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Handling Processor – Design History</a:t>
            </a:r>
          </a:p>
        </p:txBody>
      </p:sp>
      <p:sp>
        <p:nvSpPr>
          <p:cNvPr id="4" name="Date Placeholder 3"/>
          <p:cNvSpPr>
            <a:spLocks noGrp="1"/>
          </p:cNvSpPr>
          <p:nvPr>
            <p:ph type="dt" sz="half" idx="2"/>
          </p:nvPr>
        </p:nvSpPr>
        <p:spPr/>
        <p:txBody>
          <a:bodyPr/>
          <a:lstStyle/>
          <a:p>
            <a:r>
              <a:rPr lang="en-US" smtClean="0"/>
              <a:t>hemperek@uni-bonn.de</a:t>
            </a:r>
            <a:endParaRPr lang="en-US" dirty="0"/>
          </a:p>
        </p:txBody>
      </p:sp>
      <p:sp>
        <p:nvSpPr>
          <p:cNvPr id="5" name="Footer Placeholder 4"/>
          <p:cNvSpPr>
            <a:spLocks noGrp="1"/>
          </p:cNvSpPr>
          <p:nvPr>
            <p:ph type="ftr" sz="quarter" idx="3"/>
          </p:nvPr>
        </p:nvSpPr>
        <p:spPr/>
        <p:txBody>
          <a:bodyPr/>
          <a:lstStyle/>
          <a:p>
            <a:r>
              <a:rPr lang="en-US" smtClean="0"/>
              <a:t>DHPT Review - MPI - 27.04.2014</a:t>
            </a:r>
            <a:endParaRPr lang="en-US" dirty="0"/>
          </a:p>
        </p:txBody>
      </p:sp>
      <p:sp>
        <p:nvSpPr>
          <p:cNvPr id="7" name="Content Placeholder 2"/>
          <p:cNvSpPr>
            <a:spLocks noGrp="1"/>
          </p:cNvSpPr>
          <p:nvPr>
            <p:ph idx="1"/>
          </p:nvPr>
        </p:nvSpPr>
        <p:spPr>
          <a:xfrm>
            <a:off x="488950" y="990600"/>
            <a:ext cx="9000553" cy="5314950"/>
          </a:xfrm>
        </p:spPr>
        <p:txBody>
          <a:bodyPr/>
          <a:lstStyle/>
          <a:p>
            <a:pPr marL="0" indent="0">
              <a:buNone/>
            </a:pPr>
            <a:r>
              <a:rPr lang="en-US" sz="2000" dirty="0" smtClean="0"/>
              <a:t>First </a:t>
            </a:r>
            <a:r>
              <a:rPr lang="en-US" sz="2000" b="1" dirty="0" smtClean="0"/>
              <a:t>full size 65nm chip </a:t>
            </a:r>
            <a:r>
              <a:rPr lang="en-US" sz="2000" dirty="0" smtClean="0"/>
              <a:t>submission (DHPT 1.0) after internal design review</a:t>
            </a:r>
          </a:p>
          <a:p>
            <a:endParaRPr lang="en-US" sz="2000" dirty="0" smtClean="0"/>
          </a:p>
          <a:p>
            <a:r>
              <a:rPr lang="en-US" sz="2000" dirty="0" smtClean="0"/>
              <a:t>DHPT 1.0 (Aug. 2013)</a:t>
            </a:r>
            <a:endParaRPr lang="en-US" sz="2000" dirty="0"/>
          </a:p>
          <a:p>
            <a:pPr lvl="1"/>
            <a:r>
              <a:rPr lang="en-US" sz="1800" dirty="0"/>
              <a:t>F</a:t>
            </a:r>
            <a:r>
              <a:rPr lang="en-US" sz="1800" dirty="0" smtClean="0"/>
              <a:t>ull size chip</a:t>
            </a:r>
          </a:p>
          <a:p>
            <a:pPr lvl="1"/>
            <a:r>
              <a:rPr lang="en-US" sz="1800" dirty="0" smtClean="0"/>
              <a:t>Includes all pre-verified full custom blocks</a:t>
            </a:r>
          </a:p>
          <a:p>
            <a:pPr lvl="1"/>
            <a:r>
              <a:rPr lang="en-US" sz="1800" dirty="0" smtClean="0"/>
              <a:t>Footprint &amp; electrical compatible to DHP 0.2</a:t>
            </a:r>
          </a:p>
          <a:p>
            <a:pPr lvl="1"/>
            <a:r>
              <a:rPr lang="en-US" sz="1800" dirty="0" smtClean="0"/>
              <a:t>Improved memory &amp; processing resources</a:t>
            </a:r>
            <a:br>
              <a:rPr lang="en-US" sz="1800" dirty="0" smtClean="0"/>
            </a:br>
            <a:r>
              <a:rPr lang="en-US" sz="1800" dirty="0" err="1" smtClean="0"/>
              <a:t>wrt</a:t>
            </a:r>
            <a:r>
              <a:rPr lang="en-US" sz="1800" dirty="0" smtClean="0"/>
              <a:t>. DHP 0.2</a:t>
            </a:r>
          </a:p>
          <a:p>
            <a:pPr lvl="1"/>
            <a:endParaRPr lang="en-US" sz="1800" dirty="0"/>
          </a:p>
          <a:p>
            <a:pPr lvl="1">
              <a:buFont typeface="Wingdings" panose="05000000000000000000" pitchFamily="2" charset="2"/>
              <a:buChar char="§"/>
            </a:pPr>
            <a:r>
              <a:rPr lang="en-US" sz="1800" kern="0" dirty="0"/>
              <a:t>12 mm</a:t>
            </a:r>
            <a:r>
              <a:rPr lang="en-US" sz="1800" kern="0" baseline="30000" dirty="0"/>
              <a:t>2 </a:t>
            </a:r>
            <a:r>
              <a:rPr lang="en-US" sz="1800" kern="0" dirty="0"/>
              <a:t>area, C4 bumps, 200µm pitch</a:t>
            </a:r>
            <a:endParaRPr lang="pl-PL" sz="1800" kern="0" dirty="0"/>
          </a:p>
          <a:p>
            <a:pPr lvl="1">
              <a:buFont typeface="Wingdings" panose="05000000000000000000" pitchFamily="2" charset="2"/>
              <a:buChar char="§"/>
            </a:pPr>
            <a:r>
              <a:rPr lang="pl-PL" sz="1800" kern="0" dirty="0"/>
              <a:t>&gt;300k Gates, &gt;3MB SRAM </a:t>
            </a:r>
          </a:p>
          <a:p>
            <a:pPr lvl="1">
              <a:buFont typeface="Wingdings" panose="05000000000000000000" pitchFamily="2" charset="2"/>
              <a:buChar char="§"/>
            </a:pPr>
            <a:r>
              <a:rPr lang="pl-PL" sz="1800" kern="0" dirty="0"/>
              <a:t>PLL, 1.6Gb/s serial link, CML preamhasis</a:t>
            </a:r>
          </a:p>
          <a:p>
            <a:pPr lvl="1">
              <a:buFont typeface="Wingdings" panose="05000000000000000000" pitchFamily="2" charset="2"/>
              <a:buChar char="§"/>
            </a:pPr>
            <a:r>
              <a:rPr lang="en-GB" sz="1800" kern="0" dirty="0"/>
              <a:t>&gt;100 </a:t>
            </a:r>
            <a:r>
              <a:rPr lang="pl-PL" sz="1800" kern="0" dirty="0"/>
              <a:t>LVDS and HSTL IO</a:t>
            </a:r>
          </a:p>
          <a:p>
            <a:pPr lvl="1">
              <a:buFont typeface="Wingdings" panose="05000000000000000000" pitchFamily="2" charset="2"/>
              <a:buChar char="§"/>
            </a:pPr>
            <a:r>
              <a:rPr lang="pl-PL" sz="1800" kern="0" dirty="0"/>
              <a:t>DACs, ADC </a:t>
            </a:r>
            <a:endParaRPr lang="en-US" sz="1800" kern="0" dirty="0" smtClean="0"/>
          </a:p>
          <a:p>
            <a:pPr lvl="1">
              <a:buFont typeface="Wingdings" panose="05000000000000000000" pitchFamily="2" charset="2"/>
              <a:buChar char="§"/>
            </a:pPr>
            <a:r>
              <a:rPr lang="en-US" sz="1800" kern="0" dirty="0"/>
              <a:t>c</a:t>
            </a:r>
            <a:r>
              <a:rPr lang="en-US" sz="1800" kern="0" dirty="0" smtClean="0"/>
              <a:t>ore voltage 1.2, i/o voltage 1.8</a:t>
            </a:r>
            <a:endParaRPr lang="pl-PL" sz="1800" kern="0" dirty="0"/>
          </a:p>
          <a:p>
            <a:pPr marL="457200" lvl="1" indent="0">
              <a:buNone/>
            </a:pPr>
            <a:endParaRPr lang="en-US" sz="1800" dirty="0" smtClean="0"/>
          </a:p>
          <a:p>
            <a:endParaRPr lang="en-US" sz="2000" dirty="0" smtClean="0"/>
          </a:p>
          <a:p>
            <a:pPr marL="0" indent="0">
              <a:buNone/>
            </a:pPr>
            <a:endParaRPr lang="en-US" sz="2000" dirty="0"/>
          </a:p>
        </p:txBody>
      </p:sp>
      <p:pic>
        <p:nvPicPr>
          <p:cNvPr id="8" name="Picture 2" descr="D:\Users\Hans\work\DEPFET\DHP\DHPT 1.0\DHPT 1.0 Layout.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564559" y="1524000"/>
            <a:ext cx="3960441" cy="4874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9606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DHP</a:t>
            </a:r>
            <a:endParaRPr lang="en-US" dirty="0"/>
          </a:p>
        </p:txBody>
      </p:sp>
      <p:sp>
        <p:nvSpPr>
          <p:cNvPr id="4" name="Date Placeholder 3"/>
          <p:cNvSpPr>
            <a:spLocks noGrp="1"/>
          </p:cNvSpPr>
          <p:nvPr>
            <p:ph type="dt" sz="half" idx="2"/>
          </p:nvPr>
        </p:nvSpPr>
        <p:spPr/>
        <p:txBody>
          <a:bodyPr/>
          <a:lstStyle/>
          <a:p>
            <a:r>
              <a:rPr lang="en-US" smtClean="0"/>
              <a:t>hemperek@uni-bonn.de</a:t>
            </a:r>
            <a:endParaRPr lang="en-US" dirty="0"/>
          </a:p>
        </p:txBody>
      </p:sp>
      <p:sp>
        <p:nvSpPr>
          <p:cNvPr id="5" name="Footer Placeholder 4"/>
          <p:cNvSpPr>
            <a:spLocks noGrp="1"/>
          </p:cNvSpPr>
          <p:nvPr>
            <p:ph type="ftr" sz="quarter" idx="3"/>
          </p:nvPr>
        </p:nvSpPr>
        <p:spPr/>
        <p:txBody>
          <a:bodyPr/>
          <a:lstStyle/>
          <a:p>
            <a:r>
              <a:rPr lang="en-US" smtClean="0"/>
              <a:t>DHPT Review - MPI - 27.04.2014</a:t>
            </a: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63751" y="914400"/>
            <a:ext cx="4541750" cy="5340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316555" y="6160801"/>
            <a:ext cx="2225378"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ysClr val="windowText" lastClr="000000"/>
                </a:solidFill>
                <a:effectLst/>
                <a:uLnTx/>
                <a:uFillTx/>
              </a:rPr>
              <a:t>One 1.6GB output link per chip</a:t>
            </a:r>
            <a:endParaRPr kumimoji="0" lang="en-US" sz="1600" b="0" i="0" u="none" strike="noStrike" kern="0" cap="none" spc="0" normalizeH="0" baseline="0" noProof="0" dirty="0">
              <a:ln>
                <a:noFill/>
              </a:ln>
              <a:solidFill>
                <a:sysClr val="windowText" lastClr="000000"/>
              </a:solidFill>
              <a:effectLst/>
              <a:uLnTx/>
              <a:uFillTx/>
            </a:endParaRPr>
          </a:p>
        </p:txBody>
      </p:sp>
      <p:cxnSp>
        <p:nvCxnSpPr>
          <p:cNvPr id="8" name="Straight Arrow Connector 7"/>
          <p:cNvCxnSpPr/>
          <p:nvPr/>
        </p:nvCxnSpPr>
        <p:spPr>
          <a:xfrm flipH="1" flipV="1">
            <a:off x="6270012" y="3124200"/>
            <a:ext cx="1244551" cy="2204"/>
          </a:xfrm>
          <a:prstGeom prst="straightConnector1">
            <a:avLst/>
          </a:prstGeom>
          <a:noFill/>
          <a:ln w="28575" cap="flat" cmpd="sng" algn="ctr">
            <a:solidFill>
              <a:sysClr val="windowText" lastClr="000000">
                <a:shade val="95000"/>
                <a:satMod val="105000"/>
              </a:sysClr>
            </a:solidFill>
            <a:prstDash val="solid"/>
            <a:tailEnd type="arrow"/>
          </a:ln>
          <a:effectLst/>
        </p:spPr>
      </p:cxnSp>
      <p:cxnSp>
        <p:nvCxnSpPr>
          <p:cNvPr id="9" name="Straight Arrow Connector 8"/>
          <p:cNvCxnSpPr/>
          <p:nvPr/>
        </p:nvCxnSpPr>
        <p:spPr>
          <a:xfrm flipH="1" flipV="1">
            <a:off x="6270012" y="2109993"/>
            <a:ext cx="1244551" cy="2204"/>
          </a:xfrm>
          <a:prstGeom prst="straightConnector1">
            <a:avLst/>
          </a:prstGeom>
          <a:noFill/>
          <a:ln w="28575" cap="flat" cmpd="sng" algn="ctr">
            <a:solidFill>
              <a:sysClr val="windowText" lastClr="000000">
                <a:shade val="95000"/>
                <a:satMod val="105000"/>
              </a:sysClr>
            </a:solidFill>
            <a:prstDash val="solid"/>
            <a:tailEnd type="arrow"/>
          </a:ln>
          <a:effectLst/>
        </p:spPr>
      </p:cxnSp>
      <p:sp>
        <p:nvSpPr>
          <p:cNvPr id="10" name="TextBox 9"/>
          <p:cNvSpPr txBox="1"/>
          <p:nvPr/>
        </p:nvSpPr>
        <p:spPr>
          <a:xfrm>
            <a:off x="6379997" y="2295408"/>
            <a:ext cx="1960066"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a:solidFill>
                  <a:sysClr val="windowText" lastClr="000000"/>
                </a:solidFill>
              </a:rPr>
              <a:t>81.29Gbps</a:t>
            </a:r>
          </a:p>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a:solidFill>
                  <a:sysClr val="windowText" lastClr="000000"/>
                </a:solidFill>
              </a:rPr>
              <a:t>(320Mbps output data x 256 lines)</a:t>
            </a:r>
          </a:p>
        </p:txBody>
      </p:sp>
      <p:sp>
        <p:nvSpPr>
          <p:cNvPr id="11" name="TextBox 10"/>
          <p:cNvSpPr txBox="1"/>
          <p:nvPr/>
        </p:nvSpPr>
        <p:spPr>
          <a:xfrm>
            <a:off x="6441413" y="1524000"/>
            <a:ext cx="1485900"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rPr>
              <a:t>10MHz read-out frequency</a:t>
            </a:r>
            <a:endParaRPr kumimoji="0" lang="en-US" sz="1400" b="0" i="0" u="none" strike="noStrike" kern="0" cap="none" spc="0" normalizeH="0" baseline="0" noProof="0" dirty="0">
              <a:ln>
                <a:noFill/>
              </a:ln>
              <a:solidFill>
                <a:sysClr val="windowText" lastClr="000000"/>
              </a:solidFill>
              <a:effectLst/>
              <a:uLnTx/>
              <a:uFillTx/>
            </a:endParaRPr>
          </a:p>
        </p:txBody>
      </p:sp>
      <p:sp>
        <p:nvSpPr>
          <p:cNvPr id="12" name="TextBox 11"/>
          <p:cNvSpPr txBox="1"/>
          <p:nvPr/>
        </p:nvSpPr>
        <p:spPr>
          <a:xfrm>
            <a:off x="6235038" y="3295471"/>
            <a:ext cx="2105025" cy="141577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600" kern="0" dirty="0">
                <a:solidFill>
                  <a:sysClr val="windowText" lastClr="000000"/>
                </a:solidFill>
              </a:rPr>
              <a:t>Per DHP chip: </a:t>
            </a:r>
          </a:p>
          <a:p>
            <a:pPr marL="285750" lvl="0" indent="-285750">
              <a:buFont typeface="Arial" pitchFamily="34" charset="0"/>
              <a:buChar char="•"/>
            </a:pPr>
            <a:r>
              <a:rPr kumimoji="0" lang="en-US" sz="1400" b="0" i="0" u="none" strike="noStrike" kern="0" cap="none" spc="0" normalizeH="0" baseline="0" noProof="0" dirty="0" smtClean="0">
                <a:ln>
                  <a:noFill/>
                </a:ln>
                <a:solidFill>
                  <a:sysClr val="windowText" lastClr="000000"/>
                </a:solidFill>
                <a:effectLst/>
                <a:uLnTx/>
                <a:uFillTx/>
              </a:rPr>
              <a:t>8x8 bit wide data inputs</a:t>
            </a:r>
          </a:p>
          <a:p>
            <a:pPr marL="285750" lvl="0" indent="-285750">
              <a:buFont typeface="Arial" pitchFamily="34" charset="0"/>
              <a:buChar char="•"/>
            </a:pPr>
            <a:r>
              <a:rPr lang="en-US" sz="1400" kern="0" dirty="0" smtClean="0">
                <a:solidFill>
                  <a:sysClr val="windowText" lastClr="000000"/>
                </a:solidFill>
              </a:rPr>
              <a:t>8x2 bit wide offset correction outputs</a:t>
            </a:r>
            <a:endParaRPr kumimoji="0" lang="en-US" sz="1400"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lang="en-US" sz="1400" kern="0" dirty="0">
                <a:solidFill>
                  <a:sysClr val="windowText" lastClr="000000"/>
                </a:solidFill>
              </a:rPr>
              <a:t>	</a:t>
            </a:r>
            <a:endParaRPr kumimoji="0" lang="en-US" sz="1400" b="0" i="0" u="none" strike="noStrike" kern="0" cap="none" spc="0" normalizeH="0" baseline="0" noProof="0" dirty="0">
              <a:ln>
                <a:noFill/>
              </a:ln>
              <a:solidFill>
                <a:sysClr val="windowText" lastClr="000000"/>
              </a:solidFill>
              <a:effectLst/>
              <a:uLnTx/>
              <a:uFillTx/>
            </a:endParaRPr>
          </a:p>
        </p:txBody>
      </p:sp>
      <p:sp>
        <p:nvSpPr>
          <p:cNvPr id="13" name="TextBox 12"/>
          <p:cNvSpPr txBox="1"/>
          <p:nvPr/>
        </p:nvSpPr>
        <p:spPr>
          <a:xfrm>
            <a:off x="1488414" y="1385500"/>
            <a:ext cx="1311844" cy="2616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smtClean="0">
                <a:ln>
                  <a:noFill/>
                </a:ln>
                <a:solidFill>
                  <a:sysClr val="windowText" lastClr="000000"/>
                </a:solidFill>
                <a:effectLst/>
                <a:uLnTx/>
                <a:uFillTx/>
              </a:rPr>
              <a:t>To SWITCHERS</a:t>
            </a:r>
            <a:endParaRPr kumimoji="0" lang="en-US" sz="11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3538599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Overview</a:t>
            </a:r>
            <a:br>
              <a:rPr lang="en-US" dirty="0"/>
            </a:br>
            <a:endParaRPr lang="en-US" dirty="0"/>
          </a:p>
        </p:txBody>
      </p:sp>
      <p:sp>
        <p:nvSpPr>
          <p:cNvPr id="4" name="Date Placeholder 3"/>
          <p:cNvSpPr>
            <a:spLocks noGrp="1"/>
          </p:cNvSpPr>
          <p:nvPr>
            <p:ph type="dt" sz="half" idx="2"/>
          </p:nvPr>
        </p:nvSpPr>
        <p:spPr/>
        <p:txBody>
          <a:bodyPr/>
          <a:lstStyle/>
          <a:p>
            <a:r>
              <a:rPr lang="en-US" smtClean="0"/>
              <a:t>hemperek@uni-bonn.de</a:t>
            </a:r>
            <a:endParaRPr lang="en-US" dirty="0"/>
          </a:p>
        </p:txBody>
      </p:sp>
      <p:sp>
        <p:nvSpPr>
          <p:cNvPr id="5" name="Footer Placeholder 4"/>
          <p:cNvSpPr>
            <a:spLocks noGrp="1"/>
          </p:cNvSpPr>
          <p:nvPr>
            <p:ph type="ftr" sz="quarter" idx="3"/>
          </p:nvPr>
        </p:nvSpPr>
        <p:spPr/>
        <p:txBody>
          <a:bodyPr/>
          <a:lstStyle/>
          <a:p>
            <a:r>
              <a:rPr lang="en-US" smtClean="0"/>
              <a:t>DHPT Review - MPI - 27.04.2014</a:t>
            </a:r>
            <a:endParaRPr lang="en-US" dirty="0"/>
          </a:p>
        </p:txBody>
      </p:sp>
      <p:pic>
        <p:nvPicPr>
          <p:cNvPr id="7" name="Picture 9"/>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3454063" y="981075"/>
            <a:ext cx="3148687" cy="532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995902"/>
      </p:ext>
    </p:extLst>
  </p:cSld>
  <p:clrMapOvr>
    <a:masterClrMapping/>
  </p:clrMapOvr>
  <p:timing>
    <p:tnLst>
      <p:par>
        <p:cTn id="1" dur="indefinite" restart="never" nodeType="tmRoot"/>
      </p:par>
    </p:tnLst>
  </p:timing>
</p:sld>
</file>

<file path=ppt/theme/theme1.xml><?xml version="1.0" encoding="utf-8"?>
<a:theme xmlns:a="http://schemas.openxmlformats.org/drawingml/2006/main" name="SiLab_uni_bonn_24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SiLab_uni_bonn_24pt</Template>
  <TotalTime>7551</TotalTime>
  <Words>2672</Words>
  <Application>Microsoft Office PowerPoint</Application>
  <PresentationFormat>A4 Paper (210x297 mm)</PresentationFormat>
  <Paragraphs>711</Paragraphs>
  <Slides>44</Slides>
  <Notes>2</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SiLab_uni_bonn_24pt</vt:lpstr>
      <vt:lpstr>DHPT Architecture &amp; Implementation </vt:lpstr>
      <vt:lpstr>Outline</vt:lpstr>
      <vt:lpstr>Data Handling Processor – Design History</vt:lpstr>
      <vt:lpstr>Data Handling Processor – Design History</vt:lpstr>
      <vt:lpstr>DHPT 0.1 - SEU Test</vt:lpstr>
      <vt:lpstr>SEU Tolerance</vt:lpstr>
      <vt:lpstr>Data Handling Processor – Design History</vt:lpstr>
      <vt:lpstr>DHP</vt:lpstr>
      <vt:lpstr>General Overview </vt:lpstr>
      <vt:lpstr>Hard Macros</vt:lpstr>
      <vt:lpstr>Block Diagram</vt:lpstr>
      <vt:lpstr>Clocking</vt:lpstr>
      <vt:lpstr>Command decoder</vt:lpstr>
      <vt:lpstr>Reset</vt:lpstr>
      <vt:lpstr>Synchronization</vt:lpstr>
      <vt:lpstr>Slow Control / Configuration</vt:lpstr>
      <vt:lpstr>Data taking</vt:lpstr>
      <vt:lpstr>Data Buffering</vt:lpstr>
      <vt:lpstr>Common mode correction</vt:lpstr>
      <vt:lpstr>Hit finder</vt:lpstr>
      <vt:lpstr>Output data buffering</vt:lpstr>
      <vt:lpstr>PowerPoint Presentation</vt:lpstr>
      <vt:lpstr>Expected DHPT 1.0 Data Losses</vt:lpstr>
      <vt:lpstr>Sequencer</vt:lpstr>
      <vt:lpstr>Offset correction</vt:lpstr>
      <vt:lpstr>Explanation of the Timing Diagrams</vt:lpstr>
      <vt:lpstr>DHP timing for triggered data taking </vt:lpstr>
      <vt:lpstr>DHP timing for calibration data taking </vt:lpstr>
      <vt:lpstr>DHP timing for injection sequence w/o calibration data taking </vt:lpstr>
      <vt:lpstr>DHP timing for injection sequence with calibration data taking </vt:lpstr>
      <vt:lpstr>DHP timing for injection sequence with calibration data taking </vt:lpstr>
      <vt:lpstr>Verification Plan</vt:lpstr>
      <vt:lpstr>RTL &amp; Verification</vt:lpstr>
      <vt:lpstr>Testbech organization</vt:lpstr>
      <vt:lpstr>PDK Preparation</vt:lpstr>
      <vt:lpstr>IP Design and Modeling</vt:lpstr>
      <vt:lpstr>Flow (Digital on Top)</vt:lpstr>
      <vt:lpstr>Timing Corners</vt:lpstr>
      <vt:lpstr>Florplan</vt:lpstr>
      <vt:lpstr>Place  &amp; Route</vt:lpstr>
      <vt:lpstr>Timing Report</vt:lpstr>
      <vt:lpstr>Mixed signal verification</vt:lpstr>
      <vt:lpstr>LVS &amp; DRC</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Hemperek</dc:creator>
  <cp:lastModifiedBy>Hemperek</cp:lastModifiedBy>
  <cp:revision>166</cp:revision>
  <dcterms:created xsi:type="dcterms:W3CDTF">2014-04-09T13:11:09Z</dcterms:created>
  <dcterms:modified xsi:type="dcterms:W3CDTF">2014-10-27T13:18:16Z</dcterms:modified>
</cp:coreProperties>
</file>