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9"/>
  </p:notesMasterIdLst>
  <p:sldIdLst>
    <p:sldId id="407" r:id="rId2"/>
    <p:sldId id="408" r:id="rId3"/>
    <p:sldId id="409" r:id="rId4"/>
    <p:sldId id="410" r:id="rId5"/>
    <p:sldId id="411" r:id="rId6"/>
    <p:sldId id="441" r:id="rId7"/>
    <p:sldId id="412" r:id="rId8"/>
    <p:sldId id="413" r:id="rId9"/>
    <p:sldId id="442" r:id="rId10"/>
    <p:sldId id="414" r:id="rId11"/>
    <p:sldId id="416" r:id="rId12"/>
    <p:sldId id="420" r:id="rId13"/>
    <p:sldId id="419" r:id="rId14"/>
    <p:sldId id="421" r:id="rId15"/>
    <p:sldId id="422" r:id="rId16"/>
    <p:sldId id="423" r:id="rId17"/>
    <p:sldId id="424" r:id="rId18"/>
    <p:sldId id="425" r:id="rId19"/>
    <p:sldId id="417" r:id="rId20"/>
    <p:sldId id="445" r:id="rId21"/>
    <p:sldId id="427" r:id="rId22"/>
    <p:sldId id="428" r:id="rId23"/>
    <p:sldId id="426" r:id="rId24"/>
    <p:sldId id="429" r:id="rId25"/>
    <p:sldId id="430" r:id="rId26"/>
    <p:sldId id="432" r:id="rId27"/>
    <p:sldId id="431" r:id="rId28"/>
    <p:sldId id="433" r:id="rId29"/>
    <p:sldId id="434" r:id="rId30"/>
    <p:sldId id="436" r:id="rId31"/>
    <p:sldId id="418" r:id="rId32"/>
    <p:sldId id="435" r:id="rId33"/>
    <p:sldId id="443" r:id="rId34"/>
    <p:sldId id="439" r:id="rId35"/>
    <p:sldId id="444" r:id="rId36"/>
    <p:sldId id="437" r:id="rId37"/>
    <p:sldId id="438" r:id="rId38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3300"/>
    <a:srgbClr val="3399FF"/>
    <a:srgbClr val="FF6600"/>
    <a:srgbClr val="66CCFF"/>
    <a:srgbClr val="008000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1" autoAdjust="0"/>
    <p:restoredTop sz="93073" autoAdjust="0"/>
  </p:normalViewPr>
  <p:slideViewPr>
    <p:cSldViewPr>
      <p:cViewPr varScale="1">
        <p:scale>
          <a:sx n="82" d="100"/>
          <a:sy n="82" d="100"/>
        </p:scale>
        <p:origin x="-1704" y="-78"/>
      </p:cViewPr>
      <p:guideLst>
        <p:guide orient="horz" pos="2115"/>
        <p:guide pos="2880"/>
      </p:guideLst>
    </p:cSldViewPr>
  </p:slideViewPr>
  <p:outlineViewPr>
    <p:cViewPr varScale="1">
      <p:scale>
        <a:sx n="170" d="200"/>
        <a:sy n="170" d="200"/>
      </p:scale>
      <p:origin x="102" y="28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74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02/01/08</a:t>
            </a:r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3338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2513"/>
            <a:ext cx="5202238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Ladislav Andricek, MPI Munich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7C5D2B-938F-4D68-A41D-C2BA8F53E7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71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07C5D2B-938F-4D68-A41D-C2BA8F53E75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24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5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5" y="119063"/>
            <a:ext cx="2055813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9063"/>
            <a:ext cx="6016625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284288"/>
            <a:ext cx="8224838" cy="45212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168" y="666908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de-DE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93052" y="1242822"/>
            <a:ext cx="7765732" cy="4865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28428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2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0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8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1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0" y="684213"/>
            <a:ext cx="9144000" cy="12700"/>
          </a:xfrm>
          <a:prstGeom prst="line">
            <a:avLst/>
          </a:prstGeom>
          <a:noFill/>
          <a:ln w="57240">
            <a:solidFill>
              <a:srgbClr val="8DD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63575" y="6499225"/>
            <a:ext cx="8480425" cy="1588"/>
          </a:xfrm>
          <a:prstGeom prst="line">
            <a:avLst/>
          </a:prstGeom>
          <a:noFill/>
          <a:ln w="19080">
            <a:solidFill>
              <a:srgbClr val="00BA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77813" y="0"/>
            <a:ext cx="390525" cy="6858000"/>
          </a:xfrm>
          <a:prstGeom prst="rect">
            <a:avLst/>
          </a:prstGeom>
          <a:solidFill>
            <a:srgbClr val="E8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282575" cy="6858000"/>
          </a:xfrm>
          <a:prstGeom prst="rect">
            <a:avLst/>
          </a:prstGeom>
          <a:solidFill>
            <a:srgbClr val="8DD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572250"/>
            <a:ext cx="5616575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28th October 2014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5381625" y="6570663"/>
            <a:ext cx="35941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242492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2424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19063"/>
            <a:ext cx="7344816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4288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69619" y="6597352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4825455-BBAD-4716-8EAB-7281C1C1B5FF}" type="slidenum">
              <a:rPr lang="de-DE" sz="1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3389"/>
            <a:ext cx="951334" cy="5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PP_os_logo_cmy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"/>
            <a:ext cx="683568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38138" indent="-33813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ea typeface="+mn-ea"/>
          <a:cs typeface="Arial" pitchFamily="34" charset="0"/>
        </a:defRPr>
      </a:lvl1pPr>
      <a:lvl2pPr marL="738188" indent="-28098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14 05 26 16th DEPFET Workshop\em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0" y="1962592"/>
            <a:ext cx="8494730" cy="450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2" y="836712"/>
            <a:ext cx="7772400" cy="1302789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Arial Black" panose="020B0A04020102020204" pitchFamily="34" charset="0"/>
              </a:rPr>
              <a:t>Tests of EMCM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8468" y="5640662"/>
            <a:ext cx="5575522" cy="792088"/>
          </a:xfrm>
          <a:solidFill>
            <a:schemeClr val="bg1">
              <a:alpha val="61000"/>
            </a:schemeClr>
          </a:solidFill>
        </p:spPr>
        <p:txBody>
          <a:bodyPr/>
          <a:lstStyle/>
          <a:p>
            <a:pPr eaLnBrk="1" hangingPunct="1"/>
            <a:r>
              <a:rPr lang="en-US" sz="1800" b="1" dirty="0" smtClean="0">
                <a:latin typeface="Arial" charset="0"/>
              </a:rPr>
              <a:t>Felix Müller on behalf of the MPP / HLL </a:t>
            </a:r>
            <a:r>
              <a:rPr lang="en-US" sz="1800" b="1" dirty="0" err="1" smtClean="0">
                <a:latin typeface="Arial" charset="0"/>
              </a:rPr>
              <a:t>TestCrew</a:t>
            </a:r>
            <a:endParaRPr lang="en-US" sz="1800" b="1" dirty="0">
              <a:latin typeface="Arial" charset="0"/>
            </a:endParaRPr>
          </a:p>
          <a:p>
            <a:pPr eaLnBrk="1" hangingPunct="1"/>
            <a:r>
              <a:rPr lang="en-US" sz="1800" b="1" dirty="0" smtClean="0">
                <a:latin typeface="Arial" charset="0"/>
              </a:rPr>
              <a:t>(H.-G. Moser, C. Koffmane, M. Valentan)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2" y="764704"/>
            <a:ext cx="936104" cy="12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0"/>
            <a:ext cx="1250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14 05 26 16th DEPFET Workshop\Nad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0" y="4089838"/>
            <a:ext cx="2131240" cy="18797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633256" y="259370"/>
            <a:ext cx="6107096" cy="2893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 II PXD – ASIC Review</a:t>
            </a:r>
            <a:endParaRPr lang="en-US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80312" y="2132856"/>
            <a:ext cx="1763687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 26 - 27, 2014</a:t>
            </a:r>
          </a:p>
          <a:p>
            <a:pPr algn="ctr"/>
            <a:r>
              <a:rPr lang="de-DE" sz="1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Munich</a:t>
            </a:r>
            <a:endParaRPr lang="en-US" sz="1400" b="1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MPP,  Germany</a:t>
            </a:r>
            <a:endParaRPr lang="en-US" sz="1200" i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Switcher 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6 Switchers work properly in normal operation </a:t>
            </a:r>
            <a:r>
              <a:rPr lang="en-US" b="1" dirty="0" smtClean="0"/>
              <a:t>at 305MHz</a:t>
            </a:r>
          </a:p>
          <a:p>
            <a:r>
              <a:rPr lang="en-US" dirty="0" smtClean="0"/>
              <a:t>Switchers can be configured via JTAG (set termination resistors for LVDS)</a:t>
            </a:r>
          </a:p>
          <a:p>
            <a:pPr>
              <a:buClr>
                <a:srgbClr val="002060"/>
              </a:buClr>
              <a:buSzPct val="100000"/>
              <a:buFont typeface="Symbol"/>
              <a:buChar char="Þ"/>
            </a:pPr>
            <a:r>
              <a:rPr lang="en-US" dirty="0" smtClean="0"/>
              <a:t>should not be in a random state when switching them on</a:t>
            </a:r>
          </a:p>
          <a:p>
            <a:pPr>
              <a:buClr>
                <a:srgbClr val="002060"/>
              </a:buClr>
              <a:buSzPct val="100000"/>
              <a:buFont typeface="Symbol"/>
              <a:buChar char="Þ"/>
            </a:pPr>
            <a:r>
              <a:rPr lang="en-US" dirty="0" smtClean="0"/>
              <a:t>Configure termination resistors for each LVDS individually (CLK, </a:t>
            </a:r>
            <a:r>
              <a:rPr lang="en-US" dirty="0" err="1" smtClean="0"/>
              <a:t>StrG</a:t>
            </a:r>
            <a:r>
              <a:rPr lang="en-US" dirty="0" smtClean="0"/>
              <a:t>, </a:t>
            </a:r>
            <a:r>
              <a:rPr lang="en-US" dirty="0" err="1" smtClean="0"/>
              <a:t>StrC</a:t>
            </a:r>
            <a:r>
              <a:rPr lang="en-US" dirty="0" smtClean="0"/>
              <a:t>, </a:t>
            </a:r>
            <a:r>
              <a:rPr lang="en-US" dirty="0" err="1" smtClean="0"/>
              <a:t>SerIn</a:t>
            </a:r>
            <a:r>
              <a:rPr lang="en-US" dirty="0" smtClean="0"/>
              <a:t>)</a:t>
            </a:r>
          </a:p>
          <a:p>
            <a:pPr lvl="1">
              <a:buClr>
                <a:srgbClr val="002060"/>
              </a:buClr>
              <a:buSzPct val="100000"/>
              <a:buFont typeface="Symbol"/>
              <a:buChar char="Þ"/>
            </a:pPr>
            <a:r>
              <a:rPr lang="en-US" dirty="0" smtClean="0"/>
              <a:t>(parallel: CLK, </a:t>
            </a:r>
            <a:r>
              <a:rPr lang="en-US" dirty="0" err="1" smtClean="0"/>
              <a:t>StrG</a:t>
            </a:r>
            <a:r>
              <a:rPr lang="en-US" dirty="0" smtClean="0"/>
              <a:t>, </a:t>
            </a:r>
            <a:r>
              <a:rPr lang="en-US" dirty="0" err="1" smtClean="0"/>
              <a:t>StrC</a:t>
            </a:r>
            <a:r>
              <a:rPr lang="en-US" dirty="0" smtClean="0"/>
              <a:t>; in series: </a:t>
            </a:r>
            <a:r>
              <a:rPr lang="en-US" dirty="0" err="1" smtClean="0"/>
              <a:t>SerIn</a:t>
            </a:r>
            <a:r>
              <a:rPr lang="en-US" dirty="0" smtClean="0"/>
              <a:t>)</a:t>
            </a:r>
          </a:p>
          <a:p>
            <a:pPr>
              <a:buClr>
                <a:srgbClr val="002060"/>
              </a:buClr>
              <a:buSzPct val="100000"/>
              <a:buFont typeface="Symbol"/>
              <a:buChar char="Þ"/>
            </a:pPr>
            <a:r>
              <a:rPr lang="en-US" dirty="0" smtClean="0"/>
              <a:t>Module W18-3: All switchers are working fine (need micromanipulator), Matrix attached</a:t>
            </a:r>
          </a:p>
          <a:p>
            <a:pPr>
              <a:buClr>
                <a:srgbClr val="002060"/>
              </a:buClr>
              <a:buSzPct val="100000"/>
              <a:buFont typeface="Symbol"/>
              <a:buChar char="Þ"/>
            </a:pPr>
            <a:endParaRPr lang="en-US" dirty="0" smtClean="0"/>
          </a:p>
          <a:p>
            <a:pPr>
              <a:buClr>
                <a:srgbClr val="002060"/>
              </a:buClr>
              <a:buSzPct val="100000"/>
              <a:buFont typeface="Symbol"/>
              <a:buChar char="Þ"/>
            </a:pPr>
            <a:r>
              <a:rPr lang="en-US" dirty="0" smtClean="0"/>
              <a:t>Gated-Mode Operation</a:t>
            </a:r>
          </a:p>
          <a:p>
            <a:pPr>
              <a:buClr>
                <a:srgbClr val="002060"/>
              </a:buClr>
              <a:buSzPct val="100000"/>
              <a:buFont typeface="Symbol"/>
              <a:buChar char="Þ"/>
            </a:pPr>
            <a:r>
              <a:rPr lang="en-US" dirty="0" smtClean="0"/>
              <a:t>Operation Mode can be changed in GUI =&gt; tested &amp; works (no information about timing, how fast does the mode switch from normal mode to </a:t>
            </a:r>
            <a:r>
              <a:rPr lang="en-US" dirty="0" err="1" smtClean="0"/>
              <a:t>GatedMode</a:t>
            </a:r>
            <a:r>
              <a:rPr lang="en-US" dirty="0" smtClean="0"/>
              <a:t> operation)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Belle II ASIC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DHPT 1.0 – Aurora Links – Signal integrity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problems:</a:t>
            </a:r>
          </a:p>
          <a:p>
            <a:r>
              <a:rPr lang="en-US" dirty="0" smtClean="0"/>
              <a:t>	- Design / Layout error with</a:t>
            </a:r>
          </a:p>
          <a:p>
            <a:r>
              <a:rPr lang="en-US" dirty="0" smtClean="0"/>
              <a:t>	- Problems during manufacturing of </a:t>
            </a:r>
            <a:r>
              <a:rPr lang="en-US" dirty="0" err="1" smtClean="0"/>
              <a:t>Kapton</a:t>
            </a:r>
            <a:r>
              <a:rPr lang="en-US" dirty="0" smtClean="0"/>
              <a:t> (impedance not controlled)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Solutions:</a:t>
            </a:r>
          </a:p>
          <a:p>
            <a:pPr>
              <a:buFontTx/>
              <a:buChar char="-"/>
            </a:pPr>
            <a:r>
              <a:rPr lang="en-US" dirty="0" smtClean="0"/>
              <a:t>More capacitors at </a:t>
            </a:r>
            <a:r>
              <a:rPr lang="en-US" dirty="0" err="1" smtClean="0"/>
              <a:t>PowerPatchPanel</a:t>
            </a:r>
            <a:r>
              <a:rPr lang="en-US" dirty="0" smtClean="0"/>
              <a:t> (PCB, connected to </a:t>
            </a:r>
            <a:r>
              <a:rPr lang="en-US" dirty="0" err="1" smtClean="0"/>
              <a:t>Kapton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Replace </a:t>
            </a:r>
            <a:r>
              <a:rPr lang="en-US" dirty="0" err="1" smtClean="0"/>
              <a:t>Kapton</a:t>
            </a:r>
            <a:r>
              <a:rPr lang="en-US" dirty="0" smtClean="0"/>
              <a:t> by PCB</a:t>
            </a:r>
          </a:p>
          <a:p>
            <a:pPr>
              <a:buFontTx/>
              <a:buChar char="-"/>
            </a:pPr>
            <a:r>
              <a:rPr lang="en-US" dirty="0" smtClean="0"/>
              <a:t>DHH firmware allows „half data rate“ (800Mbit/s instead of 1.6Gbit/s) of DHPT to be transmitted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Belle II ASIC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Aurora Settings – DHPT1.0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4001251" cy="208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5724128" y="4797152"/>
            <a:ext cx="27495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- IDAC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CML TX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 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IDAC CML TX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BIASD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cml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dly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4139625" cy="223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067944" y="6207908"/>
            <a:ext cx="5006499" cy="22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DHPT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1.0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Manual,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Version 0.1, October 13,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2014, University of Bonn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5367131" cy="133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5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Aurora Scans – DHPT1.0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72808" cy="564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508104" y="1556792"/>
            <a:ext cx="2659702" cy="112851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Procedure:</a:t>
            </a:r>
          </a:p>
          <a:p>
            <a:pPr>
              <a:spcBef>
                <a:spcPts val="100"/>
              </a:spcBef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RST =&gt; get link</a:t>
            </a:r>
          </a:p>
          <a:p>
            <a:pPr>
              <a:spcBef>
                <a:spcPts val="100"/>
              </a:spcBef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link status (blue dot)</a:t>
            </a:r>
          </a:p>
          <a:p>
            <a:pPr>
              <a:spcBef>
                <a:spcPts val="100"/>
              </a:spcBef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 (transmit data)</a:t>
            </a:r>
          </a:p>
          <a:p>
            <a:pPr>
              <a:spcBef>
                <a:spcPts val="100"/>
              </a:spcBef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link status (red dot)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Aurora Links – Signals </a:t>
            </a:r>
            <a:r>
              <a:rPr lang="de-DE" dirty="0" err="1" smtClean="0"/>
              <a:t>Integrity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sp>
        <p:nvSpPr>
          <p:cNvPr id="30" name="Rechteck 29"/>
          <p:cNvSpPr/>
          <p:nvPr/>
        </p:nvSpPr>
        <p:spPr bwMode="auto">
          <a:xfrm>
            <a:off x="874350" y="1186541"/>
            <a:ext cx="2939143" cy="188322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1473062" y="1747155"/>
            <a:ext cx="1469935" cy="807556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 rot="5400000">
            <a:off x="3443378" y="1930261"/>
            <a:ext cx="740229" cy="406669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1870573" y="1964870"/>
            <a:ext cx="674915" cy="326568"/>
          </a:xfrm>
          <a:prstGeom prst="rect">
            <a:avLst/>
          </a:prstGeom>
          <a:solidFill>
            <a:srgbClr val="808080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DHPT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081179" y="1219198"/>
            <a:ext cx="1850572" cy="2612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</a:rPr>
              <a:t>Hybrid 5 - PCB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473062" y="2291438"/>
            <a:ext cx="1458689" cy="263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200" dirty="0" err="1" smtClean="0">
                <a:solidFill>
                  <a:srgbClr val="000000"/>
                </a:solidFill>
                <a:latin typeface="Tahoma" charset="0"/>
              </a:rPr>
              <a:t>Wirebond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</a:rPr>
              <a:t> Adapter</a:t>
            </a:r>
          </a:p>
        </p:txBody>
      </p:sp>
      <p:sp>
        <p:nvSpPr>
          <p:cNvPr id="36" name="Rechteck 35"/>
          <p:cNvSpPr/>
          <p:nvPr/>
        </p:nvSpPr>
        <p:spPr bwMode="auto">
          <a:xfrm>
            <a:off x="6480494" y="1219198"/>
            <a:ext cx="2253342" cy="1883229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DHH /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DHHemulator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 rot="5400000">
            <a:off x="6110379" y="1975818"/>
            <a:ext cx="740229" cy="406669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 bwMode="auto">
          <a:xfrm flipH="1" flipV="1">
            <a:off x="4016827" y="2356750"/>
            <a:ext cx="968830" cy="745677"/>
          </a:xfrm>
          <a:prstGeom prst="straightConnector1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Gerade Verbindung mit Pfeil 38"/>
          <p:cNvCxnSpPr/>
          <p:nvPr/>
        </p:nvCxnSpPr>
        <p:spPr bwMode="auto">
          <a:xfrm flipV="1">
            <a:off x="5146993" y="2356752"/>
            <a:ext cx="1079231" cy="713018"/>
          </a:xfrm>
          <a:prstGeom prst="straightConnector1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feld 39"/>
          <p:cNvSpPr txBox="1"/>
          <p:nvPr/>
        </p:nvSpPr>
        <p:spPr>
          <a:xfrm>
            <a:off x="3845272" y="3069770"/>
            <a:ext cx="2920865" cy="446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Tahoma" charset="0"/>
              </a:rPr>
              <a:t>Infiniband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</a:rPr>
              <a:t> connectors</a:t>
            </a:r>
          </a:p>
        </p:txBody>
      </p:sp>
      <p:sp>
        <p:nvSpPr>
          <p:cNvPr id="41" name="Rechteck 40"/>
          <p:cNvSpPr/>
          <p:nvPr/>
        </p:nvSpPr>
        <p:spPr bwMode="auto">
          <a:xfrm>
            <a:off x="4016827" y="2019300"/>
            <a:ext cx="2260332" cy="195942"/>
          </a:xfrm>
          <a:prstGeom prst="rect">
            <a:avLst/>
          </a:prstGeom>
          <a:solidFill>
            <a:srgbClr val="3333CC">
              <a:lumMod val="60000"/>
              <a:lumOff val="4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125686" y="1654628"/>
            <a:ext cx="1875836" cy="3646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</a:rPr>
              <a:t>15m </a:t>
            </a:r>
            <a:r>
              <a:rPr lang="en-US" sz="1400" dirty="0" err="1" smtClean="0">
                <a:solidFill>
                  <a:srgbClr val="000000"/>
                </a:solidFill>
                <a:latin typeface="Tahoma" charset="0"/>
              </a:rPr>
              <a:t>Infiniband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</a:rPr>
              <a:t> cable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569550" y="4985656"/>
            <a:ext cx="2068647" cy="478972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EMCM</a:t>
            </a:r>
          </a:p>
        </p:txBody>
      </p:sp>
      <p:sp>
        <p:nvSpPr>
          <p:cNvPr id="44" name="Rechteck 43"/>
          <p:cNvSpPr/>
          <p:nvPr/>
        </p:nvSpPr>
        <p:spPr bwMode="auto">
          <a:xfrm>
            <a:off x="2626951" y="4985656"/>
            <a:ext cx="2215242" cy="4789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Kapton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4680857" y="4571999"/>
            <a:ext cx="1291502" cy="1208314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Data Patch Panel</a:t>
            </a:r>
          </a:p>
        </p:txBody>
      </p:sp>
      <p:sp>
        <p:nvSpPr>
          <p:cNvPr id="46" name="Rechteck 45"/>
          <p:cNvSpPr/>
          <p:nvPr/>
        </p:nvSpPr>
        <p:spPr bwMode="auto">
          <a:xfrm rot="5400000">
            <a:off x="5754644" y="5010921"/>
            <a:ext cx="740229" cy="406669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7177179" y="4348841"/>
            <a:ext cx="1662021" cy="165463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DHH</a:t>
            </a:r>
          </a:p>
        </p:txBody>
      </p:sp>
      <p:sp>
        <p:nvSpPr>
          <p:cNvPr id="48" name="Rechteck 47"/>
          <p:cNvSpPr/>
          <p:nvPr/>
        </p:nvSpPr>
        <p:spPr bwMode="auto">
          <a:xfrm rot="5400000">
            <a:off x="6932250" y="4972821"/>
            <a:ext cx="740229" cy="406669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6293486" y="5116284"/>
            <a:ext cx="883693" cy="185058"/>
          </a:xfrm>
          <a:prstGeom prst="rect">
            <a:avLst/>
          </a:prstGeom>
          <a:solidFill>
            <a:srgbClr val="3333CC">
              <a:lumMod val="60000"/>
              <a:lumOff val="4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50" name="Freihandform 49"/>
          <p:cNvSpPr/>
          <p:nvPr/>
        </p:nvSpPr>
        <p:spPr bwMode="auto">
          <a:xfrm>
            <a:off x="2540226" y="5040086"/>
            <a:ext cx="195942" cy="109061"/>
          </a:xfrm>
          <a:custGeom>
            <a:avLst/>
            <a:gdLst>
              <a:gd name="connsiteX0" fmla="*/ 0 w 195942"/>
              <a:gd name="connsiteY0" fmla="*/ 87290 h 109061"/>
              <a:gd name="connsiteX1" fmla="*/ 119742 w 195942"/>
              <a:gd name="connsiteY1" fmla="*/ 204 h 109061"/>
              <a:gd name="connsiteX2" fmla="*/ 195942 w 195942"/>
              <a:gd name="connsiteY2" fmla="*/ 109061 h 10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2" h="109061">
                <a:moveTo>
                  <a:pt x="0" y="87290"/>
                </a:moveTo>
                <a:cubicBezTo>
                  <a:pt x="43542" y="41933"/>
                  <a:pt x="87085" y="-3424"/>
                  <a:pt x="119742" y="204"/>
                </a:cubicBezTo>
                <a:cubicBezTo>
                  <a:pt x="152399" y="3832"/>
                  <a:pt x="174170" y="56446"/>
                  <a:pt x="195942" y="109061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51" name="Freihandform 50"/>
          <p:cNvSpPr/>
          <p:nvPr/>
        </p:nvSpPr>
        <p:spPr bwMode="auto">
          <a:xfrm>
            <a:off x="2540222" y="5159828"/>
            <a:ext cx="195942" cy="109061"/>
          </a:xfrm>
          <a:custGeom>
            <a:avLst/>
            <a:gdLst>
              <a:gd name="connsiteX0" fmla="*/ 0 w 195942"/>
              <a:gd name="connsiteY0" fmla="*/ 87290 h 109061"/>
              <a:gd name="connsiteX1" fmla="*/ 119742 w 195942"/>
              <a:gd name="connsiteY1" fmla="*/ 204 h 109061"/>
              <a:gd name="connsiteX2" fmla="*/ 195942 w 195942"/>
              <a:gd name="connsiteY2" fmla="*/ 109061 h 10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2" h="109061">
                <a:moveTo>
                  <a:pt x="0" y="87290"/>
                </a:moveTo>
                <a:cubicBezTo>
                  <a:pt x="43542" y="41933"/>
                  <a:pt x="87085" y="-3424"/>
                  <a:pt x="119742" y="204"/>
                </a:cubicBezTo>
                <a:cubicBezTo>
                  <a:pt x="152399" y="3832"/>
                  <a:pt x="174170" y="56446"/>
                  <a:pt x="195942" y="109061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52" name="Freihandform 51"/>
          <p:cNvSpPr/>
          <p:nvPr/>
        </p:nvSpPr>
        <p:spPr bwMode="auto">
          <a:xfrm>
            <a:off x="2529336" y="5279574"/>
            <a:ext cx="195942" cy="109061"/>
          </a:xfrm>
          <a:custGeom>
            <a:avLst/>
            <a:gdLst>
              <a:gd name="connsiteX0" fmla="*/ 0 w 195942"/>
              <a:gd name="connsiteY0" fmla="*/ 87290 h 109061"/>
              <a:gd name="connsiteX1" fmla="*/ 119742 w 195942"/>
              <a:gd name="connsiteY1" fmla="*/ 204 h 109061"/>
              <a:gd name="connsiteX2" fmla="*/ 195942 w 195942"/>
              <a:gd name="connsiteY2" fmla="*/ 109061 h 10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2" h="109061">
                <a:moveTo>
                  <a:pt x="0" y="87290"/>
                </a:moveTo>
                <a:cubicBezTo>
                  <a:pt x="43542" y="41933"/>
                  <a:pt x="87085" y="-3424"/>
                  <a:pt x="119742" y="204"/>
                </a:cubicBezTo>
                <a:cubicBezTo>
                  <a:pt x="152399" y="3832"/>
                  <a:pt x="174170" y="56446"/>
                  <a:pt x="195942" y="109061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72886" y="4348841"/>
            <a:ext cx="2837272" cy="2993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</a:rPr>
              <a:t>EMCM Setup</a:t>
            </a:r>
          </a:p>
        </p:txBody>
      </p:sp>
      <p:sp>
        <p:nvSpPr>
          <p:cNvPr id="54" name="Ellipse 53"/>
          <p:cNvSpPr/>
          <p:nvPr/>
        </p:nvSpPr>
        <p:spPr bwMode="auto">
          <a:xfrm>
            <a:off x="5434016" y="5201610"/>
            <a:ext cx="178504" cy="18505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56" name="Gerade Verbindung 55"/>
          <p:cNvCxnSpPr/>
          <p:nvPr/>
        </p:nvCxnSpPr>
        <p:spPr bwMode="auto">
          <a:xfrm>
            <a:off x="5523268" y="5301342"/>
            <a:ext cx="39815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56"/>
          <p:cNvCxnSpPr/>
          <p:nvPr/>
        </p:nvCxnSpPr>
        <p:spPr bwMode="auto">
          <a:xfrm>
            <a:off x="4680857" y="5294137"/>
            <a:ext cx="8239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2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Aurora Links – Signals </a:t>
            </a:r>
            <a:r>
              <a:rPr lang="de-DE" dirty="0" err="1" smtClean="0"/>
              <a:t>Integrity</a:t>
            </a:r>
            <a:r>
              <a:rPr lang="de-DE" dirty="0" smtClean="0"/>
              <a:t> (1)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5123" name="Picture 3" descr="B:\DHPT\Cables Measurements\DHPT_TestBoard_DHPT0_305MHz_3mCableTxbias15_75_1.2V_cmloutsel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7" y="980728"/>
            <a:ext cx="4213725" cy="295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55164"/>
              </p:ext>
            </p:extLst>
          </p:nvPr>
        </p:nvGraphicFramePr>
        <p:xfrm>
          <a:off x="746522" y="4221088"/>
          <a:ext cx="368146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209728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DHPT Testboard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305MHz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 descr="B:\DHPT\Cables Measurements\EMCM3_W17_DHPT0_305MHz_3mCableTxbias127_48_1.6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78" y="980728"/>
            <a:ext cx="4213726" cy="295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134490"/>
              </p:ext>
            </p:extLst>
          </p:nvPr>
        </p:nvGraphicFramePr>
        <p:xfrm>
          <a:off x="5004048" y="4221088"/>
          <a:ext cx="374441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EMCM – DHPT0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305MHz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6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Aurora Links – Signals </a:t>
            </a:r>
            <a:r>
              <a:rPr lang="de-DE" dirty="0" err="1" smtClean="0"/>
              <a:t>Integrity</a:t>
            </a:r>
            <a:r>
              <a:rPr lang="de-DE" dirty="0" smtClean="0"/>
              <a:t> (2)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55679"/>
              </p:ext>
            </p:extLst>
          </p:nvPr>
        </p:nvGraphicFramePr>
        <p:xfrm>
          <a:off x="746522" y="4221088"/>
          <a:ext cx="368146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209728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DHPT Testboard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305MHz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88749"/>
              </p:ext>
            </p:extLst>
          </p:nvPr>
        </p:nvGraphicFramePr>
        <p:xfrm>
          <a:off x="5004048" y="4221088"/>
          <a:ext cx="3744416" cy="221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EMCM – DHPT0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305MHz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241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B:\DHPT\Cables Measurements\DHPT_TestBoard_DHPT0_305MHz_15mCableTxbias15_150_1.62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4" y="977117"/>
            <a:ext cx="4218868" cy="29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:\DHPT\Cables Measurements\EMCM3_W17_DHPT0_305MHz_15mCableMertiecTxbias7_150_1.64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77117"/>
            <a:ext cx="3949423" cy="29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Aurora Links – Signals </a:t>
            </a:r>
            <a:r>
              <a:rPr lang="de-DE" dirty="0" err="1"/>
              <a:t>Integrity</a:t>
            </a:r>
            <a:r>
              <a:rPr lang="de-DE" dirty="0"/>
              <a:t> </a:t>
            </a:r>
            <a:r>
              <a:rPr lang="de-DE" dirty="0" smtClean="0"/>
              <a:t>(3)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7170" name="Picture 2" descr="B:\DHPT\Cables Measurements\EMCM3_W17_DHPT0_305MHz_15mCableMertiecTxbias15_180_1.6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6538"/>
            <a:ext cx="3942025" cy="29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291577"/>
              </p:ext>
            </p:extLst>
          </p:nvPr>
        </p:nvGraphicFramePr>
        <p:xfrm>
          <a:off x="755576" y="4221088"/>
          <a:ext cx="3672408" cy="221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EMCM – DHPT0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305MHz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241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1" name="Picture 3" descr="B:\DHPT\Cables Measurements\EMCM3_W17_DHPT0_250MHz_15mCableMeritecTxbias15_150_1.6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55" y="966559"/>
            <a:ext cx="4225177" cy="29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73624"/>
              </p:ext>
            </p:extLst>
          </p:nvPr>
        </p:nvGraphicFramePr>
        <p:xfrm>
          <a:off x="5004048" y="4221088"/>
          <a:ext cx="3816424" cy="221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EMCM – DHPT0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250MHz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241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DCD Pipeline (</a:t>
            </a:r>
            <a:r>
              <a:rPr lang="de-DE" dirty="0" err="1" smtClean="0"/>
              <a:t>DCDpp</a:t>
            </a:r>
            <a:r>
              <a:rPr lang="de-DE" dirty="0" smtClean="0"/>
              <a:t>) – Noise </a:t>
            </a:r>
            <a:r>
              <a:rPr lang="de-DE" dirty="0" err="1" smtClean="0"/>
              <a:t>Measurements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6941664" cy="568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689756" y="3140968"/>
            <a:ext cx="1454244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IFBPBias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=90</a:t>
            </a:r>
          </a:p>
          <a:p>
            <a:pPr>
              <a:lnSpc>
                <a:spcPct val="120000"/>
              </a:lnSpc>
            </a:pPr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IPSource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=90</a:t>
            </a:r>
          </a:p>
          <a:p>
            <a:pPr>
              <a:lnSpc>
                <a:spcPct val="120000"/>
              </a:lnSpc>
            </a:pPr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0.9V</a:t>
            </a:r>
          </a:p>
          <a:p>
            <a:pPr>
              <a:lnSpc>
                <a:spcPct val="120000"/>
              </a:lnSpc>
            </a:pPr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AmpLow</a:t>
            </a: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1.2V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43030" y="1196752"/>
            <a:ext cx="94769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DCD Pipeline (</a:t>
            </a:r>
            <a:r>
              <a:rPr lang="de-DE" dirty="0" err="1" smtClean="0"/>
              <a:t>DCDpp</a:t>
            </a:r>
            <a:r>
              <a:rPr lang="de-DE" dirty="0" smtClean="0"/>
              <a:t>) – Noise </a:t>
            </a:r>
            <a:r>
              <a:rPr lang="de-DE" dirty="0" err="1" smtClean="0"/>
              <a:t>Measurements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0708"/>
            <a:ext cx="6881523" cy="568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689756" y="3140968"/>
            <a:ext cx="1454244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IFBPBias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=90</a:t>
            </a:r>
          </a:p>
          <a:p>
            <a:pPr>
              <a:lnSpc>
                <a:spcPct val="120000"/>
              </a:lnSpc>
            </a:pPr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IPSource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=90</a:t>
            </a:r>
          </a:p>
          <a:p>
            <a:pPr>
              <a:lnSpc>
                <a:spcPct val="120000"/>
              </a:lnSpc>
            </a:pPr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0.9V</a:t>
            </a:r>
          </a:p>
          <a:p>
            <a:pPr>
              <a:lnSpc>
                <a:spcPct val="120000"/>
              </a:lnSpc>
            </a:pPr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AmpLow</a:t>
            </a: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1.2V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14164" y="3496219"/>
            <a:ext cx="356540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Restart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System, i.e. power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1979712" y="5157192"/>
            <a:ext cx="792088" cy="28803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1583654" y="4581127"/>
            <a:ext cx="1188146" cy="4862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943030" y="1196752"/>
            <a:ext cx="94769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Electrical</a:t>
            </a:r>
            <a:r>
              <a:rPr lang="de-DE" dirty="0" smtClean="0"/>
              <a:t> Multi-Chip Module (EMCM)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747068" y="692696"/>
            <a:ext cx="826374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Goal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Design and build a fully functional Belle II half-ladder (module) without DEPFET</a:t>
            </a:r>
          </a:p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Reasons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Technological feasibility of the 3-metal (Al1, Al2, Cu) system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Practice flip-chipping (soldering ASICs on pads) and off-module interconnection (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Kapton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flex cable)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Layout - check if there is enough space for full circuit design, including passive components (decoupling capacitors &amp; termination resistors for LVDS signals)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Power Distribution &amp; Cross-Talk -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Testpads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probe the signals and voltages of the ASICs directly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(voltage drops, parasitic capacitances, resistances, check of signal integrity)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 Noise of all 1000/1024 DCD channels at 320MHz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JTAG programming of all ASICs (including Boundary Scan of all the digital IOs)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Timing and Synchronization (Switcher sequence, DCD data transfer)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Stable operation of all 4 high speed links from DHPT to DHH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Stable Switcher outputs on fully assembled EMCM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PXD6 operation assembled on EMCM</a:t>
            </a:r>
          </a:p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Features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Similar metal system (3 layers) as final modules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Circuitry at periphery (end-of-stave) 4DHPs, 4DCDs, 6 Switchers (additionally 1 DEPFET matrix)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Power Supply, Slow control (JTAG) and High Speed Signals via </a:t>
            </a:r>
            <a:r>
              <a:rPr lang="en-US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Kapton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flex cable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Sensitive region for test structures (small DEPFET matrix; 32x64 pixels)</a:t>
            </a:r>
          </a:p>
        </p:txBody>
      </p:sp>
    </p:spTree>
    <p:extLst>
      <p:ext uri="{BB962C8B-B14F-4D97-AF65-F5344CB8AC3E}">
        <p14:creationId xmlns:p14="http://schemas.microsoft.com/office/powerpoint/2010/main" val="15132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910572" cy="55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689756" y="3140968"/>
            <a:ext cx="1454244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IFBPBias</a:t>
            </a: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=80</a:t>
            </a:r>
          </a:p>
          <a:p>
            <a:pPr>
              <a:lnSpc>
                <a:spcPct val="120000"/>
              </a:lnSpc>
            </a:pPr>
            <a:r>
              <a:rPr lang="de-DE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IPSource</a:t>
            </a: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=80</a:t>
            </a:r>
          </a:p>
          <a:p>
            <a:pPr>
              <a:lnSpc>
                <a:spcPct val="120000"/>
              </a:lnSpc>
            </a:pPr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0.9V</a:t>
            </a:r>
          </a:p>
          <a:p>
            <a:pPr>
              <a:lnSpc>
                <a:spcPct val="120000"/>
              </a:lnSpc>
            </a:pPr>
            <a:r>
              <a:rPr lang="de-DE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AmpLow</a:t>
            </a: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1.2V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43030" y="1196752"/>
            <a:ext cx="94769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344816" cy="479425"/>
          </a:xfrm>
        </p:spPr>
        <p:txBody>
          <a:bodyPr/>
          <a:lstStyle/>
          <a:p>
            <a:r>
              <a:rPr lang="de-DE" dirty="0" smtClean="0"/>
              <a:t>DCD Pipeline (</a:t>
            </a:r>
            <a:r>
              <a:rPr lang="de-DE" dirty="0" err="1" smtClean="0"/>
              <a:t>DCDpp</a:t>
            </a:r>
            <a:r>
              <a:rPr lang="de-DE" dirty="0" smtClean="0"/>
              <a:t>) – Noise </a:t>
            </a:r>
            <a:r>
              <a:rPr lang="de-DE" dirty="0" err="1" smtClean="0"/>
              <a:t>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0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 bwMode="auto">
          <a:xfrm>
            <a:off x="5559829" y="1169970"/>
            <a:ext cx="2736304" cy="10828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DCD Pipeline (</a:t>
            </a:r>
            <a:r>
              <a:rPr lang="de-DE" dirty="0" err="1"/>
              <a:t>DCDpp</a:t>
            </a:r>
            <a:r>
              <a:rPr lang="de-DE" dirty="0"/>
              <a:t>) – </a:t>
            </a:r>
            <a:r>
              <a:rPr lang="de-DE" dirty="0" smtClean="0"/>
              <a:t>Internal </a:t>
            </a:r>
            <a:r>
              <a:rPr lang="de-DE" dirty="0" err="1" smtClean="0"/>
              <a:t>Current</a:t>
            </a:r>
            <a:r>
              <a:rPr lang="de-DE" dirty="0" smtClean="0"/>
              <a:t> Source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sp>
        <p:nvSpPr>
          <p:cNvPr id="21" name="Rechteck 20"/>
          <p:cNvSpPr/>
          <p:nvPr/>
        </p:nvSpPr>
        <p:spPr bwMode="auto">
          <a:xfrm>
            <a:off x="936901" y="873994"/>
            <a:ext cx="2050923" cy="1402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936901" y="880660"/>
            <a:ext cx="72008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1584851" y="1441994"/>
            <a:ext cx="1386083" cy="75608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46798" y="1497894"/>
            <a:ext cx="122413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811857" y="1468251"/>
            <a:ext cx="223224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Measurement Unit (SMU)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755576" y="3356992"/>
            <a:ext cx="2068647" cy="478972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EMCM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2812977" y="3356992"/>
            <a:ext cx="2215242" cy="4789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Kapton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31" name="Freihandform 30"/>
          <p:cNvSpPr/>
          <p:nvPr/>
        </p:nvSpPr>
        <p:spPr bwMode="auto">
          <a:xfrm>
            <a:off x="2726252" y="3411422"/>
            <a:ext cx="195942" cy="109061"/>
          </a:xfrm>
          <a:custGeom>
            <a:avLst/>
            <a:gdLst>
              <a:gd name="connsiteX0" fmla="*/ 0 w 195942"/>
              <a:gd name="connsiteY0" fmla="*/ 87290 h 109061"/>
              <a:gd name="connsiteX1" fmla="*/ 119742 w 195942"/>
              <a:gd name="connsiteY1" fmla="*/ 204 h 109061"/>
              <a:gd name="connsiteX2" fmla="*/ 195942 w 195942"/>
              <a:gd name="connsiteY2" fmla="*/ 109061 h 10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2" h="109061">
                <a:moveTo>
                  <a:pt x="0" y="87290"/>
                </a:moveTo>
                <a:cubicBezTo>
                  <a:pt x="43542" y="41933"/>
                  <a:pt x="87085" y="-3424"/>
                  <a:pt x="119742" y="204"/>
                </a:cubicBezTo>
                <a:cubicBezTo>
                  <a:pt x="152399" y="3832"/>
                  <a:pt x="174170" y="56446"/>
                  <a:pt x="195942" y="109061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32" name="Freihandform 31"/>
          <p:cNvSpPr/>
          <p:nvPr/>
        </p:nvSpPr>
        <p:spPr bwMode="auto">
          <a:xfrm>
            <a:off x="2726248" y="3531164"/>
            <a:ext cx="195942" cy="109061"/>
          </a:xfrm>
          <a:custGeom>
            <a:avLst/>
            <a:gdLst>
              <a:gd name="connsiteX0" fmla="*/ 0 w 195942"/>
              <a:gd name="connsiteY0" fmla="*/ 87290 h 109061"/>
              <a:gd name="connsiteX1" fmla="*/ 119742 w 195942"/>
              <a:gd name="connsiteY1" fmla="*/ 204 h 109061"/>
              <a:gd name="connsiteX2" fmla="*/ 195942 w 195942"/>
              <a:gd name="connsiteY2" fmla="*/ 109061 h 10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2" h="109061">
                <a:moveTo>
                  <a:pt x="0" y="87290"/>
                </a:moveTo>
                <a:cubicBezTo>
                  <a:pt x="43542" y="41933"/>
                  <a:pt x="87085" y="-3424"/>
                  <a:pt x="119742" y="204"/>
                </a:cubicBezTo>
                <a:cubicBezTo>
                  <a:pt x="152399" y="3832"/>
                  <a:pt x="174170" y="56446"/>
                  <a:pt x="195942" y="109061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33" name="Freihandform 32"/>
          <p:cNvSpPr/>
          <p:nvPr/>
        </p:nvSpPr>
        <p:spPr bwMode="auto">
          <a:xfrm>
            <a:off x="2715362" y="3650910"/>
            <a:ext cx="195942" cy="109061"/>
          </a:xfrm>
          <a:custGeom>
            <a:avLst/>
            <a:gdLst>
              <a:gd name="connsiteX0" fmla="*/ 0 w 195942"/>
              <a:gd name="connsiteY0" fmla="*/ 87290 h 109061"/>
              <a:gd name="connsiteX1" fmla="*/ 119742 w 195942"/>
              <a:gd name="connsiteY1" fmla="*/ 204 h 109061"/>
              <a:gd name="connsiteX2" fmla="*/ 195942 w 195942"/>
              <a:gd name="connsiteY2" fmla="*/ 109061 h 10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2" h="109061">
                <a:moveTo>
                  <a:pt x="0" y="87290"/>
                </a:moveTo>
                <a:cubicBezTo>
                  <a:pt x="43542" y="41933"/>
                  <a:pt x="87085" y="-3424"/>
                  <a:pt x="119742" y="204"/>
                </a:cubicBezTo>
                <a:cubicBezTo>
                  <a:pt x="152399" y="3832"/>
                  <a:pt x="174170" y="56446"/>
                  <a:pt x="195942" y="109061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cxnSp>
        <p:nvCxnSpPr>
          <p:cNvPr id="25" name="Gerade Verbindung 24"/>
          <p:cNvCxnSpPr>
            <a:stCxn id="23" idx="3"/>
            <a:endCxn id="27" idx="1"/>
          </p:cNvCxnSpPr>
          <p:nvPr/>
        </p:nvCxnSpPr>
        <p:spPr bwMode="auto">
          <a:xfrm flipV="1">
            <a:off x="2970934" y="1711396"/>
            <a:ext cx="2588895" cy="12813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hteck 45"/>
          <p:cNvSpPr/>
          <p:nvPr/>
        </p:nvSpPr>
        <p:spPr bwMode="auto">
          <a:xfrm>
            <a:off x="2373065" y="3664265"/>
            <a:ext cx="216483" cy="1197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47" name="Gerade Verbindung 46"/>
          <p:cNvCxnSpPr>
            <a:stCxn id="46" idx="3"/>
          </p:cNvCxnSpPr>
          <p:nvPr/>
        </p:nvCxnSpPr>
        <p:spPr bwMode="auto">
          <a:xfrm>
            <a:off x="2589548" y="3724138"/>
            <a:ext cx="136253" cy="185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hteck 49"/>
          <p:cNvSpPr/>
          <p:nvPr/>
        </p:nvSpPr>
        <p:spPr bwMode="auto">
          <a:xfrm>
            <a:off x="5028219" y="3364702"/>
            <a:ext cx="2215242" cy="47897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Power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Patch Panel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51" name="Freihandform 50"/>
          <p:cNvSpPr/>
          <p:nvPr/>
        </p:nvSpPr>
        <p:spPr bwMode="auto">
          <a:xfrm>
            <a:off x="6487886" y="3068960"/>
            <a:ext cx="1490958" cy="1642473"/>
          </a:xfrm>
          <a:custGeom>
            <a:avLst/>
            <a:gdLst>
              <a:gd name="connsiteX0" fmla="*/ 766354 w 1490958"/>
              <a:gd name="connsiteY0" fmla="*/ 531744 h 1642473"/>
              <a:gd name="connsiteX1" fmla="*/ 1489165 w 1490958"/>
              <a:gd name="connsiteY1" fmla="*/ 35355 h 1642473"/>
              <a:gd name="connsiteX2" fmla="*/ 940525 w 1490958"/>
              <a:gd name="connsiteY2" fmla="*/ 1393893 h 1642473"/>
              <a:gd name="connsiteX3" fmla="*/ 0 w 1490958"/>
              <a:gd name="connsiteY3" fmla="*/ 1637733 h 164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958" h="1642473">
                <a:moveTo>
                  <a:pt x="766354" y="531744"/>
                </a:moveTo>
                <a:cubicBezTo>
                  <a:pt x="1113245" y="211704"/>
                  <a:pt x="1460137" y="-108336"/>
                  <a:pt x="1489165" y="35355"/>
                </a:cubicBezTo>
                <a:cubicBezTo>
                  <a:pt x="1518193" y="179046"/>
                  <a:pt x="1188719" y="1126830"/>
                  <a:pt x="940525" y="1393893"/>
                </a:cubicBezTo>
                <a:cubicBezTo>
                  <a:pt x="692331" y="1660956"/>
                  <a:pt x="346165" y="1649344"/>
                  <a:pt x="0" y="1637733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35" name="Gerade Verbindung 34"/>
          <p:cNvCxnSpPr>
            <a:stCxn id="33" idx="2"/>
            <a:endCxn id="50" idx="3"/>
          </p:cNvCxnSpPr>
          <p:nvPr/>
        </p:nvCxnSpPr>
        <p:spPr bwMode="auto">
          <a:xfrm flipV="1">
            <a:off x="2911304" y="3604188"/>
            <a:ext cx="4332157" cy="15578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hteck 53"/>
          <p:cNvSpPr/>
          <p:nvPr/>
        </p:nvSpPr>
        <p:spPr bwMode="auto">
          <a:xfrm>
            <a:off x="4265381" y="4471947"/>
            <a:ext cx="2215242" cy="47897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Breakout Board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noProof="0" dirty="0" smtClean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de-DE" sz="1400" kern="0" noProof="0" dirty="0" err="1" smtClean="0">
                <a:solidFill>
                  <a:srgbClr val="000000"/>
                </a:solidFill>
                <a:latin typeface="Tahoma" pitchFamily="34" charset="0"/>
              </a:rPr>
              <a:t>Connectors</a:t>
            </a:r>
            <a:r>
              <a:rPr lang="de-DE" sz="1400" kern="0" noProof="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de-DE" sz="1400" kern="0" noProof="0" dirty="0" err="1" smtClean="0">
                <a:solidFill>
                  <a:srgbClr val="000000"/>
                </a:solidFill>
                <a:latin typeface="Tahoma" pitchFamily="34" charset="0"/>
              </a:rPr>
              <a:t>board</a:t>
            </a:r>
            <a:r>
              <a:rPr lang="de-DE" sz="1400" kern="0" noProof="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1184294" y="4471947"/>
            <a:ext cx="2736304" cy="10828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327219" y="4770228"/>
            <a:ext cx="223224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Measurement Unit (SMU)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Gerade Verbindung 57"/>
          <p:cNvCxnSpPr>
            <a:stCxn id="55" idx="3"/>
            <a:endCxn id="54" idx="1"/>
          </p:cNvCxnSpPr>
          <p:nvPr/>
        </p:nvCxnSpPr>
        <p:spPr bwMode="auto">
          <a:xfrm flipV="1">
            <a:off x="3920598" y="4711433"/>
            <a:ext cx="344783" cy="3019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95536" y="2924944"/>
            <a:ext cx="864096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feld 63"/>
          <p:cNvSpPr txBox="1"/>
          <p:nvPr/>
        </p:nvSpPr>
        <p:spPr>
          <a:xfrm>
            <a:off x="3538991" y="1014821"/>
            <a:ext cx="110799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257859" y="5265488"/>
            <a:ext cx="73129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6" grpId="0" animBg="1"/>
      <p:bldP spid="50" grpId="0" animBg="1"/>
      <p:bldP spid="51" grpId="0" animBg="1"/>
      <p:bldP spid="54" grpId="0" animBg="1"/>
      <p:bldP spid="55" grpId="0" animBg="1"/>
      <p:bldP spid="56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7181835" cy="56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344816" cy="479425"/>
          </a:xfrm>
        </p:spPr>
        <p:txBody>
          <a:bodyPr/>
          <a:lstStyle/>
          <a:p>
            <a:r>
              <a:rPr lang="de-DE" dirty="0"/>
              <a:t>DCD Pipeline (</a:t>
            </a:r>
            <a:r>
              <a:rPr lang="de-DE" dirty="0" err="1"/>
              <a:t>DCDpp</a:t>
            </a:r>
            <a:r>
              <a:rPr lang="de-DE" dirty="0"/>
              <a:t>) – </a:t>
            </a:r>
            <a:r>
              <a:rPr lang="de-DE" dirty="0" smtClean="0"/>
              <a:t>Internal </a:t>
            </a:r>
            <a:r>
              <a:rPr lang="de-DE" dirty="0" err="1" smtClean="0"/>
              <a:t>Current</a:t>
            </a:r>
            <a:r>
              <a:rPr lang="de-DE" smtClean="0"/>
              <a:t>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DCD Pipeline (</a:t>
            </a:r>
            <a:r>
              <a:rPr lang="de-DE" dirty="0" err="1" smtClean="0"/>
              <a:t>DCDpp</a:t>
            </a:r>
            <a:r>
              <a:rPr lang="de-DE" dirty="0" smtClean="0"/>
              <a:t>) – Internal </a:t>
            </a:r>
            <a:r>
              <a:rPr lang="de-DE" dirty="0" err="1" smtClean="0"/>
              <a:t>Current</a:t>
            </a:r>
            <a:r>
              <a:rPr lang="de-DE" dirty="0" smtClean="0"/>
              <a:t> Source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9266"/>
            <a:ext cx="7272808" cy="45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13"/>
          <p:cNvCxnSpPr/>
          <p:nvPr/>
        </p:nvCxnSpPr>
        <p:spPr>
          <a:xfrm>
            <a:off x="3764924" y="2924944"/>
            <a:ext cx="0" cy="33868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" name="Gerade Verbindung 14"/>
          <p:cNvCxnSpPr/>
          <p:nvPr/>
        </p:nvCxnSpPr>
        <p:spPr>
          <a:xfrm>
            <a:off x="3995936" y="1568789"/>
            <a:ext cx="0" cy="13358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" name="Gerade Verbindung 15"/>
          <p:cNvCxnSpPr/>
          <p:nvPr/>
        </p:nvCxnSpPr>
        <p:spPr>
          <a:xfrm flipH="1">
            <a:off x="3747476" y="2904679"/>
            <a:ext cx="24846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" name="Gerade Verbindung 16"/>
          <p:cNvCxnSpPr/>
          <p:nvPr/>
        </p:nvCxnSpPr>
        <p:spPr>
          <a:xfrm flipV="1">
            <a:off x="3015165" y="3263625"/>
            <a:ext cx="0" cy="9574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" name="Gerade Verbindung 17"/>
          <p:cNvCxnSpPr/>
          <p:nvPr/>
        </p:nvCxnSpPr>
        <p:spPr>
          <a:xfrm flipH="1">
            <a:off x="3015165" y="3263625"/>
            <a:ext cx="73231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3563888" y="1257165"/>
            <a:ext cx="1152128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Sig_Mirror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3923928" y="1534164"/>
            <a:ext cx="144016" cy="13242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943157" y="4154877"/>
            <a:ext cx="144016" cy="13242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DCD Pipeline (</a:t>
            </a:r>
            <a:r>
              <a:rPr lang="de-DE" dirty="0" err="1"/>
              <a:t>DCDpp</a:t>
            </a:r>
            <a:r>
              <a:rPr lang="de-DE" dirty="0"/>
              <a:t>) – Internal </a:t>
            </a:r>
            <a:r>
              <a:rPr lang="de-DE" dirty="0" err="1"/>
              <a:t>Current</a:t>
            </a:r>
            <a:r>
              <a:rPr lang="de-DE" dirty="0"/>
              <a:t> Source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02442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140042" y="1694736"/>
            <a:ext cx="96853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W17-3</a:t>
            </a:r>
          </a:p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DCDpp0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987824" y="764704"/>
            <a:ext cx="21602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70425" cy="569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344816" cy="479425"/>
          </a:xfrm>
        </p:spPr>
        <p:txBody>
          <a:bodyPr/>
          <a:lstStyle/>
          <a:p>
            <a:r>
              <a:rPr lang="de-DE" dirty="0"/>
              <a:t>DCD Pipeline (</a:t>
            </a:r>
            <a:r>
              <a:rPr lang="de-DE" dirty="0" err="1"/>
              <a:t>DCDpp</a:t>
            </a:r>
            <a:r>
              <a:rPr lang="de-DE" dirty="0"/>
              <a:t>) – Internal </a:t>
            </a:r>
            <a:r>
              <a:rPr lang="de-DE" dirty="0" err="1"/>
              <a:t>Current</a:t>
            </a:r>
            <a:r>
              <a:rPr lang="de-DE" dirty="0"/>
              <a:t> Source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8140042" y="1694736"/>
            <a:ext cx="96853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W17-3</a:t>
            </a:r>
          </a:p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DCDpp0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6516216" y="1340768"/>
            <a:ext cx="792088" cy="7200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75" y="1315197"/>
            <a:ext cx="46291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/>
          <p:cNvCxnSpPr>
            <a:stCxn id="6" idx="3"/>
          </p:cNvCxnSpPr>
          <p:nvPr/>
        </p:nvCxnSpPr>
        <p:spPr bwMode="auto">
          <a:xfrm flipH="1">
            <a:off x="5743725" y="1955395"/>
            <a:ext cx="888490" cy="321477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Ellipse 13"/>
          <p:cNvSpPr/>
          <p:nvPr/>
        </p:nvSpPr>
        <p:spPr bwMode="auto">
          <a:xfrm>
            <a:off x="2987824" y="764704"/>
            <a:ext cx="21602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344816" cy="479425"/>
          </a:xfrm>
        </p:spPr>
        <p:txBody>
          <a:bodyPr/>
          <a:lstStyle/>
          <a:p>
            <a:r>
              <a:rPr lang="de-DE" dirty="0"/>
              <a:t>DCD Pipeline (</a:t>
            </a:r>
            <a:r>
              <a:rPr lang="de-DE" dirty="0" err="1"/>
              <a:t>DCDpp</a:t>
            </a:r>
            <a:r>
              <a:rPr lang="de-DE" dirty="0"/>
              <a:t>) – </a:t>
            </a:r>
            <a:r>
              <a:rPr lang="de-DE" dirty="0" smtClean="0"/>
              <a:t>2bit Offset DACs</a:t>
            </a:r>
            <a:endParaRPr lang="en-US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1691680" y="1133127"/>
            <a:ext cx="0" cy="453650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1691680" y="5660928"/>
            <a:ext cx="6904384" cy="32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8200989" y="5804625"/>
            <a:ext cx="60465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7544" y="1133127"/>
            <a:ext cx="1083951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</a:t>
            </a:r>
          </a:p>
          <a:p>
            <a:pPr algn="ctr"/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Pedestals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 bwMode="auto">
          <a:xfrm>
            <a:off x="5292080" y="5517232"/>
            <a:ext cx="0" cy="28739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18"/>
          <p:cNvCxnSpPr/>
          <p:nvPr/>
        </p:nvCxnSpPr>
        <p:spPr bwMode="auto">
          <a:xfrm>
            <a:off x="4582913" y="5501635"/>
            <a:ext cx="0" cy="28739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>
            <a:off x="6012160" y="5490725"/>
            <a:ext cx="0" cy="28739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>
            <a:off x="6732240" y="5490724"/>
            <a:ext cx="0" cy="28739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3"/>
          <p:cNvCxnSpPr/>
          <p:nvPr/>
        </p:nvCxnSpPr>
        <p:spPr bwMode="auto">
          <a:xfrm>
            <a:off x="7452320" y="5490723"/>
            <a:ext cx="0" cy="28739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24"/>
          <p:cNvCxnSpPr/>
          <p:nvPr/>
        </p:nvCxnSpPr>
        <p:spPr bwMode="auto">
          <a:xfrm>
            <a:off x="3851920" y="5509833"/>
            <a:ext cx="0" cy="28739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/>
          <p:nvPr/>
        </p:nvCxnSpPr>
        <p:spPr bwMode="auto">
          <a:xfrm>
            <a:off x="3131840" y="5482673"/>
            <a:ext cx="0" cy="28739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26"/>
          <p:cNvCxnSpPr/>
          <p:nvPr/>
        </p:nvCxnSpPr>
        <p:spPr bwMode="auto">
          <a:xfrm>
            <a:off x="2411760" y="5525935"/>
            <a:ext cx="0" cy="28739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feld 29"/>
          <p:cNvSpPr txBox="1"/>
          <p:nvPr/>
        </p:nvSpPr>
        <p:spPr>
          <a:xfrm>
            <a:off x="2627784" y="5813328"/>
            <a:ext cx="327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275856" y="5813328"/>
            <a:ext cx="327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067944" y="5813328"/>
            <a:ext cx="327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797256" y="5813328"/>
            <a:ext cx="327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508104" y="5813328"/>
            <a:ext cx="327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156176" y="5804625"/>
            <a:ext cx="327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876256" y="5813328"/>
            <a:ext cx="327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907704" y="5804625"/>
            <a:ext cx="327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1691680" y="5013176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2398181" y="3717032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/>
          <p:nvPr/>
        </p:nvCxnSpPr>
        <p:spPr bwMode="auto">
          <a:xfrm>
            <a:off x="3131840" y="4437112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3851920" y="3068960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/>
          <p:nvPr/>
        </p:nvCxnSpPr>
        <p:spPr bwMode="auto">
          <a:xfrm>
            <a:off x="4572000" y="4509120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4"/>
          <p:cNvCxnSpPr/>
          <p:nvPr/>
        </p:nvCxnSpPr>
        <p:spPr bwMode="auto">
          <a:xfrm>
            <a:off x="5292080" y="3717032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Gerade Verbindung 45"/>
          <p:cNvCxnSpPr/>
          <p:nvPr/>
        </p:nvCxnSpPr>
        <p:spPr bwMode="auto">
          <a:xfrm>
            <a:off x="6012160" y="5170677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/>
          <p:cNvCxnSpPr/>
          <p:nvPr/>
        </p:nvCxnSpPr>
        <p:spPr bwMode="auto">
          <a:xfrm>
            <a:off x="6732240" y="2901710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Gerade Verbindung mit Pfeil 48"/>
          <p:cNvCxnSpPr/>
          <p:nvPr/>
        </p:nvCxnSpPr>
        <p:spPr bwMode="auto">
          <a:xfrm flipV="1">
            <a:off x="2087069" y="2852936"/>
            <a:ext cx="0" cy="21602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Gerade Verbindung mit Pfeil 50"/>
          <p:cNvCxnSpPr/>
          <p:nvPr/>
        </p:nvCxnSpPr>
        <p:spPr bwMode="auto">
          <a:xfrm flipV="1">
            <a:off x="4917733" y="3041339"/>
            <a:ext cx="0" cy="146778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Gerade Verbindung mit Pfeil 52"/>
          <p:cNvCxnSpPr/>
          <p:nvPr/>
        </p:nvCxnSpPr>
        <p:spPr bwMode="auto">
          <a:xfrm flipV="1">
            <a:off x="2758221" y="2983712"/>
            <a:ext cx="0" cy="7477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Gerade Verbindung mit Pfeil 55"/>
          <p:cNvCxnSpPr/>
          <p:nvPr/>
        </p:nvCxnSpPr>
        <p:spPr bwMode="auto">
          <a:xfrm flipV="1">
            <a:off x="6357893" y="2983712"/>
            <a:ext cx="0" cy="21602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Gerade Verbindung mit Pfeil 56"/>
          <p:cNvCxnSpPr/>
          <p:nvPr/>
        </p:nvCxnSpPr>
        <p:spPr bwMode="auto">
          <a:xfrm flipV="1">
            <a:off x="5633766" y="2968917"/>
            <a:ext cx="0" cy="7477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1691680" y="2852936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2428699" y="2983712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3118261" y="2968917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838341" y="3068960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>
            <a:off x="4557693" y="3041339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5277773" y="2968917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997853" y="2983712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6717933" y="2901710"/>
            <a:ext cx="7200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feld 69"/>
          <p:cNvSpPr txBox="1"/>
          <p:nvPr/>
        </p:nvSpPr>
        <p:spPr>
          <a:xfrm>
            <a:off x="1660540" y="1868168"/>
            <a:ext cx="768159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DAC=3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5988120" y="1868168"/>
            <a:ext cx="768159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DAC=3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2387720" y="1861477"/>
            <a:ext cx="768159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DAC=1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3131840" y="1861477"/>
            <a:ext cx="768159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DAC=3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5267258" y="1868168"/>
            <a:ext cx="768159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DAC=1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4547960" y="1868168"/>
            <a:ext cx="768159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ADC=2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3827880" y="1862270"/>
            <a:ext cx="768159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DAC=0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6732240" y="1861477"/>
            <a:ext cx="768159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DAC=0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Gerade Verbindung mit Pfeil 78"/>
          <p:cNvCxnSpPr/>
          <p:nvPr/>
        </p:nvCxnSpPr>
        <p:spPr bwMode="auto">
          <a:xfrm flipV="1">
            <a:off x="3478301" y="2968917"/>
            <a:ext cx="0" cy="146778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875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344816" cy="479425"/>
          </a:xfrm>
        </p:spPr>
        <p:txBody>
          <a:bodyPr/>
          <a:lstStyle/>
          <a:p>
            <a:r>
              <a:rPr lang="de-DE" dirty="0"/>
              <a:t>DCD Pipeline (</a:t>
            </a:r>
            <a:r>
              <a:rPr lang="de-DE" dirty="0" err="1"/>
              <a:t>DCDpp</a:t>
            </a:r>
            <a:r>
              <a:rPr lang="de-DE" dirty="0"/>
              <a:t>) – </a:t>
            </a:r>
            <a:r>
              <a:rPr lang="de-DE" dirty="0" smtClean="0"/>
              <a:t>2bit Offset DACs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259632" y="5733256"/>
            <a:ext cx="627095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DHH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6599" y="4509120"/>
            <a:ext cx="615874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>
            <a:stCxn id="9" idx="0"/>
            <a:endCxn id="10" idx="2"/>
          </p:cNvCxnSpPr>
          <p:nvPr/>
        </p:nvCxnSpPr>
        <p:spPr bwMode="auto">
          <a:xfrm flipH="1" flipV="1">
            <a:off x="1564536" y="4798430"/>
            <a:ext cx="8644" cy="93482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1691680" y="5102953"/>
            <a:ext cx="1685526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de-DE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DHP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 flipV="1">
            <a:off x="1560214" y="4149080"/>
            <a:ext cx="4322" cy="3600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1252277" y="3859770"/>
            <a:ext cx="627095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://latex.codecogs.com/png.latex?%5Chuge%20I_%5Ctext%7Badd%7D%20%3D%20I_%5Ctext%7Boffset%2Ci%7D%20%5Ccdot%20I_%5Ctext%7BIPDAC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5817"/>
            <a:ext cx="33051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latex.codecogs.com/png.latex?%5Chuge%20i%5Cin%5C%7B0%2C1%2C2%2C3%5C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84" y="1543264"/>
            <a:ext cx="20288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latex.codecogs.com/png.latex?%5Chuge%20I_%5Ctext%7BIPDAC%7D%3D%5B0%2C127%5D%20%5Ccap%20%5Cmathbb%7BN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69" y="2183903"/>
            <a:ext cx="31623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06" y="3573016"/>
            <a:ext cx="5414998" cy="274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7206963" y="2229748"/>
            <a:ext cx="172354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236296" y="1485857"/>
            <a:ext cx="1120820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</a:p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7" name="Picture 11" descr="http://latex.codecogs.com/png.latex?%5Chuge%20I_%5Ctext%7Badd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44632"/>
            <a:ext cx="417287" cy="24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5274868" y="3643746"/>
            <a:ext cx="809837" cy="2893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IPDAC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870268" y="4030733"/>
            <a:ext cx="1206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{0,1,2,3}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59"/>
            <a:ext cx="4023803" cy="455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4018862" cy="451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344816" cy="479425"/>
          </a:xfrm>
        </p:spPr>
        <p:txBody>
          <a:bodyPr/>
          <a:lstStyle/>
          <a:p>
            <a:r>
              <a:rPr lang="de-DE" dirty="0"/>
              <a:t>DCD Pipeline (</a:t>
            </a:r>
            <a:r>
              <a:rPr lang="de-DE" dirty="0" err="1"/>
              <a:t>DCDpp</a:t>
            </a:r>
            <a:r>
              <a:rPr lang="de-DE" dirty="0"/>
              <a:t>) – </a:t>
            </a:r>
            <a:r>
              <a:rPr lang="de-DE" dirty="0" smtClean="0"/>
              <a:t>2bit Offset DACs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979712" y="5827344"/>
            <a:ext cx="3637534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Test Pattern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DCDpp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8036580" cy="570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344816" cy="479425"/>
          </a:xfrm>
        </p:spPr>
        <p:txBody>
          <a:bodyPr/>
          <a:lstStyle/>
          <a:p>
            <a:r>
              <a:rPr lang="de-DE" dirty="0"/>
              <a:t>DCD Pipeline (</a:t>
            </a:r>
            <a:r>
              <a:rPr lang="de-DE" dirty="0" err="1"/>
              <a:t>DCDpp</a:t>
            </a:r>
            <a:r>
              <a:rPr lang="de-DE" dirty="0"/>
              <a:t>) – </a:t>
            </a:r>
            <a:r>
              <a:rPr lang="de-DE" dirty="0" smtClean="0"/>
              <a:t>2bit Offset DACs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339164" y="5373216"/>
            <a:ext cx="1013419" cy="28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Offset=0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76808" y="3591360"/>
            <a:ext cx="1013419" cy="28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Offset=1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065290" y="2564904"/>
            <a:ext cx="1013419" cy="28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Offset=2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51871" y="2132856"/>
            <a:ext cx="1013419" cy="28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Offset=3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900398" y="2997351"/>
            <a:ext cx="435662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IPDAC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compensate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4x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134" name="Titel 1"/>
          <p:cNvSpPr txBox="1">
            <a:spLocks/>
          </p:cNvSpPr>
          <p:nvPr/>
        </p:nvSpPr>
        <p:spPr bwMode="auto">
          <a:xfrm>
            <a:off x="763588" y="119063"/>
            <a:ext cx="7980362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2pPr>
            <a:lvl3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3pPr>
            <a:lvl4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4pPr>
            <a:lvl5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5pPr>
            <a:lvl6pPr marL="4572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6pPr>
            <a:lvl7pPr marL="9144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7pPr>
            <a:lvl8pPr marL="13716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8pPr>
            <a:lvl9pPr marL="18288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cs typeface="Arial" pitchFamily="34" charset="0"/>
              </a:rPr>
              <a:t>EMCM – Geometrical Overview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137" name="Picture 4" descr="D:\Laci\2-PROJECTS\Belle-II\E-MCM\layout\EMC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64" y="1753829"/>
            <a:ext cx="8484781" cy="1967565"/>
          </a:xfrm>
          <a:prstGeom prst="rect">
            <a:avLst/>
          </a:prstGeom>
          <a:noFill/>
        </p:spPr>
      </p:pic>
      <p:grpSp>
        <p:nvGrpSpPr>
          <p:cNvPr id="138" name="Group 19"/>
          <p:cNvGrpSpPr/>
          <p:nvPr/>
        </p:nvGrpSpPr>
        <p:grpSpPr>
          <a:xfrm flipV="1">
            <a:off x="1279451" y="1446027"/>
            <a:ext cx="1878419" cy="503275"/>
            <a:chOff x="7903473" y="2555358"/>
            <a:chExt cx="271665" cy="187006"/>
          </a:xfrm>
        </p:grpSpPr>
        <p:cxnSp>
          <p:nvCxnSpPr>
            <p:cNvPr id="139" name="Straight Connector 20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40" name="Straight Connector 21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sp>
        <p:nvSpPr>
          <p:cNvPr id="141" name="TextBox 22"/>
          <p:cNvSpPr txBox="1"/>
          <p:nvPr/>
        </p:nvSpPr>
        <p:spPr>
          <a:xfrm>
            <a:off x="1745249" y="1158949"/>
            <a:ext cx="3119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B</a:t>
            </a: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ump bonded steering and r/o ASICs</a:t>
            </a:r>
            <a:endParaRPr lang="en-US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42" name="TextBox 23"/>
          <p:cNvSpPr txBox="1"/>
          <p:nvPr/>
        </p:nvSpPr>
        <p:spPr>
          <a:xfrm>
            <a:off x="4567996" y="1013637"/>
            <a:ext cx="2342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3 metal layers on periphery</a:t>
            </a:r>
            <a:endParaRPr lang="en-US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43" name="Group 24"/>
          <p:cNvGrpSpPr/>
          <p:nvPr/>
        </p:nvGrpSpPr>
        <p:grpSpPr>
          <a:xfrm flipH="1" flipV="1">
            <a:off x="5443870" y="1222743"/>
            <a:ext cx="552893" cy="776175"/>
            <a:chOff x="7903473" y="2555358"/>
            <a:chExt cx="271665" cy="187006"/>
          </a:xfrm>
        </p:grpSpPr>
        <p:cxnSp>
          <p:nvCxnSpPr>
            <p:cNvPr id="144" name="Straight Connector 25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45" name="Straight Connector 26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grpSp>
        <p:nvGrpSpPr>
          <p:cNvPr id="146" name="Group 27"/>
          <p:cNvGrpSpPr/>
          <p:nvPr/>
        </p:nvGrpSpPr>
        <p:grpSpPr>
          <a:xfrm flipV="1">
            <a:off x="2016641" y="1446028"/>
            <a:ext cx="1141229" cy="528084"/>
            <a:chOff x="7903473" y="2555358"/>
            <a:chExt cx="271665" cy="187006"/>
          </a:xfrm>
        </p:grpSpPr>
        <p:cxnSp>
          <p:nvCxnSpPr>
            <p:cNvPr id="147" name="Straight Connector 28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48" name="Straight Connector 29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grpSp>
        <p:nvGrpSpPr>
          <p:cNvPr id="149" name="Group 30"/>
          <p:cNvGrpSpPr/>
          <p:nvPr/>
        </p:nvGrpSpPr>
        <p:grpSpPr>
          <a:xfrm flipV="1">
            <a:off x="2902688" y="1456660"/>
            <a:ext cx="244550" cy="552893"/>
            <a:chOff x="7903473" y="2555358"/>
            <a:chExt cx="271665" cy="187006"/>
          </a:xfrm>
        </p:grpSpPr>
        <p:cxnSp>
          <p:nvCxnSpPr>
            <p:cNvPr id="150" name="Straight Connector 31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51" name="Straight Connector 32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grpSp>
        <p:nvGrpSpPr>
          <p:cNvPr id="152" name="Group 33"/>
          <p:cNvGrpSpPr/>
          <p:nvPr/>
        </p:nvGrpSpPr>
        <p:grpSpPr>
          <a:xfrm flipH="1" flipV="1">
            <a:off x="3136603" y="1456661"/>
            <a:ext cx="659219" cy="563525"/>
            <a:chOff x="7903473" y="2555358"/>
            <a:chExt cx="271665" cy="187006"/>
          </a:xfrm>
        </p:grpSpPr>
        <p:cxnSp>
          <p:nvCxnSpPr>
            <p:cNvPr id="153" name="Straight Connector 34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54" name="Straight Connector 35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grpSp>
        <p:nvGrpSpPr>
          <p:cNvPr id="155" name="Group 36"/>
          <p:cNvGrpSpPr/>
          <p:nvPr/>
        </p:nvGrpSpPr>
        <p:grpSpPr>
          <a:xfrm flipH="1" flipV="1">
            <a:off x="3147236" y="1467293"/>
            <a:ext cx="1488558" cy="542260"/>
            <a:chOff x="7903473" y="2555358"/>
            <a:chExt cx="271665" cy="187006"/>
          </a:xfrm>
        </p:grpSpPr>
        <p:cxnSp>
          <p:nvCxnSpPr>
            <p:cNvPr id="156" name="Straight Connector 37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57" name="Straight Connector 38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grpSp>
        <p:nvGrpSpPr>
          <p:cNvPr id="158" name="Group 39"/>
          <p:cNvGrpSpPr/>
          <p:nvPr/>
        </p:nvGrpSpPr>
        <p:grpSpPr>
          <a:xfrm flipH="1" flipV="1">
            <a:off x="3179135" y="1467292"/>
            <a:ext cx="2275367" cy="520995"/>
            <a:chOff x="7903473" y="2555358"/>
            <a:chExt cx="271665" cy="187006"/>
          </a:xfrm>
        </p:grpSpPr>
        <p:cxnSp>
          <p:nvCxnSpPr>
            <p:cNvPr id="159" name="Straight Connector 40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60" name="Straight Connector 41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sp>
        <p:nvSpPr>
          <p:cNvPr id="161" name="TextBox 45"/>
          <p:cNvSpPr txBox="1"/>
          <p:nvPr/>
        </p:nvSpPr>
        <p:spPr>
          <a:xfrm>
            <a:off x="6731142" y="1112875"/>
            <a:ext cx="2561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4 layer </a:t>
            </a:r>
            <a:r>
              <a:rPr lang="en-US" sz="1400" dirty="0" err="1" smtClean="0">
                <a:solidFill>
                  <a:srgbClr val="002060"/>
                </a:solidFill>
                <a:latin typeface="Arial"/>
                <a:cs typeface="Arial"/>
              </a:rPr>
              <a:t>kapton</a:t>
            </a: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 cable attached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and wire bonded to Si-Module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for I/O and power</a:t>
            </a:r>
            <a:endParaRPr lang="en-US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62" name="Group 46"/>
          <p:cNvGrpSpPr/>
          <p:nvPr/>
        </p:nvGrpSpPr>
        <p:grpSpPr>
          <a:xfrm flipH="1" flipV="1">
            <a:off x="7963784" y="1701208"/>
            <a:ext cx="372141" cy="393405"/>
            <a:chOff x="7903473" y="2555358"/>
            <a:chExt cx="271665" cy="187006"/>
          </a:xfrm>
        </p:grpSpPr>
        <p:cxnSp>
          <p:nvCxnSpPr>
            <p:cNvPr id="163" name="Straight Connector 47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64" name="Straight Connector 48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sp>
        <p:nvSpPr>
          <p:cNvPr id="165" name="TextBox 49"/>
          <p:cNvSpPr txBox="1"/>
          <p:nvPr/>
        </p:nvSpPr>
        <p:spPr>
          <a:xfrm>
            <a:off x="6667653" y="3845442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crew through Si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mounting to cooling structure</a:t>
            </a:r>
            <a:endParaRPr lang="en-US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66" name="Group 50"/>
          <p:cNvGrpSpPr/>
          <p:nvPr/>
        </p:nvGrpSpPr>
        <p:grpSpPr>
          <a:xfrm flipH="1">
            <a:off x="7740500" y="2908800"/>
            <a:ext cx="705100" cy="993348"/>
            <a:chOff x="7903473" y="2555358"/>
            <a:chExt cx="271665" cy="187006"/>
          </a:xfrm>
        </p:grpSpPr>
        <p:cxnSp>
          <p:nvCxnSpPr>
            <p:cNvPr id="167" name="Straight Connector 51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68" name="Straight Connector 52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grpSp>
        <p:nvGrpSpPr>
          <p:cNvPr id="169" name="Group 42"/>
          <p:cNvGrpSpPr/>
          <p:nvPr/>
        </p:nvGrpSpPr>
        <p:grpSpPr>
          <a:xfrm flipH="1" flipV="1">
            <a:off x="3147236" y="1467293"/>
            <a:ext cx="3211033" cy="1020726"/>
            <a:chOff x="7903473" y="2555358"/>
            <a:chExt cx="271665" cy="187006"/>
          </a:xfrm>
        </p:grpSpPr>
        <p:cxnSp>
          <p:nvCxnSpPr>
            <p:cNvPr id="170" name="Straight Connector 43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71" name="Straight Connector 44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grpSp>
        <p:nvGrpSpPr>
          <p:cNvPr id="172" name="Group 19"/>
          <p:cNvGrpSpPr/>
          <p:nvPr/>
        </p:nvGrpSpPr>
        <p:grpSpPr>
          <a:xfrm flipH="1">
            <a:off x="967562" y="3125972"/>
            <a:ext cx="308343" cy="1180214"/>
            <a:chOff x="7903473" y="2555358"/>
            <a:chExt cx="271665" cy="187006"/>
          </a:xfrm>
        </p:grpSpPr>
        <p:cxnSp>
          <p:nvCxnSpPr>
            <p:cNvPr id="173" name="Straight Connector 50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74" name="Straight Connector 53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grpSp>
        <p:nvGrpSpPr>
          <p:cNvPr id="175" name="Group 19"/>
          <p:cNvGrpSpPr/>
          <p:nvPr/>
        </p:nvGrpSpPr>
        <p:grpSpPr>
          <a:xfrm>
            <a:off x="2551814" y="2711303"/>
            <a:ext cx="691116" cy="1552354"/>
            <a:chOff x="7903473" y="2555358"/>
            <a:chExt cx="271665" cy="187006"/>
          </a:xfrm>
        </p:grpSpPr>
        <p:cxnSp>
          <p:nvCxnSpPr>
            <p:cNvPr id="176" name="Straight Connector 55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77" name="Straight Connector 56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grpSp>
        <p:nvGrpSpPr>
          <p:cNvPr id="178" name="Group 19"/>
          <p:cNvGrpSpPr/>
          <p:nvPr/>
        </p:nvGrpSpPr>
        <p:grpSpPr>
          <a:xfrm>
            <a:off x="5007935" y="2987749"/>
            <a:ext cx="882502" cy="1350335"/>
            <a:chOff x="7903473" y="2555358"/>
            <a:chExt cx="271665" cy="187006"/>
          </a:xfrm>
        </p:grpSpPr>
        <p:cxnSp>
          <p:nvCxnSpPr>
            <p:cNvPr id="179" name="Straight Connector 60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80" name="Straight Connector 61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sp>
        <p:nvSpPr>
          <p:cNvPr id="181" name="TextBox 62"/>
          <p:cNvSpPr txBox="1"/>
          <p:nvPr/>
        </p:nvSpPr>
        <p:spPr>
          <a:xfrm>
            <a:off x="478005" y="4249479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lang="en-US" sz="1200" dirty="0" smtClean="0">
                <a:solidFill>
                  <a:srgbClr val="002060"/>
                </a:solidFill>
                <a:latin typeface="Arial"/>
                <a:cs typeface="Arial"/>
              </a:rPr>
              <a:t>pace for PXD6 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/>
                <a:cs typeface="Arial"/>
              </a:rPr>
              <a:t>DEPFET Matrix </a:t>
            </a:r>
            <a:endParaRPr lang="en-US"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2" name="TextBox 63"/>
          <p:cNvSpPr txBox="1"/>
          <p:nvPr/>
        </p:nvSpPr>
        <p:spPr>
          <a:xfrm>
            <a:off x="2523001" y="4295553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Load capacitor bank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for switcher test</a:t>
            </a:r>
            <a:endParaRPr lang="en-US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3" name="TextBox 64"/>
          <p:cNvSpPr txBox="1"/>
          <p:nvPr/>
        </p:nvSpPr>
        <p:spPr>
          <a:xfrm>
            <a:off x="4451038" y="4272154"/>
            <a:ext cx="42627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            Long “drain” lines connected to  DCD input, 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ore passives to emulate load of DEPFET cell</a:t>
            </a:r>
            <a:endParaRPr lang="en-US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84" name="Group 19"/>
          <p:cNvGrpSpPr/>
          <p:nvPr/>
        </p:nvGrpSpPr>
        <p:grpSpPr>
          <a:xfrm flipH="1">
            <a:off x="1871329" y="3289004"/>
            <a:ext cx="269356" cy="1963479"/>
            <a:chOff x="7903473" y="2555358"/>
            <a:chExt cx="271665" cy="187006"/>
          </a:xfrm>
        </p:grpSpPr>
        <p:cxnSp>
          <p:nvCxnSpPr>
            <p:cNvPr id="185" name="Straight Connector 67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86" name="Straight Connector 68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grpSp>
        <p:nvGrpSpPr>
          <p:cNvPr id="187" name="Group 19"/>
          <p:cNvGrpSpPr/>
          <p:nvPr/>
        </p:nvGrpSpPr>
        <p:grpSpPr>
          <a:xfrm>
            <a:off x="1435394" y="2739655"/>
            <a:ext cx="435935" cy="2491564"/>
            <a:chOff x="7903473" y="2555358"/>
            <a:chExt cx="271665" cy="187006"/>
          </a:xfrm>
        </p:grpSpPr>
        <p:cxnSp>
          <p:nvCxnSpPr>
            <p:cNvPr id="188" name="Straight Connector 70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89" name="Straight Connector 71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grpSp>
        <p:nvGrpSpPr>
          <p:cNvPr id="190" name="Group 19"/>
          <p:cNvGrpSpPr/>
          <p:nvPr/>
        </p:nvGrpSpPr>
        <p:grpSpPr>
          <a:xfrm>
            <a:off x="1711842" y="3600894"/>
            <a:ext cx="170224" cy="1619176"/>
            <a:chOff x="7903473" y="2555358"/>
            <a:chExt cx="271665" cy="187006"/>
          </a:xfrm>
        </p:grpSpPr>
        <p:cxnSp>
          <p:nvCxnSpPr>
            <p:cNvPr id="191" name="Straight Connector 73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92" name="Straight Connector 74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sp>
        <p:nvSpPr>
          <p:cNvPr id="193" name="TextBox 75"/>
          <p:cNvSpPr txBox="1"/>
          <p:nvPr/>
        </p:nvSpPr>
        <p:spPr>
          <a:xfrm>
            <a:off x="528311" y="5213497"/>
            <a:ext cx="3209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W</a:t>
            </a: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ire bond connections to small matrix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bias connections of matrix via </a:t>
            </a:r>
            <a:r>
              <a:rPr lang="en-US" sz="1400" dirty="0" err="1" smtClean="0">
                <a:solidFill>
                  <a:srgbClr val="002060"/>
                </a:solidFill>
                <a:latin typeface="Arial"/>
                <a:cs typeface="Arial"/>
              </a:rPr>
              <a:t>Kapton</a:t>
            </a:r>
            <a:endParaRPr lang="en-US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94" name="Group 19"/>
          <p:cNvGrpSpPr/>
          <p:nvPr/>
        </p:nvGrpSpPr>
        <p:grpSpPr>
          <a:xfrm>
            <a:off x="3519377" y="2594344"/>
            <a:ext cx="1116418" cy="2083981"/>
            <a:chOff x="7903473" y="2555358"/>
            <a:chExt cx="271665" cy="187006"/>
          </a:xfrm>
        </p:grpSpPr>
        <p:cxnSp>
          <p:nvCxnSpPr>
            <p:cNvPr id="195" name="Straight Connector 72"/>
            <p:cNvCxnSpPr/>
            <p:nvPr/>
          </p:nvCxnSpPr>
          <p:spPr bwMode="auto">
            <a:xfrm rot="10800000">
              <a:off x="7903539" y="2555358"/>
              <a:ext cx="271599" cy="186906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  <p:cxnSp>
          <p:nvCxnSpPr>
            <p:cNvPr id="196" name="Straight Connector 77"/>
            <p:cNvCxnSpPr/>
            <p:nvPr/>
          </p:nvCxnSpPr>
          <p:spPr bwMode="auto">
            <a:xfrm rot="10800000">
              <a:off x="7903473" y="2555458"/>
              <a:ext cx="271599" cy="186906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diamond" w="med" len="med"/>
            </a:ln>
            <a:effectLst/>
          </p:spPr>
        </p:cxnSp>
      </p:grpSp>
      <p:sp>
        <p:nvSpPr>
          <p:cNvPr id="197" name="Rechteck 196"/>
          <p:cNvSpPr/>
          <p:nvPr/>
        </p:nvSpPr>
        <p:spPr>
          <a:xfrm>
            <a:off x="1867613" y="5736717"/>
            <a:ext cx="6736836" cy="738664"/>
          </a:xfrm>
          <a:prstGeom prst="rect">
            <a:avLst/>
          </a:prstGeom>
          <a:ln w="38100">
            <a:solidFill>
              <a:srgbClr val="00CC99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Basically it is an electrically active prototype of a half-ladder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Even beam tests are possible with small piggy-back matrix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Test vehicle for metal system and electrical performance of periphery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" name="Fußzeilenplatzhalter 4"/>
          <p:cNvSpPr>
            <a:spLocks noGrp="1"/>
          </p:cNvSpPr>
          <p:nvPr>
            <p:ph type="ftr" idx="11"/>
          </p:nvPr>
        </p:nvSpPr>
        <p:spPr>
          <a:xfrm>
            <a:off x="5381625" y="6570663"/>
            <a:ext cx="3594100" cy="282575"/>
          </a:xfrm>
        </p:spPr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Belle II ASIC Review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259632" y="5733256"/>
            <a:ext cx="627095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DHH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6599" y="4509120"/>
            <a:ext cx="615874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>
            <a:stCxn id="9" idx="0"/>
            <a:endCxn id="10" idx="2"/>
          </p:cNvCxnSpPr>
          <p:nvPr/>
        </p:nvCxnSpPr>
        <p:spPr bwMode="auto">
          <a:xfrm flipH="1" flipV="1">
            <a:off x="1564536" y="4798430"/>
            <a:ext cx="8644" cy="93482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1691680" y="5102953"/>
            <a:ext cx="165026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pedestal values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DHP memory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344816" cy="479425"/>
          </a:xfrm>
        </p:spPr>
        <p:txBody>
          <a:bodyPr/>
          <a:lstStyle/>
          <a:p>
            <a:r>
              <a:rPr lang="en-US" dirty="0" smtClean="0"/>
              <a:t>DHPT1.0 – Pedestal Upload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872473" y="1196752"/>
            <a:ext cx="61257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Pedestals into Memory of DHPT for all pixels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Pedestals, consisting of: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Current values which are transferred from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DCDpp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DHPT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Memory of DHPT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DHPT1.0 – </a:t>
            </a:r>
            <a:r>
              <a:rPr lang="de-DE" dirty="0" err="1" smtClean="0"/>
              <a:t>Pedestal</a:t>
            </a:r>
            <a:r>
              <a:rPr lang="de-DE" dirty="0" smtClean="0"/>
              <a:t> Upload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92" y="764705"/>
            <a:ext cx="686177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eschweifte Klammer links 5"/>
          <p:cNvSpPr/>
          <p:nvPr/>
        </p:nvSpPr>
        <p:spPr bwMode="auto">
          <a:xfrm>
            <a:off x="1331640" y="991686"/>
            <a:ext cx="301896" cy="360040"/>
          </a:xfrm>
          <a:prstGeom prst="lef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Geschweifte Klammer links 7"/>
          <p:cNvSpPr/>
          <p:nvPr/>
        </p:nvSpPr>
        <p:spPr bwMode="auto">
          <a:xfrm>
            <a:off x="1317776" y="1351726"/>
            <a:ext cx="301896" cy="4741570"/>
          </a:xfrm>
          <a:prstGeom prst="lef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6591" y="928562"/>
            <a:ext cx="1061509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pedestals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8771" y="3479367"/>
            <a:ext cx="114326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pedestals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&amp; 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635" y="854680"/>
            <a:ext cx="8224838" cy="5598656"/>
          </a:xfrm>
        </p:spPr>
        <p:txBody>
          <a:bodyPr/>
          <a:lstStyle/>
          <a:p>
            <a:pPr marL="0" lvl="2" indent="0">
              <a:lnSpc>
                <a:spcPct val="150000"/>
              </a:lnSpc>
              <a:buClr>
                <a:srgbClr val="002060"/>
              </a:buClr>
              <a:buSzPct val="100000"/>
            </a:pPr>
            <a:r>
              <a:rPr lang="en-US" b="1" dirty="0" smtClean="0"/>
              <a:t>Switcher (SwitcherB18v2.0):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Switchers: work properly in normal operation at 305MHz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Readout of settings is possible (JTAG)</a:t>
            </a:r>
          </a:p>
          <a:p>
            <a:pPr marL="0" lvl="2" indent="0">
              <a:lnSpc>
                <a:spcPct val="150000"/>
              </a:lnSpc>
              <a:buClr>
                <a:srgbClr val="002060"/>
              </a:buClr>
              <a:buSzPct val="100000"/>
            </a:pPr>
            <a:endParaRPr lang="en-US" dirty="0" smtClean="0"/>
          </a:p>
          <a:p>
            <a:pPr marL="0" lvl="2" indent="0">
              <a:lnSpc>
                <a:spcPct val="150000"/>
              </a:lnSpc>
              <a:buClr>
                <a:srgbClr val="002060"/>
              </a:buClr>
              <a:buSzPct val="100000"/>
            </a:pPr>
            <a:r>
              <a:rPr lang="en-US" b="1" dirty="0" smtClean="0"/>
              <a:t>DCD (DCD-Pipeline):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Internal current source is noisy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IPDAC (offset DACs) is too strong (after irradiation?)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Noisy ADC channels (need more statistics)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Works at 305MHz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Readout of settings is NOT possible (JTAG)</a:t>
            </a:r>
          </a:p>
          <a:p>
            <a:pPr marL="0" lvl="2" indent="0">
              <a:lnSpc>
                <a:spcPct val="150000"/>
              </a:lnSpc>
              <a:buClr>
                <a:srgbClr val="002060"/>
              </a:buClr>
              <a:buSzPct val="100000"/>
            </a:pPr>
            <a:endParaRPr lang="en-US" dirty="0" smtClean="0"/>
          </a:p>
          <a:p>
            <a:pPr marL="0" lvl="2" indent="0">
              <a:lnSpc>
                <a:spcPct val="150000"/>
              </a:lnSpc>
              <a:buClr>
                <a:srgbClr val="002060"/>
              </a:buClr>
              <a:buSzPct val="100000"/>
            </a:pPr>
            <a:r>
              <a:rPr lang="en-US" b="1" dirty="0" smtClean="0"/>
              <a:t>DHP (DHPT1.0):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problem with high-speed links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upload of pedestals, switcher sequence, offset-</a:t>
            </a:r>
            <a:r>
              <a:rPr lang="en-US" dirty="0" err="1" smtClean="0"/>
              <a:t>dacs</a:t>
            </a:r>
            <a:endParaRPr lang="en-US" dirty="0" smtClean="0"/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Readout of settings is possible (JTAG)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8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Boundary Scan, System scanning using dedicated hardware and software is not done yet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smtClean="0"/>
              <a:t>Philipp </a:t>
            </a:r>
            <a:r>
              <a:rPr lang="en-US" dirty="0" err="1" smtClean="0"/>
              <a:t>Leitl</a:t>
            </a:r>
            <a:r>
              <a:rPr lang="en-US" dirty="0" smtClean="0"/>
              <a:t>, Master Student @ MPP, started to work on that)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PXD6 operation on EMCM at full speed with </a:t>
            </a:r>
            <a:r>
              <a:rPr lang="en-US" dirty="0" err="1" smtClean="0"/>
              <a:t>DCDpp</a:t>
            </a:r>
            <a:r>
              <a:rPr lang="en-US" dirty="0" smtClean="0"/>
              <a:t>, DHPT1.0, SwitcherB18v2.0	(Pedestal distribution (spread), noise, laser scan, source tests, </a:t>
            </a:r>
            <a:r>
              <a:rPr lang="en-US" dirty="0" err="1" smtClean="0"/>
              <a:t>GatedMode</a:t>
            </a:r>
            <a:r>
              <a:rPr lang="en-US" dirty="0" smtClean="0"/>
              <a:t>)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Studying </a:t>
            </a:r>
            <a:r>
              <a:rPr lang="en-US" dirty="0" err="1" smtClean="0"/>
              <a:t>DCDpp</a:t>
            </a:r>
            <a:r>
              <a:rPr lang="en-US" dirty="0" smtClean="0"/>
              <a:t> performance (ADC transfer curves, Pedestal Spreads, Noise Distribution, all ASICs, Common Mode Suppression)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Increase readout speed</a:t>
            </a:r>
          </a:p>
          <a:p>
            <a:pPr marL="285750" lvl="2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Decrease in performance when operating multiple ASICs simultaneously (cross-talks, voltage drops …)?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Mapping in principle okay, need fine tuning of delay settings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Offset DACs okay, need fine tuning of delay settings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Replacement of </a:t>
            </a:r>
            <a:r>
              <a:rPr lang="en-US" dirty="0" err="1" smtClean="0"/>
              <a:t>Kapton</a:t>
            </a:r>
            <a:r>
              <a:rPr lang="en-US" dirty="0" smtClean="0"/>
              <a:t> (impedance controlled traces,								less connectors, better connection, large loop for DCD Monitor pin)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2369241" cy="216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55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5"/>
            <a:ext cx="9144000" cy="68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194618" y="2636912"/>
            <a:ext cx="16930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endParaRPr lang="de-DE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DCD </a:t>
            </a:r>
            <a:r>
              <a:rPr lang="de-DE" dirty="0" err="1" smtClean="0"/>
              <a:t>Configuration</a:t>
            </a:r>
            <a:r>
              <a:rPr lang="de-DE" dirty="0" smtClean="0"/>
              <a:t> Problem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1763688" y="6093296"/>
            <a:ext cx="72314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Dmytro Levit, TUM</a:t>
            </a:r>
          </a:p>
          <a:p>
            <a:pPr algn="r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https://indico.mpp.mpg.de/getFile.py/access?contribId=59&amp;sessionId=1&amp;resId=0&amp;materialId=slides&amp;confId=2933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" y="822395"/>
            <a:ext cx="5554643" cy="172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571936" y="4509120"/>
            <a:ext cx="7083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DCDB requires one bit less during configuration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situation on the module with only one DHP-DCD pair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around implemented in software to mitigate the problem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23" y="889777"/>
            <a:ext cx="3346262" cy="233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86" y="3357563"/>
            <a:ext cx="20859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6" y="2829870"/>
            <a:ext cx="4898179" cy="13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605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7" name="Picture 2" descr="D:\14 05 26 16th DEPFET Workshop\setup_h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7092280" cy="51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 bwMode="auto">
          <a:xfrm>
            <a:off x="2018036" y="4165980"/>
            <a:ext cx="1617860" cy="163665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39178" y="3374761"/>
            <a:ext cx="1255472" cy="4862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Manipulator</a:t>
            </a:r>
          </a:p>
        </p:txBody>
      </p:sp>
      <p:cxnSp>
        <p:nvCxnSpPr>
          <p:cNvPr id="10" name="Gerade Verbindung mit Pfeil 9"/>
          <p:cNvCxnSpPr>
            <a:stCxn id="11" idx="3"/>
          </p:cNvCxnSpPr>
          <p:nvPr/>
        </p:nvCxnSpPr>
        <p:spPr bwMode="auto">
          <a:xfrm>
            <a:off x="1794650" y="3068321"/>
            <a:ext cx="1080120" cy="638817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36100" y="2923666"/>
            <a:ext cx="1258550" cy="2893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Probe</a:t>
            </a:r>
          </a:p>
        </p:txBody>
      </p:sp>
      <p:cxnSp>
        <p:nvCxnSpPr>
          <p:cNvPr id="12" name="Gerade Verbindung mit Pfeil 11"/>
          <p:cNvCxnSpPr>
            <a:stCxn id="13" idx="2"/>
          </p:cNvCxnSpPr>
          <p:nvPr/>
        </p:nvCxnSpPr>
        <p:spPr bwMode="auto">
          <a:xfrm flipH="1">
            <a:off x="4939821" y="1414054"/>
            <a:ext cx="2205974" cy="2672041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512448" y="1124744"/>
            <a:ext cx="1266693" cy="2893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cables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mit Pfeil 13"/>
          <p:cNvCxnSpPr>
            <a:stCxn id="15" idx="3"/>
          </p:cNvCxnSpPr>
          <p:nvPr/>
        </p:nvCxnSpPr>
        <p:spPr bwMode="auto">
          <a:xfrm flipV="1">
            <a:off x="1807155" y="5263937"/>
            <a:ext cx="4451991" cy="36632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95577" y="5155914"/>
            <a:ext cx="1311578" cy="2893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>
            <a:stCxn id="17" idx="3"/>
          </p:cNvCxnSpPr>
          <p:nvPr/>
        </p:nvCxnSpPr>
        <p:spPr bwMode="auto">
          <a:xfrm flipV="1">
            <a:off x="1807154" y="5786938"/>
            <a:ext cx="6852590" cy="63854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36099" y="5607648"/>
            <a:ext cx="1271055" cy="4862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LMU Power Cable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849211" y="5020794"/>
            <a:ext cx="832279" cy="4862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erade Verbindung mit Pfeil 18"/>
          <p:cNvCxnSpPr>
            <a:stCxn id="18" idx="0"/>
          </p:cNvCxnSpPr>
          <p:nvPr/>
        </p:nvCxnSpPr>
        <p:spPr bwMode="auto">
          <a:xfrm flipV="1">
            <a:off x="8265351" y="4329645"/>
            <a:ext cx="416139" cy="691149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93492" y="4526889"/>
            <a:ext cx="1346844" cy="4862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Patch</a:t>
            </a:r>
          </a:p>
          <a:p>
            <a:pPr algn="ct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</a:p>
        </p:txBody>
      </p:sp>
      <p:cxnSp>
        <p:nvCxnSpPr>
          <p:cNvPr id="21" name="Gerade Verbindung mit Pfeil 20"/>
          <p:cNvCxnSpPr>
            <a:stCxn id="20" idx="3"/>
          </p:cNvCxnSpPr>
          <p:nvPr/>
        </p:nvCxnSpPr>
        <p:spPr bwMode="auto">
          <a:xfrm>
            <a:off x="1840336" y="4770033"/>
            <a:ext cx="3734280" cy="243143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006908" y="1547760"/>
            <a:ext cx="1505540" cy="4862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PCB,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93492" y="4075794"/>
            <a:ext cx="1346844" cy="2893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660232" y="3532448"/>
            <a:ext cx="1779654" cy="2893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Patch Panel</a:t>
            </a:r>
          </a:p>
        </p:txBody>
      </p:sp>
      <p:cxnSp>
        <p:nvCxnSpPr>
          <p:cNvPr id="25" name="Gerade Verbindung mit Pfeil 24"/>
          <p:cNvCxnSpPr>
            <a:stCxn id="22" idx="2"/>
          </p:cNvCxnSpPr>
          <p:nvPr/>
        </p:nvCxnSpPr>
        <p:spPr bwMode="auto">
          <a:xfrm flipH="1">
            <a:off x="4119964" y="2034047"/>
            <a:ext cx="1639714" cy="2196703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7" idx="1"/>
          </p:cNvCxnSpPr>
          <p:nvPr/>
        </p:nvCxnSpPr>
        <p:spPr bwMode="auto">
          <a:xfrm flipV="1">
            <a:off x="2051720" y="3532448"/>
            <a:ext cx="283789" cy="17469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4" idx="1"/>
          </p:cNvCxnSpPr>
          <p:nvPr/>
        </p:nvCxnSpPr>
        <p:spPr bwMode="auto">
          <a:xfrm flipH="1">
            <a:off x="4860032" y="3677103"/>
            <a:ext cx="1800200" cy="895686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umsplatzhalter 3"/>
          <p:cNvSpPr>
            <a:spLocks noGrp="1"/>
          </p:cNvSpPr>
          <p:nvPr>
            <p:ph type="dt" idx="10"/>
          </p:nvPr>
        </p:nvSpPr>
        <p:spPr>
          <a:xfrm>
            <a:off x="755650" y="6572250"/>
            <a:ext cx="5616575" cy="282575"/>
          </a:xfrm>
        </p:spPr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 dirty="0"/>
          </a:p>
        </p:txBody>
      </p:sp>
      <p:sp>
        <p:nvSpPr>
          <p:cNvPr id="29" name="Fußzeilenplatzhalter 4"/>
          <p:cNvSpPr>
            <a:spLocks noGrp="1"/>
          </p:cNvSpPr>
          <p:nvPr>
            <p:ph type="ftr" idx="11"/>
          </p:nvPr>
        </p:nvSpPr>
        <p:spPr>
          <a:xfrm>
            <a:off x="5381625" y="6570663"/>
            <a:ext cx="3594100" cy="282575"/>
          </a:xfrm>
        </p:spPr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Assembled</a:t>
            </a:r>
            <a:r>
              <a:rPr lang="de-DE" dirty="0" smtClean="0"/>
              <a:t> EMCM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de-DE" dirty="0"/>
          </a:p>
        </p:txBody>
      </p:sp>
      <p:sp>
        <p:nvSpPr>
          <p:cNvPr id="42" name="Rechteck 41"/>
          <p:cNvSpPr/>
          <p:nvPr/>
        </p:nvSpPr>
        <p:spPr bwMode="auto">
          <a:xfrm>
            <a:off x="990886" y="990600"/>
            <a:ext cx="3537857" cy="5497286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361001" y="1084945"/>
            <a:ext cx="609600" cy="468085"/>
          </a:xfrm>
          <a:prstGeom prst="rect">
            <a:avLst/>
          </a:prstGeom>
          <a:solidFill>
            <a:srgbClr val="C9DBD8"/>
          </a:solidFill>
          <a:ln>
            <a:solidFill>
              <a:srgbClr val="000000">
                <a:lumMod val="95000"/>
                <a:lumOff val="5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DHP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126630" y="1084945"/>
            <a:ext cx="609600" cy="468085"/>
          </a:xfrm>
          <a:prstGeom prst="rect">
            <a:avLst/>
          </a:prstGeom>
          <a:solidFill>
            <a:srgbClr val="C9DBD8"/>
          </a:solidFill>
          <a:ln>
            <a:solidFill>
              <a:srgbClr val="000000">
                <a:lumMod val="95000"/>
                <a:lumOff val="5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DHP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892259" y="1084944"/>
            <a:ext cx="609600" cy="468085"/>
          </a:xfrm>
          <a:prstGeom prst="rect">
            <a:avLst/>
          </a:prstGeom>
          <a:solidFill>
            <a:srgbClr val="C9DBD8"/>
          </a:solidFill>
          <a:ln>
            <a:solidFill>
              <a:srgbClr val="000000">
                <a:lumMod val="95000"/>
                <a:lumOff val="5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DHP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657887" y="1084944"/>
            <a:ext cx="609600" cy="468085"/>
          </a:xfrm>
          <a:prstGeom prst="rect">
            <a:avLst/>
          </a:prstGeom>
          <a:solidFill>
            <a:srgbClr val="C9DBD8"/>
          </a:solidFill>
          <a:ln>
            <a:solidFill>
              <a:srgbClr val="000000">
                <a:lumMod val="95000"/>
                <a:lumOff val="5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DHP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361001" y="1652363"/>
            <a:ext cx="609600" cy="468085"/>
          </a:xfrm>
          <a:prstGeom prst="rect">
            <a:avLst/>
          </a:prstGeom>
          <a:solidFill>
            <a:srgbClr val="C9DBD8"/>
          </a:solidFill>
          <a:ln>
            <a:solidFill>
              <a:srgbClr val="000000">
                <a:lumMod val="95000"/>
                <a:lumOff val="5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DCD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2126630" y="1652363"/>
            <a:ext cx="609600" cy="468085"/>
          </a:xfrm>
          <a:prstGeom prst="rect">
            <a:avLst/>
          </a:prstGeom>
          <a:solidFill>
            <a:srgbClr val="C9DBD8"/>
          </a:solidFill>
          <a:ln>
            <a:solidFill>
              <a:srgbClr val="000000">
                <a:lumMod val="95000"/>
                <a:lumOff val="5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DCD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2892259" y="1652362"/>
            <a:ext cx="609600" cy="468085"/>
          </a:xfrm>
          <a:prstGeom prst="rect">
            <a:avLst/>
          </a:prstGeom>
          <a:solidFill>
            <a:srgbClr val="C9DBD8"/>
          </a:solidFill>
          <a:ln>
            <a:solidFill>
              <a:srgbClr val="000000">
                <a:lumMod val="95000"/>
                <a:lumOff val="5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DCD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3657887" y="1652362"/>
            <a:ext cx="609600" cy="468085"/>
          </a:xfrm>
          <a:prstGeom prst="rect">
            <a:avLst/>
          </a:prstGeom>
          <a:solidFill>
            <a:srgbClr val="C9DBD8"/>
          </a:solidFill>
          <a:ln>
            <a:solidFill>
              <a:srgbClr val="000000">
                <a:lumMod val="95000"/>
                <a:lumOff val="5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DCD</a:t>
            </a:r>
          </a:p>
        </p:txBody>
      </p:sp>
      <p:sp>
        <p:nvSpPr>
          <p:cNvPr id="51" name="Textfeld 50"/>
          <p:cNvSpPr txBox="1"/>
          <p:nvPr/>
        </p:nvSpPr>
        <p:spPr>
          <a:xfrm rot="16200000">
            <a:off x="1255781" y="2518226"/>
            <a:ext cx="580577" cy="283029"/>
          </a:xfrm>
          <a:prstGeom prst="rect">
            <a:avLst/>
          </a:prstGeom>
          <a:solidFill>
            <a:srgbClr val="C9DBD8"/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SWB</a:t>
            </a:r>
          </a:p>
        </p:txBody>
      </p:sp>
      <p:sp>
        <p:nvSpPr>
          <p:cNvPr id="52" name="Textfeld 51"/>
          <p:cNvSpPr txBox="1"/>
          <p:nvPr/>
        </p:nvSpPr>
        <p:spPr>
          <a:xfrm rot="16200000">
            <a:off x="1255777" y="3210557"/>
            <a:ext cx="580577" cy="283029"/>
          </a:xfrm>
          <a:prstGeom prst="rect">
            <a:avLst/>
          </a:prstGeom>
          <a:solidFill>
            <a:srgbClr val="C9DBD8"/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SWB</a:t>
            </a:r>
          </a:p>
        </p:txBody>
      </p:sp>
      <p:sp>
        <p:nvSpPr>
          <p:cNvPr id="53" name="Textfeld 52"/>
          <p:cNvSpPr txBox="1"/>
          <p:nvPr/>
        </p:nvSpPr>
        <p:spPr>
          <a:xfrm rot="16200000">
            <a:off x="1266671" y="3902888"/>
            <a:ext cx="580577" cy="283029"/>
          </a:xfrm>
          <a:prstGeom prst="rect">
            <a:avLst/>
          </a:prstGeom>
          <a:solidFill>
            <a:srgbClr val="C9DBD8"/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SWB</a:t>
            </a:r>
          </a:p>
        </p:txBody>
      </p:sp>
      <p:sp>
        <p:nvSpPr>
          <p:cNvPr id="54" name="Textfeld 53"/>
          <p:cNvSpPr txBox="1"/>
          <p:nvPr/>
        </p:nvSpPr>
        <p:spPr>
          <a:xfrm rot="16200000">
            <a:off x="1266667" y="4595219"/>
            <a:ext cx="580577" cy="283029"/>
          </a:xfrm>
          <a:prstGeom prst="rect">
            <a:avLst/>
          </a:prstGeom>
          <a:solidFill>
            <a:srgbClr val="C9DBD8"/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SWB</a:t>
            </a:r>
          </a:p>
        </p:txBody>
      </p:sp>
      <p:sp>
        <p:nvSpPr>
          <p:cNvPr id="55" name="Textfeld 54"/>
          <p:cNvSpPr txBox="1"/>
          <p:nvPr/>
        </p:nvSpPr>
        <p:spPr>
          <a:xfrm rot="16200000">
            <a:off x="1266671" y="5287550"/>
            <a:ext cx="580577" cy="283029"/>
          </a:xfrm>
          <a:prstGeom prst="rect">
            <a:avLst/>
          </a:prstGeom>
          <a:solidFill>
            <a:srgbClr val="C9DBD8"/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SWB</a:t>
            </a:r>
          </a:p>
        </p:txBody>
      </p:sp>
      <p:sp>
        <p:nvSpPr>
          <p:cNvPr id="56" name="Textfeld 55"/>
          <p:cNvSpPr txBox="1"/>
          <p:nvPr/>
        </p:nvSpPr>
        <p:spPr>
          <a:xfrm rot="16200000">
            <a:off x="1266667" y="5979883"/>
            <a:ext cx="580577" cy="283029"/>
          </a:xfrm>
          <a:prstGeom prst="rect">
            <a:avLst/>
          </a:prstGeom>
          <a:solidFill>
            <a:srgbClr val="C9DBD8"/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</a:rPr>
              <a:t>SWB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6542599" y="1152299"/>
            <a:ext cx="1807028" cy="801460"/>
          </a:xfrm>
          <a:prstGeom prst="rect">
            <a:avLst/>
          </a:prstGeom>
          <a:solidFill>
            <a:srgbClr val="7CA6B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endParaRPr lang="en-US" sz="1400" dirty="0" smtClean="0">
              <a:solidFill>
                <a:srgbClr val="000000"/>
              </a:solidFill>
              <a:latin typeface="Tahoma" charset="0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</a:rPr>
              <a:t>DHH</a:t>
            </a:r>
          </a:p>
        </p:txBody>
      </p:sp>
      <p:cxnSp>
        <p:nvCxnSpPr>
          <p:cNvPr id="58" name="Gerade Verbindung mit Pfeil 57"/>
          <p:cNvCxnSpPr/>
          <p:nvPr/>
        </p:nvCxnSpPr>
        <p:spPr bwMode="auto">
          <a:xfrm>
            <a:off x="4528743" y="1752600"/>
            <a:ext cx="2013856" cy="0"/>
          </a:xfrm>
          <a:prstGeom prst="straightConnector1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9" name="Gerade Verbindung mit Pfeil 58"/>
          <p:cNvCxnSpPr/>
          <p:nvPr/>
        </p:nvCxnSpPr>
        <p:spPr bwMode="auto">
          <a:xfrm>
            <a:off x="4528743" y="1404257"/>
            <a:ext cx="2013856" cy="0"/>
          </a:xfrm>
          <a:prstGeom prst="straightConnector1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feld 59"/>
          <p:cNvSpPr txBox="1"/>
          <p:nvPr/>
        </p:nvSpPr>
        <p:spPr>
          <a:xfrm>
            <a:off x="4648486" y="1084945"/>
            <a:ext cx="2079172" cy="2340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</a:rPr>
              <a:t>4 x High Speed Link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4811772" y="1716320"/>
            <a:ext cx="1469571" cy="1995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</a:rPr>
              <a:t>JTAG and Control Signals</a:t>
            </a:r>
          </a:p>
        </p:txBody>
      </p:sp>
      <p:cxnSp>
        <p:nvCxnSpPr>
          <p:cNvPr id="62" name="Gewinkelte Verbindung 61"/>
          <p:cNvCxnSpPr>
            <a:stCxn id="43" idx="1"/>
            <a:endCxn id="56" idx="0"/>
          </p:cNvCxnSpPr>
          <p:nvPr/>
        </p:nvCxnSpPr>
        <p:spPr bwMode="auto">
          <a:xfrm rot="10800000" flipH="1" flipV="1">
            <a:off x="1361001" y="1318987"/>
            <a:ext cx="54440" cy="4802409"/>
          </a:xfrm>
          <a:prstGeom prst="bentConnector3">
            <a:avLst>
              <a:gd name="adj1" fmla="val -263262"/>
            </a:avLst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feld 62"/>
          <p:cNvSpPr txBox="1"/>
          <p:nvPr/>
        </p:nvSpPr>
        <p:spPr>
          <a:xfrm rot="16200000">
            <a:off x="-845407" y="3653059"/>
            <a:ext cx="3995057" cy="3610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</a:rPr>
              <a:t>Switcher Control Signals: </a:t>
            </a:r>
            <a:r>
              <a:rPr lang="en-US" sz="1400" dirty="0" err="1" smtClean="0">
                <a:solidFill>
                  <a:srgbClr val="000000"/>
                </a:solidFill>
                <a:latin typeface="Tahoma" charset="0"/>
              </a:rPr>
              <a:t>Clk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Tahoma" charset="0"/>
              </a:rPr>
              <a:t>StrG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Tahoma" charset="0"/>
              </a:rPr>
              <a:t>StrC</a:t>
            </a:r>
            <a:endParaRPr lang="en-US" sz="1400" dirty="0" smtClean="0">
              <a:solidFill>
                <a:srgbClr val="000000"/>
              </a:solidFill>
              <a:latin typeface="Tahoma" charset="0"/>
            </a:endParaRPr>
          </a:p>
        </p:txBody>
      </p:sp>
      <p:cxnSp>
        <p:nvCxnSpPr>
          <p:cNvPr id="64" name="Gerade Verbindung mit Pfeil 63"/>
          <p:cNvCxnSpPr/>
          <p:nvPr/>
        </p:nvCxnSpPr>
        <p:spPr bwMode="auto">
          <a:xfrm>
            <a:off x="1216085" y="2540000"/>
            <a:ext cx="199360" cy="0"/>
          </a:xfrm>
          <a:prstGeom prst="straightConnector1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Gerade Verbindung mit Pfeil 64"/>
          <p:cNvCxnSpPr/>
          <p:nvPr/>
        </p:nvCxnSpPr>
        <p:spPr bwMode="auto">
          <a:xfrm>
            <a:off x="1216085" y="3201987"/>
            <a:ext cx="199360" cy="0"/>
          </a:xfrm>
          <a:prstGeom prst="straightConnector1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Gerade Verbindung mit Pfeil 65"/>
          <p:cNvCxnSpPr/>
          <p:nvPr/>
        </p:nvCxnSpPr>
        <p:spPr bwMode="auto">
          <a:xfrm>
            <a:off x="1216081" y="3892550"/>
            <a:ext cx="199360" cy="0"/>
          </a:xfrm>
          <a:prstGeom prst="straightConnector1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Gerade Verbindung mit Pfeil 66"/>
          <p:cNvCxnSpPr/>
          <p:nvPr/>
        </p:nvCxnSpPr>
        <p:spPr bwMode="auto">
          <a:xfrm>
            <a:off x="1216081" y="4559300"/>
            <a:ext cx="199360" cy="0"/>
          </a:xfrm>
          <a:prstGeom prst="straightConnector1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Gerade Verbindung mit Pfeil 67"/>
          <p:cNvCxnSpPr/>
          <p:nvPr/>
        </p:nvCxnSpPr>
        <p:spPr bwMode="auto">
          <a:xfrm>
            <a:off x="1216081" y="5268912"/>
            <a:ext cx="199360" cy="0"/>
          </a:xfrm>
          <a:prstGeom prst="straightConnector1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Gewinkelte Verbindung 68"/>
          <p:cNvCxnSpPr>
            <a:stCxn id="43" idx="1"/>
            <a:endCxn id="51" idx="3"/>
          </p:cNvCxnSpPr>
          <p:nvPr/>
        </p:nvCxnSpPr>
        <p:spPr bwMode="auto">
          <a:xfrm rot="10800000" flipH="1" flipV="1">
            <a:off x="1361000" y="1318988"/>
            <a:ext cx="185069" cy="1050464"/>
          </a:xfrm>
          <a:prstGeom prst="bentConnector4">
            <a:avLst>
              <a:gd name="adj1" fmla="val -78916"/>
              <a:gd name="adj2" fmla="val 85751"/>
            </a:avLst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Gerade Verbindung 69"/>
          <p:cNvCxnSpPr>
            <a:stCxn id="51" idx="1"/>
            <a:endCxn id="52" idx="3"/>
          </p:cNvCxnSpPr>
          <p:nvPr/>
        </p:nvCxnSpPr>
        <p:spPr bwMode="auto">
          <a:xfrm flipH="1">
            <a:off x="1546066" y="2950029"/>
            <a:ext cx="4" cy="111754"/>
          </a:xfrm>
          <a:prstGeom prst="line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 flipH="1">
            <a:off x="1561502" y="3642361"/>
            <a:ext cx="4" cy="111754"/>
          </a:xfrm>
          <a:prstGeom prst="line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 flipH="1">
            <a:off x="1564239" y="4324529"/>
            <a:ext cx="4" cy="111754"/>
          </a:xfrm>
          <a:prstGeom prst="line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 flipH="1">
            <a:off x="1564239" y="5025928"/>
            <a:ext cx="4" cy="111754"/>
          </a:xfrm>
          <a:prstGeom prst="line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73"/>
          <p:cNvCxnSpPr/>
          <p:nvPr/>
        </p:nvCxnSpPr>
        <p:spPr bwMode="auto">
          <a:xfrm flipH="1">
            <a:off x="1568786" y="5714808"/>
            <a:ext cx="4" cy="111754"/>
          </a:xfrm>
          <a:prstGeom prst="line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feld 74"/>
          <p:cNvSpPr txBox="1"/>
          <p:nvPr/>
        </p:nvSpPr>
        <p:spPr>
          <a:xfrm>
            <a:off x="1737467" y="2238375"/>
            <a:ext cx="957942" cy="247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Tahoma" charset="0"/>
              </a:rPr>
              <a:t>SerIn</a:t>
            </a:r>
            <a:endParaRPr lang="en-US" sz="1400" dirty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1737467" y="2758256"/>
            <a:ext cx="957942" cy="247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Tahoma" charset="0"/>
              </a:rPr>
              <a:t>SerOut</a:t>
            </a:r>
            <a:endParaRPr lang="en-US" sz="1400" dirty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7" name="Inhaltsplatzhalter 5"/>
          <p:cNvSpPr txBox="1">
            <a:spLocks/>
          </p:cNvSpPr>
          <p:nvPr/>
        </p:nvSpPr>
        <p:spPr>
          <a:xfrm>
            <a:off x="4988265" y="2523306"/>
            <a:ext cx="3887507" cy="3725094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New configuration: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JTAG chain with 14 ASICs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6 Switchers in serial 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Multiple ASICs connected to the same power supply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1" name="Datumsplatzhalter 3"/>
          <p:cNvSpPr>
            <a:spLocks noGrp="1"/>
          </p:cNvSpPr>
          <p:nvPr>
            <p:ph type="dt" idx="10"/>
          </p:nvPr>
        </p:nvSpPr>
        <p:spPr>
          <a:xfrm>
            <a:off x="755650" y="6572250"/>
            <a:ext cx="5616575" cy="282575"/>
          </a:xfrm>
        </p:spPr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3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sp>
        <p:nvSpPr>
          <p:cNvPr id="19" name="Titel 1"/>
          <p:cNvSpPr txBox="1">
            <a:spLocks/>
          </p:cNvSpPr>
          <p:nvPr/>
        </p:nvSpPr>
        <p:spPr bwMode="auto">
          <a:xfrm>
            <a:off x="763588" y="119063"/>
            <a:ext cx="7980362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2pPr>
            <a:lvl3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3pPr>
            <a:lvl4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4pPr>
            <a:lvl5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5pPr>
            <a:lvl6pPr marL="4572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6pPr>
            <a:lvl7pPr marL="9144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7pPr>
            <a:lvl8pPr marL="13716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8pPr>
            <a:lvl9pPr marL="18288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EMCM – Electrical Overview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5" y="4251903"/>
            <a:ext cx="7992888" cy="174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824931" y="1124744"/>
            <a:ext cx="7301742" cy="2262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metal layers on silicon substrate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2149 different electrical nets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4055 test pads (size down to 70μm x 70μm and 50μm x 100μm)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~15k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connecting the metal system in 3D (10k aul1 to Al2, 5k Al2 to Cu)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and short test necessary before assembly of the ASICs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test contains ~110k measurements per EMCM</a:t>
            </a:r>
          </a:p>
        </p:txBody>
      </p:sp>
      <p:sp>
        <p:nvSpPr>
          <p:cNvPr id="24" name="Ellipse 23"/>
          <p:cNvSpPr/>
          <p:nvPr/>
        </p:nvSpPr>
        <p:spPr bwMode="auto">
          <a:xfrm rot="5400000">
            <a:off x="3412600" y="1737534"/>
            <a:ext cx="648072" cy="527113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7155324" y="3450076"/>
            <a:ext cx="648072" cy="254936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8294461" y="4042700"/>
            <a:ext cx="648072" cy="197738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6507252" y="3429000"/>
            <a:ext cx="648072" cy="254936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488886" y="3892097"/>
            <a:ext cx="68480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173689" y="3885734"/>
            <a:ext cx="67197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394234" y="4044497"/>
            <a:ext cx="114646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8128619" y="3429000"/>
            <a:ext cx="97975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endParaRPr lang="en-US" sz="1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idx="10"/>
          </p:nvPr>
        </p:nvSpPr>
        <p:spPr>
          <a:xfrm>
            <a:off x="755650" y="6572250"/>
            <a:ext cx="5616575" cy="282575"/>
          </a:xfrm>
        </p:spPr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en-US" dirty="0" smtClean="0"/>
              <a:t>Matrix assembly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6478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/>
          <p:cNvCxnSpPr>
            <a:stCxn id="11" idx="2"/>
          </p:cNvCxnSpPr>
          <p:nvPr/>
        </p:nvCxnSpPr>
        <p:spPr bwMode="auto">
          <a:xfrm flipH="1">
            <a:off x="755576" y="3096843"/>
            <a:ext cx="629085" cy="134026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899592" y="2807533"/>
            <a:ext cx="97013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 Verbindung mit Pfeil 11"/>
          <p:cNvCxnSpPr>
            <a:stCxn id="14" idx="2"/>
          </p:cNvCxnSpPr>
          <p:nvPr/>
        </p:nvCxnSpPr>
        <p:spPr bwMode="auto">
          <a:xfrm flipH="1">
            <a:off x="5580112" y="3096843"/>
            <a:ext cx="504056" cy="1224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>
            <a:stCxn id="15" idx="2"/>
          </p:cNvCxnSpPr>
          <p:nvPr/>
        </p:nvCxnSpPr>
        <p:spPr bwMode="auto">
          <a:xfrm flipH="1">
            <a:off x="6228184" y="3096843"/>
            <a:ext cx="559965" cy="1224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5770620" y="2807533"/>
            <a:ext cx="62709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480212" y="2807533"/>
            <a:ext cx="61587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</a:t>
            </a:r>
          </a:p>
        </p:txBody>
      </p:sp>
      <p:cxnSp>
        <p:nvCxnSpPr>
          <p:cNvPr id="16" name="Gerade Verbindung mit Pfeil 15"/>
          <p:cNvCxnSpPr>
            <a:stCxn id="17" idx="2"/>
          </p:cNvCxnSpPr>
          <p:nvPr/>
        </p:nvCxnSpPr>
        <p:spPr bwMode="auto">
          <a:xfrm flipH="1">
            <a:off x="899592" y="3096843"/>
            <a:ext cx="1647617" cy="213235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2051720" y="2807533"/>
            <a:ext cx="99097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DEPFET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601031" y="2807533"/>
            <a:ext cx="155202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Passives (R,C)</a:t>
            </a:r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H="1">
            <a:off x="2051720" y="3096843"/>
            <a:ext cx="1872208" cy="1224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Gerade Verbindung mit Pfeil 19"/>
          <p:cNvCxnSpPr>
            <a:stCxn id="18" idx="2"/>
          </p:cNvCxnSpPr>
          <p:nvPr/>
        </p:nvCxnSpPr>
        <p:spPr bwMode="auto">
          <a:xfrm flipH="1">
            <a:off x="3601034" y="3096843"/>
            <a:ext cx="776011" cy="1224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 flipH="1">
            <a:off x="4427984" y="3096843"/>
            <a:ext cx="216024" cy="112424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feld 21"/>
          <p:cNvSpPr txBox="1"/>
          <p:nvPr/>
        </p:nvSpPr>
        <p:spPr>
          <a:xfrm>
            <a:off x="7884368" y="2807533"/>
            <a:ext cx="83388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Gerade Verbindung mit Pfeil 22"/>
          <p:cNvCxnSpPr>
            <a:stCxn id="22" idx="2"/>
          </p:cNvCxnSpPr>
          <p:nvPr/>
        </p:nvCxnSpPr>
        <p:spPr bwMode="auto">
          <a:xfrm flipH="1">
            <a:off x="7792759" y="3096843"/>
            <a:ext cx="508551" cy="1224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1003618" y="980728"/>
            <a:ext cx="7064755" cy="166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Optionally, a matrix can be glued on the EMCM</a:t>
            </a: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DEPFET matrix is electrically connected via wire-bonds</a:t>
            </a: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 device and compare measurements to PCB-assembled test setups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(performance, noise, Signal-to-noise, stability …)</a:t>
            </a: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 lines are comparable with final modules ~45mm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576431" y="5780617"/>
            <a:ext cx="615874" cy="2893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636121" y="836712"/>
            <a:ext cx="208638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de-DE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de-DE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ASICs:</a:t>
            </a:r>
          </a:p>
          <a:p>
            <a:pPr>
              <a:lnSpc>
                <a:spcPct val="120000"/>
              </a:lnSpc>
            </a:pPr>
            <a:r>
              <a:rPr lang="de-DE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SwitcherB18v2.0</a:t>
            </a:r>
          </a:p>
          <a:p>
            <a:pPr>
              <a:lnSpc>
                <a:spcPct val="120000"/>
              </a:lnSpc>
            </a:pPr>
            <a:r>
              <a:rPr lang="de-DE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DCDpp</a:t>
            </a:r>
            <a:endParaRPr lang="de-DE" sz="1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DHPT1.0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atumsplatzhalter 3"/>
          <p:cNvSpPr>
            <a:spLocks noGrp="1"/>
          </p:cNvSpPr>
          <p:nvPr>
            <p:ph type="dt" idx="10"/>
          </p:nvPr>
        </p:nvSpPr>
        <p:spPr>
          <a:xfrm>
            <a:off x="755650" y="6572250"/>
            <a:ext cx="5616575" cy="282575"/>
          </a:xfrm>
        </p:spPr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4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344816" cy="479425"/>
          </a:xfrm>
        </p:spPr>
        <p:txBody>
          <a:bodyPr/>
          <a:lstStyle/>
          <a:p>
            <a:r>
              <a:rPr lang="de-DE" dirty="0" smtClean="0"/>
              <a:t>Tests – </a:t>
            </a:r>
            <a:r>
              <a:rPr lang="de-DE" dirty="0" err="1" smtClean="0"/>
              <a:t>Switcher</a:t>
            </a:r>
            <a:r>
              <a:rPr lang="de-DE" dirty="0" smtClean="0"/>
              <a:t> @ W17-3, 305MHz</a:t>
            </a:r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7" y="764704"/>
            <a:ext cx="853706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 rot="2166825">
            <a:off x="3081190" y="4425766"/>
            <a:ext cx="627095" cy="28931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2166825">
            <a:off x="2562085" y="4760553"/>
            <a:ext cx="615874" cy="28931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 rot="19686244">
            <a:off x="7450187" y="2223634"/>
            <a:ext cx="1040670" cy="28931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 rot="19686244">
            <a:off x="6082035" y="3019129"/>
            <a:ext cx="1040670" cy="28931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19686244">
            <a:off x="4556675" y="3995418"/>
            <a:ext cx="1040670" cy="28931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ihandform 15"/>
          <p:cNvSpPr/>
          <p:nvPr/>
        </p:nvSpPr>
        <p:spPr bwMode="auto">
          <a:xfrm>
            <a:off x="4662535" y="4578088"/>
            <a:ext cx="1032095" cy="691029"/>
          </a:xfrm>
          <a:custGeom>
            <a:avLst/>
            <a:gdLst>
              <a:gd name="connsiteX0" fmla="*/ 0 w 1032095"/>
              <a:gd name="connsiteY0" fmla="*/ 48233 h 691029"/>
              <a:gd name="connsiteX1" fmla="*/ 615635 w 1032095"/>
              <a:gd name="connsiteY1" fmla="*/ 66340 h 691029"/>
              <a:gd name="connsiteX2" fmla="*/ 1032095 w 1032095"/>
              <a:gd name="connsiteY2" fmla="*/ 691029 h 69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095" h="691029">
                <a:moveTo>
                  <a:pt x="0" y="48233"/>
                </a:moveTo>
                <a:cubicBezTo>
                  <a:pt x="221809" y="3720"/>
                  <a:pt x="443619" y="-40793"/>
                  <a:pt x="615635" y="66340"/>
                </a:cubicBezTo>
                <a:cubicBezTo>
                  <a:pt x="787651" y="173473"/>
                  <a:pt x="909873" y="432251"/>
                  <a:pt x="1032095" y="691029"/>
                </a:cubicBezTo>
              </a:path>
            </a:pathLst>
          </a:cu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5" name="Gerade Verbindung 24"/>
          <p:cNvCxnSpPr/>
          <p:nvPr/>
        </p:nvCxnSpPr>
        <p:spPr bwMode="auto">
          <a:xfrm flipH="1">
            <a:off x="5077010" y="5373216"/>
            <a:ext cx="287078" cy="14401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26"/>
          <p:cNvCxnSpPr/>
          <p:nvPr/>
        </p:nvCxnSpPr>
        <p:spPr bwMode="auto">
          <a:xfrm flipH="1">
            <a:off x="5436096" y="5246315"/>
            <a:ext cx="258534" cy="12690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 Verbindung 28"/>
          <p:cNvCxnSpPr/>
          <p:nvPr/>
        </p:nvCxnSpPr>
        <p:spPr bwMode="auto">
          <a:xfrm flipH="1">
            <a:off x="5347719" y="5373216"/>
            <a:ext cx="8837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feld 30"/>
          <p:cNvSpPr txBox="1"/>
          <p:nvPr/>
        </p:nvSpPr>
        <p:spPr>
          <a:xfrm>
            <a:off x="5694630" y="4582773"/>
            <a:ext cx="1633781" cy="28931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</a:t>
            </a:r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Gate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 rot="2438857">
            <a:off x="742441" y="5795823"/>
            <a:ext cx="889987" cy="28931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Tests – </a:t>
            </a:r>
            <a:r>
              <a:rPr lang="de-DE" dirty="0" err="1" smtClean="0"/>
              <a:t>Switcher</a:t>
            </a:r>
            <a:r>
              <a:rPr lang="de-DE" dirty="0" smtClean="0"/>
              <a:t> @ W17-3, 305MHz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1259632" y="5733256"/>
            <a:ext cx="627095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DHH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56599" y="4509120"/>
            <a:ext cx="615874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65715" y="3789040"/>
            <a:ext cx="970137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>
            <a:stCxn id="6" idx="0"/>
            <a:endCxn id="7" idx="2"/>
          </p:cNvCxnSpPr>
          <p:nvPr/>
        </p:nvCxnSpPr>
        <p:spPr bwMode="auto">
          <a:xfrm flipH="1" flipV="1">
            <a:off x="1564536" y="4798430"/>
            <a:ext cx="8644" cy="93482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1691680" y="5102953"/>
            <a:ext cx="1821332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endParaRPr lang="de-DE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DHP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165715" y="3356992"/>
            <a:ext cx="970137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65714" y="2924944"/>
            <a:ext cx="970137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165713" y="2492896"/>
            <a:ext cx="970137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165712" y="2060848"/>
            <a:ext cx="970137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165711" y="1628800"/>
            <a:ext cx="970137" cy="289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erade Verbindung mit Pfeil 18"/>
          <p:cNvCxnSpPr>
            <a:stCxn id="7" idx="0"/>
            <a:endCxn id="8" idx="1"/>
          </p:cNvCxnSpPr>
          <p:nvPr/>
        </p:nvCxnSpPr>
        <p:spPr bwMode="auto">
          <a:xfrm flipV="1">
            <a:off x="1564536" y="3933695"/>
            <a:ext cx="601179" cy="57542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Gerade Verbindung mit Pfeil 19"/>
          <p:cNvCxnSpPr>
            <a:stCxn id="7" idx="0"/>
            <a:endCxn id="13" idx="1"/>
          </p:cNvCxnSpPr>
          <p:nvPr/>
        </p:nvCxnSpPr>
        <p:spPr bwMode="auto">
          <a:xfrm flipV="1">
            <a:off x="1564536" y="3501647"/>
            <a:ext cx="601179" cy="100747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Gerade Verbindung mit Pfeil 21"/>
          <p:cNvCxnSpPr>
            <a:stCxn id="7" idx="0"/>
            <a:endCxn id="14" idx="1"/>
          </p:cNvCxnSpPr>
          <p:nvPr/>
        </p:nvCxnSpPr>
        <p:spPr bwMode="auto">
          <a:xfrm flipV="1">
            <a:off x="1564536" y="3069599"/>
            <a:ext cx="601178" cy="14395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Gerade Verbindung mit Pfeil 23"/>
          <p:cNvCxnSpPr>
            <a:stCxn id="7" idx="0"/>
            <a:endCxn id="15" idx="1"/>
          </p:cNvCxnSpPr>
          <p:nvPr/>
        </p:nvCxnSpPr>
        <p:spPr bwMode="auto">
          <a:xfrm flipV="1">
            <a:off x="1564536" y="2637551"/>
            <a:ext cx="601177" cy="18715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Gerade Verbindung mit Pfeil 26"/>
          <p:cNvCxnSpPr>
            <a:stCxn id="7" idx="0"/>
            <a:endCxn id="16" idx="1"/>
          </p:cNvCxnSpPr>
          <p:nvPr/>
        </p:nvCxnSpPr>
        <p:spPr bwMode="auto">
          <a:xfrm flipV="1">
            <a:off x="1564536" y="2205503"/>
            <a:ext cx="601176" cy="230361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Gerade Verbindung mit Pfeil 29"/>
          <p:cNvCxnSpPr>
            <a:stCxn id="7" idx="0"/>
            <a:endCxn id="17" idx="1"/>
          </p:cNvCxnSpPr>
          <p:nvPr/>
        </p:nvCxnSpPr>
        <p:spPr bwMode="auto">
          <a:xfrm flipV="1">
            <a:off x="1564536" y="1773455"/>
            <a:ext cx="601175" cy="273566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feld 41"/>
          <p:cNvSpPr txBox="1"/>
          <p:nvPr/>
        </p:nvSpPr>
        <p:spPr>
          <a:xfrm rot="16910808">
            <a:off x="1015854" y="2974188"/>
            <a:ext cx="1351652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755576" y="1052736"/>
            <a:ext cx="2592288" cy="3888432"/>
          </a:xfrm>
          <a:prstGeom prst="rect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61739" y="1052736"/>
            <a:ext cx="81144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2982" y="2488190"/>
            <a:ext cx="5550350" cy="217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Gerade Verbindung mit Pfeil 45"/>
          <p:cNvCxnSpPr/>
          <p:nvPr/>
        </p:nvCxnSpPr>
        <p:spPr bwMode="auto">
          <a:xfrm flipV="1">
            <a:off x="4716016" y="1268761"/>
            <a:ext cx="576064" cy="2160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Gerade Verbindung mit Pfeil 50"/>
          <p:cNvCxnSpPr/>
          <p:nvPr/>
        </p:nvCxnSpPr>
        <p:spPr bwMode="auto">
          <a:xfrm>
            <a:off x="4716016" y="1484784"/>
            <a:ext cx="563975" cy="14401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Gerade Verbindung mit Pfeil 54"/>
          <p:cNvCxnSpPr/>
          <p:nvPr/>
        </p:nvCxnSpPr>
        <p:spPr bwMode="auto">
          <a:xfrm flipV="1">
            <a:off x="4683778" y="2062126"/>
            <a:ext cx="576064" cy="2160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Gerade Verbindung mit Pfeil 55"/>
          <p:cNvCxnSpPr/>
          <p:nvPr/>
        </p:nvCxnSpPr>
        <p:spPr bwMode="auto">
          <a:xfrm>
            <a:off x="4683778" y="2278149"/>
            <a:ext cx="563975" cy="14401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Gerade Verbindung mit Pfeil 56"/>
          <p:cNvCxnSpPr/>
          <p:nvPr/>
        </p:nvCxnSpPr>
        <p:spPr bwMode="auto">
          <a:xfrm flipV="1">
            <a:off x="4701196" y="2878198"/>
            <a:ext cx="576064" cy="2160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Gerade Verbindung mit Pfeil 57"/>
          <p:cNvCxnSpPr/>
          <p:nvPr/>
        </p:nvCxnSpPr>
        <p:spPr bwMode="auto">
          <a:xfrm>
            <a:off x="4701196" y="3094221"/>
            <a:ext cx="563975" cy="14401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Gerade Verbindung mit Pfeil 58"/>
          <p:cNvCxnSpPr/>
          <p:nvPr/>
        </p:nvCxnSpPr>
        <p:spPr bwMode="auto">
          <a:xfrm flipV="1">
            <a:off x="4676882" y="3789360"/>
            <a:ext cx="576064" cy="2160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Gerade Verbindung mit Pfeil 59"/>
          <p:cNvCxnSpPr/>
          <p:nvPr/>
        </p:nvCxnSpPr>
        <p:spPr bwMode="auto">
          <a:xfrm>
            <a:off x="4676882" y="4005383"/>
            <a:ext cx="563975" cy="14401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Gerade Verbindung mit Pfeil 60"/>
          <p:cNvCxnSpPr/>
          <p:nvPr/>
        </p:nvCxnSpPr>
        <p:spPr bwMode="auto">
          <a:xfrm flipV="1">
            <a:off x="4695867" y="4595452"/>
            <a:ext cx="576064" cy="2160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Gerade Verbindung mit Pfeil 61"/>
          <p:cNvCxnSpPr/>
          <p:nvPr/>
        </p:nvCxnSpPr>
        <p:spPr bwMode="auto">
          <a:xfrm>
            <a:off x="4695867" y="4811475"/>
            <a:ext cx="563975" cy="14401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Gerade Verbindung mit Pfeil 62"/>
          <p:cNvCxnSpPr/>
          <p:nvPr/>
        </p:nvCxnSpPr>
        <p:spPr bwMode="auto">
          <a:xfrm flipV="1">
            <a:off x="4683778" y="5513783"/>
            <a:ext cx="576064" cy="2160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Gerade Verbindung mit Pfeil 63"/>
          <p:cNvCxnSpPr/>
          <p:nvPr/>
        </p:nvCxnSpPr>
        <p:spPr bwMode="auto">
          <a:xfrm>
            <a:off x="4683778" y="5729806"/>
            <a:ext cx="563975" cy="14401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feld 52"/>
          <p:cNvSpPr txBox="1"/>
          <p:nvPr/>
        </p:nvSpPr>
        <p:spPr>
          <a:xfrm>
            <a:off x="3801126" y="1339490"/>
            <a:ext cx="899605" cy="2400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Bondwires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3796262" y="2126458"/>
            <a:ext cx="899605" cy="2400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Bondwires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816411" y="2949566"/>
            <a:ext cx="899605" cy="2400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Bondwires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3796262" y="3885350"/>
            <a:ext cx="899605" cy="2400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Bondwires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3777277" y="4670142"/>
            <a:ext cx="899605" cy="2400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Bondwires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3816411" y="5648081"/>
            <a:ext cx="899605" cy="2400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Bondwires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B:\EMCM\EMCM3\EMCM3_W17_Module3\measurements\scope EMCM-W17-3\305MHz\SWB2_305MH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94221"/>
            <a:ext cx="2676297" cy="20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:\EMCM\EMCM3\EMCM3_W17_Module3\measurements\scope EMCM-W17-3\305MHz\SWB1_305MHz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02" y="4920685"/>
            <a:ext cx="2668061" cy="200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Gerade Verbindung mit Pfeil 64"/>
          <p:cNvCxnSpPr/>
          <p:nvPr/>
        </p:nvCxnSpPr>
        <p:spPr bwMode="auto">
          <a:xfrm>
            <a:off x="5371267" y="5729806"/>
            <a:ext cx="424869" cy="345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Gerade Verbindung mit Pfeil 79"/>
          <p:cNvCxnSpPr>
            <a:endCxn id="1032" idx="1"/>
          </p:cNvCxnSpPr>
          <p:nvPr/>
        </p:nvCxnSpPr>
        <p:spPr bwMode="auto">
          <a:xfrm flipV="1">
            <a:off x="5371266" y="4097833"/>
            <a:ext cx="1000934" cy="72173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1" name="Picture 7" descr="B:\EMCM\EMCM3\EMCM3_W17_Module3\measurements\scope EMCM-W17-3\305MHz\SWB3_305MH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30" y="2056311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Gerade Verbindung mit Pfeil 81"/>
          <p:cNvCxnSpPr/>
          <p:nvPr/>
        </p:nvCxnSpPr>
        <p:spPr bwMode="auto">
          <a:xfrm flipV="1">
            <a:off x="5371267" y="3238238"/>
            <a:ext cx="856917" cy="69545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0" name="Picture 6" descr="B:\EMCM\EMCM3\EMCM3_W17_Module3\measurements\scope EMCM-W17-3\305MHz\SWB4_305MH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67" y="128236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Gerade Verbindung mit Pfeil 83"/>
          <p:cNvCxnSpPr/>
          <p:nvPr/>
        </p:nvCxnSpPr>
        <p:spPr bwMode="auto">
          <a:xfrm flipV="1">
            <a:off x="5342353" y="1773455"/>
            <a:ext cx="717003" cy="12909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feld 87"/>
          <p:cNvSpPr txBox="1"/>
          <p:nvPr/>
        </p:nvSpPr>
        <p:spPr>
          <a:xfrm>
            <a:off x="1377070" y="4314043"/>
            <a:ext cx="1141659" cy="2893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6559074" y="4343063"/>
            <a:ext cx="1141659" cy="2893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1377071" y="979450"/>
            <a:ext cx="1141659" cy="2893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6059356" y="1052736"/>
            <a:ext cx="1141659" cy="2893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5265171" y="1302848"/>
            <a:ext cx="130409" cy="2400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rIns="18000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5263999" y="2132856"/>
            <a:ext cx="130409" cy="2400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rIns="18000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5271931" y="2972910"/>
            <a:ext cx="130409" cy="2400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rIns="18000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271931" y="3842196"/>
            <a:ext cx="130409" cy="2400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rIns="18000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5258403" y="4703463"/>
            <a:ext cx="130409" cy="2400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rIns="18000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5271931" y="5630485"/>
            <a:ext cx="130409" cy="2400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" rIns="18000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25931E-6 L -0.28333 3.25931E-6 C -0.41059 3.25931E-6 -0.56667 -0.15522 -0.56667 -0.28129 L -0.56667 -0.56258 " pathEditMode="relative" rAng="0" ptsTypes="FfFF">
                                      <p:cBhvr>
                                        <p:cTn id="6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2812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2604 -3.7037E-6 C -0.03767 -3.7037E-6 -0.05191 -0.07939 -0.05191 -0.14328 L -0.05191 -0.28634 " pathEditMode="relative" rAng="0" ptsTypes="FfFF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1432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74925E-7 L -0.30486 7.74925E-7 C -0.44166 7.74925E-7 -0.60972 0.0953 -0.60972 0.17303 L -0.60972 0.34698 " pathEditMode="relative" rAng="0" ptsTypes="FfFF">
                                      <p:cBhvr>
                                        <p:cTn id="7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86" y="1734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0217E-6 L 0.00382 0.63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196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8" grpId="0" animBg="1"/>
      <p:bldP spid="89" grpId="0" animBg="1"/>
      <p:bldP spid="75" grpId="0" animBg="1"/>
      <p:bldP spid="87" grpId="0" animBg="1"/>
      <p:bldP spid="71" grpId="0" animBg="1"/>
      <p:bldP spid="74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– Switcher @ W17-3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Belle II ASIC Review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57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5507765" cy="413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bgerundetes Rechteck 6"/>
          <p:cNvSpPr/>
          <p:nvPr/>
        </p:nvSpPr>
        <p:spPr bwMode="auto">
          <a:xfrm>
            <a:off x="179512" y="4149080"/>
            <a:ext cx="2592288" cy="2160240"/>
          </a:xfrm>
          <a:prstGeom prst="round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9" name="Gerade Verbindung mit Pfeil 8"/>
          <p:cNvCxnSpPr>
            <a:stCxn id="7" idx="3"/>
          </p:cNvCxnSpPr>
          <p:nvPr/>
        </p:nvCxnSpPr>
        <p:spPr bwMode="auto">
          <a:xfrm flipV="1">
            <a:off x="2771800" y="4437112"/>
            <a:ext cx="1152128" cy="792088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Ellipse 9"/>
          <p:cNvSpPr/>
          <p:nvPr/>
        </p:nvSpPr>
        <p:spPr bwMode="auto">
          <a:xfrm rot="720708">
            <a:off x="6677827" y="1555820"/>
            <a:ext cx="918840" cy="2573024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55576" y="1052736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Switchers worked in the beginning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working after movements of the EMCM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 rot="759875">
            <a:off x="1839531" y="3125502"/>
            <a:ext cx="572990" cy="2027275"/>
          </a:xfrm>
          <a:prstGeom prst="ellipse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55976" y="852134"/>
            <a:ext cx="38884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TDO of Sw4 does not show any signal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TDI of Sw4 looks fine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(measured at pads, triggered on CLK)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Tests – </a:t>
            </a:r>
            <a:r>
              <a:rPr lang="de-DE" dirty="0" err="1" smtClean="0"/>
              <a:t>Switcher</a:t>
            </a:r>
            <a:r>
              <a:rPr lang="de-DE" dirty="0" smtClean="0"/>
              <a:t> 5 @ W17-3, 250MHz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28th October 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Belle II ASIC Review</a:t>
            </a:r>
            <a:endParaRPr lang="en-GB"/>
          </a:p>
        </p:txBody>
      </p:sp>
      <p:pic>
        <p:nvPicPr>
          <p:cNvPr id="2050" name="Picture 2" descr="B:\EMCM\EMCM3\EMCM3_W17_Module3\measurements\scope EMCM-W17-3\250MHz\Gate_SWB6_most_lef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41" y="836712"/>
            <a:ext cx="4067606" cy="30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292080" y="2817541"/>
            <a:ext cx="1141659" cy="2893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4448"/>
            <a:ext cx="4029076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 rot="5400000">
            <a:off x="2038064" y="2074504"/>
            <a:ext cx="604653" cy="28931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 rot="5400000">
            <a:off x="1659591" y="2074506"/>
            <a:ext cx="641522" cy="28931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 rot="5400000">
            <a:off x="1271498" y="2074504"/>
            <a:ext cx="697627" cy="28931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B:\EMCM\EMCM3\EMCM3_W17_Module3\measurements\scope EMCM-W17-3\250MHz\Sw_CLK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34" y="3985773"/>
            <a:ext cx="2997665" cy="22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:\EMCM\EMCM3\EMCM3_W17_Module3\measurements\scope EMCM-W17-3\250MHz\Sw_Clear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" y="3985772"/>
            <a:ext cx="2997664" cy="22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B:\EMCM\EMCM3\EMCM3_W17_Module3\measurements\scope EMCM-W17-3\250MHz\Sw_Ga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04" y="3985772"/>
            <a:ext cx="2997664" cy="22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78" y="1196002"/>
            <a:ext cx="2376264" cy="233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555083" y="4221088"/>
            <a:ext cx="697627" cy="28931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275856" y="4221088"/>
            <a:ext cx="641522" cy="28931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521546" y="4221088"/>
            <a:ext cx="604653" cy="28931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CLK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MPP_HLL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1767</Words>
  <Application>Microsoft Office PowerPoint</Application>
  <PresentationFormat>Bildschirmpräsentation (4:3)</PresentationFormat>
  <Paragraphs>501</Paragraphs>
  <Slides>37</Slides>
  <Notes>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MPP_HLL</vt:lpstr>
      <vt:lpstr>Tests of EMCM</vt:lpstr>
      <vt:lpstr>Electrical Multi-Chip Module (EMCM)</vt:lpstr>
      <vt:lpstr>PowerPoint-Präsentation</vt:lpstr>
      <vt:lpstr>PowerPoint-Präsentation</vt:lpstr>
      <vt:lpstr>Matrix assembly</vt:lpstr>
      <vt:lpstr>Tests – Switcher @ W17-3, 305MHz</vt:lpstr>
      <vt:lpstr>Tests – Switcher @ W17-3, 305MHz</vt:lpstr>
      <vt:lpstr>Tests – Switcher @ W17-3</vt:lpstr>
      <vt:lpstr>Tests – Switcher 5 @ W17-3, 250MHz</vt:lpstr>
      <vt:lpstr>Switcher Summary</vt:lpstr>
      <vt:lpstr>DHPT 1.0 – Aurora Links – Signal integrity</vt:lpstr>
      <vt:lpstr>Aurora Settings – DHPT1.0</vt:lpstr>
      <vt:lpstr>Aurora Scans – DHPT1.0</vt:lpstr>
      <vt:lpstr>Aurora Links – Signals Integrity</vt:lpstr>
      <vt:lpstr>Aurora Links – Signals Integrity (1)</vt:lpstr>
      <vt:lpstr>Aurora Links – Signals Integrity (2)</vt:lpstr>
      <vt:lpstr>Aurora Links – Signals Integrity (3)</vt:lpstr>
      <vt:lpstr>DCD Pipeline (DCDpp) – Noise Measurements</vt:lpstr>
      <vt:lpstr>DCD Pipeline (DCDpp) – Noise Measurements</vt:lpstr>
      <vt:lpstr>DCD Pipeline (DCDpp) – Noise Measurements</vt:lpstr>
      <vt:lpstr>DCD Pipeline (DCDpp) – Internal Current Source</vt:lpstr>
      <vt:lpstr>DCD Pipeline (DCDpp) – Internal Current Source</vt:lpstr>
      <vt:lpstr>DCD Pipeline (DCDpp) – Internal Current Source</vt:lpstr>
      <vt:lpstr>DCD Pipeline (DCDpp) – Internal Current Source</vt:lpstr>
      <vt:lpstr>DCD Pipeline (DCDpp) – Internal Current Source</vt:lpstr>
      <vt:lpstr>DCD Pipeline (DCDpp) – 2bit Offset DACs</vt:lpstr>
      <vt:lpstr>DCD Pipeline (DCDpp) – 2bit Offset DACs</vt:lpstr>
      <vt:lpstr>DCD Pipeline (DCDpp) – 2bit Offset DACs</vt:lpstr>
      <vt:lpstr>DCD Pipeline (DCDpp) – 2bit Offset DACs</vt:lpstr>
      <vt:lpstr>DHPT1.0 – Pedestal Upload</vt:lpstr>
      <vt:lpstr>DHPT1.0 – Pedestal Upload</vt:lpstr>
      <vt:lpstr>Summary &amp; Outlook</vt:lpstr>
      <vt:lpstr>Outlook</vt:lpstr>
      <vt:lpstr>PowerPoint-Präsentation</vt:lpstr>
      <vt:lpstr>DCD Configuration Problem</vt:lpstr>
      <vt:lpstr>Setup</vt:lpstr>
      <vt:lpstr>Fully Assembled EMCM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Felix Müller</dc:creator>
  <cp:lastModifiedBy>Felix Müller</cp:lastModifiedBy>
  <cp:revision>59</cp:revision>
  <cp:lastPrinted>2012-02-06T08:36:01Z</cp:lastPrinted>
  <dcterms:created xsi:type="dcterms:W3CDTF">2014-10-24T13:17:36Z</dcterms:created>
  <dcterms:modified xsi:type="dcterms:W3CDTF">2014-10-27T17:23:27Z</dcterms:modified>
</cp:coreProperties>
</file>