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529" r:id="rId2"/>
    <p:sldId id="530" r:id="rId3"/>
    <p:sldId id="531" r:id="rId4"/>
    <p:sldId id="532" r:id="rId5"/>
  </p:sldIdLst>
  <p:sldSz cx="9144000" cy="6858000" type="screen4x3"/>
  <p:notesSz cx="6858000" cy="91440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701"/>
    <a:srgbClr val="FFFF00"/>
    <a:srgbClr val="0000CC"/>
    <a:srgbClr val="FF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22" autoAdjust="0"/>
    <p:restoredTop sz="91156" autoAdjust="0"/>
  </p:normalViewPr>
  <p:slideViewPr>
    <p:cSldViewPr>
      <p:cViewPr>
        <p:scale>
          <a:sx n="75" d="100"/>
          <a:sy n="75" d="100"/>
        </p:scale>
        <p:origin x="-40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mtClean="0"/>
            </a:lvl1pPr>
          </a:lstStyle>
          <a:p>
            <a:pPr>
              <a:defRPr/>
            </a:pPr>
            <a:endParaRPr lang="en-US"/>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vl1pPr>
          </a:lstStyle>
          <a:p>
            <a:pPr>
              <a:defRPr/>
            </a:pPr>
            <a:endParaRPr lang="en-US"/>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mtClean="0"/>
            </a:lvl1pPr>
          </a:lstStyle>
          <a:p>
            <a:pPr>
              <a:defRPr/>
            </a:pPr>
            <a:endParaRPr lang="en-US"/>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mtClean="0"/>
            </a:lvl1pPr>
          </a:lstStyle>
          <a:p>
            <a:pPr>
              <a:defRPr/>
            </a:pPr>
            <a:fld id="{991D8C50-42DC-41D4-9520-2CA4F1DABD52}" type="slidenum">
              <a:rPr lang="en-US"/>
              <a:pPr>
                <a:defRPr/>
              </a:pPr>
              <a:t>‹Nr.›</a:t>
            </a:fld>
            <a:endParaRPr lang="en-US"/>
          </a:p>
        </p:txBody>
      </p:sp>
    </p:spTree>
    <p:extLst>
      <p:ext uri="{BB962C8B-B14F-4D97-AF65-F5344CB8AC3E}">
        <p14:creationId xmlns:p14="http://schemas.microsoft.com/office/powerpoint/2010/main" val="2717857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mtClean="0"/>
            </a:lvl1pPr>
          </a:lstStyle>
          <a:p>
            <a:pPr>
              <a:defRPr/>
            </a:pPr>
            <a:endParaRPr lang="de-DE"/>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vl1pPr>
          </a:lstStyle>
          <a:p>
            <a:pPr>
              <a:defRPr/>
            </a:pPr>
            <a:endParaRPr lang="de-DE"/>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mtClean="0"/>
            </a:lvl1pPr>
          </a:lstStyle>
          <a:p>
            <a:pPr>
              <a:defRPr/>
            </a:pPr>
            <a:endParaRPr lang="de-DE"/>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mtClean="0"/>
            </a:lvl1pPr>
          </a:lstStyle>
          <a:p>
            <a:pPr>
              <a:defRPr/>
            </a:pPr>
            <a:fld id="{F0C37DCA-A26A-421B-BAB4-7D7CB2CD6535}" type="slidenum">
              <a:rPr lang="de-DE"/>
              <a:pPr>
                <a:defRPr/>
              </a:pPr>
              <a:t>‹Nr.›</a:t>
            </a:fld>
            <a:endParaRPr lang="de-DE"/>
          </a:p>
        </p:txBody>
      </p:sp>
    </p:spTree>
    <p:extLst>
      <p:ext uri="{BB962C8B-B14F-4D97-AF65-F5344CB8AC3E}">
        <p14:creationId xmlns:p14="http://schemas.microsoft.com/office/powerpoint/2010/main" val="4259021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r-Latn-CS" smtClean="0"/>
              <a:t>Kliknite i uredite naslov mastera</a:t>
            </a:r>
            <a:endParaRPr lang="sr-Latn-CS"/>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r-Latn-CS" smtClean="0"/>
              <a:t>Kliknite i uredite stil podnaslova mastera</a:t>
            </a:r>
            <a:endParaRPr lang="sr-Latn-CS"/>
          </a:p>
        </p:txBody>
      </p:sp>
      <p:sp>
        <p:nvSpPr>
          <p:cNvPr id="4" name="Rectangle 6"/>
          <p:cNvSpPr>
            <a:spLocks noGrp="1" noChangeArrowheads="1"/>
          </p:cNvSpPr>
          <p:nvPr>
            <p:ph type="sldNum" sz="quarter" idx="10"/>
          </p:nvPr>
        </p:nvSpPr>
        <p:spPr>
          <a:ln/>
        </p:spPr>
        <p:txBody>
          <a:bodyPr/>
          <a:lstStyle>
            <a:lvl1pPr>
              <a:defRPr/>
            </a:lvl1pPr>
          </a:lstStyle>
          <a:p>
            <a:pPr>
              <a:defRPr/>
            </a:pPr>
            <a:fld id="{BC9B3846-E453-4D3B-814D-C4F24116628A}" type="slidenum">
              <a:rPr lang="de-DE"/>
              <a:pPr>
                <a:defRPr/>
              </a:pPr>
              <a:t>‹Nr.›</a:t>
            </a:fld>
            <a:endParaRPr lang="de-DE"/>
          </a:p>
        </p:txBody>
      </p:sp>
    </p:spTree>
    <p:extLst>
      <p:ext uri="{BB962C8B-B14F-4D97-AF65-F5344CB8AC3E}">
        <p14:creationId xmlns:p14="http://schemas.microsoft.com/office/powerpoint/2010/main" val="38379277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CS" smtClean="0"/>
              <a:t>Kliknite i uredite naslov mastera</a:t>
            </a:r>
            <a:endParaRPr lang="sr-Latn-CS"/>
          </a:p>
        </p:txBody>
      </p:sp>
      <p:sp>
        <p:nvSpPr>
          <p:cNvPr id="3" name="Čuvar mesta za vertikalni tekst 2"/>
          <p:cNvSpPr>
            <a:spLocks noGrp="1"/>
          </p:cNvSpPr>
          <p:nvPr>
            <p:ph type="body" orient="vert" idx="1"/>
          </p:nvPr>
        </p:nvSpPr>
        <p:spPr/>
        <p:txBody>
          <a:bodyPr vert="eaVert"/>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4" name="Rectangle 6"/>
          <p:cNvSpPr>
            <a:spLocks noGrp="1" noChangeArrowheads="1"/>
          </p:cNvSpPr>
          <p:nvPr>
            <p:ph type="sldNum" sz="quarter" idx="10"/>
          </p:nvPr>
        </p:nvSpPr>
        <p:spPr>
          <a:ln/>
        </p:spPr>
        <p:txBody>
          <a:bodyPr/>
          <a:lstStyle>
            <a:lvl1pPr>
              <a:defRPr/>
            </a:lvl1pPr>
          </a:lstStyle>
          <a:p>
            <a:pPr>
              <a:defRPr/>
            </a:pPr>
            <a:fld id="{E9C847EE-2417-4C38-B463-6D45D549772B}" type="slidenum">
              <a:rPr lang="de-DE"/>
              <a:pPr>
                <a:defRPr/>
              </a:pPr>
              <a:t>‹Nr.›</a:t>
            </a:fld>
            <a:endParaRPr lang="de-DE"/>
          </a:p>
        </p:txBody>
      </p:sp>
    </p:spTree>
    <p:extLst>
      <p:ext uri="{BB962C8B-B14F-4D97-AF65-F5344CB8AC3E}">
        <p14:creationId xmlns:p14="http://schemas.microsoft.com/office/powerpoint/2010/main" val="283679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6629400" y="130175"/>
            <a:ext cx="2057400" cy="6538913"/>
          </a:xfrm>
        </p:spPr>
        <p:txBody>
          <a:bodyPr vert="eaVert"/>
          <a:lstStyle/>
          <a:p>
            <a:r>
              <a:rPr lang="sr-Latn-CS" smtClean="0"/>
              <a:t>Kliknite i uredite naslov mastera</a:t>
            </a:r>
            <a:endParaRPr lang="sr-Latn-CS"/>
          </a:p>
        </p:txBody>
      </p:sp>
      <p:sp>
        <p:nvSpPr>
          <p:cNvPr id="3" name="Čuvar mesta za vertikalni tekst 2"/>
          <p:cNvSpPr>
            <a:spLocks noGrp="1"/>
          </p:cNvSpPr>
          <p:nvPr>
            <p:ph type="body" orient="vert" idx="1"/>
          </p:nvPr>
        </p:nvSpPr>
        <p:spPr>
          <a:xfrm>
            <a:off x="457200" y="130175"/>
            <a:ext cx="6019800" cy="6538913"/>
          </a:xfrm>
        </p:spPr>
        <p:txBody>
          <a:bodyPr vert="eaVert"/>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4" name="Rectangle 6"/>
          <p:cNvSpPr>
            <a:spLocks noGrp="1" noChangeArrowheads="1"/>
          </p:cNvSpPr>
          <p:nvPr>
            <p:ph type="sldNum" sz="quarter" idx="10"/>
          </p:nvPr>
        </p:nvSpPr>
        <p:spPr>
          <a:ln/>
        </p:spPr>
        <p:txBody>
          <a:bodyPr/>
          <a:lstStyle>
            <a:lvl1pPr>
              <a:defRPr/>
            </a:lvl1pPr>
          </a:lstStyle>
          <a:p>
            <a:pPr>
              <a:defRPr/>
            </a:pPr>
            <a:fld id="{B80B453C-606E-4EF0-A71C-ECF0D53EF24D}" type="slidenum">
              <a:rPr lang="de-DE"/>
              <a:pPr>
                <a:defRPr/>
              </a:pPr>
              <a:t>‹Nr.›</a:t>
            </a:fld>
            <a:endParaRPr lang="de-DE"/>
          </a:p>
        </p:txBody>
      </p:sp>
    </p:spTree>
    <p:extLst>
      <p:ext uri="{BB962C8B-B14F-4D97-AF65-F5344CB8AC3E}">
        <p14:creationId xmlns:p14="http://schemas.microsoft.com/office/powerpoint/2010/main" val="5603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slov, tekst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1187450" y="130175"/>
            <a:ext cx="7499350" cy="346075"/>
          </a:xfrm>
        </p:spPr>
        <p:txBody>
          <a:bodyPr/>
          <a:lstStyle/>
          <a:p>
            <a:r>
              <a:rPr lang="sr-Latn-CS" smtClean="0"/>
              <a:t>Kliknite i uredite naslov mastera</a:t>
            </a:r>
            <a:endParaRPr lang="sr-Latn-CS"/>
          </a:p>
        </p:txBody>
      </p:sp>
      <p:sp>
        <p:nvSpPr>
          <p:cNvPr id="3" name="Čuvar mesta za tekst 2"/>
          <p:cNvSpPr>
            <a:spLocks noGrp="1"/>
          </p:cNvSpPr>
          <p:nvPr>
            <p:ph type="body" sz="half" idx="1"/>
          </p:nvPr>
        </p:nvSpPr>
        <p:spPr>
          <a:xfrm>
            <a:off x="457200" y="692150"/>
            <a:ext cx="4038600" cy="5976938"/>
          </a:xfrm>
        </p:spPr>
        <p:txBody>
          <a:bodyPr/>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4" name="Čuvar mesta za sadržaj 3"/>
          <p:cNvSpPr>
            <a:spLocks noGrp="1"/>
          </p:cNvSpPr>
          <p:nvPr>
            <p:ph sz="half" idx="2"/>
          </p:nvPr>
        </p:nvSpPr>
        <p:spPr>
          <a:xfrm>
            <a:off x="4648200" y="692150"/>
            <a:ext cx="4038600" cy="5976938"/>
          </a:xfrm>
        </p:spPr>
        <p:txBody>
          <a:bodyPr/>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5" name="Rectangle 6"/>
          <p:cNvSpPr>
            <a:spLocks noGrp="1" noChangeArrowheads="1"/>
          </p:cNvSpPr>
          <p:nvPr>
            <p:ph type="sldNum" sz="quarter" idx="10"/>
          </p:nvPr>
        </p:nvSpPr>
        <p:spPr>
          <a:ln/>
        </p:spPr>
        <p:txBody>
          <a:bodyPr/>
          <a:lstStyle>
            <a:lvl1pPr>
              <a:defRPr/>
            </a:lvl1pPr>
          </a:lstStyle>
          <a:p>
            <a:pPr>
              <a:defRPr/>
            </a:pPr>
            <a:fld id="{1706D3DE-57CB-4F9D-85CC-08726A64B004}" type="slidenum">
              <a:rPr lang="de-DE"/>
              <a:pPr>
                <a:defRPr/>
              </a:pPr>
              <a:t>‹Nr.›</a:t>
            </a:fld>
            <a:endParaRPr lang="de-DE"/>
          </a:p>
        </p:txBody>
      </p:sp>
    </p:spTree>
    <p:extLst>
      <p:ext uri="{BB962C8B-B14F-4D97-AF65-F5344CB8AC3E}">
        <p14:creationId xmlns:p14="http://schemas.microsoft.com/office/powerpoint/2010/main" val="244220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CS" smtClean="0"/>
              <a:t>Kliknite i uredite naslov mastera</a:t>
            </a:r>
            <a:endParaRPr lang="sr-Latn-CS"/>
          </a:p>
        </p:txBody>
      </p:sp>
      <p:sp>
        <p:nvSpPr>
          <p:cNvPr id="3" name="Čuvar mesta za sadržaj 2"/>
          <p:cNvSpPr>
            <a:spLocks noGrp="1"/>
          </p:cNvSpPr>
          <p:nvPr>
            <p:ph idx="1"/>
          </p:nvPr>
        </p:nvSpPr>
        <p:spPr/>
        <p:txBody>
          <a:bodyPr/>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4" name="Rectangle 6"/>
          <p:cNvSpPr>
            <a:spLocks noGrp="1" noChangeArrowheads="1"/>
          </p:cNvSpPr>
          <p:nvPr>
            <p:ph type="sldNum" sz="quarter" idx="10"/>
          </p:nvPr>
        </p:nvSpPr>
        <p:spPr>
          <a:ln/>
        </p:spPr>
        <p:txBody>
          <a:bodyPr/>
          <a:lstStyle>
            <a:lvl1pPr>
              <a:defRPr/>
            </a:lvl1pPr>
          </a:lstStyle>
          <a:p>
            <a:pPr>
              <a:defRPr/>
            </a:pPr>
            <a:fld id="{3AF03BF2-6B51-4AFB-905B-C19B6F81F308}" type="slidenum">
              <a:rPr lang="de-DE"/>
              <a:pPr>
                <a:defRPr/>
              </a:pPr>
              <a:t>‹Nr.›</a:t>
            </a:fld>
            <a:endParaRPr lang="de-DE"/>
          </a:p>
        </p:txBody>
      </p:sp>
    </p:spTree>
    <p:extLst>
      <p:ext uri="{BB962C8B-B14F-4D97-AF65-F5344CB8AC3E}">
        <p14:creationId xmlns:p14="http://schemas.microsoft.com/office/powerpoint/2010/main" val="4273096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r-Latn-CS" smtClean="0"/>
              <a:t>Kliknite i uredite naslov mastera</a:t>
            </a:r>
            <a:endParaRPr lang="sr-Latn-CS"/>
          </a:p>
        </p:txBody>
      </p:sp>
      <p:sp>
        <p:nvSpPr>
          <p:cNvPr id="3" name="Čuvar mesta za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r-Latn-CS" smtClean="0"/>
              <a:t>Kliknite i uredite stilove teksta mastera</a:t>
            </a:r>
          </a:p>
        </p:txBody>
      </p:sp>
      <p:sp>
        <p:nvSpPr>
          <p:cNvPr id="4" name="Rectangle 6"/>
          <p:cNvSpPr>
            <a:spLocks noGrp="1" noChangeArrowheads="1"/>
          </p:cNvSpPr>
          <p:nvPr>
            <p:ph type="sldNum" sz="quarter" idx="10"/>
          </p:nvPr>
        </p:nvSpPr>
        <p:spPr>
          <a:ln/>
        </p:spPr>
        <p:txBody>
          <a:bodyPr/>
          <a:lstStyle>
            <a:lvl1pPr>
              <a:defRPr/>
            </a:lvl1pPr>
          </a:lstStyle>
          <a:p>
            <a:pPr>
              <a:defRPr/>
            </a:pPr>
            <a:fld id="{33F3990C-E5CF-4718-BB40-9CDDFAE188E2}" type="slidenum">
              <a:rPr lang="de-DE"/>
              <a:pPr>
                <a:defRPr/>
              </a:pPr>
              <a:t>‹Nr.›</a:t>
            </a:fld>
            <a:endParaRPr lang="de-DE"/>
          </a:p>
        </p:txBody>
      </p:sp>
    </p:spTree>
    <p:extLst>
      <p:ext uri="{BB962C8B-B14F-4D97-AF65-F5344CB8AC3E}">
        <p14:creationId xmlns:p14="http://schemas.microsoft.com/office/powerpoint/2010/main" val="261262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CS" smtClean="0"/>
              <a:t>Kliknite i uredite naslov mastera</a:t>
            </a:r>
            <a:endParaRPr lang="sr-Latn-CS"/>
          </a:p>
        </p:txBody>
      </p:sp>
      <p:sp>
        <p:nvSpPr>
          <p:cNvPr id="3" name="Čuvar mesta za sadržaj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4" name="Čuvar mesta za sadržaj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5" name="Rectangle 6"/>
          <p:cNvSpPr>
            <a:spLocks noGrp="1" noChangeArrowheads="1"/>
          </p:cNvSpPr>
          <p:nvPr>
            <p:ph type="sldNum" sz="quarter" idx="10"/>
          </p:nvPr>
        </p:nvSpPr>
        <p:spPr>
          <a:ln/>
        </p:spPr>
        <p:txBody>
          <a:bodyPr/>
          <a:lstStyle>
            <a:lvl1pPr>
              <a:defRPr/>
            </a:lvl1pPr>
          </a:lstStyle>
          <a:p>
            <a:pPr>
              <a:defRPr/>
            </a:pPr>
            <a:fld id="{F01B2B79-C343-4149-9A04-2EC94C3C2460}" type="slidenum">
              <a:rPr lang="de-DE"/>
              <a:pPr>
                <a:defRPr/>
              </a:pPr>
              <a:t>‹Nr.›</a:t>
            </a:fld>
            <a:endParaRPr lang="de-DE"/>
          </a:p>
        </p:txBody>
      </p:sp>
    </p:spTree>
    <p:extLst>
      <p:ext uri="{BB962C8B-B14F-4D97-AF65-F5344CB8AC3E}">
        <p14:creationId xmlns:p14="http://schemas.microsoft.com/office/powerpoint/2010/main" val="76580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r-Latn-CS" smtClean="0"/>
              <a:t>Kliknite i uredite naslov mastera</a:t>
            </a:r>
            <a:endParaRPr lang="sr-Latn-CS"/>
          </a:p>
        </p:txBody>
      </p:sp>
      <p:sp>
        <p:nvSpPr>
          <p:cNvPr id="3" name="Čuvar mesta za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Kliknite i uredite stilove teksta mastera</a:t>
            </a:r>
          </a:p>
        </p:txBody>
      </p:sp>
      <p:sp>
        <p:nvSpPr>
          <p:cNvPr id="4" name="Čuvar mesta za sadržaj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5" name="Čuvar mesta za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smtClean="0"/>
              <a:t>Kliknite i uredite stilove teksta mastera</a:t>
            </a:r>
          </a:p>
        </p:txBody>
      </p:sp>
      <p:sp>
        <p:nvSpPr>
          <p:cNvPr id="6" name="Čuvar mesta za sadržaj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7" name="Rectangle 6"/>
          <p:cNvSpPr>
            <a:spLocks noGrp="1" noChangeArrowheads="1"/>
          </p:cNvSpPr>
          <p:nvPr>
            <p:ph type="sldNum" sz="quarter" idx="10"/>
          </p:nvPr>
        </p:nvSpPr>
        <p:spPr>
          <a:ln/>
        </p:spPr>
        <p:txBody>
          <a:bodyPr/>
          <a:lstStyle>
            <a:lvl1pPr>
              <a:defRPr/>
            </a:lvl1pPr>
          </a:lstStyle>
          <a:p>
            <a:pPr>
              <a:defRPr/>
            </a:pPr>
            <a:fld id="{9AA0149E-AF61-48CE-BCBF-B130A4FC7453}" type="slidenum">
              <a:rPr lang="de-DE"/>
              <a:pPr>
                <a:defRPr/>
              </a:pPr>
              <a:t>‹Nr.›</a:t>
            </a:fld>
            <a:endParaRPr lang="de-DE"/>
          </a:p>
        </p:txBody>
      </p:sp>
    </p:spTree>
    <p:extLst>
      <p:ext uri="{BB962C8B-B14F-4D97-AF65-F5344CB8AC3E}">
        <p14:creationId xmlns:p14="http://schemas.microsoft.com/office/powerpoint/2010/main" val="19736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CS" smtClean="0"/>
              <a:t>Kliknite i uredite naslov mastera</a:t>
            </a:r>
            <a:endParaRPr lang="sr-Latn-CS"/>
          </a:p>
        </p:txBody>
      </p:sp>
      <p:sp>
        <p:nvSpPr>
          <p:cNvPr id="3" name="Rectangle 6"/>
          <p:cNvSpPr>
            <a:spLocks noGrp="1" noChangeArrowheads="1"/>
          </p:cNvSpPr>
          <p:nvPr>
            <p:ph type="sldNum" sz="quarter" idx="10"/>
          </p:nvPr>
        </p:nvSpPr>
        <p:spPr>
          <a:ln/>
        </p:spPr>
        <p:txBody>
          <a:bodyPr/>
          <a:lstStyle>
            <a:lvl1pPr>
              <a:defRPr/>
            </a:lvl1pPr>
          </a:lstStyle>
          <a:p>
            <a:pPr>
              <a:defRPr/>
            </a:pPr>
            <a:fld id="{DD67D1D6-90B5-4774-A4A5-7C755E07AFAA}" type="slidenum">
              <a:rPr lang="de-DE"/>
              <a:pPr>
                <a:defRPr/>
              </a:pPr>
              <a:t>‹Nr.›</a:t>
            </a:fld>
            <a:endParaRPr lang="de-DE"/>
          </a:p>
        </p:txBody>
      </p:sp>
    </p:spTree>
    <p:extLst>
      <p:ext uri="{BB962C8B-B14F-4D97-AF65-F5344CB8AC3E}">
        <p14:creationId xmlns:p14="http://schemas.microsoft.com/office/powerpoint/2010/main" val="418017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B23AA5-27B4-418B-8BA8-3405AD5B176C}" type="slidenum">
              <a:rPr lang="de-DE"/>
              <a:pPr>
                <a:defRPr/>
              </a:pPr>
              <a:t>‹Nr.›</a:t>
            </a:fld>
            <a:endParaRPr lang="de-DE"/>
          </a:p>
        </p:txBody>
      </p:sp>
    </p:spTree>
    <p:extLst>
      <p:ext uri="{BB962C8B-B14F-4D97-AF65-F5344CB8AC3E}">
        <p14:creationId xmlns:p14="http://schemas.microsoft.com/office/powerpoint/2010/main" val="258027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r-Latn-CS" smtClean="0"/>
              <a:t>Kliknite i uredite naslov mastera</a:t>
            </a:r>
            <a:endParaRPr lang="sr-Latn-CS"/>
          </a:p>
        </p:txBody>
      </p:sp>
      <p:sp>
        <p:nvSpPr>
          <p:cNvPr id="3" name="Čuvar mesta za sadržaj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CS" smtClean="0"/>
              <a:t>Kliknite i uredite stilove teksta mastera</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4" name="Čuvar mesta za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Kliknite i uredite stilove teksta mastera</a:t>
            </a:r>
          </a:p>
        </p:txBody>
      </p:sp>
      <p:sp>
        <p:nvSpPr>
          <p:cNvPr id="5" name="Rectangle 6"/>
          <p:cNvSpPr>
            <a:spLocks noGrp="1" noChangeArrowheads="1"/>
          </p:cNvSpPr>
          <p:nvPr>
            <p:ph type="sldNum" sz="quarter" idx="10"/>
          </p:nvPr>
        </p:nvSpPr>
        <p:spPr>
          <a:ln/>
        </p:spPr>
        <p:txBody>
          <a:bodyPr/>
          <a:lstStyle>
            <a:lvl1pPr>
              <a:defRPr/>
            </a:lvl1pPr>
          </a:lstStyle>
          <a:p>
            <a:pPr>
              <a:defRPr/>
            </a:pPr>
            <a:fld id="{09EB5D2A-0A5C-4D86-AD5B-587111AA9D1B}" type="slidenum">
              <a:rPr lang="de-DE"/>
              <a:pPr>
                <a:defRPr/>
              </a:pPr>
              <a:t>‹Nr.›</a:t>
            </a:fld>
            <a:endParaRPr lang="de-DE"/>
          </a:p>
        </p:txBody>
      </p:sp>
    </p:spTree>
    <p:extLst>
      <p:ext uri="{BB962C8B-B14F-4D97-AF65-F5344CB8AC3E}">
        <p14:creationId xmlns:p14="http://schemas.microsoft.com/office/powerpoint/2010/main" val="12975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r-Latn-CS" smtClean="0"/>
              <a:t>Kliknite i uredite naslov mastera</a:t>
            </a:r>
            <a:endParaRPr lang="sr-Latn-CS"/>
          </a:p>
        </p:txBody>
      </p:sp>
      <p:sp>
        <p:nvSpPr>
          <p:cNvPr id="3" name="Čuvar mesta za slik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smtClean="0"/>
          </a:p>
        </p:txBody>
      </p:sp>
      <p:sp>
        <p:nvSpPr>
          <p:cNvPr id="4" name="Čuvar mesta za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smtClean="0"/>
              <a:t>Kliknite i uredite stilove teksta mastera</a:t>
            </a:r>
          </a:p>
        </p:txBody>
      </p:sp>
      <p:sp>
        <p:nvSpPr>
          <p:cNvPr id="5" name="Rectangle 6"/>
          <p:cNvSpPr>
            <a:spLocks noGrp="1" noChangeArrowheads="1"/>
          </p:cNvSpPr>
          <p:nvPr>
            <p:ph type="sldNum" sz="quarter" idx="10"/>
          </p:nvPr>
        </p:nvSpPr>
        <p:spPr>
          <a:ln/>
        </p:spPr>
        <p:txBody>
          <a:bodyPr/>
          <a:lstStyle>
            <a:lvl1pPr>
              <a:defRPr/>
            </a:lvl1pPr>
          </a:lstStyle>
          <a:p>
            <a:pPr>
              <a:defRPr/>
            </a:pPr>
            <a:fld id="{30E61EF6-4626-4A38-96F1-3641A7C5FF8C}" type="slidenum">
              <a:rPr lang="de-DE"/>
              <a:pPr>
                <a:defRPr/>
              </a:pPr>
              <a:t>‹Nr.›</a:t>
            </a:fld>
            <a:endParaRPr lang="de-DE"/>
          </a:p>
        </p:txBody>
      </p:sp>
    </p:spTree>
    <p:extLst>
      <p:ext uri="{BB962C8B-B14F-4D97-AF65-F5344CB8AC3E}">
        <p14:creationId xmlns:p14="http://schemas.microsoft.com/office/powerpoint/2010/main" val="48391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6813550"/>
            <a:ext cx="9144000" cy="71438"/>
          </a:xfrm>
          <a:prstGeom prst="rect">
            <a:avLst/>
          </a:prstGeom>
          <a:solidFill>
            <a:srgbClr val="99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sr-Latn-CS"/>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p:txBody>
      </p:sp>
      <p:sp>
        <p:nvSpPr>
          <p:cNvPr id="1030" name="Rectangle 6"/>
          <p:cNvSpPr>
            <a:spLocks noGrp="1" noChangeArrowheads="1"/>
          </p:cNvSpPr>
          <p:nvPr>
            <p:ph type="sldNum" sz="quarter" idx="4"/>
          </p:nvPr>
        </p:nvSpPr>
        <p:spPr bwMode="auto">
          <a:xfrm>
            <a:off x="8675688" y="6453188"/>
            <a:ext cx="433387"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23652AE-93FD-4480-B6AE-D1C47A0C2195}" type="slidenum">
              <a:rPr lang="de-DE"/>
              <a:pPr>
                <a:defRPr/>
              </a:pPr>
              <a:t>‹Nr.›</a:t>
            </a:fld>
            <a:endParaRPr lang="de-DE" dirty="0"/>
          </a:p>
        </p:txBody>
      </p:sp>
      <p:sp>
        <p:nvSpPr>
          <p:cNvPr id="3" name="Textfeld 2"/>
          <p:cNvSpPr txBox="1"/>
          <p:nvPr userDrawn="1"/>
        </p:nvSpPr>
        <p:spPr>
          <a:xfrm>
            <a:off x="3778" y="6536377"/>
            <a:ext cx="1471878" cy="276999"/>
          </a:xfrm>
          <a:prstGeom prst="rect">
            <a:avLst/>
          </a:prstGeom>
          <a:noFill/>
        </p:spPr>
        <p:txBody>
          <a:bodyPr wrap="none" rtlCol="0">
            <a:spAutoFit/>
          </a:bodyPr>
          <a:lstStyle/>
          <a:p>
            <a:r>
              <a:rPr lang="de-DE" dirty="0" smtClean="0"/>
              <a:t>ASIC Review 2014</a:t>
            </a:r>
            <a:endParaRPr lang="de-DE" dirty="0"/>
          </a:p>
        </p:txBody>
      </p:sp>
      <p:sp>
        <p:nvSpPr>
          <p:cNvPr id="12" name="Rectangle 8"/>
          <p:cNvSpPr>
            <a:spLocks noChangeArrowheads="1"/>
          </p:cNvSpPr>
          <p:nvPr userDrawn="1"/>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3" name="Rectangle 14"/>
          <p:cNvSpPr>
            <a:spLocks noChangeArrowheads="1"/>
          </p:cNvSpPr>
          <p:nvPr userDrawn="1"/>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pic>
        <p:nvPicPr>
          <p:cNvPr id="14" name="Picture 2" descr="C:\Users\ivan\Desktop\kit_logo_de_farbe_positiv.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458200" y="174067"/>
            <a:ext cx="619160" cy="28313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Čuvar mesta za broj slajda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28AD204A-106E-4454-955A-415B4803075D}" type="slidenum">
              <a:rPr lang="de-DE" sz="1400"/>
              <a:pPr eaLnBrk="1" hangingPunct="1"/>
              <a:t>1</a:t>
            </a:fld>
            <a:endParaRPr lang="de-DE" sz="1400"/>
          </a:p>
        </p:txBody>
      </p:sp>
      <p:sp>
        <p:nvSpPr>
          <p:cNvPr id="3075" name="Rectangle 42"/>
          <p:cNvSpPr>
            <a:spLocks noGrp="1" noChangeArrowheads="1"/>
          </p:cNvSpPr>
          <p:nvPr>
            <p:ph type="title"/>
          </p:nvPr>
        </p:nvSpPr>
        <p:spPr/>
        <p:txBody>
          <a:bodyPr/>
          <a:lstStyle/>
          <a:p>
            <a:pPr eaLnBrk="1" hangingPunct="1"/>
            <a:r>
              <a:rPr lang="en-US" altLang="zh-CN" sz="2000" dirty="0">
                <a:ea typeface="SimSun" pitchFamily="2" charset="-122"/>
              </a:rPr>
              <a:t>DCD </a:t>
            </a:r>
            <a:r>
              <a:rPr lang="en-US" altLang="zh-CN" sz="2000" dirty="0" smtClean="0">
                <a:ea typeface="SimSun" pitchFamily="2" charset="-122"/>
              </a:rPr>
              <a:t>Specifications</a:t>
            </a:r>
            <a:endParaRPr lang="de-DE" sz="2000" dirty="0" smtClean="0"/>
          </a:p>
        </p:txBody>
      </p:sp>
      <p:sp>
        <p:nvSpPr>
          <p:cNvPr id="6" name="Rectangle 3"/>
          <p:cNvSpPr txBox="1">
            <a:spLocks noChangeArrowheads="1"/>
          </p:cNvSpPr>
          <p:nvPr/>
        </p:nvSpPr>
        <p:spPr bwMode="auto">
          <a:xfrm>
            <a:off x="467544" y="692696"/>
            <a:ext cx="8229600" cy="5472608"/>
          </a:xfrm>
          <a:prstGeom prst="rect">
            <a:avLst/>
          </a:prstGeom>
          <a:noFill/>
          <a:ln w="9525">
            <a:noFill/>
            <a:miter lim="800000"/>
            <a:headEnd/>
            <a:tailEnd/>
          </a:ln>
        </p:spPr>
        <p:txBody>
          <a:bodyPr/>
          <a:lstStyle/>
          <a:p>
            <a:pPr marL="342900" indent="-342900" algn="l">
              <a:spcBef>
                <a:spcPct val="20000"/>
              </a:spcBef>
              <a:buFontTx/>
              <a:buChar char="•"/>
              <a:defRPr/>
            </a:pPr>
            <a:r>
              <a:rPr lang="en-US" altLang="zh-CN" sz="1400" b="1" kern="0" dirty="0" smtClean="0">
                <a:latin typeface="+mn-lt"/>
                <a:ea typeface="SimSun" pitchFamily="2" charset="-122"/>
                <a:cs typeface="+mn-cs"/>
              </a:rPr>
              <a:t>DCD Specifications</a:t>
            </a:r>
          </a:p>
          <a:p>
            <a:pPr marL="342900" indent="-342900" algn="l">
              <a:spcBef>
                <a:spcPct val="20000"/>
              </a:spcBef>
              <a:buFontTx/>
              <a:buChar char="•"/>
              <a:defRPr/>
            </a:pPr>
            <a:r>
              <a:rPr lang="en-US" altLang="zh-CN" sz="1400" kern="0" dirty="0" smtClean="0">
                <a:latin typeface="+mn-lt"/>
                <a:ea typeface="SimSun" pitchFamily="2" charset="-122"/>
                <a:cs typeface="+mn-cs"/>
              </a:rPr>
              <a:t>Size: 3.2mm x 5mm</a:t>
            </a:r>
          </a:p>
          <a:p>
            <a:pPr marL="342900" indent="-342900" algn="l">
              <a:spcBef>
                <a:spcPct val="20000"/>
              </a:spcBef>
              <a:buFontTx/>
              <a:buChar char="•"/>
              <a:defRPr/>
            </a:pPr>
            <a:r>
              <a:rPr lang="en-US" altLang="zh-CN" sz="1400" kern="0" dirty="0" smtClean="0">
                <a:latin typeface="+mn-lt"/>
                <a:ea typeface="SimSun" pitchFamily="2" charset="-122"/>
                <a:cs typeface="+mn-cs"/>
              </a:rPr>
              <a:t>Number of channels: 256</a:t>
            </a:r>
          </a:p>
          <a:p>
            <a:pPr marL="342900" indent="-342900" algn="l">
              <a:spcBef>
                <a:spcPct val="20000"/>
              </a:spcBef>
              <a:buFontTx/>
              <a:buChar char="•"/>
              <a:defRPr/>
            </a:pPr>
            <a:r>
              <a:rPr lang="en-US" altLang="zh-CN" sz="1400" kern="0" dirty="0" smtClean="0">
                <a:ea typeface="SimSun" pitchFamily="2" charset="-122"/>
              </a:rPr>
              <a:t>Radiation tolerance:20 </a:t>
            </a:r>
            <a:r>
              <a:rPr lang="en-US" altLang="zh-CN" sz="1400" kern="0" dirty="0" err="1" smtClean="0">
                <a:ea typeface="SimSun" pitchFamily="2" charset="-122"/>
              </a:rPr>
              <a:t>MRad</a:t>
            </a:r>
            <a:r>
              <a:rPr lang="en-US" altLang="zh-CN" sz="1400" kern="0" dirty="0" smtClean="0">
                <a:ea typeface="SimSun" pitchFamily="2" charset="-122"/>
              </a:rPr>
              <a:t> </a:t>
            </a:r>
            <a:endParaRPr lang="en-US" altLang="zh-CN" sz="1400" kern="0" dirty="0" smtClean="0">
              <a:latin typeface="+mn-lt"/>
              <a:ea typeface="SimSun" pitchFamily="2" charset="-122"/>
              <a:cs typeface="+mn-cs"/>
            </a:endParaRPr>
          </a:p>
          <a:p>
            <a:pPr marL="342900" indent="-342900" algn="l">
              <a:spcBef>
                <a:spcPct val="20000"/>
              </a:spcBef>
              <a:buFontTx/>
              <a:buChar char="•"/>
              <a:defRPr/>
            </a:pPr>
            <a:r>
              <a:rPr lang="en-US" altLang="zh-CN" sz="1400" kern="0" dirty="0" smtClean="0">
                <a:latin typeface="+mn-lt"/>
                <a:ea typeface="SimSun" pitchFamily="2" charset="-122"/>
                <a:cs typeface="+mn-cs"/>
              </a:rPr>
              <a:t>Power consumption: less than about 1W</a:t>
            </a:r>
          </a:p>
          <a:p>
            <a:pPr marL="342900" indent="-342900" algn="l">
              <a:spcBef>
                <a:spcPct val="20000"/>
              </a:spcBef>
              <a:buFontTx/>
              <a:buChar char="•"/>
              <a:defRPr/>
            </a:pPr>
            <a:r>
              <a:rPr lang="en-US" altLang="zh-CN" sz="1400" kern="0" dirty="0" smtClean="0">
                <a:latin typeface="+mn-lt"/>
                <a:ea typeface="SimSun" pitchFamily="2" charset="-122"/>
                <a:cs typeface="+mn-cs"/>
              </a:rPr>
              <a:t>Resolution &gt;10 bit – present chip: 2 bit DAC and 8-bit ADC</a:t>
            </a:r>
          </a:p>
          <a:p>
            <a:pPr marL="342900" indent="-342900" algn="l">
              <a:spcBef>
                <a:spcPct val="20000"/>
              </a:spcBef>
              <a:buFontTx/>
              <a:buChar char="•"/>
              <a:defRPr/>
            </a:pPr>
            <a:r>
              <a:rPr lang="en-US" altLang="zh-CN" sz="1400" kern="0" dirty="0" smtClean="0">
                <a:latin typeface="+mn-lt"/>
                <a:ea typeface="SimSun" pitchFamily="2" charset="-122"/>
                <a:cs typeface="+mn-cs"/>
              </a:rPr>
              <a:t>PSRR: power supply may differ by 100mV from chip to chip</a:t>
            </a:r>
          </a:p>
          <a:p>
            <a:pPr marL="342900" indent="-342900" algn="l">
              <a:spcBef>
                <a:spcPct val="20000"/>
              </a:spcBef>
              <a:buFontTx/>
              <a:buChar char="•"/>
              <a:defRPr/>
            </a:pPr>
            <a:r>
              <a:rPr lang="en-US" altLang="zh-CN" sz="1400" kern="0" dirty="0" smtClean="0">
                <a:latin typeface="+mn-lt"/>
                <a:ea typeface="SimSun" pitchFamily="2" charset="-122"/>
                <a:cs typeface="+mn-cs"/>
              </a:rPr>
              <a:t>PSRR (AC): to be tested</a:t>
            </a:r>
          </a:p>
          <a:p>
            <a:pPr marL="342900" indent="-342900" algn="l">
              <a:spcBef>
                <a:spcPct val="20000"/>
              </a:spcBef>
              <a:buFontTx/>
              <a:buChar char="•"/>
              <a:defRPr/>
            </a:pPr>
            <a:r>
              <a:rPr lang="en-US" altLang="zh-CN" sz="1400" kern="0" dirty="0" smtClean="0">
                <a:latin typeface="+mn-lt"/>
                <a:ea typeface="SimSun" pitchFamily="2" charset="-122"/>
                <a:cs typeface="+mn-cs"/>
              </a:rPr>
              <a:t>Noise: about 100e (ENC)</a:t>
            </a:r>
          </a:p>
          <a:p>
            <a:pPr marL="342900" indent="-342900" algn="l">
              <a:spcBef>
                <a:spcPct val="20000"/>
              </a:spcBef>
              <a:buFontTx/>
              <a:buChar char="•"/>
              <a:defRPr/>
            </a:pPr>
            <a:r>
              <a:rPr lang="en-US" altLang="zh-CN" sz="1400" kern="0" dirty="0" smtClean="0">
                <a:latin typeface="+mn-lt"/>
                <a:ea typeface="SimSun" pitchFamily="2" charset="-122"/>
                <a:cs typeface="+mn-cs"/>
              </a:rPr>
              <a:t>INL: not so critical</a:t>
            </a:r>
          </a:p>
          <a:p>
            <a:pPr marL="342900" indent="-342900" algn="l">
              <a:spcBef>
                <a:spcPct val="20000"/>
              </a:spcBef>
              <a:buFontTx/>
              <a:buChar char="•"/>
              <a:defRPr/>
            </a:pPr>
            <a:r>
              <a:rPr lang="en-US" altLang="zh-CN" sz="1400" b="1" kern="0" dirty="0" smtClean="0">
                <a:latin typeface="+mn-lt"/>
                <a:ea typeface="SimSun" pitchFamily="2" charset="-122"/>
                <a:cs typeface="+mn-cs"/>
              </a:rPr>
              <a:t>What problems remain to meet the specifications</a:t>
            </a:r>
          </a:p>
          <a:p>
            <a:pPr marL="342900" indent="-342900" algn="l">
              <a:spcBef>
                <a:spcPct val="20000"/>
              </a:spcBef>
              <a:buFontTx/>
              <a:buChar char="•"/>
              <a:defRPr/>
            </a:pPr>
            <a:r>
              <a:rPr lang="en-US" altLang="zh-CN" sz="1400" kern="0" dirty="0" smtClean="0">
                <a:latin typeface="+mn-lt"/>
                <a:ea typeface="SimSun" pitchFamily="2" charset="-122"/>
                <a:cs typeface="+mn-cs"/>
              </a:rPr>
              <a:t>Some number of ADCs show long missing coded – influences INL</a:t>
            </a:r>
          </a:p>
          <a:p>
            <a:pPr marL="342900" indent="-342900" algn="l">
              <a:spcBef>
                <a:spcPct val="20000"/>
              </a:spcBef>
              <a:buFontTx/>
              <a:buChar char="•"/>
              <a:defRPr/>
            </a:pPr>
            <a:r>
              <a:rPr lang="en-US" altLang="zh-CN" sz="1400" kern="0" dirty="0" smtClean="0">
                <a:latin typeface="+mn-lt"/>
                <a:ea typeface="SimSun" pitchFamily="2" charset="-122"/>
                <a:cs typeface="+mn-cs"/>
              </a:rPr>
              <a:t>These channels are sensitive for </a:t>
            </a:r>
            <a:r>
              <a:rPr lang="en-US" altLang="zh-CN" sz="1400" kern="0" dirty="0" err="1" smtClean="0">
                <a:latin typeface="+mn-lt"/>
                <a:ea typeface="SimSun" pitchFamily="2" charset="-122"/>
                <a:cs typeface="+mn-cs"/>
              </a:rPr>
              <a:t>RefIn</a:t>
            </a:r>
            <a:r>
              <a:rPr lang="en-US" altLang="zh-CN" sz="1400" kern="0" dirty="0" smtClean="0">
                <a:latin typeface="+mn-lt"/>
                <a:ea typeface="SimSun" pitchFamily="2" charset="-122"/>
                <a:cs typeface="+mn-cs"/>
              </a:rPr>
              <a:t> value (need to be defined as +-50mV)</a:t>
            </a:r>
          </a:p>
          <a:p>
            <a:pPr marL="342900" indent="-342900" algn="l">
              <a:spcBef>
                <a:spcPct val="20000"/>
              </a:spcBef>
              <a:buFontTx/>
              <a:buChar char="•"/>
              <a:defRPr/>
            </a:pPr>
            <a:r>
              <a:rPr lang="en-US" altLang="zh-CN" sz="1400" b="1" kern="0" dirty="0" smtClean="0">
                <a:latin typeface="+mn-lt"/>
                <a:ea typeface="SimSun" pitchFamily="2" charset="-122"/>
                <a:cs typeface="+mn-cs"/>
              </a:rPr>
              <a:t>Changes </a:t>
            </a:r>
            <a:r>
              <a:rPr lang="en-US" sz="1400" b="1" dirty="0" smtClean="0"/>
              <a:t>prior to a subsequent (final) submission </a:t>
            </a:r>
          </a:p>
          <a:p>
            <a:pPr marL="342900" indent="-342900" algn="l">
              <a:spcBef>
                <a:spcPct val="20000"/>
              </a:spcBef>
              <a:buFontTx/>
              <a:buChar char="•"/>
              <a:defRPr/>
            </a:pPr>
            <a:r>
              <a:rPr lang="en-US" altLang="zh-CN" sz="1400" kern="0" dirty="0" smtClean="0">
                <a:latin typeface="+mn-lt"/>
                <a:ea typeface="SimSun" pitchFamily="2" charset="-122"/>
                <a:cs typeface="+mn-cs"/>
              </a:rPr>
              <a:t>Try to resize several transistors in layout to improve matching</a:t>
            </a:r>
          </a:p>
          <a:p>
            <a:pPr marL="342900" indent="-342900" algn="l">
              <a:spcBef>
                <a:spcPct val="20000"/>
              </a:spcBef>
              <a:buFontTx/>
              <a:buChar char="•"/>
              <a:defRPr/>
            </a:pPr>
            <a:r>
              <a:rPr lang="en-US" altLang="zh-CN" sz="1400" kern="0" dirty="0" smtClean="0">
                <a:latin typeface="+mn-lt"/>
                <a:ea typeface="SimSun" pitchFamily="2" charset="-122"/>
                <a:cs typeface="+mn-cs"/>
              </a:rPr>
              <a:t>Change JTAG TDI sampling TCK edge</a:t>
            </a:r>
          </a:p>
          <a:p>
            <a:pPr marL="342900" indent="-342900" algn="l">
              <a:spcBef>
                <a:spcPct val="20000"/>
              </a:spcBef>
              <a:buFontTx/>
              <a:buChar char="•"/>
              <a:defRPr/>
            </a:pPr>
            <a:r>
              <a:rPr lang="en-US" altLang="zh-CN" sz="1400" kern="0" dirty="0" smtClean="0">
                <a:latin typeface="+mn-lt"/>
                <a:ea typeface="SimSun" pitchFamily="2" charset="-122"/>
                <a:cs typeface="+mn-cs"/>
              </a:rPr>
              <a:t>Improve the granularity of both internal test signal sources</a:t>
            </a:r>
          </a:p>
          <a:p>
            <a:pPr marL="342900" indent="-342900" algn="l">
              <a:spcBef>
                <a:spcPct val="20000"/>
              </a:spcBef>
              <a:buFontTx/>
              <a:buChar char="•"/>
              <a:defRPr/>
            </a:pPr>
            <a:r>
              <a:rPr lang="en-US" altLang="zh-CN" sz="1400" kern="0" dirty="0" smtClean="0">
                <a:latin typeface="+mn-lt"/>
                <a:ea typeface="SimSun" pitchFamily="2" charset="-122"/>
                <a:cs typeface="+mn-cs"/>
              </a:rPr>
              <a:t>Implement some kind of fast parallel sampling of ADC outputs – may allow testing of all ADCs with fewer needles (this can be done even now via JTAG – </a:t>
            </a:r>
            <a:r>
              <a:rPr lang="en-US" altLang="zh-CN" sz="1400" kern="0" dirty="0" smtClean="0">
                <a:latin typeface="+mn-lt"/>
                <a:ea typeface="SimSun" pitchFamily="2" charset="-122"/>
                <a:cs typeface="+mn-cs"/>
              </a:rPr>
              <a:t>however it </a:t>
            </a:r>
            <a:r>
              <a:rPr lang="en-US" altLang="zh-CN" sz="1400" kern="0" dirty="0" smtClean="0">
                <a:latin typeface="+mn-lt"/>
                <a:ea typeface="SimSun" pitchFamily="2" charset="-122"/>
                <a:cs typeface="+mn-cs"/>
              </a:rPr>
              <a:t>is not optimal because </a:t>
            </a:r>
            <a:r>
              <a:rPr lang="en-US" altLang="zh-CN" sz="1400" kern="0" dirty="0" smtClean="0">
                <a:latin typeface="+mn-lt"/>
                <a:ea typeface="SimSun" pitchFamily="2" charset="-122"/>
                <a:cs typeface="+mn-cs"/>
              </a:rPr>
              <a:t>the JTAG </a:t>
            </a:r>
            <a:r>
              <a:rPr lang="en-US" altLang="zh-CN" sz="1400" kern="0" dirty="0" smtClean="0">
                <a:latin typeface="+mn-lt"/>
                <a:ea typeface="SimSun" pitchFamily="2" charset="-122"/>
                <a:cs typeface="+mn-cs"/>
              </a:rPr>
              <a:t>clock tree is too slow and has </a:t>
            </a:r>
            <a:r>
              <a:rPr lang="en-US" altLang="zh-CN" sz="1400" kern="0" dirty="0" smtClean="0">
                <a:latin typeface="+mn-lt"/>
                <a:ea typeface="SimSun" pitchFamily="2" charset="-122"/>
                <a:cs typeface="+mn-cs"/>
              </a:rPr>
              <a:t>a large </a:t>
            </a:r>
            <a:r>
              <a:rPr lang="en-US" altLang="zh-CN" sz="1400" kern="0" dirty="0" smtClean="0">
                <a:latin typeface="+mn-lt"/>
                <a:ea typeface="SimSun" pitchFamily="2" charset="-122"/>
                <a:cs typeface="+mn-cs"/>
              </a:rPr>
              <a:t>skew)</a:t>
            </a:r>
          </a:p>
          <a:p>
            <a:pPr marL="342900" indent="-342900" algn="l">
              <a:spcBef>
                <a:spcPct val="20000"/>
              </a:spcBef>
              <a:buFontTx/>
              <a:buChar char="•"/>
              <a:defRPr/>
            </a:pPr>
            <a:endParaRPr lang="en-US" altLang="zh-CN" sz="1400" kern="0" dirty="0" smtClean="0">
              <a:latin typeface="+mn-lt"/>
              <a:ea typeface="SimSun" pitchFamily="2" charset="-122"/>
              <a:cs typeface="+mn-cs"/>
            </a:endParaRPr>
          </a:p>
        </p:txBody>
      </p:sp>
    </p:spTree>
    <p:extLst>
      <p:ext uri="{BB962C8B-B14F-4D97-AF65-F5344CB8AC3E}">
        <p14:creationId xmlns:p14="http://schemas.microsoft.com/office/powerpoint/2010/main" val="1055264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Čuvar mesta za broj slajda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28AD204A-106E-4454-955A-415B4803075D}" type="slidenum">
              <a:rPr lang="de-DE" sz="1400"/>
              <a:pPr eaLnBrk="1" hangingPunct="1"/>
              <a:t>2</a:t>
            </a:fld>
            <a:endParaRPr lang="de-DE" sz="1400"/>
          </a:p>
        </p:txBody>
      </p:sp>
      <p:sp>
        <p:nvSpPr>
          <p:cNvPr id="3075" name="Rectangle 42"/>
          <p:cNvSpPr>
            <a:spLocks noGrp="1" noChangeArrowheads="1"/>
          </p:cNvSpPr>
          <p:nvPr>
            <p:ph type="title"/>
          </p:nvPr>
        </p:nvSpPr>
        <p:spPr/>
        <p:txBody>
          <a:bodyPr/>
          <a:lstStyle/>
          <a:p>
            <a:pPr eaLnBrk="1" hangingPunct="1"/>
            <a:r>
              <a:rPr lang="en-US" altLang="zh-CN" sz="2000" dirty="0">
                <a:ea typeface="SimSun" pitchFamily="2" charset="-122"/>
              </a:rPr>
              <a:t>Switcher </a:t>
            </a:r>
            <a:r>
              <a:rPr lang="en-US" altLang="zh-CN" sz="2000" dirty="0" smtClean="0">
                <a:ea typeface="SimSun" pitchFamily="2" charset="-122"/>
              </a:rPr>
              <a:t>Specifications</a:t>
            </a:r>
            <a:endParaRPr lang="de-DE" sz="2000" dirty="0" smtClean="0"/>
          </a:p>
        </p:txBody>
      </p:sp>
      <p:sp>
        <p:nvSpPr>
          <p:cNvPr id="6" name="Rectangle 3"/>
          <p:cNvSpPr txBox="1">
            <a:spLocks noChangeArrowheads="1"/>
          </p:cNvSpPr>
          <p:nvPr/>
        </p:nvSpPr>
        <p:spPr bwMode="auto">
          <a:xfrm>
            <a:off x="467544" y="692696"/>
            <a:ext cx="8229600" cy="3312368"/>
          </a:xfrm>
          <a:prstGeom prst="rect">
            <a:avLst/>
          </a:prstGeom>
          <a:noFill/>
          <a:ln w="9525">
            <a:noFill/>
            <a:miter lim="800000"/>
            <a:headEnd/>
            <a:tailEnd/>
          </a:ln>
        </p:spPr>
        <p:txBody>
          <a:bodyPr/>
          <a:lstStyle/>
          <a:p>
            <a:pPr marL="342900" indent="-342900" algn="l">
              <a:spcBef>
                <a:spcPct val="20000"/>
              </a:spcBef>
              <a:buFontTx/>
              <a:buChar char="•"/>
              <a:defRPr/>
            </a:pPr>
            <a:r>
              <a:rPr lang="en-US" altLang="zh-CN" sz="1400" b="1" kern="0" dirty="0" smtClean="0">
                <a:latin typeface="+mn-lt"/>
                <a:ea typeface="SimSun" pitchFamily="2" charset="-122"/>
                <a:cs typeface="+mn-cs"/>
              </a:rPr>
              <a:t>Switcher Specifications</a:t>
            </a:r>
          </a:p>
          <a:p>
            <a:pPr marL="342900" indent="-342900" algn="l">
              <a:spcBef>
                <a:spcPct val="20000"/>
              </a:spcBef>
              <a:buFontTx/>
              <a:buChar char="•"/>
              <a:defRPr/>
            </a:pPr>
            <a:r>
              <a:rPr lang="en-US" altLang="zh-CN" sz="1400" kern="0" dirty="0" smtClean="0">
                <a:latin typeface="+mn-lt"/>
                <a:ea typeface="SimSun" pitchFamily="2" charset="-122"/>
                <a:cs typeface="+mn-cs"/>
              </a:rPr>
              <a:t>Size: Should fit to the bump pad pattern – size of the chip may vary</a:t>
            </a:r>
          </a:p>
          <a:p>
            <a:pPr marL="342900" indent="-342900" algn="l">
              <a:spcBef>
                <a:spcPct val="20000"/>
              </a:spcBef>
              <a:buFontTx/>
              <a:buChar char="•"/>
              <a:defRPr/>
            </a:pPr>
            <a:r>
              <a:rPr lang="en-US" altLang="zh-CN" sz="1400" kern="0" dirty="0" smtClean="0">
                <a:latin typeface="+mn-lt"/>
                <a:ea typeface="SimSun" pitchFamily="2" charset="-122"/>
                <a:cs typeface="+mn-cs"/>
              </a:rPr>
              <a:t>Number of channels: 32</a:t>
            </a:r>
          </a:p>
          <a:p>
            <a:pPr marL="342900" indent="-342900" algn="l">
              <a:spcBef>
                <a:spcPct val="20000"/>
              </a:spcBef>
              <a:buFontTx/>
              <a:buChar char="•"/>
              <a:defRPr/>
            </a:pPr>
            <a:r>
              <a:rPr lang="en-US" altLang="zh-CN" sz="1400" kern="0" dirty="0">
                <a:ea typeface="SimSun" pitchFamily="2" charset="-122"/>
              </a:rPr>
              <a:t>Radiation tolerance</a:t>
            </a:r>
            <a:r>
              <a:rPr lang="en-US" altLang="zh-CN" sz="1400" kern="0" dirty="0" smtClean="0">
                <a:ea typeface="SimSun" pitchFamily="2" charset="-122"/>
              </a:rPr>
              <a:t>: 20 </a:t>
            </a:r>
            <a:r>
              <a:rPr lang="en-US" altLang="zh-CN" sz="1400" kern="0" dirty="0" err="1">
                <a:ea typeface="SimSun" pitchFamily="2" charset="-122"/>
              </a:rPr>
              <a:t>MRad</a:t>
            </a:r>
            <a:r>
              <a:rPr lang="en-US" altLang="zh-CN" sz="1400" kern="0" dirty="0">
                <a:ea typeface="SimSun" pitchFamily="2" charset="-122"/>
              </a:rPr>
              <a:t> </a:t>
            </a:r>
            <a:endParaRPr lang="en-US" altLang="zh-CN" sz="1400" kern="0" dirty="0" smtClean="0">
              <a:latin typeface="+mn-lt"/>
              <a:ea typeface="SimSun" pitchFamily="2" charset="-122"/>
              <a:cs typeface="+mn-cs"/>
            </a:endParaRPr>
          </a:p>
          <a:p>
            <a:pPr marL="342900" indent="-342900" algn="l">
              <a:spcBef>
                <a:spcPct val="20000"/>
              </a:spcBef>
              <a:buFontTx/>
              <a:buChar char="•"/>
              <a:defRPr/>
            </a:pPr>
            <a:r>
              <a:rPr lang="en-US" altLang="zh-CN" sz="1400" kern="0" dirty="0" smtClean="0">
                <a:latin typeface="+mn-lt"/>
                <a:ea typeface="SimSun" pitchFamily="2" charset="-122"/>
                <a:cs typeface="+mn-cs"/>
              </a:rPr>
              <a:t>Power consumption: AC power consumption should dominate</a:t>
            </a:r>
          </a:p>
          <a:p>
            <a:pPr marL="342900" indent="-342900" algn="l">
              <a:spcBef>
                <a:spcPct val="20000"/>
              </a:spcBef>
              <a:buFontTx/>
              <a:buChar char="•"/>
              <a:defRPr/>
            </a:pPr>
            <a:r>
              <a:rPr lang="en-US" altLang="zh-CN" sz="1400" kern="0" dirty="0" smtClean="0">
                <a:latin typeface="+mn-lt"/>
                <a:ea typeface="SimSun" pitchFamily="2" charset="-122"/>
                <a:cs typeface="+mn-cs"/>
              </a:rPr>
              <a:t>Switching speed: clear rise times should be about 10ns – 20ns for 120pF (presently ~20ns)</a:t>
            </a:r>
          </a:p>
          <a:p>
            <a:pPr marL="342900" indent="-342900" algn="l">
              <a:spcBef>
                <a:spcPct val="20000"/>
              </a:spcBef>
              <a:buFontTx/>
              <a:buChar char="•"/>
              <a:defRPr/>
            </a:pPr>
            <a:r>
              <a:rPr lang="en-US" altLang="zh-CN" sz="1400" kern="0" dirty="0" smtClean="0">
                <a:latin typeface="+mn-lt"/>
                <a:ea typeface="SimSun" pitchFamily="2" charset="-122"/>
                <a:cs typeface="+mn-cs"/>
              </a:rPr>
              <a:t>Voltage ranges: Amplitude up to 20V, High level: up to 30V (for clear), Low level: down to -10V (for gate) </a:t>
            </a:r>
          </a:p>
          <a:p>
            <a:pPr marL="342900" indent="-342900" algn="l">
              <a:spcBef>
                <a:spcPct val="20000"/>
              </a:spcBef>
              <a:buFontTx/>
              <a:buChar char="•"/>
              <a:defRPr/>
            </a:pPr>
            <a:r>
              <a:rPr lang="en-US" altLang="zh-CN" sz="1400" b="1" kern="0" dirty="0" smtClean="0">
                <a:latin typeface="+mn-lt"/>
                <a:ea typeface="SimSun" pitchFamily="2" charset="-122"/>
                <a:cs typeface="+mn-cs"/>
              </a:rPr>
              <a:t>What problems remain to meet the specifications</a:t>
            </a:r>
          </a:p>
          <a:p>
            <a:pPr marL="342900" indent="-342900" algn="l">
              <a:spcBef>
                <a:spcPct val="20000"/>
              </a:spcBef>
              <a:buFontTx/>
              <a:buChar char="•"/>
              <a:defRPr/>
            </a:pPr>
            <a:r>
              <a:rPr lang="en-US" altLang="zh-CN" sz="1400" kern="0" dirty="0" smtClean="0">
                <a:latin typeface="+mn-lt"/>
                <a:ea typeface="SimSun" pitchFamily="2" charset="-122"/>
                <a:cs typeface="+mn-cs"/>
              </a:rPr>
              <a:t>The CLEAR switching speed is slightly slower than simulated (now 20ns for 150pF load), however to my opinion DEPFET may work even with present raise times. More measurements are needed. Rise time increase is quite easy to implement – larger output transistors </a:t>
            </a:r>
          </a:p>
          <a:p>
            <a:pPr marL="342900" indent="-342900" algn="l">
              <a:spcBef>
                <a:spcPct val="20000"/>
              </a:spcBef>
              <a:buFontTx/>
              <a:buChar char="•"/>
              <a:defRPr/>
            </a:pPr>
            <a:r>
              <a:rPr lang="en-US" altLang="zh-CN" sz="1400" kern="0" dirty="0">
                <a:ea typeface="SimSun" pitchFamily="2" charset="-122"/>
              </a:rPr>
              <a:t>Implement some kind of fast parallel sampling of </a:t>
            </a:r>
            <a:r>
              <a:rPr lang="en-US" altLang="zh-CN" sz="1400" kern="0" dirty="0" smtClean="0">
                <a:ea typeface="SimSun" pitchFamily="2" charset="-122"/>
              </a:rPr>
              <a:t>switcher outputs</a:t>
            </a:r>
            <a:endParaRPr lang="en-US" altLang="zh-CN" sz="1400" kern="0" dirty="0" smtClean="0">
              <a:latin typeface="+mn-lt"/>
              <a:ea typeface="SimSun" pitchFamily="2" charset="-122"/>
              <a:cs typeface="+mn-cs"/>
            </a:endParaRPr>
          </a:p>
        </p:txBody>
      </p:sp>
    </p:spTree>
    <p:extLst>
      <p:ext uri="{BB962C8B-B14F-4D97-AF65-F5344CB8AC3E}">
        <p14:creationId xmlns:p14="http://schemas.microsoft.com/office/powerpoint/2010/main" val="100733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Čuvar mesta za broj slajda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28AD204A-106E-4454-955A-415B4803075D}" type="slidenum">
              <a:rPr lang="de-DE" sz="1400"/>
              <a:pPr eaLnBrk="1" hangingPunct="1"/>
              <a:t>3</a:t>
            </a:fld>
            <a:endParaRPr lang="de-DE" sz="1400"/>
          </a:p>
        </p:txBody>
      </p:sp>
      <p:sp>
        <p:nvSpPr>
          <p:cNvPr id="3075" name="Rectangle 42"/>
          <p:cNvSpPr>
            <a:spLocks noGrp="1" noChangeArrowheads="1"/>
          </p:cNvSpPr>
          <p:nvPr>
            <p:ph type="title"/>
          </p:nvPr>
        </p:nvSpPr>
        <p:spPr/>
        <p:txBody>
          <a:bodyPr/>
          <a:lstStyle/>
          <a:p>
            <a:pPr eaLnBrk="1" hangingPunct="1"/>
            <a:r>
              <a:rPr lang="de-DE" sz="2000" dirty="0" err="1" smtClean="0"/>
              <a:t>Switcher</a:t>
            </a:r>
            <a:r>
              <a:rPr lang="de-DE" sz="2000" dirty="0" smtClean="0"/>
              <a:t> Tests</a:t>
            </a:r>
          </a:p>
        </p:txBody>
      </p:sp>
      <p:sp>
        <p:nvSpPr>
          <p:cNvPr id="6" name="Rectangle 3"/>
          <p:cNvSpPr txBox="1">
            <a:spLocks noChangeArrowheads="1"/>
          </p:cNvSpPr>
          <p:nvPr/>
        </p:nvSpPr>
        <p:spPr bwMode="auto">
          <a:xfrm>
            <a:off x="467544" y="692696"/>
            <a:ext cx="8229600" cy="4104456"/>
          </a:xfrm>
          <a:prstGeom prst="rect">
            <a:avLst/>
          </a:prstGeom>
          <a:noFill/>
          <a:ln w="9525">
            <a:noFill/>
            <a:miter lim="800000"/>
            <a:headEnd/>
            <a:tailEnd/>
          </a:ln>
        </p:spPr>
        <p:txBody>
          <a:bodyPr/>
          <a:lstStyle/>
          <a:p>
            <a:pPr marL="342900" indent="-342900" algn="l">
              <a:spcBef>
                <a:spcPct val="20000"/>
              </a:spcBef>
              <a:buFontTx/>
              <a:buChar char="•"/>
              <a:defRPr/>
            </a:pPr>
            <a:r>
              <a:rPr lang="en-US" altLang="zh-CN" sz="1400" kern="0" dirty="0" smtClean="0">
                <a:latin typeface="+mn-lt"/>
                <a:ea typeface="SimSun" pitchFamily="2" charset="-122"/>
                <a:cs typeface="+mn-cs"/>
              </a:rPr>
              <a:t>Test plan for Switcher</a:t>
            </a:r>
          </a:p>
          <a:p>
            <a:pPr marL="342900" indent="-342900" algn="l">
              <a:spcBef>
                <a:spcPct val="20000"/>
              </a:spcBef>
              <a:buFontTx/>
              <a:buChar char="•"/>
              <a:defRPr/>
            </a:pPr>
            <a:r>
              <a:rPr lang="en-US" altLang="zh-CN" sz="1400" kern="0" dirty="0" smtClean="0">
                <a:solidFill>
                  <a:srgbClr val="FF0000"/>
                </a:solidFill>
                <a:latin typeface="+mn-lt"/>
                <a:ea typeface="SimSun" pitchFamily="2" charset="-122"/>
                <a:cs typeface="+mn-cs"/>
              </a:rPr>
              <a:t>Important: should we implement extra test pads which are connected to JTAG and used only for testing: Motivation 1: testing of bump bond pads may damage them, motivation 2: test pads can be probed by standard needles </a:t>
            </a:r>
          </a:p>
          <a:p>
            <a:pPr marL="342900" indent="-342900" algn="l">
              <a:spcBef>
                <a:spcPct val="20000"/>
              </a:spcBef>
              <a:buFontTx/>
              <a:buChar char="•"/>
              <a:defRPr/>
            </a:pPr>
            <a:r>
              <a:rPr lang="en-US" altLang="zh-CN" sz="1400" kern="0" dirty="0" smtClean="0">
                <a:solidFill>
                  <a:srgbClr val="FF0000"/>
                </a:solidFill>
                <a:latin typeface="+mn-lt"/>
                <a:ea typeface="SimSun" pitchFamily="2" charset="-122"/>
                <a:cs typeface="+mn-cs"/>
              </a:rPr>
              <a:t>Test JTAG</a:t>
            </a:r>
            <a:r>
              <a:rPr lang="en-US" altLang="zh-CN" sz="1400" kern="0" dirty="0" smtClean="0">
                <a:latin typeface="+mn-lt"/>
                <a:ea typeface="SimSun" pitchFamily="2" charset="-122"/>
                <a:cs typeface="+mn-cs"/>
              </a:rPr>
              <a:t> (ID readout, </a:t>
            </a:r>
            <a:r>
              <a:rPr lang="en-US" altLang="zh-CN" sz="1400" kern="0" dirty="0" err="1" smtClean="0">
                <a:latin typeface="+mn-lt"/>
                <a:ea typeface="SimSun" pitchFamily="2" charset="-122"/>
                <a:cs typeface="+mn-cs"/>
              </a:rPr>
              <a:t>readback</a:t>
            </a:r>
            <a:r>
              <a:rPr lang="en-US" altLang="zh-CN" sz="1400" kern="0" dirty="0" smtClean="0">
                <a:latin typeface="+mn-lt"/>
                <a:ea typeface="SimSun" pitchFamily="2" charset="-122"/>
                <a:cs typeface="+mn-cs"/>
              </a:rPr>
              <a:t>) (if it does not work, do not use the chip)</a:t>
            </a:r>
          </a:p>
          <a:p>
            <a:pPr marL="342900" indent="-342900" algn="l">
              <a:spcBef>
                <a:spcPct val="20000"/>
              </a:spcBef>
              <a:buFontTx/>
              <a:buChar char="•"/>
              <a:defRPr/>
            </a:pPr>
            <a:r>
              <a:rPr lang="en-US" altLang="zh-CN" sz="1400" kern="0" dirty="0" smtClean="0">
                <a:latin typeface="+mn-lt"/>
                <a:ea typeface="SimSun" pitchFamily="2" charset="-122"/>
                <a:cs typeface="+mn-cs"/>
              </a:rPr>
              <a:t>Test the operation with a suitable pattern for normal and gated mode readout, measure all outputs – implement some kind of pattern recognition in FPGA (needs HV-LV converters) (only if pattern is correct in all the channels use the chip) (Alternative: implement </a:t>
            </a:r>
            <a:r>
              <a:rPr lang="en-US" altLang="zh-CN" sz="1400" kern="0" dirty="0">
                <a:ea typeface="SimSun" pitchFamily="2" charset="-122"/>
              </a:rPr>
              <a:t>HV-LV </a:t>
            </a:r>
            <a:r>
              <a:rPr lang="en-US" altLang="zh-CN" sz="1400" kern="0" dirty="0" smtClean="0">
                <a:ea typeface="SimSun" pitchFamily="2" charset="-122"/>
              </a:rPr>
              <a:t>converter on chip – load the data to JTAG chain</a:t>
            </a:r>
            <a:r>
              <a:rPr lang="en-US" altLang="zh-CN" sz="1400" kern="0" dirty="0" smtClean="0">
                <a:latin typeface="+mn-lt"/>
                <a:ea typeface="SimSun" pitchFamily="2" charset="-122"/>
                <a:cs typeface="+mn-cs"/>
              </a:rPr>
              <a:t>)</a:t>
            </a:r>
          </a:p>
          <a:p>
            <a:pPr marL="342900" indent="-342900" algn="l">
              <a:spcBef>
                <a:spcPct val="20000"/>
              </a:spcBef>
              <a:buFontTx/>
              <a:buChar char="•"/>
              <a:defRPr/>
            </a:pPr>
            <a:r>
              <a:rPr lang="en-US" altLang="zh-CN" sz="1400" kern="0" dirty="0" smtClean="0">
                <a:latin typeface="+mn-lt"/>
                <a:ea typeface="SimSun" pitchFamily="2" charset="-122"/>
                <a:cs typeface="+mn-cs"/>
              </a:rPr>
              <a:t>Use nominal voltages in the tests (Using of lower voltages may be ok to be discussed)</a:t>
            </a:r>
          </a:p>
          <a:p>
            <a:pPr marL="342900" indent="-342900" algn="l">
              <a:spcBef>
                <a:spcPct val="20000"/>
              </a:spcBef>
              <a:buFontTx/>
              <a:buChar char="•"/>
              <a:defRPr/>
            </a:pPr>
            <a:endParaRPr lang="en-US" altLang="zh-CN" sz="1400" kern="0" dirty="0" smtClean="0">
              <a:latin typeface="+mn-lt"/>
              <a:ea typeface="SimSun" pitchFamily="2" charset="-122"/>
              <a:cs typeface="+mn-cs"/>
            </a:endParaRPr>
          </a:p>
        </p:txBody>
      </p:sp>
    </p:spTree>
    <p:extLst>
      <p:ext uri="{BB962C8B-B14F-4D97-AF65-F5344CB8AC3E}">
        <p14:creationId xmlns:p14="http://schemas.microsoft.com/office/powerpoint/2010/main" val="1564868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Čuvar mesta za broj slajda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28AD204A-106E-4454-955A-415B4803075D}" type="slidenum">
              <a:rPr lang="de-DE" sz="1400"/>
              <a:pPr eaLnBrk="1" hangingPunct="1"/>
              <a:t>4</a:t>
            </a:fld>
            <a:endParaRPr lang="de-DE" sz="1400"/>
          </a:p>
        </p:txBody>
      </p:sp>
      <p:sp>
        <p:nvSpPr>
          <p:cNvPr id="3075" name="Rectangle 42"/>
          <p:cNvSpPr>
            <a:spLocks noGrp="1" noChangeArrowheads="1"/>
          </p:cNvSpPr>
          <p:nvPr>
            <p:ph type="title"/>
          </p:nvPr>
        </p:nvSpPr>
        <p:spPr/>
        <p:txBody>
          <a:bodyPr/>
          <a:lstStyle/>
          <a:p>
            <a:pPr eaLnBrk="1" hangingPunct="1"/>
            <a:r>
              <a:rPr lang="de-DE" sz="2000" dirty="0" smtClean="0"/>
              <a:t>DCD </a:t>
            </a:r>
            <a:r>
              <a:rPr lang="de-DE" sz="2000" dirty="0"/>
              <a:t>Tests</a:t>
            </a:r>
            <a:endParaRPr lang="de-DE" sz="2000" dirty="0" smtClean="0"/>
          </a:p>
        </p:txBody>
      </p:sp>
      <p:sp>
        <p:nvSpPr>
          <p:cNvPr id="6" name="Rectangle 3"/>
          <p:cNvSpPr txBox="1">
            <a:spLocks noChangeArrowheads="1"/>
          </p:cNvSpPr>
          <p:nvPr/>
        </p:nvSpPr>
        <p:spPr bwMode="auto">
          <a:xfrm>
            <a:off x="467544" y="692696"/>
            <a:ext cx="8229600" cy="4104456"/>
          </a:xfrm>
          <a:prstGeom prst="rect">
            <a:avLst/>
          </a:prstGeom>
          <a:noFill/>
          <a:ln w="9525">
            <a:noFill/>
            <a:miter lim="800000"/>
            <a:headEnd/>
            <a:tailEnd/>
          </a:ln>
        </p:spPr>
        <p:txBody>
          <a:bodyPr/>
          <a:lstStyle/>
          <a:p>
            <a:pPr marL="342900" indent="-342900" algn="l">
              <a:spcBef>
                <a:spcPct val="20000"/>
              </a:spcBef>
              <a:buFontTx/>
              <a:buChar char="•"/>
              <a:defRPr/>
            </a:pPr>
            <a:r>
              <a:rPr lang="en-US" altLang="zh-CN" sz="1400" kern="0" dirty="0" smtClean="0">
                <a:latin typeface="+mn-lt"/>
                <a:ea typeface="SimSun" pitchFamily="2" charset="-122"/>
                <a:cs typeface="+mn-cs"/>
              </a:rPr>
              <a:t>Test plan for DCD</a:t>
            </a:r>
          </a:p>
          <a:p>
            <a:pPr marL="342900" indent="-342900" algn="l">
              <a:spcBef>
                <a:spcPct val="20000"/>
              </a:spcBef>
              <a:buFontTx/>
              <a:buChar char="•"/>
              <a:defRPr/>
            </a:pPr>
            <a:r>
              <a:rPr lang="en-US" altLang="zh-CN" sz="1400" kern="0" dirty="0">
                <a:solidFill>
                  <a:srgbClr val="FF0000"/>
                </a:solidFill>
                <a:ea typeface="SimSun" pitchFamily="2" charset="-122"/>
              </a:rPr>
              <a:t>Important: should we implement extra test pads which are connected to JTAG and used only for testing: motivation 1: testing of bump bond pads may damage them, motivation 2: test pads can be probed by standard needles </a:t>
            </a:r>
            <a:endParaRPr lang="en-US" altLang="zh-CN" sz="1400" kern="0" dirty="0" smtClean="0">
              <a:solidFill>
                <a:srgbClr val="FF0000"/>
              </a:solidFill>
              <a:latin typeface="+mn-lt"/>
              <a:ea typeface="SimSun" pitchFamily="2" charset="-122"/>
              <a:cs typeface="+mn-cs"/>
            </a:endParaRPr>
          </a:p>
          <a:p>
            <a:pPr marL="342900" indent="-342900" algn="l">
              <a:spcBef>
                <a:spcPct val="20000"/>
              </a:spcBef>
              <a:buFontTx/>
              <a:buChar char="•"/>
              <a:defRPr/>
            </a:pPr>
            <a:r>
              <a:rPr lang="en-US" altLang="zh-CN" sz="1400" kern="0" dirty="0" smtClean="0">
                <a:latin typeface="+mn-lt"/>
                <a:ea typeface="SimSun" pitchFamily="2" charset="-122"/>
                <a:cs typeface="+mn-cs"/>
              </a:rPr>
              <a:t>Test JTAG </a:t>
            </a:r>
            <a:r>
              <a:rPr lang="en-US" altLang="zh-CN" sz="1400" kern="0" dirty="0" smtClean="0">
                <a:ea typeface="SimSun" pitchFamily="2" charset="-122"/>
              </a:rPr>
              <a:t>(</a:t>
            </a:r>
            <a:r>
              <a:rPr lang="en-US" altLang="zh-CN" sz="1400" kern="0" dirty="0">
                <a:ea typeface="SimSun" pitchFamily="2" charset="-122"/>
              </a:rPr>
              <a:t>ID readout, </a:t>
            </a:r>
            <a:r>
              <a:rPr lang="en-US" altLang="zh-CN" sz="1400" kern="0" dirty="0" smtClean="0">
                <a:ea typeface="SimSun" pitchFamily="2" charset="-122"/>
              </a:rPr>
              <a:t>read-back, all digital IOs) </a:t>
            </a:r>
            <a:r>
              <a:rPr lang="en-US" altLang="zh-CN" sz="1400" kern="0" dirty="0">
                <a:ea typeface="SimSun" pitchFamily="2" charset="-122"/>
              </a:rPr>
              <a:t>(if </a:t>
            </a:r>
            <a:r>
              <a:rPr lang="en-US" altLang="zh-CN" sz="1400" kern="0" dirty="0" smtClean="0">
                <a:ea typeface="SimSun" pitchFamily="2" charset="-122"/>
              </a:rPr>
              <a:t>it does </a:t>
            </a:r>
            <a:r>
              <a:rPr lang="en-US" altLang="zh-CN" sz="1400" kern="0" dirty="0">
                <a:ea typeface="SimSun" pitchFamily="2" charset="-122"/>
              </a:rPr>
              <a:t>not work, do not use the chip</a:t>
            </a:r>
            <a:r>
              <a:rPr lang="en-US" altLang="zh-CN" sz="1400" kern="0" dirty="0" smtClean="0">
                <a:ea typeface="SimSun" pitchFamily="2" charset="-122"/>
              </a:rPr>
              <a:t>)</a:t>
            </a:r>
          </a:p>
          <a:p>
            <a:pPr marL="342900" indent="-342900" algn="l">
              <a:spcBef>
                <a:spcPct val="20000"/>
              </a:spcBef>
              <a:buFontTx/>
              <a:buChar char="•"/>
              <a:defRPr/>
            </a:pPr>
            <a:r>
              <a:rPr lang="en-US" altLang="zh-CN" sz="1400" kern="0" dirty="0" smtClean="0">
                <a:ea typeface="SimSun" pitchFamily="2" charset="-122"/>
              </a:rPr>
              <a:t>Measure all ADC characteristics (every input 10 times) – proposed by Christian </a:t>
            </a:r>
            <a:r>
              <a:rPr lang="en-US" altLang="zh-CN" sz="1400" kern="0" dirty="0" err="1" smtClean="0">
                <a:ea typeface="SimSun" pitchFamily="2" charset="-122"/>
              </a:rPr>
              <a:t>Kreidl</a:t>
            </a:r>
            <a:r>
              <a:rPr lang="en-US" altLang="zh-CN" sz="1400" kern="0" dirty="0" smtClean="0">
                <a:ea typeface="SimSun" pitchFamily="2" charset="-122"/>
              </a:rPr>
              <a:t>: measure the ADCs in parallel (8 in parallel)</a:t>
            </a:r>
          </a:p>
          <a:p>
            <a:pPr marL="342900" indent="-342900" algn="l">
              <a:spcBef>
                <a:spcPct val="20000"/>
              </a:spcBef>
              <a:buFontTx/>
              <a:buChar char="•"/>
              <a:defRPr/>
            </a:pPr>
            <a:r>
              <a:rPr lang="en-US" altLang="zh-CN" sz="1400" kern="0" dirty="0" smtClean="0">
                <a:ea typeface="SimSun" pitchFamily="2" charset="-122"/>
              </a:rPr>
              <a:t>Comment: present needle card system does measurements at ~100MHz – we need to improve the system to work at 320Mhz, one possibility: parallel sample of the digital signals are read in series</a:t>
            </a:r>
          </a:p>
          <a:p>
            <a:pPr marL="342900" indent="-342900" algn="l">
              <a:spcBef>
                <a:spcPct val="20000"/>
              </a:spcBef>
              <a:buFontTx/>
              <a:buChar char="•"/>
              <a:defRPr/>
            </a:pPr>
            <a:r>
              <a:rPr lang="en-US" altLang="zh-CN" sz="1400" kern="0" dirty="0" smtClean="0">
                <a:ea typeface="SimSun" pitchFamily="2" charset="-122"/>
              </a:rPr>
              <a:t>Repeat the measurement for 2 </a:t>
            </a:r>
            <a:r>
              <a:rPr lang="en-US" altLang="zh-CN" sz="1400" kern="0" dirty="0" err="1" smtClean="0">
                <a:ea typeface="SimSun" pitchFamily="2" charset="-122"/>
              </a:rPr>
              <a:t>RefIn</a:t>
            </a:r>
            <a:r>
              <a:rPr lang="en-US" altLang="zh-CN" sz="1400" kern="0" dirty="0" smtClean="0">
                <a:ea typeface="SimSun" pitchFamily="2" charset="-122"/>
              </a:rPr>
              <a:t> voltages</a:t>
            </a:r>
          </a:p>
          <a:p>
            <a:pPr marL="342900" indent="-342900" algn="l">
              <a:spcBef>
                <a:spcPct val="20000"/>
              </a:spcBef>
              <a:buFontTx/>
              <a:buChar char="•"/>
              <a:defRPr/>
            </a:pPr>
            <a:r>
              <a:rPr lang="en-US" altLang="zh-CN" sz="1400" kern="0" dirty="0" smtClean="0">
                <a:ea typeface="SimSun" pitchFamily="2" charset="-122"/>
              </a:rPr>
              <a:t>Estimation of the test time: (clocking out of all 64 outputs: 640ns)</a:t>
            </a:r>
          </a:p>
          <a:p>
            <a:pPr marL="342900" indent="-342900" algn="l">
              <a:spcBef>
                <a:spcPct val="20000"/>
              </a:spcBef>
              <a:buFontTx/>
              <a:buChar char="•"/>
              <a:defRPr/>
            </a:pPr>
            <a:r>
              <a:rPr lang="en-US" altLang="zh-CN" sz="1400" kern="0" dirty="0" smtClean="0">
                <a:ea typeface="SimSun" pitchFamily="2" charset="-122"/>
              </a:rPr>
              <a:t>Number of points 2 (</a:t>
            </a:r>
            <a:r>
              <a:rPr lang="en-US" altLang="zh-CN" sz="1400" kern="0" dirty="0" err="1" smtClean="0">
                <a:ea typeface="SimSun" pitchFamily="2" charset="-122"/>
              </a:rPr>
              <a:t>RefIn</a:t>
            </a:r>
            <a:r>
              <a:rPr lang="en-US" altLang="zh-CN" sz="1400" kern="0" dirty="0" smtClean="0">
                <a:ea typeface="SimSun" pitchFamily="2" charset="-122"/>
              </a:rPr>
              <a:t> voltages) x 500 input current points x 10 repetitions x 32 ADCs x 640ns ~ 200 </a:t>
            </a:r>
            <a:r>
              <a:rPr lang="en-US" altLang="zh-CN" sz="1400" kern="0" dirty="0" err="1" smtClean="0">
                <a:ea typeface="SimSun" pitchFamily="2" charset="-122"/>
              </a:rPr>
              <a:t>ms</a:t>
            </a:r>
            <a:r>
              <a:rPr lang="en-US" altLang="zh-CN" sz="1400" kern="0" dirty="0" smtClean="0">
                <a:ea typeface="SimSun" pitchFamily="2" charset="-122"/>
              </a:rPr>
              <a:t> if FPGA does the test automatically – data amount 2.56 </a:t>
            </a:r>
            <a:r>
              <a:rPr lang="en-US" altLang="zh-CN" sz="1400" kern="0" dirty="0" err="1" smtClean="0">
                <a:ea typeface="SimSun" pitchFamily="2" charset="-122"/>
              </a:rPr>
              <a:t>MByte</a:t>
            </a:r>
            <a:r>
              <a:rPr lang="en-US" altLang="zh-CN" sz="1400" kern="0" dirty="0" smtClean="0">
                <a:ea typeface="SimSun" pitchFamily="2" charset="-122"/>
              </a:rPr>
              <a:t>/chip: goal test one chip in 10 seconds</a:t>
            </a:r>
          </a:p>
          <a:p>
            <a:pPr marL="342900" indent="-342900" algn="l">
              <a:spcBef>
                <a:spcPct val="20000"/>
              </a:spcBef>
              <a:buFontTx/>
              <a:buChar char="•"/>
              <a:defRPr/>
            </a:pPr>
            <a:r>
              <a:rPr lang="en-US" altLang="zh-CN" sz="1400" kern="0" dirty="0" smtClean="0">
                <a:ea typeface="SimSun" pitchFamily="2" charset="-122"/>
              </a:rPr>
              <a:t>Store the data as data base for offline analysis    </a:t>
            </a:r>
          </a:p>
          <a:p>
            <a:pPr marL="342900" indent="-342900" algn="l">
              <a:spcBef>
                <a:spcPct val="20000"/>
              </a:spcBef>
              <a:buFontTx/>
              <a:buChar char="•"/>
              <a:defRPr/>
            </a:pPr>
            <a:r>
              <a:rPr lang="en-US" altLang="zh-CN" sz="1400" kern="0" dirty="0" smtClean="0">
                <a:ea typeface="SimSun" pitchFamily="2" charset="-122"/>
              </a:rPr>
              <a:t>Offline analysis: make the score-table of all chips (e.g. by number of good ADCs) and start using from the best ones </a:t>
            </a:r>
            <a:endParaRPr lang="en-US" altLang="zh-CN" sz="1400" kern="0" dirty="0">
              <a:ea typeface="SimSun" pitchFamily="2" charset="-122"/>
            </a:endParaRPr>
          </a:p>
          <a:p>
            <a:pPr marL="342900" indent="-342900" algn="l">
              <a:spcBef>
                <a:spcPct val="20000"/>
              </a:spcBef>
              <a:buFontTx/>
              <a:buChar char="•"/>
              <a:defRPr/>
            </a:pPr>
            <a:endParaRPr lang="en-US" altLang="zh-CN" sz="1400" kern="0" dirty="0" smtClean="0">
              <a:latin typeface="+mn-lt"/>
              <a:ea typeface="SimSun" pitchFamily="2" charset="-122"/>
              <a:cs typeface="+mn-cs"/>
            </a:endParaRPr>
          </a:p>
        </p:txBody>
      </p:sp>
    </p:spTree>
    <p:extLst>
      <p:ext uri="{BB962C8B-B14F-4D97-AF65-F5344CB8AC3E}">
        <p14:creationId xmlns:p14="http://schemas.microsoft.com/office/powerpoint/2010/main" val="464167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Kancelarij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arij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arij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arij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arij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722</Words>
  <Application>Microsoft Office PowerPoint</Application>
  <PresentationFormat>Bildschirmpräsentation (4:3)</PresentationFormat>
  <Paragraphs>51</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Standarddesign</vt:lpstr>
      <vt:lpstr>DCD Specifications</vt:lpstr>
      <vt:lpstr>Switcher Specifications</vt:lpstr>
      <vt:lpstr>Switcher Tests</vt:lpstr>
      <vt:lpstr>DCD Tests</vt:lpstr>
    </vt:vector>
  </TitlesOfParts>
  <Company>LS Schaltungstechnik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dc:creator>
  <cp:lastModifiedBy>ivan</cp:lastModifiedBy>
  <cp:revision>1042</cp:revision>
  <dcterms:created xsi:type="dcterms:W3CDTF">2009-05-17T20:36:06Z</dcterms:created>
  <dcterms:modified xsi:type="dcterms:W3CDTF">2014-10-28T08:11:44Z</dcterms:modified>
</cp:coreProperties>
</file>