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5"/>
  </p:notesMasterIdLst>
  <p:sldIdLst>
    <p:sldId id="906" r:id="rId2"/>
    <p:sldId id="948" r:id="rId3"/>
    <p:sldId id="918" r:id="rId4"/>
    <p:sldId id="744" r:id="rId5"/>
    <p:sldId id="861" r:id="rId6"/>
    <p:sldId id="835" r:id="rId7"/>
    <p:sldId id="836" r:id="rId8"/>
    <p:sldId id="837" r:id="rId9"/>
    <p:sldId id="946" r:id="rId10"/>
    <p:sldId id="928" r:id="rId11"/>
    <p:sldId id="931" r:id="rId12"/>
    <p:sldId id="933" r:id="rId13"/>
    <p:sldId id="923" r:id="rId14"/>
    <p:sldId id="944" r:id="rId15"/>
    <p:sldId id="926" r:id="rId16"/>
    <p:sldId id="493" r:id="rId17"/>
    <p:sldId id="951" r:id="rId18"/>
    <p:sldId id="952" r:id="rId19"/>
    <p:sldId id="943" r:id="rId20"/>
    <p:sldId id="921" r:id="rId21"/>
    <p:sldId id="942" r:id="rId22"/>
    <p:sldId id="949" r:id="rId23"/>
    <p:sldId id="95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FF"/>
    <a:srgbClr val="00FFFF"/>
    <a:srgbClr val="FF00FF"/>
    <a:srgbClr val="8D3F22"/>
    <a:srgbClr val="FD741B"/>
    <a:srgbClr val="FD5C07"/>
    <a:srgbClr val="FD8336"/>
    <a:srgbClr val="FD8533"/>
    <a:srgbClr val="FD7F30"/>
    <a:srgbClr val="FD6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946" autoAdjust="0"/>
  </p:normalViewPr>
  <p:slideViewPr>
    <p:cSldViewPr snapToGrid="0">
      <p:cViewPr>
        <p:scale>
          <a:sx n="115" d="100"/>
          <a:sy n="115" d="100"/>
        </p:scale>
        <p:origin x="-32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270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62E845-DF37-6246-86DA-A46B693DE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2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A67BB-4500-094C-903D-D5817233BE8C}" type="slidenum">
              <a:rPr lang="en-US"/>
              <a:pPr/>
              <a:t>1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A67BB-4500-094C-903D-D5817233BE8C}" type="slidenum">
              <a:rPr lang="en-US"/>
              <a:pPr/>
              <a:t>2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1AB00-0184-404A-85C6-9E7E51508952}" type="slidenum">
              <a:rPr lang="en-US"/>
              <a:pPr/>
              <a:t>16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Merge with the next slide SM /</a:t>
            </a:r>
            <a:r>
              <a:rPr lang="en-GB" baseline="0" dirty="0" smtClean="0"/>
              <a:t> MSSM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28EFAA-2D52-FD44-81AA-322A5D43CD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1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r="4829"/>
          <a:stretch/>
        </p:blipFill>
        <p:spPr bwMode="auto">
          <a:xfrm>
            <a:off x="-11557" y="-11043"/>
            <a:ext cx="9155557" cy="688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1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071688"/>
            <a:ext cx="9144000" cy="1470025"/>
          </a:xfrm>
          <a:solidFill>
            <a:schemeClr val="tx1">
              <a:alpha val="60001"/>
            </a:schemeClr>
          </a:solidFill>
        </p:spPr>
        <p:txBody>
          <a:bodyPr/>
          <a:lstStyle>
            <a:lvl1pPr>
              <a:defRPr b="1" i="1">
                <a:solidFill>
                  <a:srgbClr val="0066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9063182" y="565727"/>
            <a:ext cx="69274" cy="47336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4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C8DFBD-595A-0942-B2F2-AEB1361001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97700" y="6608763"/>
            <a:ext cx="2133600" cy="261937"/>
          </a:xfrm>
        </p:spPr>
        <p:txBody>
          <a:bodyPr/>
          <a:lstStyle>
            <a:lvl1pPr>
              <a:defRPr/>
            </a:lvl1pPr>
          </a:lstStyle>
          <a:p>
            <a:fld id="{D40CE1AA-0259-634D-9661-7196DC3610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5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99C0-ADF5-084F-8C95-B2C8AEEAE0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6700" y="1041400"/>
            <a:ext cx="8636000" cy="523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6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97700" y="6608763"/>
            <a:ext cx="2133600" cy="261937"/>
          </a:xfrm>
        </p:spPr>
        <p:txBody>
          <a:bodyPr/>
          <a:lstStyle>
            <a:lvl1pPr>
              <a:defRPr/>
            </a:lvl1pPr>
          </a:lstStyle>
          <a:p>
            <a:fld id="{FFCFD386-927C-0745-BFF8-EF062D4C9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2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433843-A0C4-354F-B138-BA398CFC64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539163" y="6646863"/>
            <a:ext cx="604837" cy="211137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2" name="Picture 13" descr="MPP_logo_wei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706438" cy="4889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546600" y="6610350"/>
            <a:ext cx="40274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r>
              <a:rPr lang="en-US" sz="1200" b="1" i="1" dirty="0" smtClean="0">
                <a:solidFill>
                  <a:srgbClr val="0066FF"/>
                </a:solidFill>
                <a:cs typeface="+mn-cs"/>
              </a:rPr>
              <a:t>G.</a:t>
            </a:r>
            <a:r>
              <a:rPr lang="en-US" sz="1200" b="1" i="1" baseline="0" dirty="0" smtClean="0">
                <a:solidFill>
                  <a:srgbClr val="0066FF"/>
                </a:solidFill>
                <a:cs typeface="+mn-cs"/>
              </a:rPr>
              <a:t> Cortiana</a:t>
            </a:r>
            <a:endParaRPr lang="en-US" sz="1200" b="1" i="1" dirty="0">
              <a:solidFill>
                <a:srgbClr val="0066FF"/>
              </a:solidFill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704850"/>
            <a:ext cx="9144000" cy="587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76520" y="65680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1F99C0-ADF5-084F-8C95-B2C8AEEAE0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709081" y="6603999"/>
            <a:ext cx="8434919" cy="5291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41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7" r:id="rId3"/>
    <p:sldLayoutId id="2147483678" r:id="rId4"/>
    <p:sldLayoutId id="2147483679" r:id="rId5"/>
    <p:sldLayoutId id="2147483680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Blip>
          <a:blip r:embed="rId9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Blip>
          <a:blip r:embed="rId10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Blip>
          <a:blip r:embed="rId10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Blip>
          <a:blip r:embed="rId10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Blip>
          <a:blip r:embed="rId10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Blip>
          <a:blip r:embed="rId10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Blip>
          <a:blip r:embed="rId10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Blip>
          <a:blip r:embed="rId10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Blip>
          <a:blip r:embed="rId10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hyperlink" Target="https://www.mpp.mpg.de/forschung/experimental/atlas/index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9.emf"/><Relationship Id="rId7" Type="http://schemas.openxmlformats.org/officeDocument/2006/relationships/hyperlink" Target="http://link.springer.com/article/10.1140/epjc/s10052-015-3544-0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hyperlink" Target="http://link.springer.com/article/10.1140/epjc/s10052-015-3544-0" TargetMode="External"/><Relationship Id="rId8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6.emf"/><Relationship Id="rId6" Type="http://schemas.openxmlformats.org/officeDocument/2006/relationships/hyperlink" Target="http://link.springer.com/article/10.1140/epjc/s10052-015-3373-1" TargetMode="External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07/JHEP01(2015)049" TargetMode="External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://cdsweb.cern.ch/record/2044941" TargetMode="Externa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arxiv.org/abs/1510.0382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emf"/><Relationship Id="rId12" Type="http://schemas.openxmlformats.org/officeDocument/2006/relationships/hyperlink" Target="http://link.springer.com/article/10.1007/JHEP08(2012)098" TargetMode="External"/><Relationship Id="rId13" Type="http://schemas.openxmlformats.org/officeDocument/2006/relationships/hyperlink" Target="http://dx.doi.org/10.1140/epjc/s10052-014-3046-5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gif"/><Relationship Id="rId7" Type="http://schemas.openxmlformats.org/officeDocument/2006/relationships/image" Target="../media/image44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p.mpg.de/forschung/experimental/atlas/index.html" TargetMode="External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9" Type="http://schemas.openxmlformats.org/officeDocument/2006/relationships/image" Target="../media/image53.emf"/><Relationship Id="rId10" Type="http://schemas.openxmlformats.org/officeDocument/2006/relationships/image" Target="../media/image54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hyperlink" Target="http://arxiv.org/abs/1510.0448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510.03823" TargetMode="External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hyperlink" Target="http://dx.doi.org/10.1140/epjc/s10052-013-2304-2" TargetMode="External"/><Relationship Id="rId5" Type="http://schemas.openxmlformats.org/officeDocument/2006/relationships/hyperlink" Target="http://cdsweb.cern.ch/record/2044941" TargetMode="External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indico.cern.ch/event/44243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link.springer.com/article/10.1140/epjc/s10052-015-3544-0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prd.aps.org/abstract/PRD/v73/i3/e032003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5" Type="http://schemas.openxmlformats.org/officeDocument/2006/relationships/hyperlink" Target="http://link.springer.com/article/10.1140/epjc/s10052-015-3544-0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48508"/>
            <a:ext cx="9144000" cy="1470025"/>
          </a:xfrm>
          <a:noFill/>
        </p:spPr>
        <p:txBody>
          <a:bodyPr/>
          <a:lstStyle/>
          <a:p>
            <a:pPr>
              <a:tabLst>
                <a:tab pos="685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Standard Model Physics at ATLAS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7432290" y="3858732"/>
            <a:ext cx="1910494" cy="31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FFFF"/>
                </a:solidFill>
              </a:rPr>
              <a:t>G. </a:t>
            </a:r>
            <a:r>
              <a:rPr lang="en-US" sz="2000" dirty="0" smtClean="0">
                <a:solidFill>
                  <a:srgbClr val="FFFFFF"/>
                </a:solidFill>
              </a:rPr>
              <a:t>Cortiana</a:t>
            </a:r>
            <a:endParaRPr lang="en-US" sz="2000" dirty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545" y="2163610"/>
            <a:ext cx="340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FFFFFF"/>
                </a:solidFill>
              </a:rPr>
              <a:t>Munich, December 14</a:t>
            </a:r>
            <a:r>
              <a:rPr lang="en-GB" b="1" i="1" baseline="30000" dirty="0" smtClean="0">
                <a:solidFill>
                  <a:srgbClr val="FFFFFF"/>
                </a:solidFill>
              </a:rPr>
              <a:t>th</a:t>
            </a:r>
            <a:r>
              <a:rPr lang="en-GB" b="1" i="1" dirty="0" smtClean="0">
                <a:solidFill>
                  <a:srgbClr val="FFFFFF"/>
                </a:solidFill>
              </a:rPr>
              <a:t>, 2015</a:t>
            </a:r>
            <a:endParaRPr lang="en-GB" b="1" i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5449455"/>
            <a:ext cx="2736273" cy="140854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049" y="4865927"/>
            <a:ext cx="8405091" cy="2003079"/>
          </a:xfrm>
          <a:prstGeom prst="rect">
            <a:avLst/>
          </a:prstGeom>
          <a:gradFill flip="none" rotWithShape="1">
            <a:gsLst>
              <a:gs pos="79000">
                <a:schemeClr val="tx1">
                  <a:alpha val="80000"/>
                </a:schemeClr>
              </a:gs>
              <a:gs pos="46000">
                <a:schemeClr val="bg2">
                  <a:alpha val="0"/>
                </a:schemeClr>
              </a:gs>
            </a:gsLst>
            <a:lin ang="8460000" scaled="0"/>
            <a:tileRect/>
          </a:gra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sz="2000" i="1" dirty="0" smtClean="0">
                <a:solidFill>
                  <a:schemeClr val="bg1"/>
                </a:solidFill>
              </a:rPr>
              <a:t> Top quark </a:t>
            </a:r>
            <a:r>
              <a:rPr lang="en-US" sz="2000" i="1" dirty="0">
                <a:solidFill>
                  <a:schemeClr val="bg1"/>
                </a:solidFill>
              </a:rPr>
              <a:t>mass </a:t>
            </a:r>
            <a:r>
              <a:rPr lang="en-US" sz="2000" i="1" dirty="0" smtClean="0">
                <a:solidFill>
                  <a:schemeClr val="bg1"/>
                </a:solidFill>
              </a:rPr>
              <a:t>measurements</a:t>
            </a:r>
            <a:endParaRPr lang="en-US" sz="2000" i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WW cross section analysis strategy </a:t>
            </a:r>
            <a:endParaRPr lang="en-US" sz="2000" i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Topological calorimeter clusters and their calibration</a:t>
            </a:r>
            <a:endParaRPr lang="en-US" sz="2000" i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Prospects and </a:t>
            </a:r>
            <a:r>
              <a:rPr lang="en-US" sz="2000" i="1" dirty="0">
                <a:solidFill>
                  <a:schemeClr val="bg1"/>
                </a:solidFill>
              </a:rPr>
              <a:t>c</a:t>
            </a:r>
            <a:r>
              <a:rPr lang="en-US" sz="2000" i="1" dirty="0" smtClean="0">
                <a:solidFill>
                  <a:schemeClr val="bg1"/>
                </a:solidFill>
              </a:rPr>
              <a:t>onclusions 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15" name="Picture 3" descr="MPP_logo_weiss"/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14" y="5461001"/>
            <a:ext cx="1982249" cy="137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60001"/>
                  </a:schemeClr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3456" y="242476"/>
            <a:ext cx="3014695" cy="923330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endParaRPr lang="en-GB" b="1" i="1" dirty="0" smtClean="0">
              <a:solidFill>
                <a:srgbClr val="FFFFFF"/>
              </a:solidFill>
            </a:endParaRPr>
          </a:p>
          <a:p>
            <a:r>
              <a:rPr lang="en-GB" b="1" i="1" dirty="0" smtClean="0">
                <a:solidFill>
                  <a:srgbClr val="FFFFFF"/>
                </a:solidFill>
              </a:rPr>
              <a:t>MPP Project Review 2015</a:t>
            </a:r>
          </a:p>
          <a:p>
            <a:endParaRPr lang="en-GB" b="1" i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3569" y="758063"/>
            <a:ext cx="2154935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en-US" i="1" dirty="0">
                <a:hlinkClick r:id="rId4"/>
              </a:rPr>
              <a:t>MPP ATLAS group</a:t>
            </a:r>
            <a:endParaRPr lang="en-US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03"/>
    </mc:Choice>
    <mc:Fallback xmlns="">
      <p:transition xmlns:p14="http://schemas.microsoft.com/office/powerpoint/2010/main" spd="slow" advTm="477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Dilepton</a:t>
            </a:r>
            <a:r>
              <a:rPr lang="en-GB" dirty="0" smtClean="0"/>
              <a:t> final states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99C0-ADF5-084F-8C95-B2C8AEEAE0F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28408" y="943207"/>
            <a:ext cx="4243917" cy="2568619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Excellent </a:t>
            </a:r>
            <a:r>
              <a:rPr lang="en-GB" dirty="0"/>
              <a:t>S/B </a:t>
            </a:r>
            <a:r>
              <a:rPr lang="en-GB" dirty="0" smtClean="0"/>
              <a:t>ratio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r>
              <a:rPr lang="en-US" dirty="0" smtClean="0"/>
              <a:t>Under</a:t>
            </a:r>
            <a:r>
              <a:rPr lang="en-US" dirty="0"/>
              <a:t>-constrained event kinematics (two escaping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the template method with the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lb</a:t>
            </a:r>
            <a:r>
              <a:rPr lang="en-US" baseline="30000" dirty="0" err="1" smtClean="0"/>
              <a:t>reco</a:t>
            </a:r>
            <a:r>
              <a:rPr lang="en-US" dirty="0" smtClean="0"/>
              <a:t> </a:t>
            </a:r>
            <a:r>
              <a:rPr lang="en-US" dirty="0"/>
              <a:t>observable as an estimator for </a:t>
            </a:r>
            <a:r>
              <a:rPr lang="en-US" dirty="0" err="1"/>
              <a:t>m</a:t>
            </a:r>
            <a:r>
              <a:rPr lang="en-US" baseline="-25000" dirty="0" err="1"/>
              <a:t>top</a:t>
            </a:r>
            <a:r>
              <a:rPr lang="en-US" dirty="0"/>
              <a:t>: </a:t>
            </a:r>
            <a:r>
              <a:rPr lang="en-US" dirty="0" smtClean="0"/>
              <a:t>exploiting </a:t>
            </a:r>
            <a:r>
              <a:rPr lang="en-US" dirty="0"/>
              <a:t>a partial reconstruction of the </a:t>
            </a:r>
            <a:r>
              <a:rPr lang="en-US" dirty="0" smtClean="0"/>
              <a:t>event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" name="Picture 13" descr="MPP_logo_we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706438" cy="4889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24643" y="3643952"/>
            <a:ext cx="205697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smtClean="0"/>
              <a:t>same problem as for </a:t>
            </a:r>
          </a:p>
          <a:p>
            <a:pPr algn="r"/>
            <a:r>
              <a:rPr lang="en-US" sz="1600" dirty="0" smtClean="0"/>
              <a:t>the </a:t>
            </a:r>
            <a:r>
              <a:rPr lang="en-US" sz="1600" dirty="0" err="1" smtClean="0"/>
              <a:t>l+jets</a:t>
            </a:r>
            <a:r>
              <a:rPr lang="en-US" sz="1600" dirty="0" smtClean="0"/>
              <a:t> final state:</a:t>
            </a:r>
            <a:endParaRPr lang="en-US" sz="1600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617907" y="3537475"/>
            <a:ext cx="585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m</a:t>
            </a:r>
            <a:r>
              <a:rPr lang="en-US" baseline="-25000"/>
              <a:t>top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03869" y="3600975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JES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686669" y="3575575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bJES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82835" y="4947175"/>
            <a:ext cx="1099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Reco</a:t>
            </a:r>
            <a:r>
              <a:rPr lang="en-US" dirty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lb</a:t>
            </a:r>
            <a:endParaRPr lang="en-US" baseline="-25000" dirty="0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2158994" y="4897962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5400000">
            <a:off x="3809994" y="3793062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rot="5400000">
            <a:off x="5816594" y="3793062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 rot="5400000">
            <a:off x="7899394" y="3793062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37" y="4436530"/>
            <a:ext cx="2163227" cy="15544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25" y="4436527"/>
            <a:ext cx="2163227" cy="1554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73" y="4440056"/>
            <a:ext cx="2163227" cy="1554479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438144" y="4254514"/>
            <a:ext cx="8685530" cy="1863589"/>
          </a:xfrm>
          <a:prstGeom prst="roundRect">
            <a:avLst>
              <a:gd name="adj" fmla="val 10532"/>
            </a:avLst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638" y="6278215"/>
            <a:ext cx="8024089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No direct in-situ </a:t>
            </a:r>
            <a:r>
              <a:rPr lang="en-GB" sz="1600" dirty="0" smtClean="0"/>
              <a:t>(b)JSF </a:t>
            </a:r>
            <a:r>
              <a:rPr lang="en-GB" sz="1600" dirty="0"/>
              <a:t>determination </a:t>
            </a:r>
            <a:r>
              <a:rPr lang="en-GB" sz="1600" dirty="0" smtClean="0"/>
              <a:t>possible. No JSF/</a:t>
            </a:r>
            <a:r>
              <a:rPr lang="en-GB" sz="1600" dirty="0" err="1" smtClean="0"/>
              <a:t>bJSF</a:t>
            </a:r>
            <a:r>
              <a:rPr lang="en-GB" sz="1600" dirty="0" smtClean="0"/>
              <a:t> transfer from                         </a:t>
            </a:r>
            <a:r>
              <a:rPr lang="en-GB" sz="1600" dirty="0" err="1" smtClean="0"/>
              <a:t>l+jets</a:t>
            </a:r>
            <a:r>
              <a:rPr lang="en-GB" sz="1600" dirty="0" smtClean="0"/>
              <a:t> analysis, to minimize correlations and maximize gain in the combination</a:t>
            </a:r>
            <a:endParaRPr lang="en-GB" sz="1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83" y="964133"/>
            <a:ext cx="3301981" cy="2344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 rot="16200000">
            <a:off x="-1148796" y="4865816"/>
            <a:ext cx="260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hlinkClick r:id="rId7"/>
              </a:rPr>
              <a:t>Eur.Phys.J. C75 (2015) 330</a:t>
            </a:r>
            <a:r>
              <a:rPr lang="fr-FR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8564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99C0-ADF5-084F-8C95-B2C8AEEAE0F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fig_06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083"/>
            <a:ext cx="4236293" cy="3354917"/>
          </a:xfrm>
          <a:prstGeom prst="rect">
            <a:avLst/>
          </a:prstGeom>
        </p:spPr>
      </p:pic>
      <p:pic>
        <p:nvPicPr>
          <p:cNvPr id="6" name="Picture 5" descr="figaux_04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61" y="3501316"/>
            <a:ext cx="4082539" cy="3355200"/>
          </a:xfrm>
          <a:prstGeom prst="rect">
            <a:avLst/>
          </a:prstGeom>
        </p:spPr>
      </p:pic>
      <p:pic>
        <p:nvPicPr>
          <p:cNvPr id="7" name="Picture 6" descr="fig_06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39"/>
            <a:ext cx="4196202" cy="3323167"/>
          </a:xfrm>
          <a:prstGeom prst="rect">
            <a:avLst/>
          </a:prstGeom>
        </p:spPr>
      </p:pic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373216" y="-11043"/>
            <a:ext cx="4782329" cy="32914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/>
              <a:t>The use of different techniques (</a:t>
            </a:r>
            <a:r>
              <a:rPr lang="en-GB" i="1" dirty="0"/>
              <a:t>e.g.</a:t>
            </a:r>
            <a:r>
              <a:rPr lang="en-GB" dirty="0"/>
              <a:t> 1-dim or 3-dim templates</a:t>
            </a:r>
            <a:r>
              <a:rPr lang="en-GB" dirty="0" smtClean="0"/>
              <a:t>) introduces </a:t>
            </a:r>
            <a:r>
              <a:rPr lang="en-GB" dirty="0"/>
              <a:t>anti-correlation effects on the observables used to measure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endParaRPr lang="en-GB" dirty="0" smtClean="0"/>
          </a:p>
          <a:p>
            <a:r>
              <a:rPr lang="en-GB" dirty="0" smtClean="0"/>
              <a:t>Size </a:t>
            </a:r>
            <a:r>
              <a:rPr lang="en-GB" dirty="0"/>
              <a:t>(and sign) of the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baseline="-25000" dirty="0" smtClean="0"/>
              <a:t> </a:t>
            </a:r>
            <a:r>
              <a:rPr lang="en-GB" dirty="0" smtClean="0"/>
              <a:t>syst. </a:t>
            </a:r>
            <a:r>
              <a:rPr lang="en-GB" dirty="0" err="1"/>
              <a:t>u</a:t>
            </a:r>
            <a:r>
              <a:rPr lang="en-GB" dirty="0" err="1" smtClean="0"/>
              <a:t>nc</a:t>
            </a:r>
            <a:r>
              <a:rPr lang="en-GB" dirty="0" smtClean="0"/>
              <a:t>. </a:t>
            </a:r>
            <a:r>
              <a:rPr lang="en-GB" dirty="0"/>
              <a:t>in the </a:t>
            </a:r>
            <a:r>
              <a:rPr lang="en-GB" dirty="0" err="1" smtClean="0"/>
              <a:t>lepton+jets</a:t>
            </a:r>
            <a:r>
              <a:rPr lang="en-GB" dirty="0" smtClean="0"/>
              <a:t> and </a:t>
            </a:r>
            <a:r>
              <a:rPr lang="en-GB" dirty="0" err="1" smtClean="0"/>
              <a:t>dilepton</a:t>
            </a:r>
            <a:r>
              <a:rPr lang="en-GB" dirty="0" smtClean="0"/>
              <a:t> </a:t>
            </a:r>
            <a:r>
              <a:rPr lang="en-GB" dirty="0"/>
              <a:t>channels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/>
              <a:t>l</a:t>
            </a:r>
            <a:r>
              <a:rPr lang="en-GB" dirty="0" err="1" smtClean="0"/>
              <a:t>+jets</a:t>
            </a:r>
            <a:r>
              <a:rPr lang="en-GB" dirty="0" smtClean="0"/>
              <a:t> (1-dim), fit for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dirty="0" smtClean="0"/>
              <a:t> only</a:t>
            </a:r>
          </a:p>
          <a:p>
            <a:pPr lvl="1"/>
            <a:r>
              <a:rPr lang="en-GB" dirty="0" err="1"/>
              <a:t>l</a:t>
            </a:r>
            <a:r>
              <a:rPr lang="en-GB" dirty="0" err="1" smtClean="0"/>
              <a:t>+jets</a:t>
            </a:r>
            <a:r>
              <a:rPr lang="en-GB" dirty="0" smtClean="0"/>
              <a:t> (3-dim), fit for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dirty="0" smtClean="0"/>
              <a:t>, JSF, </a:t>
            </a:r>
            <a:r>
              <a:rPr lang="en-GB" dirty="0" err="1" smtClean="0"/>
              <a:t>bJSF</a:t>
            </a:r>
            <a:endParaRPr lang="en-GB" dirty="0" smtClean="0"/>
          </a:p>
          <a:p>
            <a:pPr lvl="2"/>
            <a:r>
              <a:rPr lang="en-GB" dirty="0"/>
              <a:t>o</a:t>
            </a:r>
            <a:r>
              <a:rPr lang="en-GB" dirty="0" smtClean="0"/>
              <a:t>verall syst. reduction (</a:t>
            </a:r>
            <a:r>
              <a:rPr lang="en-GB" dirty="0" err="1" smtClean="0"/>
              <a:t>l+jets</a:t>
            </a:r>
            <a:r>
              <a:rPr lang="en-GB" dirty="0" smtClean="0"/>
              <a:t>) </a:t>
            </a:r>
          </a:p>
          <a:p>
            <a:pPr lvl="2"/>
            <a:r>
              <a:rPr lang="en-GB" dirty="0"/>
              <a:t>d</a:t>
            </a:r>
            <a:r>
              <a:rPr lang="en-GB" dirty="0" smtClean="0"/>
              <a:t>e-correlation of the observables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174435" y="2086714"/>
            <a:ext cx="628474" cy="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156364" y="2528455"/>
            <a:ext cx="704273" cy="10506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Down Arrow 16"/>
          <p:cNvSpPr/>
          <p:nvPr/>
        </p:nvSpPr>
        <p:spPr bwMode="auto">
          <a:xfrm>
            <a:off x="5704418" y="3122080"/>
            <a:ext cx="825500" cy="44450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8870" y="3049380"/>
            <a:ext cx="24534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500" dirty="0" smtClean="0">
                <a:solidFill>
                  <a:srgbClr val="0066FF"/>
                </a:solidFill>
              </a:rPr>
              <a:t>very significant gain (28%)</a:t>
            </a:r>
          </a:p>
          <a:p>
            <a:pPr algn="l"/>
            <a:r>
              <a:rPr lang="en-GB" sz="1500" dirty="0">
                <a:solidFill>
                  <a:srgbClr val="0066FF"/>
                </a:solidFill>
              </a:rPr>
              <a:t>i</a:t>
            </a:r>
            <a:r>
              <a:rPr lang="en-GB" sz="1500" dirty="0" smtClean="0">
                <a:solidFill>
                  <a:srgbClr val="0066FF"/>
                </a:solidFill>
              </a:rPr>
              <a:t>n the combination</a:t>
            </a:r>
            <a:endParaRPr lang="en-GB" sz="1500" dirty="0">
              <a:solidFill>
                <a:srgbClr val="00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867" y="3164566"/>
            <a:ext cx="3024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hlinkClick r:id="rId7"/>
              </a:rPr>
              <a:t>Eur.Phys.J. C75 (2015) 330</a:t>
            </a:r>
            <a:r>
              <a:rPr lang="fr-FR" sz="1400" dirty="0" smtClean="0"/>
              <a:t> </a:t>
            </a:r>
            <a:endParaRPr lang="en-GB" sz="14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82" y="4682434"/>
            <a:ext cx="2958420" cy="26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ll-jets final states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99C0-ADF5-084F-8C95-B2C8AEEAE0F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13" descr="MPP_logo_we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706438" cy="4889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56153" y="728870"/>
            <a:ext cx="4514630" cy="305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/>
              <a:t>Poorer S/B ratio</a:t>
            </a:r>
          </a:p>
          <a:p>
            <a:r>
              <a:rPr lang="en-GB" dirty="0" smtClean="0"/>
              <a:t>Particular attention required to model the background via data-driven techniques</a:t>
            </a:r>
          </a:p>
          <a:p>
            <a:r>
              <a:rPr lang="en-GB" dirty="0" smtClean="0"/>
              <a:t>The R</a:t>
            </a:r>
            <a:r>
              <a:rPr lang="en-GB" baseline="-25000" dirty="0" smtClean="0"/>
              <a:t>3/2 </a:t>
            </a:r>
            <a:r>
              <a:rPr lang="en-GB" dirty="0" smtClean="0"/>
              <a:t>observable, defined as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jjb</a:t>
            </a:r>
            <a:r>
              <a:rPr lang="en-GB" dirty="0" smtClean="0"/>
              <a:t>/</a:t>
            </a:r>
            <a:r>
              <a:rPr lang="en-GB" dirty="0" err="1" smtClean="0"/>
              <a:t>m</a:t>
            </a:r>
            <a:r>
              <a:rPr lang="en-GB" baseline="-25000" dirty="0" err="1" smtClean="0"/>
              <a:t>jj</a:t>
            </a:r>
            <a:r>
              <a:rPr lang="en-GB" dirty="0" smtClean="0"/>
              <a:t>, is used as for the 7 </a:t>
            </a:r>
            <a:r>
              <a:rPr lang="en-GB" dirty="0" err="1" smtClean="0"/>
              <a:t>TeV</a:t>
            </a:r>
            <a:r>
              <a:rPr lang="en-GB" dirty="0" smtClean="0"/>
              <a:t> analysis (carried out at LMU) which yielded:</a:t>
            </a:r>
          </a:p>
          <a:p>
            <a:endParaRPr lang="en-GB" baseline="-25000" dirty="0"/>
          </a:p>
          <a:p>
            <a:pPr marL="0" indent="0">
              <a:buNone/>
            </a:pPr>
            <a:endParaRPr lang="en-GB" baseline="-25000" dirty="0"/>
          </a:p>
          <a:p>
            <a:endParaRPr lang="en-GB" baseline="-25000" dirty="0" smtClean="0"/>
          </a:p>
          <a:p>
            <a:pPr lvl="1"/>
            <a:r>
              <a:rPr lang="en-GB" dirty="0"/>
              <a:t>i</a:t>
            </a:r>
            <a:r>
              <a:rPr lang="en-GB" dirty="0" smtClean="0"/>
              <a:t>t achieves a partial cancellation of the systematic effects </a:t>
            </a:r>
            <a:r>
              <a:rPr lang="en-GB" dirty="0"/>
              <a:t>common to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baseline="30000" dirty="0" err="1" smtClean="0"/>
              <a:t>reco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W</a:t>
            </a:r>
            <a:r>
              <a:rPr lang="en-GB" baseline="30000" dirty="0" err="1" smtClean="0"/>
              <a:t>reco</a:t>
            </a:r>
            <a:endParaRPr lang="en-GB" baseline="-25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772" y="899448"/>
            <a:ext cx="4266045" cy="30209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7745159" y="2032662"/>
            <a:ext cx="24206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hlinkClick r:id="rId6"/>
              </a:rPr>
              <a:t>Eur.Phys.J. C75 (2015) 158</a:t>
            </a:r>
            <a:r>
              <a:rPr lang="fr-FR" sz="1400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0977" y="2773921"/>
            <a:ext cx="122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Illustrative plot </a:t>
            </a:r>
          </a:p>
          <a:p>
            <a:r>
              <a:rPr lang="en-GB" sz="1200" i="1" dirty="0" smtClean="0"/>
              <a:t>from the 7 </a:t>
            </a:r>
            <a:r>
              <a:rPr lang="en-GB" sz="1200" i="1" dirty="0" err="1" smtClean="0"/>
              <a:t>TeV</a:t>
            </a:r>
            <a:r>
              <a:rPr lang="en-GB" sz="1200" i="1" dirty="0" smtClean="0"/>
              <a:t> </a:t>
            </a:r>
          </a:p>
          <a:p>
            <a:r>
              <a:rPr lang="en-GB" sz="1200" i="1" dirty="0" smtClean="0"/>
              <a:t>analysis</a:t>
            </a:r>
            <a:endParaRPr lang="en-GB" sz="1200" i="1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1"/>
          </p:nvPr>
        </p:nvSpPr>
        <p:spPr>
          <a:xfrm>
            <a:off x="242606" y="4340081"/>
            <a:ext cx="8565571" cy="2363303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MPP is leading the efforts towards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dirty="0" smtClean="0"/>
              <a:t> analysis updates using the 8 </a:t>
            </a:r>
            <a:r>
              <a:rPr lang="en-GB" dirty="0" err="1" smtClean="0"/>
              <a:t>TeV</a:t>
            </a:r>
            <a:r>
              <a:rPr lang="en-GB" dirty="0" smtClean="0"/>
              <a:t> dataset 	                (x4 more data allows trade-offs between statistical and systematic uncertainties)</a:t>
            </a:r>
          </a:p>
          <a:p>
            <a:r>
              <a:rPr lang="en-GB" dirty="0" smtClean="0"/>
              <a:t>All analyses are well advanced</a:t>
            </a:r>
          </a:p>
          <a:p>
            <a:pPr lvl="1"/>
            <a:r>
              <a:rPr lang="en-GB" dirty="0" smtClean="0"/>
              <a:t>All-jets: PhD thesis T. McCarthy (Sept. 2015, Carleton University + MPP)</a:t>
            </a:r>
          </a:p>
          <a:p>
            <a:pPr lvl="1"/>
            <a:r>
              <a:rPr lang="en-GB" dirty="0" err="1" smtClean="0"/>
              <a:t>Dilepton</a:t>
            </a:r>
            <a:r>
              <a:rPr lang="en-GB" dirty="0" smtClean="0"/>
              <a:t>: PhD thesis A. Maier (end 2015)</a:t>
            </a:r>
          </a:p>
          <a:p>
            <a:pPr lvl="1"/>
            <a:r>
              <a:rPr lang="en-GB" dirty="0" err="1" smtClean="0"/>
              <a:t>Lepton+jets</a:t>
            </a:r>
            <a:r>
              <a:rPr lang="en-GB" dirty="0" smtClean="0"/>
              <a:t>: phase-space optimization </a:t>
            </a:r>
            <a:r>
              <a:rPr lang="en-GB" dirty="0" err="1" smtClean="0"/>
              <a:t>ongoing</a:t>
            </a:r>
            <a:endParaRPr lang="en-GB" dirty="0" smtClean="0"/>
          </a:p>
          <a:p>
            <a:r>
              <a:rPr lang="en-GB" dirty="0" smtClean="0"/>
              <a:t>Publications planned for 2016 (including their combination)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2959" y="3832080"/>
            <a:ext cx="1521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3366FF"/>
                </a:solidFill>
              </a:rPr>
              <a:t>Outlook:</a:t>
            </a:r>
            <a:endParaRPr lang="en-GB" sz="2800" dirty="0">
              <a:solidFill>
                <a:srgbClr val="3366FF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99" y="2557954"/>
            <a:ext cx="3832087" cy="22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8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(boosted</a:t>
            </a:r>
            <a:r>
              <a:rPr lang="en-GB" sz="3600" dirty="0" smtClean="0"/>
              <a:t>) WW x-section measurement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99C0-ADF5-084F-8C95-B2C8AEEAE0F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38868" y="773043"/>
            <a:ext cx="4605131" cy="6084957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In addition to being the main background for H    WW analyses, the WW production is sensitive to anomalous </a:t>
            </a:r>
            <a:r>
              <a:rPr lang="en-GB" dirty="0" smtClean="0">
                <a:solidFill>
                  <a:srgbClr val="3366FF"/>
                </a:solidFill>
              </a:rPr>
              <a:t>triple gauge boson couplings </a:t>
            </a:r>
            <a:r>
              <a:rPr lang="en-GB" dirty="0" smtClean="0"/>
              <a:t>(</a:t>
            </a:r>
            <a:r>
              <a:rPr lang="en-GB" dirty="0" err="1" smtClean="0"/>
              <a:t>aTGCs</a:t>
            </a:r>
            <a:r>
              <a:rPr lang="en-GB" dirty="0" smtClean="0"/>
              <a:t>), and to possible new particles decaying into vector bosons (see Claudia’s </a:t>
            </a:r>
            <a:r>
              <a:rPr lang="en-GB" dirty="0" err="1" smtClean="0"/>
              <a:t>Higgs+NP</a:t>
            </a:r>
            <a:r>
              <a:rPr lang="en-GB" dirty="0" smtClean="0"/>
              <a:t> talk)</a:t>
            </a:r>
          </a:p>
          <a:p>
            <a:r>
              <a:rPr lang="en-GB" dirty="0" smtClean="0"/>
              <a:t>Increasingly important at higher √s and in boosted topologies</a:t>
            </a:r>
          </a:p>
          <a:p>
            <a:endParaRPr lang="en-GB" dirty="0" smtClean="0"/>
          </a:p>
          <a:p>
            <a:r>
              <a:rPr lang="en-GB" dirty="0" smtClean="0"/>
              <a:t>Analysis strategy:</a:t>
            </a:r>
          </a:p>
          <a:p>
            <a:pPr lvl="1"/>
            <a:r>
              <a:rPr lang="en-GB" dirty="0" smtClean="0"/>
              <a:t>One </a:t>
            </a:r>
            <a:r>
              <a:rPr lang="en-GB" dirty="0" err="1" smtClean="0"/>
              <a:t>leptonically</a:t>
            </a:r>
            <a:r>
              <a:rPr lang="en-GB" dirty="0" smtClean="0"/>
              <a:t> decaying W</a:t>
            </a:r>
          </a:p>
          <a:p>
            <a:pPr lvl="1"/>
            <a:r>
              <a:rPr lang="en-GB" dirty="0" smtClean="0"/>
              <a:t>One </a:t>
            </a:r>
            <a:r>
              <a:rPr lang="en-GB" dirty="0" err="1" smtClean="0"/>
              <a:t>hadronically</a:t>
            </a:r>
            <a:r>
              <a:rPr lang="en-GB" dirty="0" smtClean="0"/>
              <a:t> decaying W (boosted)</a:t>
            </a:r>
          </a:p>
          <a:p>
            <a:endParaRPr lang="en-GB" dirty="0" smtClean="0"/>
          </a:p>
          <a:p>
            <a:r>
              <a:rPr lang="en-GB" dirty="0" smtClean="0"/>
              <a:t>Use </a:t>
            </a:r>
            <a:r>
              <a:rPr lang="en-GB" dirty="0"/>
              <a:t>f</a:t>
            </a:r>
            <a:r>
              <a:rPr lang="en-GB" dirty="0" smtClean="0"/>
              <a:t>at-jets techniques based on jet sub-structure identification, as well as multivariate techniques to improve signal/background ratio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12" y="3313545"/>
            <a:ext cx="3745573" cy="35444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-750215" y="4383473"/>
            <a:ext cx="1808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hlinkClick r:id="rId3"/>
              </a:rPr>
              <a:t>JHEP 01 (2015) 049</a:t>
            </a:r>
            <a:r>
              <a:rPr lang="en-GB" sz="1400" dirty="0" smtClean="0"/>
              <a:t>  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2385"/>
          <a:stretch/>
        </p:blipFill>
        <p:spPr>
          <a:xfrm>
            <a:off x="906305" y="745840"/>
            <a:ext cx="3180786" cy="1224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9591"/>
          <a:stretch/>
        </p:blipFill>
        <p:spPr>
          <a:xfrm>
            <a:off x="750449" y="2006598"/>
            <a:ext cx="3382827" cy="1230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911" y="4987629"/>
            <a:ext cx="141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chemeClr val="bg1"/>
                </a:solidFill>
              </a:rPr>
              <a:t>Illustrative plot </a:t>
            </a:r>
          </a:p>
          <a:p>
            <a:r>
              <a:rPr lang="en-GB" sz="1200" i="1" dirty="0" smtClean="0">
                <a:solidFill>
                  <a:schemeClr val="bg1"/>
                </a:solidFill>
              </a:rPr>
              <a:t>from the 7 </a:t>
            </a:r>
            <a:r>
              <a:rPr lang="en-GB" sz="1200" i="1" dirty="0" err="1" smtClean="0">
                <a:solidFill>
                  <a:schemeClr val="bg1"/>
                </a:solidFill>
              </a:rPr>
              <a:t>TeV</a:t>
            </a:r>
            <a:r>
              <a:rPr lang="en-GB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1200" i="1" dirty="0">
                <a:solidFill>
                  <a:schemeClr val="bg1"/>
                </a:solidFill>
              </a:rPr>
              <a:t>i</a:t>
            </a:r>
            <a:r>
              <a:rPr lang="en-GB" sz="1200" i="1" dirty="0" smtClean="0">
                <a:solidFill>
                  <a:schemeClr val="bg1"/>
                </a:solidFill>
              </a:rPr>
              <a:t>nclusive analysis</a:t>
            </a:r>
            <a:endParaRPr lang="en-GB" sz="1200" i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133274" y="3600174"/>
            <a:ext cx="736900" cy="6485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799590" y="3839115"/>
            <a:ext cx="2190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3366FF"/>
                </a:solidFill>
              </a:rPr>
              <a:t>PhD thesis:      F. </a:t>
            </a:r>
            <a:r>
              <a:rPr lang="en-GB" sz="1400" i="1" dirty="0" err="1" smtClean="0">
                <a:solidFill>
                  <a:srgbClr val="3366FF"/>
                </a:solidFill>
              </a:rPr>
              <a:t>Spettel</a:t>
            </a:r>
            <a:endParaRPr lang="en-GB" sz="1400" i="1" dirty="0" smtClean="0">
              <a:solidFill>
                <a:srgbClr val="3366FF"/>
              </a:solidFill>
            </a:endParaRPr>
          </a:p>
          <a:p>
            <a:r>
              <a:rPr lang="en-GB" sz="1400" i="1" dirty="0" smtClean="0">
                <a:solidFill>
                  <a:srgbClr val="3366FF"/>
                </a:solidFill>
              </a:rPr>
              <a:t>Master thesis:  E. </a:t>
            </a:r>
            <a:r>
              <a:rPr lang="en-GB" sz="1400" i="1" dirty="0" err="1" smtClean="0">
                <a:solidFill>
                  <a:srgbClr val="3366FF"/>
                </a:solidFill>
              </a:rPr>
              <a:t>Fons</a:t>
            </a:r>
            <a:endParaRPr lang="en-GB" sz="1400" i="1" dirty="0">
              <a:solidFill>
                <a:srgbClr val="3366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745358" y="1289878"/>
            <a:ext cx="223078" cy="22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994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Calorimeter </a:t>
            </a:r>
            <a:r>
              <a:rPr lang="en-GB" sz="3200" dirty="0" err="1" smtClean="0"/>
              <a:t>topo</a:t>
            </a:r>
            <a:r>
              <a:rPr lang="en-GB" sz="3200" dirty="0" smtClean="0"/>
              <a:t>-clusters and their calibration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99C0-ADF5-084F-8C95-B2C8AEEAE0F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7926" y="754280"/>
            <a:ext cx="5564247" cy="6192067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For all analyses described before, jet calibration (and its uncertainty) constitutes a critical input</a:t>
            </a:r>
          </a:p>
          <a:p>
            <a:endParaRPr lang="en-GB" sz="1600" dirty="0" smtClean="0"/>
          </a:p>
          <a:p>
            <a:r>
              <a:rPr lang="en-GB" dirty="0" smtClean="0"/>
              <a:t>MPP developed and fully commissioned novel ideas for the clustering and calibration of calorimeter signals into topological clusters (</a:t>
            </a:r>
            <a:r>
              <a:rPr lang="en-GB" dirty="0" err="1" smtClean="0"/>
              <a:t>topo</a:t>
            </a:r>
            <a:r>
              <a:rPr lang="en-GB" dirty="0" smtClean="0"/>
              <a:t>-clusters) that are used in subsequent physics object reconstruction</a:t>
            </a:r>
          </a:p>
          <a:p>
            <a:endParaRPr lang="en-GB" sz="1500" dirty="0" smtClean="0"/>
          </a:p>
          <a:p>
            <a:pPr lvl="1"/>
            <a:r>
              <a:rPr lang="en-GB" dirty="0" smtClean="0"/>
              <a:t>follow electromagnetic  / </a:t>
            </a:r>
            <a:r>
              <a:rPr lang="en-GB" dirty="0" err="1" smtClean="0"/>
              <a:t>hadronic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smtClean="0"/>
              <a:t>shower development</a:t>
            </a:r>
          </a:p>
          <a:p>
            <a:pPr lvl="1"/>
            <a:r>
              <a:rPr lang="en-GB" dirty="0" smtClean="0"/>
              <a:t>suppress noise and pile-up energy contributions      	           (</a:t>
            </a:r>
            <a:r>
              <a:rPr lang="en-GB" dirty="0"/>
              <a:t>see also </a:t>
            </a:r>
            <a:r>
              <a:rPr lang="en-GB" dirty="0" smtClean="0">
                <a:hlinkClick r:id="rId2"/>
              </a:rPr>
              <a:t>arXiv:1510.03823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heir features </a:t>
            </a:r>
            <a:r>
              <a:rPr lang="en-GB" dirty="0"/>
              <a:t>are used to classify </a:t>
            </a:r>
            <a:r>
              <a:rPr lang="en-GB" dirty="0" smtClean="0"/>
              <a:t>and calibrate clusters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Default </a:t>
            </a:r>
            <a:r>
              <a:rPr lang="en-GB" dirty="0"/>
              <a:t>for √s ≥ 8 </a:t>
            </a:r>
            <a:r>
              <a:rPr lang="en-GB" dirty="0" err="1"/>
              <a:t>TeV</a:t>
            </a:r>
            <a:r>
              <a:rPr lang="en-GB" dirty="0"/>
              <a:t> analyses</a:t>
            </a:r>
          </a:p>
          <a:p>
            <a:pPr lvl="1"/>
            <a:r>
              <a:rPr lang="en-GB" dirty="0"/>
              <a:t>particularly important for </a:t>
            </a:r>
            <a:r>
              <a:rPr lang="en-GB" dirty="0" err="1"/>
              <a:t>E</a:t>
            </a:r>
            <a:r>
              <a:rPr lang="en-GB" baseline="-25000" dirty="0" err="1"/>
              <a:t>T</a:t>
            </a:r>
            <a:r>
              <a:rPr lang="en-GB" baseline="30000" dirty="0" err="1"/>
              <a:t>miss</a:t>
            </a:r>
            <a:r>
              <a:rPr lang="en-GB" dirty="0"/>
              <a:t> and jet       </a:t>
            </a:r>
            <a:r>
              <a:rPr lang="en-GB" dirty="0" smtClean="0"/>
              <a:t>                           </a:t>
            </a:r>
            <a:r>
              <a:rPr lang="en-GB" dirty="0"/>
              <a:t>(sub-structures) calibration</a:t>
            </a:r>
          </a:p>
          <a:p>
            <a:pPr lvl="1"/>
            <a:r>
              <a:rPr lang="en-GB" dirty="0"/>
              <a:t>provides a reduced JES uncertainty             </a:t>
            </a:r>
            <a:r>
              <a:rPr lang="en-GB" dirty="0" smtClean="0"/>
              <a:t>	    (</a:t>
            </a:r>
            <a:r>
              <a:rPr lang="en-GB" dirty="0"/>
              <a:t>important for precision analyses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ATLAS </a:t>
            </a:r>
            <a:r>
              <a:rPr lang="en-GB" dirty="0"/>
              <a:t>paper to appear soon</a:t>
            </a:r>
          </a:p>
          <a:p>
            <a:endParaRPr lang="en-GB" dirty="0"/>
          </a:p>
        </p:txBody>
      </p:sp>
      <p:pic>
        <p:nvPicPr>
          <p:cNvPr id="15" name="Picture 14" descr="fig_17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45" y="3823455"/>
            <a:ext cx="4384261" cy="3034545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4955576" y="5153624"/>
            <a:ext cx="3814234" cy="1041400"/>
          </a:xfrm>
          <a:custGeom>
            <a:avLst/>
            <a:gdLst>
              <a:gd name="connsiteX0" fmla="*/ 0 w 3814234"/>
              <a:gd name="connsiteY0" fmla="*/ 0 h 1041400"/>
              <a:gd name="connsiteX1" fmla="*/ 76200 w 3814234"/>
              <a:gd name="connsiteY1" fmla="*/ 55033 h 1041400"/>
              <a:gd name="connsiteX2" fmla="*/ 148167 w 3814234"/>
              <a:gd name="connsiteY2" fmla="*/ 139700 h 1041400"/>
              <a:gd name="connsiteX3" fmla="*/ 228600 w 3814234"/>
              <a:gd name="connsiteY3" fmla="*/ 211666 h 1041400"/>
              <a:gd name="connsiteX4" fmla="*/ 321734 w 3814234"/>
              <a:gd name="connsiteY4" fmla="*/ 300566 h 1041400"/>
              <a:gd name="connsiteX5" fmla="*/ 393700 w 3814234"/>
              <a:gd name="connsiteY5" fmla="*/ 364066 h 1041400"/>
              <a:gd name="connsiteX6" fmla="*/ 508000 w 3814234"/>
              <a:gd name="connsiteY6" fmla="*/ 444500 h 1041400"/>
              <a:gd name="connsiteX7" fmla="*/ 651934 w 3814234"/>
              <a:gd name="connsiteY7" fmla="*/ 554566 h 1041400"/>
              <a:gd name="connsiteX8" fmla="*/ 795867 w 3814234"/>
              <a:gd name="connsiteY8" fmla="*/ 660400 h 1041400"/>
              <a:gd name="connsiteX9" fmla="*/ 960967 w 3814234"/>
              <a:gd name="connsiteY9" fmla="*/ 757766 h 1041400"/>
              <a:gd name="connsiteX10" fmla="*/ 1198034 w 3814234"/>
              <a:gd name="connsiteY10" fmla="*/ 876300 h 1041400"/>
              <a:gd name="connsiteX11" fmla="*/ 1401234 w 3814234"/>
              <a:gd name="connsiteY11" fmla="*/ 948266 h 1041400"/>
              <a:gd name="connsiteX12" fmla="*/ 1608667 w 3814234"/>
              <a:gd name="connsiteY12" fmla="*/ 999066 h 1041400"/>
              <a:gd name="connsiteX13" fmla="*/ 1955800 w 3814234"/>
              <a:gd name="connsiteY13" fmla="*/ 1016000 h 1041400"/>
              <a:gd name="connsiteX14" fmla="*/ 2353734 w 3814234"/>
              <a:gd name="connsiteY14" fmla="*/ 1041400 h 1041400"/>
              <a:gd name="connsiteX15" fmla="*/ 2675467 w 3814234"/>
              <a:gd name="connsiteY15" fmla="*/ 1032933 h 1041400"/>
              <a:gd name="connsiteX16" fmla="*/ 2675467 w 3814234"/>
              <a:gd name="connsiteY16" fmla="*/ 1032933 h 1041400"/>
              <a:gd name="connsiteX17" fmla="*/ 2887134 w 3814234"/>
              <a:gd name="connsiteY17" fmla="*/ 1020233 h 1041400"/>
              <a:gd name="connsiteX18" fmla="*/ 3119967 w 3814234"/>
              <a:gd name="connsiteY18" fmla="*/ 1003300 h 1041400"/>
              <a:gd name="connsiteX19" fmla="*/ 3331634 w 3814234"/>
              <a:gd name="connsiteY19" fmla="*/ 990600 h 1041400"/>
              <a:gd name="connsiteX20" fmla="*/ 3479800 w 3814234"/>
              <a:gd name="connsiteY20" fmla="*/ 969433 h 1041400"/>
              <a:gd name="connsiteX21" fmla="*/ 3526367 w 3814234"/>
              <a:gd name="connsiteY21" fmla="*/ 965200 h 1041400"/>
              <a:gd name="connsiteX22" fmla="*/ 3547534 w 3814234"/>
              <a:gd name="connsiteY22" fmla="*/ 922866 h 1041400"/>
              <a:gd name="connsiteX23" fmla="*/ 3577167 w 3814234"/>
              <a:gd name="connsiteY23" fmla="*/ 829733 h 1041400"/>
              <a:gd name="connsiteX24" fmla="*/ 3602567 w 3814234"/>
              <a:gd name="connsiteY24" fmla="*/ 651933 h 1041400"/>
              <a:gd name="connsiteX25" fmla="*/ 3627967 w 3814234"/>
              <a:gd name="connsiteY25" fmla="*/ 592666 h 1041400"/>
              <a:gd name="connsiteX26" fmla="*/ 3814234 w 3814234"/>
              <a:gd name="connsiteY26" fmla="*/ 533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14234" h="1041400">
                <a:moveTo>
                  <a:pt x="0" y="0"/>
                </a:moveTo>
                <a:lnTo>
                  <a:pt x="76200" y="55033"/>
                </a:lnTo>
                <a:lnTo>
                  <a:pt x="148167" y="139700"/>
                </a:lnTo>
                <a:lnTo>
                  <a:pt x="228600" y="211666"/>
                </a:lnTo>
                <a:lnTo>
                  <a:pt x="321734" y="300566"/>
                </a:lnTo>
                <a:lnTo>
                  <a:pt x="393700" y="364066"/>
                </a:lnTo>
                <a:lnTo>
                  <a:pt x="508000" y="444500"/>
                </a:lnTo>
                <a:lnTo>
                  <a:pt x="651934" y="554566"/>
                </a:lnTo>
                <a:lnTo>
                  <a:pt x="795867" y="660400"/>
                </a:lnTo>
                <a:lnTo>
                  <a:pt x="960967" y="757766"/>
                </a:lnTo>
                <a:lnTo>
                  <a:pt x="1198034" y="876300"/>
                </a:lnTo>
                <a:lnTo>
                  <a:pt x="1401234" y="948266"/>
                </a:lnTo>
                <a:lnTo>
                  <a:pt x="1608667" y="999066"/>
                </a:lnTo>
                <a:lnTo>
                  <a:pt x="1955800" y="1016000"/>
                </a:lnTo>
                <a:lnTo>
                  <a:pt x="2353734" y="1041400"/>
                </a:lnTo>
                <a:lnTo>
                  <a:pt x="2675467" y="1032933"/>
                </a:lnTo>
                <a:lnTo>
                  <a:pt x="2675467" y="1032933"/>
                </a:lnTo>
                <a:lnTo>
                  <a:pt x="2887134" y="1020233"/>
                </a:lnTo>
                <a:lnTo>
                  <a:pt x="3119967" y="1003300"/>
                </a:lnTo>
                <a:lnTo>
                  <a:pt x="3331634" y="990600"/>
                </a:lnTo>
                <a:lnTo>
                  <a:pt x="3479800" y="969433"/>
                </a:lnTo>
                <a:lnTo>
                  <a:pt x="3526367" y="965200"/>
                </a:lnTo>
                <a:lnTo>
                  <a:pt x="3547534" y="922866"/>
                </a:lnTo>
                <a:lnTo>
                  <a:pt x="3577167" y="829733"/>
                </a:lnTo>
                <a:lnTo>
                  <a:pt x="3602567" y="651933"/>
                </a:lnTo>
                <a:lnTo>
                  <a:pt x="3627967" y="592666"/>
                </a:lnTo>
                <a:lnTo>
                  <a:pt x="3814234" y="533400"/>
                </a:lnTo>
              </a:path>
            </a:pathLst>
          </a:custGeom>
          <a:ln w="38100" cap="rnd" cmpd="sng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7229" y="4599108"/>
            <a:ext cx="82765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EM+JES</a:t>
            </a:r>
          </a:p>
          <a:p>
            <a:r>
              <a:rPr lang="en-GB" sz="1100" dirty="0"/>
              <a:t>c</a:t>
            </a:r>
            <a:r>
              <a:rPr lang="en-GB" sz="1100" dirty="0" smtClean="0"/>
              <a:t>alibration </a:t>
            </a:r>
          </a:p>
          <a:p>
            <a:r>
              <a:rPr lang="en-GB" sz="1100" dirty="0" smtClean="0"/>
              <a:t>scheme</a:t>
            </a:r>
            <a:endParaRPr lang="en-GB" sz="11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67741" y="5166143"/>
            <a:ext cx="332113" cy="223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>
          <a:xfrm rot="5400000">
            <a:off x="7882418" y="4757291"/>
            <a:ext cx="2127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hlinkClick r:id="rId4"/>
              </a:rPr>
              <a:t>ATLAS-CONF-2015-037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34584" t="17931" r="34850" b="53577"/>
          <a:stretch/>
        </p:blipFill>
        <p:spPr>
          <a:xfrm>
            <a:off x="5875131" y="1159570"/>
            <a:ext cx="2782957" cy="16267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24443" y="971821"/>
            <a:ext cx="1832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</a:t>
            </a:r>
            <a:r>
              <a:rPr lang="en-GB" sz="1200" dirty="0" smtClean="0"/>
              <a:t>raphics by T. McCarthy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006234" y="2880136"/>
            <a:ext cx="278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err="1"/>
              <a:t>T</a:t>
            </a:r>
            <a:r>
              <a:rPr lang="en-GB" sz="1200" dirty="0" err="1" smtClean="0"/>
              <a:t>opo</a:t>
            </a:r>
            <a:r>
              <a:rPr lang="en-GB" sz="1200" dirty="0"/>
              <a:t>-</a:t>
            </a:r>
            <a:r>
              <a:rPr lang="en-GB" sz="1200" dirty="0" smtClean="0"/>
              <a:t>clusters grow around seeds according to noise dependent energy thresholds</a:t>
            </a:r>
            <a:endParaRPr lang="en-GB" sz="1200" dirty="0"/>
          </a:p>
        </p:txBody>
      </p:sp>
      <p:sp>
        <p:nvSpPr>
          <p:cNvPr id="24" name="Right Brace 23"/>
          <p:cNvSpPr/>
          <p:nvPr/>
        </p:nvSpPr>
        <p:spPr bwMode="auto">
          <a:xfrm>
            <a:off x="5444427" y="2771913"/>
            <a:ext cx="276090" cy="861391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1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  <p:bldP spid="22" grpId="0"/>
      <p:bldP spid="23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99C0-ADF5-084F-8C95-B2C8AEEAE0F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66700" y="986185"/>
            <a:ext cx="8636000" cy="5232400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The MPP group is very active on high impact Standard </a:t>
            </a:r>
            <a:r>
              <a:rPr lang="en-GB" dirty="0"/>
              <a:t>M</a:t>
            </a:r>
            <a:r>
              <a:rPr lang="en-GB" dirty="0" smtClean="0"/>
              <a:t>odel measurements performed using ATLAS data</a:t>
            </a:r>
          </a:p>
          <a:p>
            <a:endParaRPr lang="en-GB" dirty="0" smtClean="0"/>
          </a:p>
          <a:p>
            <a:pPr lvl="1"/>
            <a:r>
              <a:rPr lang="en-GB" dirty="0"/>
              <a:t>i</a:t>
            </a:r>
            <a:r>
              <a:rPr lang="en-GB" dirty="0" smtClean="0"/>
              <a:t>t provides the most precise ATLAS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dirty="0" smtClean="0"/>
              <a:t> results and has a long history driving multi-experiment combination efforts (LHC and </a:t>
            </a:r>
            <a:r>
              <a:rPr lang="en-GB" dirty="0" err="1" smtClean="0"/>
              <a:t>Tevatron+LHC</a:t>
            </a:r>
            <a:r>
              <a:rPr lang="en-GB" dirty="0" smtClean="0"/>
              <a:t>). This will resume as soon as 	   8 </a:t>
            </a:r>
            <a:r>
              <a:rPr lang="en-GB" dirty="0" err="1" smtClean="0"/>
              <a:t>TeV</a:t>
            </a:r>
            <a:r>
              <a:rPr lang="en-GB" dirty="0" smtClean="0"/>
              <a:t> results are published</a:t>
            </a:r>
          </a:p>
          <a:p>
            <a:pPr lvl="1"/>
            <a:endParaRPr lang="en-GB" dirty="0" smtClean="0"/>
          </a:p>
          <a:p>
            <a:pPr lvl="1"/>
            <a:r>
              <a:rPr lang="en-GB" dirty="0"/>
              <a:t>i</a:t>
            </a:r>
            <a:r>
              <a:rPr lang="en-GB" dirty="0" smtClean="0"/>
              <a:t>t is pursuing a WW -&gt; </a:t>
            </a:r>
            <a:r>
              <a:rPr lang="en-GB" dirty="0" err="1" smtClean="0"/>
              <a:t>l</a:t>
            </a:r>
            <a:r>
              <a:rPr lang="en-GB" dirty="0" err="1" smtClean="0">
                <a:latin typeface="Symbol" charset="2"/>
                <a:cs typeface="Symbol" charset="2"/>
              </a:rPr>
              <a:t>n</a:t>
            </a:r>
            <a:r>
              <a:rPr lang="en-GB" dirty="0" err="1" smtClean="0"/>
              <a:t>jj</a:t>
            </a:r>
            <a:r>
              <a:rPr lang="en-GB" dirty="0" smtClean="0"/>
              <a:t> production cross section measurement in the boosted regime, very sensitive to anomalous triple gauge boson coupling</a:t>
            </a:r>
          </a:p>
          <a:p>
            <a:pPr lvl="1"/>
            <a:endParaRPr lang="en-GB" dirty="0" smtClean="0"/>
          </a:p>
          <a:p>
            <a:pPr lvl="1"/>
            <a:r>
              <a:rPr lang="en-GB" dirty="0"/>
              <a:t>i</a:t>
            </a:r>
            <a:r>
              <a:rPr lang="en-GB" dirty="0" smtClean="0"/>
              <a:t>t delivers standards for the calorimeter energy measurements and calibrations vital for physics object reconstruction and precision measurements (successful hand-shake between physics analyses and detector performance studies)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Papers / theses based on 8 </a:t>
            </a:r>
            <a:r>
              <a:rPr lang="en-GB" dirty="0" err="1" smtClean="0"/>
              <a:t>TeV</a:t>
            </a:r>
            <a:r>
              <a:rPr lang="en-GB" dirty="0" smtClean="0"/>
              <a:t> datasets are in the pipeline</a:t>
            </a:r>
          </a:p>
          <a:p>
            <a:pPr marL="457200" lvl="1" indent="0">
              <a:buNone/>
            </a:pPr>
            <a:r>
              <a:rPr lang="en-GB" dirty="0" smtClean="0"/>
              <a:t>		… know-how and expertise ready to be applied to the 13 </a:t>
            </a:r>
            <a:r>
              <a:rPr lang="en-GB" dirty="0" err="1" smtClean="0"/>
              <a:t>TeV</a:t>
            </a:r>
            <a:r>
              <a:rPr lang="en-GB" dirty="0" smtClean="0"/>
              <a:t> dataset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9736" y="5786784"/>
            <a:ext cx="2856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3366FF"/>
                </a:solidFill>
              </a:rPr>
              <a:t>Stay tuned!</a:t>
            </a:r>
          </a:p>
          <a:p>
            <a:pPr algn="ctr"/>
            <a:r>
              <a:rPr lang="en-GB" i="1" dirty="0" smtClean="0">
                <a:solidFill>
                  <a:srgbClr val="3366FF"/>
                </a:solidFill>
              </a:rPr>
              <a:t>Thanks for your attention!</a:t>
            </a:r>
            <a:endParaRPr lang="en-GB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4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9" name="Picture 3" descr="MPP_logo_weiss"/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5373688"/>
            <a:ext cx="2141537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60001"/>
                  </a:schemeClr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17438"/>
            <a:ext cx="9144000" cy="1470025"/>
          </a:xfrm>
          <a:noFill/>
        </p:spPr>
        <p:txBody>
          <a:bodyPr/>
          <a:lstStyle/>
          <a:p>
            <a:pPr>
              <a:tabLst>
                <a:tab pos="685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– Backup –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2015 : LHC @ 13 </a:t>
            </a:r>
            <a:r>
              <a:rPr lang="en-GB" dirty="0" err="1" smtClean="0"/>
              <a:t>TeV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C8DFBD-595A-0942-B2F2-AEB1361001B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79893" cy="1835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090" y="1420083"/>
            <a:ext cx="2762879" cy="1824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001" y="2492455"/>
            <a:ext cx="3796633" cy="2506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580" y="3684324"/>
            <a:ext cx="4152420" cy="2965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0183" y="889000"/>
            <a:ext cx="2520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April 7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, 2015: Splash events 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08765" y="1757216"/>
            <a:ext cx="4625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May 5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, 2015: first 900 </a:t>
            </a:r>
            <a:r>
              <a:rPr lang="en-GB" sz="1400" dirty="0" err="1" smtClean="0"/>
              <a:t>GeV</a:t>
            </a:r>
            <a:r>
              <a:rPr lang="en-GB" sz="1400" dirty="0" smtClean="0"/>
              <a:t> collisions (injection energy) </a:t>
            </a:r>
          </a:p>
          <a:p>
            <a:r>
              <a:rPr lang="en-GB" sz="1400" dirty="0" smtClean="0"/>
              <a:t>May 21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, 2015: first 13 </a:t>
            </a:r>
            <a:r>
              <a:rPr lang="en-GB" sz="1400" dirty="0" err="1" smtClean="0"/>
              <a:t>TeV</a:t>
            </a:r>
            <a:r>
              <a:rPr lang="en-GB" sz="1400" dirty="0" smtClean="0"/>
              <a:t> collisions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-173176" y="4521594"/>
            <a:ext cx="332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First Stable beams at 13 </a:t>
            </a:r>
            <a:r>
              <a:rPr lang="en-GB" sz="1400" dirty="0" err="1" smtClean="0"/>
              <a:t>TeV</a:t>
            </a:r>
            <a:r>
              <a:rPr lang="en-GB" sz="1400" dirty="0" smtClean="0"/>
              <a:t> 		June 3</a:t>
            </a:r>
            <a:r>
              <a:rPr lang="en-GB" sz="1400" baseline="30000" dirty="0" smtClean="0"/>
              <a:t>rd</a:t>
            </a:r>
            <a:r>
              <a:rPr lang="en-GB" sz="1400" dirty="0" smtClean="0"/>
              <a:t>, 2015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60781" y="6137252"/>
            <a:ext cx="398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First top quark pair candidate event at 13 </a:t>
            </a:r>
            <a:r>
              <a:rPr lang="en-GB" sz="1400" dirty="0" err="1" smtClean="0"/>
              <a:t>TeV</a:t>
            </a:r>
            <a:r>
              <a:rPr lang="en-GB" sz="1400" dirty="0" smtClean="0"/>
              <a:t> June 4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, 2015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252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performance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C8DFBD-595A-0942-B2F2-AEB1361001B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5"/>
            <a:ext cx="4481018" cy="3220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182" y="0"/>
            <a:ext cx="4525818" cy="32522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6785" y="6290386"/>
            <a:ext cx="815109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solidFill>
                  <a:srgbClr val="3366FF"/>
                </a:solidFill>
              </a:rPr>
              <a:t>Similar performance/conditions as for 2011 data, but with almost doubled √s!</a:t>
            </a:r>
            <a:endParaRPr lang="en-GB" sz="1600" i="1" dirty="0">
              <a:solidFill>
                <a:srgbClr val="3366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111"/>
          <a:stretch/>
        </p:blipFill>
        <p:spPr>
          <a:xfrm>
            <a:off x="0" y="3255828"/>
            <a:ext cx="7073006" cy="3015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030" y="4124234"/>
            <a:ext cx="2736506" cy="19664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31363" y="1200727"/>
            <a:ext cx="145452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3366FF"/>
                </a:solidFill>
              </a:rPr>
              <a:t>For comparison</a:t>
            </a:r>
          </a:p>
          <a:p>
            <a:r>
              <a:rPr lang="en-GB" sz="1100" dirty="0" smtClean="0">
                <a:solidFill>
                  <a:srgbClr val="3366FF"/>
                </a:solidFill>
              </a:rPr>
              <a:t>√s=8 </a:t>
            </a:r>
            <a:r>
              <a:rPr lang="en-GB" sz="1100" dirty="0" err="1" smtClean="0">
                <a:solidFill>
                  <a:srgbClr val="3366FF"/>
                </a:solidFill>
              </a:rPr>
              <a:t>TeV</a:t>
            </a:r>
            <a:r>
              <a:rPr lang="en-GB" sz="1100" dirty="0" smtClean="0">
                <a:solidFill>
                  <a:srgbClr val="3366FF"/>
                </a:solidFill>
              </a:rPr>
              <a:t> &lt;</a:t>
            </a:r>
            <a:r>
              <a:rPr lang="en-GB" sz="1100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m</a:t>
            </a:r>
            <a:r>
              <a:rPr lang="en-GB" sz="1100" dirty="0" smtClean="0">
                <a:solidFill>
                  <a:srgbClr val="3366FF"/>
                </a:solidFill>
              </a:rPr>
              <a:t>&gt;= 20.7</a:t>
            </a:r>
          </a:p>
          <a:p>
            <a:r>
              <a:rPr lang="en-GB" sz="1100" dirty="0">
                <a:solidFill>
                  <a:srgbClr val="3366FF"/>
                </a:solidFill>
              </a:rPr>
              <a:t>√</a:t>
            </a:r>
            <a:r>
              <a:rPr lang="en-GB" sz="1100" dirty="0" smtClean="0">
                <a:solidFill>
                  <a:srgbClr val="3366FF"/>
                </a:solidFill>
              </a:rPr>
              <a:t>s=7 </a:t>
            </a:r>
            <a:r>
              <a:rPr lang="en-GB" sz="1100" dirty="0" err="1">
                <a:solidFill>
                  <a:srgbClr val="3366FF"/>
                </a:solidFill>
              </a:rPr>
              <a:t>TeV</a:t>
            </a:r>
            <a:r>
              <a:rPr lang="en-GB" sz="1100" dirty="0">
                <a:solidFill>
                  <a:srgbClr val="3366FF"/>
                </a:solidFill>
              </a:rPr>
              <a:t> &lt;</a:t>
            </a:r>
            <a:r>
              <a:rPr lang="en-GB" sz="1100" dirty="0">
                <a:solidFill>
                  <a:srgbClr val="3366FF"/>
                </a:solidFill>
                <a:latin typeface="Symbol" charset="2"/>
                <a:cs typeface="Symbol" charset="2"/>
              </a:rPr>
              <a:t>m</a:t>
            </a:r>
            <a:r>
              <a:rPr lang="en-GB" sz="1100" dirty="0">
                <a:solidFill>
                  <a:srgbClr val="3366FF"/>
                </a:solidFill>
              </a:rPr>
              <a:t>&gt;=  </a:t>
            </a:r>
            <a:r>
              <a:rPr lang="en-GB" sz="1100" dirty="0" smtClean="0">
                <a:solidFill>
                  <a:srgbClr val="3366FF"/>
                </a:solidFill>
              </a:rPr>
              <a:t>9.1</a:t>
            </a:r>
            <a:endParaRPr lang="en-GB" sz="1100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033" y="1353128"/>
            <a:ext cx="248749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3366FF"/>
                </a:solidFill>
              </a:rPr>
              <a:t>For comparison</a:t>
            </a:r>
          </a:p>
          <a:p>
            <a:r>
              <a:rPr lang="en-GB" sz="1100" dirty="0" smtClean="0">
                <a:solidFill>
                  <a:srgbClr val="3366FF"/>
                </a:solidFill>
              </a:rPr>
              <a:t>√s=8 </a:t>
            </a:r>
            <a:r>
              <a:rPr lang="en-GB" sz="1100" dirty="0" err="1" smtClean="0">
                <a:solidFill>
                  <a:srgbClr val="3366FF"/>
                </a:solidFill>
              </a:rPr>
              <a:t>TeV</a:t>
            </a:r>
            <a:r>
              <a:rPr lang="en-GB" sz="1100" dirty="0" smtClean="0">
                <a:solidFill>
                  <a:srgbClr val="3366FF"/>
                </a:solidFill>
              </a:rPr>
              <a:t>  22.8 (21.3) fb</a:t>
            </a:r>
            <a:r>
              <a:rPr lang="en-GB" sz="1100" baseline="30000" dirty="0" smtClean="0">
                <a:solidFill>
                  <a:srgbClr val="3366FF"/>
                </a:solidFill>
              </a:rPr>
              <a:t>-1</a:t>
            </a:r>
            <a:r>
              <a:rPr lang="en-GB" sz="1100" dirty="0" smtClean="0">
                <a:solidFill>
                  <a:srgbClr val="3366FF"/>
                </a:solidFill>
              </a:rPr>
              <a:t> Del. (Rec.) </a:t>
            </a:r>
          </a:p>
          <a:p>
            <a:r>
              <a:rPr lang="en-GB" sz="1100" dirty="0">
                <a:solidFill>
                  <a:srgbClr val="3366FF"/>
                </a:solidFill>
              </a:rPr>
              <a:t>√</a:t>
            </a:r>
            <a:r>
              <a:rPr lang="en-GB" sz="1100" dirty="0" smtClean="0">
                <a:solidFill>
                  <a:srgbClr val="3366FF"/>
                </a:solidFill>
              </a:rPr>
              <a:t>s=7 </a:t>
            </a:r>
            <a:r>
              <a:rPr lang="en-GB" sz="1100" dirty="0" err="1">
                <a:solidFill>
                  <a:srgbClr val="3366FF"/>
                </a:solidFill>
              </a:rPr>
              <a:t>TeV</a:t>
            </a:r>
            <a:r>
              <a:rPr lang="en-GB" sz="1100" dirty="0">
                <a:solidFill>
                  <a:srgbClr val="3366FF"/>
                </a:solidFill>
              </a:rPr>
              <a:t>  </a:t>
            </a:r>
            <a:r>
              <a:rPr lang="en-GB" sz="1100" dirty="0" smtClean="0">
                <a:solidFill>
                  <a:srgbClr val="3366FF"/>
                </a:solidFill>
              </a:rPr>
              <a:t>5.46 (5.08) </a:t>
            </a:r>
            <a:r>
              <a:rPr lang="en-GB" sz="1100" dirty="0">
                <a:solidFill>
                  <a:srgbClr val="3366FF"/>
                </a:solidFill>
              </a:rPr>
              <a:t>fb</a:t>
            </a:r>
            <a:r>
              <a:rPr lang="en-GB" sz="1100" baseline="30000" dirty="0">
                <a:solidFill>
                  <a:srgbClr val="3366FF"/>
                </a:solidFill>
              </a:rPr>
              <a:t>-1</a:t>
            </a:r>
            <a:r>
              <a:rPr lang="en-GB" sz="1100" dirty="0">
                <a:solidFill>
                  <a:srgbClr val="3366FF"/>
                </a:solidFill>
              </a:rPr>
              <a:t> </a:t>
            </a:r>
            <a:r>
              <a:rPr lang="en-GB" sz="1100" dirty="0" smtClean="0">
                <a:solidFill>
                  <a:srgbClr val="3366FF"/>
                </a:solidFill>
              </a:rPr>
              <a:t>Del. </a:t>
            </a:r>
            <a:r>
              <a:rPr lang="en-GB" sz="1100" dirty="0">
                <a:solidFill>
                  <a:srgbClr val="3366FF"/>
                </a:solidFill>
              </a:rPr>
              <a:t>(</a:t>
            </a:r>
            <a:r>
              <a:rPr lang="en-GB" sz="1100" dirty="0" smtClean="0">
                <a:solidFill>
                  <a:srgbClr val="3366FF"/>
                </a:solidFill>
              </a:rPr>
              <a:t>Rec.) </a:t>
            </a:r>
            <a:endParaRPr lang="en-GB" sz="1100" dirty="0">
              <a:solidFill>
                <a:srgbClr val="3366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669650" y="4722082"/>
            <a:ext cx="8012545" cy="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Elbow Connector 18"/>
          <p:cNvCxnSpPr/>
          <p:nvPr/>
        </p:nvCxnSpPr>
        <p:spPr bwMode="auto">
          <a:xfrm rot="5400000">
            <a:off x="6466417" y="1881717"/>
            <a:ext cx="1202268" cy="452967"/>
          </a:xfrm>
          <a:prstGeom prst="bentConnector3">
            <a:avLst>
              <a:gd name="adj1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Elbow Connector 21"/>
          <p:cNvCxnSpPr/>
          <p:nvPr/>
        </p:nvCxnSpPr>
        <p:spPr bwMode="auto">
          <a:xfrm rot="10800000" flipV="1">
            <a:off x="5980547" y="1685636"/>
            <a:ext cx="1327726" cy="1027546"/>
          </a:xfrm>
          <a:prstGeom prst="bentConnector3">
            <a:avLst>
              <a:gd name="adj1" fmla="val 995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778001" y="4792870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3366FF"/>
                </a:solidFill>
              </a:rPr>
              <a:t>2010           </a:t>
            </a:r>
            <a:endParaRPr lang="en-GB" sz="1400" dirty="0">
              <a:solidFill>
                <a:srgbClr val="33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5880" y="4371009"/>
            <a:ext cx="570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3366FF"/>
                </a:solidFill>
              </a:rPr>
              <a:t>2011           </a:t>
            </a:r>
            <a:endParaRPr lang="en-GB" sz="1400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7617" y="3785705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3366FF"/>
                </a:solidFill>
              </a:rPr>
              <a:t>2012           </a:t>
            </a:r>
            <a:endParaRPr lang="en-GB" sz="1400" dirty="0">
              <a:solidFill>
                <a:srgbClr val="33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106" y="4810540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3366FF"/>
                </a:solidFill>
              </a:rPr>
              <a:t>2015           </a:t>
            </a:r>
            <a:endParaRPr lang="en-GB" sz="1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2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7501" y="6498167"/>
            <a:ext cx="3143250" cy="43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0873B2-C9AC-DB40-A00C-CC54F0627BB6}" type="slidenum">
              <a:rPr lang="en-US"/>
              <a:pPr/>
              <a:t>19</a:t>
            </a:fld>
            <a:endParaRPr lang="en-US"/>
          </a:p>
        </p:txBody>
      </p:sp>
      <p:sp>
        <p:nvSpPr>
          <p:cNvPr id="1083394" name="Rectangle 2"/>
          <p:cNvSpPr>
            <a:spLocks noChangeArrowheads="1"/>
          </p:cNvSpPr>
          <p:nvPr/>
        </p:nvSpPr>
        <p:spPr bwMode="auto">
          <a:xfrm>
            <a:off x="476248" y="2618497"/>
            <a:ext cx="4133847" cy="121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1400" dirty="0" smtClean="0"/>
              <a:t>A </a:t>
            </a:r>
            <a:r>
              <a:rPr lang="en-US" sz="1400" dirty="0"/>
              <a:t>precise determination of </a:t>
            </a:r>
            <a:r>
              <a:rPr lang="en-US" sz="1400" dirty="0" err="1" smtClean="0"/>
              <a:t>m</a:t>
            </a:r>
            <a:r>
              <a:rPr lang="en-US" sz="1400" baseline="-25000" dirty="0" err="1" smtClean="0"/>
              <a:t>top</a:t>
            </a:r>
            <a:r>
              <a:rPr lang="en-US" sz="1400" dirty="0" smtClean="0"/>
              <a:t> combined </a:t>
            </a:r>
            <a:r>
              <a:rPr lang="en-US" sz="1400" dirty="0"/>
              <a:t>with EW precision </a:t>
            </a:r>
            <a:r>
              <a:rPr lang="en-US" sz="1400" dirty="0" smtClean="0"/>
              <a:t>measurements allows for </a:t>
            </a:r>
            <a:r>
              <a:rPr lang="en-US" sz="1400" dirty="0"/>
              <a:t>stringent tests of the SM and its </a:t>
            </a:r>
            <a:r>
              <a:rPr lang="en-US" sz="1400" dirty="0" smtClean="0"/>
              <a:t>extensions</a:t>
            </a:r>
          </a:p>
        </p:txBody>
      </p:sp>
      <p:pic>
        <p:nvPicPr>
          <p:cNvPr id="10833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 b="4636"/>
          <a:stretch>
            <a:fillRect/>
          </a:stretch>
        </p:blipFill>
        <p:spPr bwMode="auto">
          <a:xfrm>
            <a:off x="469431" y="1448995"/>
            <a:ext cx="18288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833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76"/>
          <a:stretch>
            <a:fillRect/>
          </a:stretch>
        </p:blipFill>
        <p:spPr bwMode="auto">
          <a:xfrm>
            <a:off x="1253067" y="3712749"/>
            <a:ext cx="19812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2082341" y="3492499"/>
            <a:ext cx="817492" cy="344099"/>
          </a:xfrm>
          <a:prstGeom prst="downArrow">
            <a:avLst>
              <a:gd name="adj1" fmla="val 50000"/>
              <a:gd name="adj2" fmla="val 67143"/>
            </a:avLst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" y="3872071"/>
            <a:ext cx="4476867" cy="2985929"/>
          </a:xfrm>
          <a:prstGeom prst="rect">
            <a:avLst/>
          </a:prstGeom>
        </p:spPr>
      </p:pic>
      <p:pic>
        <p:nvPicPr>
          <p:cNvPr id="19" name="Picture 18" descr="HiggsPotential_vs_m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33" y="137583"/>
            <a:ext cx="2667000" cy="2472750"/>
          </a:xfrm>
          <a:prstGeom prst="rect">
            <a:avLst/>
          </a:prstGeom>
        </p:spPr>
      </p:pic>
      <p:sp>
        <p:nvSpPr>
          <p:cNvPr id="20" name="Content Placeholder 7"/>
          <p:cNvSpPr txBox="1">
            <a:spLocks/>
          </p:cNvSpPr>
          <p:nvPr/>
        </p:nvSpPr>
        <p:spPr>
          <a:xfrm>
            <a:off x="4690534" y="3577167"/>
            <a:ext cx="4497915" cy="29950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400" dirty="0" smtClean="0"/>
              <a:t>Also interesting theoretically due to its possible cosmological implications:</a:t>
            </a:r>
          </a:p>
          <a:p>
            <a:pPr lvl="1"/>
            <a:r>
              <a:rPr lang="en-US" sz="1400" dirty="0"/>
              <a:t>d</a:t>
            </a:r>
            <a:r>
              <a:rPr lang="en-US" sz="1400" dirty="0" smtClean="0"/>
              <a:t>epending on the values of </a:t>
            </a:r>
            <a:r>
              <a:rPr lang="en-US" sz="1400" dirty="0" err="1" smtClean="0"/>
              <a:t>m</a:t>
            </a:r>
            <a:r>
              <a:rPr lang="en-US" sz="1400" baseline="-25000" dirty="0" err="1" smtClean="0"/>
              <a:t>H</a:t>
            </a:r>
            <a:r>
              <a:rPr lang="en-US" sz="1400" dirty="0" smtClean="0"/>
              <a:t> and </a:t>
            </a:r>
            <a:r>
              <a:rPr lang="en-US" sz="1400" dirty="0" err="1" smtClean="0"/>
              <a:t>m</a:t>
            </a:r>
            <a:r>
              <a:rPr lang="en-US" sz="1400" baseline="-25000" dirty="0" err="1" smtClean="0"/>
              <a:t>top</a:t>
            </a:r>
            <a:r>
              <a:rPr lang="en-US" sz="1400" dirty="0" smtClean="0"/>
              <a:t>, the Higgs quartic coupling could be rather small, vanish or even turn negative at a scale smaller than the Planck scale. </a:t>
            </a:r>
          </a:p>
          <a:p>
            <a:pPr lvl="1"/>
            <a:r>
              <a:rPr lang="en-US" sz="1400" dirty="0" smtClean="0">
                <a:solidFill>
                  <a:srgbClr val="0066FF"/>
                </a:solidFill>
              </a:rPr>
              <a:t>This affects the shape of the SM Higgs potential: </a:t>
            </a:r>
            <a:r>
              <a:rPr lang="en-US" sz="1400" dirty="0"/>
              <a:t>i</a:t>
            </a:r>
            <a:r>
              <a:rPr lang="en-US" sz="1400" dirty="0" smtClean="0"/>
              <a:t>f </a:t>
            </a:r>
            <a:r>
              <a:rPr lang="en-US" sz="1400" dirty="0"/>
              <a:t>the Higgs field is trapped in </a:t>
            </a:r>
            <a:r>
              <a:rPr lang="en-US" sz="1400" dirty="0" smtClean="0"/>
              <a:t>a local minimum </a:t>
            </a:r>
            <a:r>
              <a:rPr lang="en-US" sz="1400" dirty="0"/>
              <a:t>during the early universe, it can cause </a:t>
            </a:r>
            <a:r>
              <a:rPr lang="en-US" sz="1400" dirty="0" smtClean="0"/>
              <a:t>inflation (requires a non-minimal Higgs coupling to gravity)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t="12936" r="65017"/>
          <a:stretch/>
        </p:blipFill>
        <p:spPr>
          <a:xfrm>
            <a:off x="7048500" y="84673"/>
            <a:ext cx="1989668" cy="17965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/>
          <a:srcRect l="67473" t="12936"/>
          <a:stretch/>
        </p:blipFill>
        <p:spPr>
          <a:xfrm>
            <a:off x="7143751" y="1940984"/>
            <a:ext cx="1849968" cy="1796587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67" y="2869880"/>
            <a:ext cx="1794112" cy="424167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76"/>
          <a:stretch>
            <a:fillRect/>
          </a:stretch>
        </p:blipFill>
        <p:spPr bwMode="auto">
          <a:xfrm>
            <a:off x="2396064" y="1437329"/>
            <a:ext cx="19812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88629" y="853016"/>
            <a:ext cx="259911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600" i="1" dirty="0">
                <a:solidFill>
                  <a:srgbClr val="0066FF"/>
                </a:solidFill>
                <a:cs typeface="Arial" charset="0"/>
              </a:rPr>
              <a:t>Higgs, </a:t>
            </a:r>
            <a:r>
              <a:rPr lang="en-US" sz="1600" i="1" dirty="0" smtClean="0">
                <a:solidFill>
                  <a:srgbClr val="0066FF"/>
                </a:solidFill>
                <a:cs typeface="Arial" charset="0"/>
              </a:rPr>
              <a:t>top quark, </a:t>
            </a:r>
            <a:r>
              <a:rPr lang="en-US" sz="1600" i="1" dirty="0">
                <a:solidFill>
                  <a:srgbClr val="0066FF"/>
                </a:solidFill>
                <a:cs typeface="Arial" charset="0"/>
              </a:rPr>
              <a:t>and W boson masses are related</a:t>
            </a:r>
          </a:p>
        </p:txBody>
      </p:sp>
      <p:sp>
        <p:nvSpPr>
          <p:cNvPr id="1083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The top-quark mass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4900079" y="-10583"/>
            <a:ext cx="20108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2"/>
              </a:rPr>
              <a:t>JHEP 1208 (2012) 098</a:t>
            </a:r>
            <a:r>
              <a:rPr lang="en-US" sz="1200" dirty="0" smtClean="0"/>
              <a:t> </a:t>
            </a:r>
            <a:endParaRPr lang="en-GB" sz="1200" dirty="0"/>
          </a:p>
        </p:txBody>
      </p:sp>
      <p:sp>
        <p:nvSpPr>
          <p:cNvPr id="27" name="Rectangle 26"/>
          <p:cNvSpPr/>
          <p:nvPr/>
        </p:nvSpPr>
        <p:spPr>
          <a:xfrm rot="5400000">
            <a:off x="3357218" y="4943402"/>
            <a:ext cx="2551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>
                <a:hlinkClick r:id="rId13"/>
              </a:rPr>
              <a:t>Eur.Phys.J. C74 (2014) 3046</a:t>
            </a:r>
            <a:r>
              <a:rPr lang="hr-HR" sz="1200" dirty="0" smtClean="0"/>
              <a:t> 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0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39"/>
    </mc:Choice>
    <mc:Fallback xmlns="">
      <p:transition xmlns:p14="http://schemas.microsoft.com/office/powerpoint/2010/main" spd="slow" advTm="1983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5449455"/>
            <a:ext cx="2736273" cy="140854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38870" y="11047"/>
            <a:ext cx="4605130" cy="107121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6252" y="11022"/>
            <a:ext cx="9150252" cy="7406642"/>
          </a:xfrm>
          <a:prstGeom prst="rect">
            <a:avLst/>
          </a:prstGeom>
          <a:gradFill flip="none" rotWithShape="1">
            <a:gsLst>
              <a:gs pos="1000">
                <a:schemeClr val="bg2">
                  <a:lumMod val="40000"/>
                  <a:lumOff val="60000"/>
                  <a:alpha val="14000"/>
                </a:schemeClr>
              </a:gs>
              <a:gs pos="72000">
                <a:srgbClr val="000000">
                  <a:alpha val="82000"/>
                </a:srgbClr>
              </a:gs>
            </a:gsLst>
            <a:lin ang="10800000" scaled="0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en-US" sz="1400" i="1" dirty="0" smtClean="0">
                <a:hlinkClick r:id="rId3"/>
              </a:rPr>
              <a:t>MPP </a:t>
            </a:r>
            <a:r>
              <a:rPr lang="en-US" sz="1400" i="1" dirty="0">
                <a:hlinkClick r:id="rId3"/>
              </a:rPr>
              <a:t>ATLAS </a:t>
            </a:r>
            <a:r>
              <a:rPr lang="en-US" sz="1400" i="1" dirty="0" smtClean="0">
                <a:hlinkClick r:id="rId3"/>
              </a:rPr>
              <a:t>group</a:t>
            </a:r>
            <a:endParaRPr lang="en-US" sz="1400" i="1" dirty="0" smtClean="0"/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endParaRPr lang="en-US" sz="1400" i="1" dirty="0" smtClean="0"/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Director: 	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S.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Bethke</a:t>
            </a:r>
            <a:endParaRPr lang="en-US" sz="1400" i="1" dirty="0" smtClean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Senior scientists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(10): 	T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Barillari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A.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Kiryunin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S.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Kluth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O.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Kortner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S.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Kortner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H.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Kroha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 S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Menke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R.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Nisius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   		D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Salihagic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 S.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Stonjek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en-US" sz="1400" i="1" dirty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Emeriti (4): 	H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Oberlack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R. Richter, P. Schacht, H. von der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Schmitt </a:t>
            </a:r>
            <a:endParaRPr lang="en-US" sz="1400" i="1" dirty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Post docs (14): 	G.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Compostella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 G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Cortiana, C.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Delle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Fratte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M.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Flowerdew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C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Giuliani, T.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Ince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 			A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La Rosa,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A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Macchiolo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F. Müller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M. Nagel, 	P.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Schwegler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F.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Sforza, E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Takasugi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		A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Wildauer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en-US" sz="1400" i="1" dirty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PhD (12): 		K.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Ecker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 M.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Goblirsch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-Kolb, N.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Köhler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 D. Krauss, A. Maier, S. Nowak, R.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Röhrig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 		N.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Savic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 K. Schmidt-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Sommerfeld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,, F.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Spettel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 S.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Terzo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 G.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Wichmann</a:t>
            </a:r>
            <a:endParaRPr lang="en-US" sz="1400" i="1" dirty="0" smtClean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Master (6):	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E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Fons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P.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Gadow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J.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Junggeburth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S. </a:t>
            </a:r>
            <a:r>
              <a:rPr lang="en-US" sz="1400" i="1" dirty="0" err="1" smtClean="0">
                <a:solidFill>
                  <a:schemeClr val="bg1"/>
                </a:solidFill>
                <a:cs typeface="Arial" charset="0"/>
              </a:rPr>
              <a:t>Maschekl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,, 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V.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Walbrecht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I. Weimer </a:t>
            </a:r>
            <a:endParaRPr lang="en-US" sz="1400" i="1" dirty="0" smtClean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Bachelor (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8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)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:	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S.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Annies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J.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Corella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Puertas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D. Joseph, D.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Kresse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D.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Nebe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M.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Rendel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L.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Schlechter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		C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Schmid</a:t>
            </a:r>
            <a:endParaRPr lang="en-US" sz="1400" i="1" dirty="0" smtClean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ATLAS wide responsibilities: 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	S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Kluth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: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	    ATLAS 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software quality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coordinator 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1400" i="1" dirty="0">
                <a:solidFill>
                  <a:schemeClr val="bg1"/>
                </a:solidFill>
                <a:cs typeface="Arial" charset="0"/>
              </a:rPr>
            </a:b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		O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Kortner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: 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   Deputy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muon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 project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leader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1400" i="1" dirty="0">
                <a:solidFill>
                  <a:schemeClr val="bg1"/>
                </a:solidFill>
                <a:cs typeface="Arial" charset="0"/>
              </a:rPr>
            </a:b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		A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Macchiolo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: ATLAS pixel sensor upgrade co-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coordinator 				S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cs typeface="Arial" charset="0"/>
              </a:rPr>
              <a:t>Menke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: 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	    ATLAS </a:t>
            </a: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liquid argon electronics upgrade co-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coordinator </a:t>
            </a:r>
            <a:endParaRPr lang="en-US" sz="1400" i="1" dirty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sz="1400" i="1" dirty="0" smtClean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in 2015: 		24 ATLAS publications 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			(14 in peer-reviewed journals)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sz="1400" i="1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Picture 3" descr="MPP_logo_weiss"/>
          <p:cNvPicPr>
            <a:picLocks noChangeAspect="1"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14" y="5461001"/>
            <a:ext cx="1982249" cy="137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60001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03"/>
    </mc:Choice>
    <mc:Fallback xmlns="">
      <p:transition xmlns:p14="http://schemas.microsoft.com/office/powerpoint/2010/main" spd="slow" advTm="477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7812E4-D636-A34D-8EBA-56B3877D4B2D}" type="slidenum">
              <a:rPr lang="en-US"/>
              <a:pPr/>
              <a:t>20</a:t>
            </a:fld>
            <a:endParaRPr lang="en-US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top</a:t>
            </a:r>
            <a:r>
              <a:rPr lang="en-US" dirty="0" smtClean="0"/>
              <a:t> </a:t>
            </a:r>
            <a:r>
              <a:rPr lang="en-US" dirty="0"/>
              <a:t>definition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06900" y="833438"/>
            <a:ext cx="4749800" cy="59864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/>
              <a:t>Renormalization </a:t>
            </a:r>
            <a:r>
              <a:rPr lang="en-US" sz="1600" dirty="0"/>
              <a:t>schemes are defined by </a:t>
            </a:r>
            <a:r>
              <a:rPr lang="en-US" sz="1600" dirty="0" smtClean="0"/>
              <a:t>which </a:t>
            </a:r>
            <a:r>
              <a:rPr lang="en-US" sz="1600" dirty="0"/>
              <a:t>quantum fluctuations are kept in the dynamical matrix elements </a:t>
            </a:r>
            <a:r>
              <a:rPr lang="en-US" sz="1600" dirty="0" smtClean="0"/>
              <a:t>and which ones are </a:t>
            </a:r>
            <a:r>
              <a:rPr lang="en-US" sz="1600" dirty="0"/>
              <a:t>absorbed into the couplings and </a:t>
            </a:r>
            <a:r>
              <a:rPr lang="en-US" sz="1600" dirty="0" smtClean="0"/>
              <a:t>masses</a:t>
            </a:r>
            <a:endParaRPr lang="en-US" sz="1600" dirty="0"/>
          </a:p>
          <a:p>
            <a:pPr>
              <a:lnSpc>
                <a:spcPct val="110000"/>
              </a:lnSpc>
            </a:pPr>
            <a:endParaRPr lang="en-US" sz="800" dirty="0"/>
          </a:p>
          <a:p>
            <a:pPr lvl="1">
              <a:lnSpc>
                <a:spcPct val="110000"/>
              </a:lnSpc>
            </a:pPr>
            <a:r>
              <a:rPr lang="en-US" sz="1600" i="1" dirty="0">
                <a:solidFill>
                  <a:srgbClr val="0066FF"/>
                </a:solidFill>
              </a:rPr>
              <a:t>Different renormalization </a:t>
            </a:r>
            <a:r>
              <a:rPr lang="en-US" sz="1600" i="1" dirty="0" smtClean="0">
                <a:solidFill>
                  <a:srgbClr val="0066FF"/>
                </a:solidFill>
              </a:rPr>
              <a:t>schemes </a:t>
            </a:r>
            <a:r>
              <a:rPr lang="en-US" sz="1600" i="1" dirty="0">
                <a:solidFill>
                  <a:srgbClr val="0066FF"/>
                </a:solidFill>
              </a:rPr>
              <a:t>yield different mass </a:t>
            </a:r>
            <a:r>
              <a:rPr lang="en-US" sz="1600" i="1" dirty="0" smtClean="0">
                <a:solidFill>
                  <a:srgbClr val="0066FF"/>
                </a:solidFill>
              </a:rPr>
              <a:t>definitions</a:t>
            </a:r>
          </a:p>
          <a:p>
            <a:pPr lvl="1">
              <a:lnSpc>
                <a:spcPct val="110000"/>
              </a:lnSpc>
            </a:pPr>
            <a:endParaRPr lang="en-US" sz="800" i="1" dirty="0" smtClean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1600" i="1" dirty="0" smtClean="0">
              <a:solidFill>
                <a:srgbClr val="0066FF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endParaRPr lang="en-US" sz="1600" i="1" dirty="0">
              <a:solidFill>
                <a:srgbClr val="0066FF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endParaRPr lang="en-US" sz="1600" i="1" dirty="0" smtClean="0">
              <a:solidFill>
                <a:srgbClr val="0066FF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sz="1600" i="1" dirty="0">
              <a:solidFill>
                <a:srgbClr val="0066FF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endParaRPr lang="en-US" sz="1600" i="1" dirty="0" smtClean="0">
              <a:solidFill>
                <a:srgbClr val="0066FF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endParaRPr lang="en-US" sz="1600" i="1" dirty="0">
              <a:solidFill>
                <a:srgbClr val="0066FF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endParaRPr lang="en-US" sz="1600" i="1" dirty="0" smtClean="0">
              <a:solidFill>
                <a:srgbClr val="0066FF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endParaRPr lang="en-US" sz="1600" i="1" dirty="0">
              <a:solidFill>
                <a:srgbClr val="0066FF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endParaRPr lang="en-US" sz="1600" i="1" dirty="0" smtClean="0">
              <a:solidFill>
                <a:srgbClr val="0066FF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sz="1600" i="1" dirty="0" smtClean="0">
              <a:solidFill>
                <a:srgbClr val="0066FF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1600" i="1" dirty="0" smtClean="0">
                <a:solidFill>
                  <a:srgbClr val="0066FF"/>
                </a:solidFill>
                <a:latin typeface="Arial"/>
                <a:cs typeface="Arial"/>
              </a:rPr>
              <a:t>e.g. :</a:t>
            </a:r>
            <a:endParaRPr lang="en-US" sz="1600" i="1" dirty="0">
              <a:solidFill>
                <a:srgbClr val="0066FF"/>
              </a:solidFill>
            </a:endParaRPr>
          </a:p>
        </p:txBody>
      </p:sp>
      <p:pic>
        <p:nvPicPr>
          <p:cNvPr id="103424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4"/>
          <a:stretch/>
        </p:blipFill>
        <p:spPr bwMode="auto">
          <a:xfrm>
            <a:off x="505885" y="1367897"/>
            <a:ext cx="1833028" cy="8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34246" name="Text Box 6"/>
          <p:cNvSpPr txBox="1">
            <a:spLocks noChangeArrowheads="1"/>
          </p:cNvSpPr>
          <p:nvPr/>
        </p:nvSpPr>
        <p:spPr bwMode="auto">
          <a:xfrm>
            <a:off x="153454" y="935038"/>
            <a:ext cx="33727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600" dirty="0"/>
              <a:t>Pole mass = pole in the propagator</a:t>
            </a:r>
          </a:p>
        </p:txBody>
      </p:sp>
      <p:pic>
        <p:nvPicPr>
          <p:cNvPr id="1034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9" r="57927" b="59459"/>
          <a:stretch>
            <a:fillRect/>
          </a:stretch>
        </p:blipFill>
        <p:spPr bwMode="auto">
          <a:xfrm>
            <a:off x="57682" y="2428877"/>
            <a:ext cx="4162034" cy="109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34249" name="Text Box 9"/>
          <p:cNvSpPr txBox="1">
            <a:spLocks noChangeArrowheads="1"/>
          </p:cNvSpPr>
          <p:nvPr/>
        </p:nvSpPr>
        <p:spPr bwMode="auto">
          <a:xfrm>
            <a:off x="158402" y="2171171"/>
            <a:ext cx="3537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but there are self-energy corrections:</a:t>
            </a:r>
          </a:p>
        </p:txBody>
      </p:sp>
      <p:sp>
        <p:nvSpPr>
          <p:cNvPr id="1034250" name="Text Box 10"/>
          <p:cNvSpPr txBox="1">
            <a:spLocks noChangeArrowheads="1"/>
          </p:cNvSpPr>
          <p:nvPr/>
        </p:nvSpPr>
        <p:spPr bwMode="auto">
          <a:xfrm>
            <a:off x="189436" y="3558645"/>
            <a:ext cx="3778250" cy="144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600" dirty="0"/>
              <a:t>and  </a:t>
            </a:r>
            <a:r>
              <a:rPr lang="en-US" sz="1600" dirty="0">
                <a:latin typeface="Symbol" charset="0"/>
              </a:rPr>
              <a:t>S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 is divergent</a:t>
            </a:r>
            <a:r>
              <a:rPr lang="en-US" sz="1600" dirty="0" smtClean="0"/>
              <a:t>.</a:t>
            </a:r>
            <a:endParaRPr lang="en-US" sz="1600" dirty="0"/>
          </a:p>
          <a:p>
            <a:pPr algn="l">
              <a:lnSpc>
                <a:spcPct val="110000"/>
              </a:lnSpc>
            </a:pPr>
            <a:r>
              <a:rPr lang="en-US" sz="1600" i="1" dirty="0">
                <a:solidFill>
                  <a:srgbClr val="0066FF"/>
                </a:solidFill>
              </a:rPr>
              <a:t>The choice of the renormalization scheme corresponds to a particular definition of the mass parameter</a:t>
            </a:r>
            <a:endParaRPr lang="en-US" sz="1600" dirty="0"/>
          </a:p>
          <a:p>
            <a:pPr algn="l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1034253" name="Text Box 13"/>
          <p:cNvSpPr txBox="1">
            <a:spLocks noChangeArrowheads="1"/>
          </p:cNvSpPr>
          <p:nvPr/>
        </p:nvSpPr>
        <p:spPr bwMode="auto">
          <a:xfrm>
            <a:off x="1117067" y="2643188"/>
            <a:ext cx="4587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0</a:t>
            </a:r>
          </a:p>
        </p:txBody>
      </p:sp>
      <p:sp>
        <p:nvSpPr>
          <p:cNvPr id="1034254" name="Text Box 14"/>
          <p:cNvSpPr txBox="1">
            <a:spLocks noChangeArrowheads="1"/>
          </p:cNvSpPr>
          <p:nvPr/>
        </p:nvSpPr>
        <p:spPr bwMode="auto">
          <a:xfrm>
            <a:off x="166153" y="5580070"/>
            <a:ext cx="425767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i="1" dirty="0" err="1">
                <a:solidFill>
                  <a:srgbClr val="0066FF"/>
                </a:solidFill>
                <a:latin typeface="Symbol" charset="0"/>
              </a:rPr>
              <a:t>d</a:t>
            </a:r>
            <a:r>
              <a:rPr lang="en-US" sz="1600" i="1" dirty="0" err="1">
                <a:solidFill>
                  <a:srgbClr val="0066FF"/>
                </a:solidFill>
              </a:rPr>
              <a:t>m</a:t>
            </a:r>
            <a:r>
              <a:rPr lang="en-US" sz="1600" i="1" dirty="0">
                <a:solidFill>
                  <a:srgbClr val="0066FF"/>
                </a:solidFill>
              </a:rPr>
              <a:t> can be used to absorb the </a:t>
            </a:r>
            <a:r>
              <a:rPr lang="en-US" sz="1600" i="1" dirty="0" err="1" smtClean="0">
                <a:solidFill>
                  <a:srgbClr val="0066FF"/>
                </a:solidFill>
              </a:rPr>
              <a:t>divergencies</a:t>
            </a:r>
            <a:endParaRPr lang="en-US" sz="1600" i="1" dirty="0">
              <a:solidFill>
                <a:srgbClr val="0066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43500" y="2825742"/>
            <a:ext cx="3619500" cy="2201342"/>
            <a:chOff x="4698753" y="4265082"/>
            <a:chExt cx="3873754" cy="2233085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6" t="-1520" r="29999" b="10641"/>
            <a:stretch/>
          </p:blipFill>
          <p:spPr bwMode="auto">
            <a:xfrm>
              <a:off x="4698753" y="4265082"/>
              <a:ext cx="3323167" cy="2206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868590" y="5894917"/>
              <a:ext cx="1703917" cy="603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39" y="4919135"/>
            <a:ext cx="2643716" cy="40342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4" y="6117166"/>
            <a:ext cx="1866900" cy="381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73" y="6053677"/>
            <a:ext cx="3281678" cy="359833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09" y="1502831"/>
            <a:ext cx="1437217" cy="52630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73" y="4826000"/>
            <a:ext cx="3850927" cy="908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02"/>
    </mc:Choice>
    <mc:Fallback xmlns="">
      <p:transition xmlns:p14="http://schemas.microsoft.com/office/powerpoint/2010/main" spd="slow" advTm="1409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FD386-927C-0745-BFF8-EF062D4C98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mass_summary_sep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727604">
            <a:off x="6754095" y="5558007"/>
            <a:ext cx="2065131" cy="369332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arXiv:1510.04483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7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0"/>
    </mc:Choice>
    <mc:Fallback xmlns="">
      <p:transition xmlns:p14="http://schemas.microsoft.com/office/powerpoint/2010/main" spd="slow" advTm="167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1082269"/>
            <a:ext cx="3511826" cy="2872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Calorimeter </a:t>
            </a:r>
            <a:r>
              <a:rPr lang="en-GB" sz="3200" dirty="0" err="1" smtClean="0"/>
              <a:t>topo</a:t>
            </a:r>
            <a:r>
              <a:rPr lang="en-GB" sz="3200" dirty="0" smtClean="0"/>
              <a:t>-clusters and their calibration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99C0-ADF5-084F-8C95-B2C8AEEAE0F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7926" y="754281"/>
            <a:ext cx="5564247" cy="4016502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For all analyses described before, jet calibration (and its uncertainty) constitutes a critical input</a:t>
            </a:r>
          </a:p>
          <a:p>
            <a:endParaRPr lang="en-GB" sz="1600" dirty="0" smtClean="0"/>
          </a:p>
          <a:p>
            <a:r>
              <a:rPr lang="en-GB" dirty="0" smtClean="0"/>
              <a:t>MPP developed and fully commissioned novel ideas for the clustering and calibration of calorimeter signals into topological clusters (</a:t>
            </a:r>
            <a:r>
              <a:rPr lang="en-GB" dirty="0" err="1" smtClean="0"/>
              <a:t>topo</a:t>
            </a:r>
            <a:r>
              <a:rPr lang="en-GB" dirty="0" smtClean="0"/>
              <a:t>-clusters) that are used in subsequent physics object reconstruction</a:t>
            </a:r>
          </a:p>
          <a:p>
            <a:pPr lvl="1"/>
            <a:endParaRPr lang="en-GB" sz="1500" dirty="0" smtClean="0"/>
          </a:p>
          <a:p>
            <a:pPr lvl="1"/>
            <a:r>
              <a:rPr lang="en-GB" dirty="0"/>
              <a:t>f</a:t>
            </a:r>
            <a:r>
              <a:rPr lang="en-GB" dirty="0" smtClean="0"/>
              <a:t>ollow electromagnetic (EM) / </a:t>
            </a:r>
            <a:r>
              <a:rPr lang="en-GB" dirty="0" err="1" smtClean="0"/>
              <a:t>hadronic</a:t>
            </a:r>
            <a:r>
              <a:rPr lang="en-GB" dirty="0" smtClean="0"/>
              <a:t> (HAD) shower development</a:t>
            </a:r>
          </a:p>
          <a:p>
            <a:pPr lvl="1"/>
            <a:r>
              <a:rPr lang="en-GB" dirty="0" smtClean="0"/>
              <a:t>suppress noise and pile-up energy contributions      (</a:t>
            </a:r>
            <a:r>
              <a:rPr lang="en-GB" dirty="0"/>
              <a:t>see also </a:t>
            </a:r>
            <a:r>
              <a:rPr lang="en-GB" dirty="0" smtClean="0">
                <a:hlinkClick r:id="rId3"/>
              </a:rPr>
              <a:t>arXiv:1510.03823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203744" y="4317996"/>
            <a:ext cx="6979478" cy="2252857"/>
            <a:chOff x="706784" y="4273825"/>
            <a:chExt cx="6979478" cy="22528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3426" t="10631" r="3249" b="47220"/>
            <a:stretch/>
          </p:blipFill>
          <p:spPr>
            <a:xfrm>
              <a:off x="706784" y="4549900"/>
              <a:ext cx="6979478" cy="197678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853041" y="4273825"/>
              <a:ext cx="1832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g</a:t>
              </a:r>
              <a:r>
                <a:rPr lang="en-GB" sz="1200" dirty="0" smtClean="0"/>
                <a:t>raphics by T. McCarthy</a:t>
              </a:r>
              <a:endParaRPr lang="en-GB" sz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17478" y="905566"/>
            <a:ext cx="2595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latin typeface="Symbol" charset="2"/>
                <a:cs typeface="Symbol" charset="2"/>
              </a:rPr>
              <a:t>s</a:t>
            </a:r>
            <a:r>
              <a:rPr lang="en-GB" sz="1400" baseline="-25000" dirty="0" err="1" smtClean="0">
                <a:latin typeface="Arial"/>
                <a:cs typeface="Arial"/>
              </a:rPr>
              <a:t>noise</a:t>
            </a:r>
            <a:r>
              <a:rPr lang="en-GB" sz="1400" dirty="0" smtClean="0"/>
              <a:t> (2012 pile-up conditions)</a:t>
            </a:r>
            <a:endParaRPr lang="en-GB" sz="1400" baseline="-2500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246261" y="1952251"/>
            <a:ext cx="1592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hlinkClick r:id="rId3"/>
              </a:rPr>
              <a:t>arXiv:1510.03823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8615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Hadron Calibration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99C0-ADF5-084F-8C95-B2C8AEEAE0F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" y="872434"/>
            <a:ext cx="5124174" cy="5985566"/>
          </a:xfrm>
          <a:solidFill>
            <a:srgbClr val="FFFFFF"/>
          </a:solidFill>
        </p:spPr>
        <p:txBody>
          <a:bodyPr>
            <a:normAutofit fontScale="55000" lnSpcReduction="20000"/>
          </a:bodyPr>
          <a:lstStyle/>
          <a:p>
            <a:r>
              <a:rPr lang="en-GB" dirty="0" err="1" smtClean="0"/>
              <a:t>Topo-custer</a:t>
            </a:r>
            <a:r>
              <a:rPr lang="en-GB" dirty="0" smtClean="0"/>
              <a:t> </a:t>
            </a:r>
            <a:r>
              <a:rPr lang="en-GB" dirty="0"/>
              <a:t>shapes and </a:t>
            </a:r>
            <a:r>
              <a:rPr lang="en-GB" dirty="0" smtClean="0"/>
              <a:t>other features </a:t>
            </a:r>
            <a:r>
              <a:rPr lang="en-GB" dirty="0"/>
              <a:t>are used to classify </a:t>
            </a:r>
            <a:r>
              <a:rPr lang="en-GB" dirty="0" smtClean="0"/>
              <a:t>EM-</a:t>
            </a:r>
            <a:r>
              <a:rPr lang="en-GB" dirty="0"/>
              <a:t>like</a:t>
            </a:r>
            <a:r>
              <a:rPr lang="en-GB" dirty="0" smtClean="0"/>
              <a:t>/HAD-</a:t>
            </a:r>
            <a:r>
              <a:rPr lang="en-GB" dirty="0"/>
              <a:t>like cluster for proper MC based </a:t>
            </a:r>
            <a:r>
              <a:rPr lang="en-GB" dirty="0" smtClean="0"/>
              <a:t>local calibration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 addition </a:t>
            </a:r>
            <a:r>
              <a:rPr lang="en-GB" dirty="0"/>
              <a:t>out-of-cluster and dead-material corrections are </a:t>
            </a:r>
            <a:r>
              <a:rPr lang="en-GB" dirty="0" smtClean="0"/>
              <a:t>applied</a:t>
            </a:r>
          </a:p>
          <a:p>
            <a:endParaRPr lang="en-GB" dirty="0" smtClean="0"/>
          </a:p>
          <a:p>
            <a:r>
              <a:rPr lang="en-GB" dirty="0" smtClean="0"/>
              <a:t>Default for √s≥8 </a:t>
            </a:r>
            <a:r>
              <a:rPr lang="en-GB" dirty="0" err="1" smtClean="0"/>
              <a:t>TeV</a:t>
            </a:r>
            <a:r>
              <a:rPr lang="en-GB" dirty="0" smtClean="0"/>
              <a:t> analyses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articularly </a:t>
            </a:r>
            <a:r>
              <a:rPr lang="en-GB" dirty="0"/>
              <a:t>i</a:t>
            </a:r>
            <a:r>
              <a:rPr lang="en-GB" dirty="0" smtClean="0"/>
              <a:t>mportant for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miss</a:t>
            </a:r>
            <a:r>
              <a:rPr lang="en-GB" dirty="0" smtClean="0"/>
              <a:t> and jet            (sub-structures) calibration</a:t>
            </a:r>
          </a:p>
          <a:p>
            <a:pPr lvl="1"/>
            <a:r>
              <a:rPr lang="en-GB" dirty="0" smtClean="0"/>
              <a:t>provides a reduced JES uncertainty             (important for precision analyses)</a:t>
            </a:r>
          </a:p>
          <a:p>
            <a:endParaRPr lang="en-GB" dirty="0" smtClean="0"/>
          </a:p>
          <a:p>
            <a:r>
              <a:rPr lang="en-GB" dirty="0" smtClean="0"/>
              <a:t>ATLAS paper to appear soon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" r="41884" b="1110"/>
          <a:stretch/>
        </p:blipFill>
        <p:spPr>
          <a:xfrm>
            <a:off x="952499" y="1944211"/>
            <a:ext cx="3321327" cy="577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8928" t="1" r="-1" b="1110"/>
          <a:stretch/>
        </p:blipFill>
        <p:spPr>
          <a:xfrm>
            <a:off x="2396434" y="2483127"/>
            <a:ext cx="2347291" cy="577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74" y="784089"/>
            <a:ext cx="3180521" cy="30515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5400000">
            <a:off x="7642087" y="1935226"/>
            <a:ext cx="24847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hlinkClick r:id="rId4"/>
              </a:rPr>
              <a:t>Eur.Phys.J. C73 (2013) 2304</a:t>
            </a:r>
            <a:r>
              <a:rPr lang="hr-HR" sz="1400" dirty="0" smtClean="0"/>
              <a:t> 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7882418" y="4757291"/>
            <a:ext cx="2127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hlinkClick r:id="rId5"/>
              </a:rPr>
              <a:t>ATLAS-CONF-2015-037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17" name="Picture 16" descr="fig_17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45" y="3823455"/>
            <a:ext cx="4384261" cy="303454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4955576" y="5153624"/>
            <a:ext cx="3814234" cy="1041400"/>
          </a:xfrm>
          <a:custGeom>
            <a:avLst/>
            <a:gdLst>
              <a:gd name="connsiteX0" fmla="*/ 0 w 3814234"/>
              <a:gd name="connsiteY0" fmla="*/ 0 h 1041400"/>
              <a:gd name="connsiteX1" fmla="*/ 76200 w 3814234"/>
              <a:gd name="connsiteY1" fmla="*/ 55033 h 1041400"/>
              <a:gd name="connsiteX2" fmla="*/ 148167 w 3814234"/>
              <a:gd name="connsiteY2" fmla="*/ 139700 h 1041400"/>
              <a:gd name="connsiteX3" fmla="*/ 228600 w 3814234"/>
              <a:gd name="connsiteY3" fmla="*/ 211666 h 1041400"/>
              <a:gd name="connsiteX4" fmla="*/ 321734 w 3814234"/>
              <a:gd name="connsiteY4" fmla="*/ 300566 h 1041400"/>
              <a:gd name="connsiteX5" fmla="*/ 393700 w 3814234"/>
              <a:gd name="connsiteY5" fmla="*/ 364066 h 1041400"/>
              <a:gd name="connsiteX6" fmla="*/ 508000 w 3814234"/>
              <a:gd name="connsiteY6" fmla="*/ 444500 h 1041400"/>
              <a:gd name="connsiteX7" fmla="*/ 651934 w 3814234"/>
              <a:gd name="connsiteY7" fmla="*/ 554566 h 1041400"/>
              <a:gd name="connsiteX8" fmla="*/ 795867 w 3814234"/>
              <a:gd name="connsiteY8" fmla="*/ 660400 h 1041400"/>
              <a:gd name="connsiteX9" fmla="*/ 960967 w 3814234"/>
              <a:gd name="connsiteY9" fmla="*/ 757766 h 1041400"/>
              <a:gd name="connsiteX10" fmla="*/ 1198034 w 3814234"/>
              <a:gd name="connsiteY10" fmla="*/ 876300 h 1041400"/>
              <a:gd name="connsiteX11" fmla="*/ 1401234 w 3814234"/>
              <a:gd name="connsiteY11" fmla="*/ 948266 h 1041400"/>
              <a:gd name="connsiteX12" fmla="*/ 1608667 w 3814234"/>
              <a:gd name="connsiteY12" fmla="*/ 999066 h 1041400"/>
              <a:gd name="connsiteX13" fmla="*/ 1955800 w 3814234"/>
              <a:gd name="connsiteY13" fmla="*/ 1016000 h 1041400"/>
              <a:gd name="connsiteX14" fmla="*/ 2353734 w 3814234"/>
              <a:gd name="connsiteY14" fmla="*/ 1041400 h 1041400"/>
              <a:gd name="connsiteX15" fmla="*/ 2675467 w 3814234"/>
              <a:gd name="connsiteY15" fmla="*/ 1032933 h 1041400"/>
              <a:gd name="connsiteX16" fmla="*/ 2675467 w 3814234"/>
              <a:gd name="connsiteY16" fmla="*/ 1032933 h 1041400"/>
              <a:gd name="connsiteX17" fmla="*/ 2887134 w 3814234"/>
              <a:gd name="connsiteY17" fmla="*/ 1020233 h 1041400"/>
              <a:gd name="connsiteX18" fmla="*/ 3119967 w 3814234"/>
              <a:gd name="connsiteY18" fmla="*/ 1003300 h 1041400"/>
              <a:gd name="connsiteX19" fmla="*/ 3331634 w 3814234"/>
              <a:gd name="connsiteY19" fmla="*/ 990600 h 1041400"/>
              <a:gd name="connsiteX20" fmla="*/ 3479800 w 3814234"/>
              <a:gd name="connsiteY20" fmla="*/ 969433 h 1041400"/>
              <a:gd name="connsiteX21" fmla="*/ 3526367 w 3814234"/>
              <a:gd name="connsiteY21" fmla="*/ 965200 h 1041400"/>
              <a:gd name="connsiteX22" fmla="*/ 3547534 w 3814234"/>
              <a:gd name="connsiteY22" fmla="*/ 922866 h 1041400"/>
              <a:gd name="connsiteX23" fmla="*/ 3577167 w 3814234"/>
              <a:gd name="connsiteY23" fmla="*/ 829733 h 1041400"/>
              <a:gd name="connsiteX24" fmla="*/ 3602567 w 3814234"/>
              <a:gd name="connsiteY24" fmla="*/ 651933 h 1041400"/>
              <a:gd name="connsiteX25" fmla="*/ 3627967 w 3814234"/>
              <a:gd name="connsiteY25" fmla="*/ 592666 h 1041400"/>
              <a:gd name="connsiteX26" fmla="*/ 3814234 w 3814234"/>
              <a:gd name="connsiteY26" fmla="*/ 533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14234" h="1041400">
                <a:moveTo>
                  <a:pt x="0" y="0"/>
                </a:moveTo>
                <a:lnTo>
                  <a:pt x="76200" y="55033"/>
                </a:lnTo>
                <a:lnTo>
                  <a:pt x="148167" y="139700"/>
                </a:lnTo>
                <a:lnTo>
                  <a:pt x="228600" y="211666"/>
                </a:lnTo>
                <a:lnTo>
                  <a:pt x="321734" y="300566"/>
                </a:lnTo>
                <a:lnTo>
                  <a:pt x="393700" y="364066"/>
                </a:lnTo>
                <a:lnTo>
                  <a:pt x="508000" y="444500"/>
                </a:lnTo>
                <a:lnTo>
                  <a:pt x="651934" y="554566"/>
                </a:lnTo>
                <a:lnTo>
                  <a:pt x="795867" y="660400"/>
                </a:lnTo>
                <a:lnTo>
                  <a:pt x="960967" y="757766"/>
                </a:lnTo>
                <a:lnTo>
                  <a:pt x="1198034" y="876300"/>
                </a:lnTo>
                <a:lnTo>
                  <a:pt x="1401234" y="948266"/>
                </a:lnTo>
                <a:lnTo>
                  <a:pt x="1608667" y="999066"/>
                </a:lnTo>
                <a:lnTo>
                  <a:pt x="1955800" y="1016000"/>
                </a:lnTo>
                <a:lnTo>
                  <a:pt x="2353734" y="1041400"/>
                </a:lnTo>
                <a:lnTo>
                  <a:pt x="2675467" y="1032933"/>
                </a:lnTo>
                <a:lnTo>
                  <a:pt x="2675467" y="1032933"/>
                </a:lnTo>
                <a:lnTo>
                  <a:pt x="2887134" y="1020233"/>
                </a:lnTo>
                <a:lnTo>
                  <a:pt x="3119967" y="1003300"/>
                </a:lnTo>
                <a:lnTo>
                  <a:pt x="3331634" y="990600"/>
                </a:lnTo>
                <a:lnTo>
                  <a:pt x="3479800" y="969433"/>
                </a:lnTo>
                <a:lnTo>
                  <a:pt x="3526367" y="965200"/>
                </a:lnTo>
                <a:lnTo>
                  <a:pt x="3547534" y="922866"/>
                </a:lnTo>
                <a:lnTo>
                  <a:pt x="3577167" y="829733"/>
                </a:lnTo>
                <a:lnTo>
                  <a:pt x="3602567" y="651933"/>
                </a:lnTo>
                <a:lnTo>
                  <a:pt x="3627967" y="592666"/>
                </a:lnTo>
                <a:lnTo>
                  <a:pt x="3814234" y="533400"/>
                </a:lnTo>
              </a:path>
            </a:pathLst>
          </a:custGeom>
          <a:ln w="38100" cap="rnd" cmpd="sng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7229" y="4599108"/>
            <a:ext cx="82765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EM+JES</a:t>
            </a:r>
          </a:p>
          <a:p>
            <a:r>
              <a:rPr lang="en-GB" sz="1100" dirty="0"/>
              <a:t>c</a:t>
            </a:r>
            <a:r>
              <a:rPr lang="en-GB" sz="1100" dirty="0" smtClean="0"/>
              <a:t>alibration </a:t>
            </a:r>
          </a:p>
          <a:p>
            <a:r>
              <a:rPr lang="en-GB" sz="1100" dirty="0" smtClean="0"/>
              <a:t>scheme</a:t>
            </a:r>
            <a:endParaRPr lang="en-GB" sz="11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267741" y="5166143"/>
            <a:ext cx="332113" cy="223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1376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C8DFBD-595A-0942-B2F2-AEB1361001B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80"/>
            <a:ext cx="9144000" cy="68331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26494" y="1939636"/>
            <a:ext cx="3959592" cy="404091"/>
          </a:xfrm>
          <a:prstGeom prst="rect">
            <a:avLst/>
          </a:prstGeom>
          <a:noFill/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8803" y="2784763"/>
            <a:ext cx="3957785" cy="404091"/>
          </a:xfrm>
          <a:prstGeom prst="rect">
            <a:avLst/>
          </a:prstGeom>
          <a:noFill/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5551" y="1674090"/>
            <a:ext cx="1497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00FF"/>
                </a:solidFill>
              </a:rPr>
              <a:t>covered in this talk</a:t>
            </a:r>
            <a:endParaRPr lang="en-GB" sz="12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6036" y="2519221"/>
            <a:ext cx="1497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00FF"/>
                </a:solidFill>
              </a:rPr>
              <a:t>covered in this talk</a:t>
            </a:r>
            <a:endParaRPr lang="en-GB" sz="1200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3654" y="2385386"/>
            <a:ext cx="2087217" cy="41965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GB" i="1" dirty="0" smtClean="0">
                <a:solidFill>
                  <a:srgbClr val="3366FF"/>
                </a:solidFill>
              </a:rPr>
              <a:t>Goals:</a:t>
            </a:r>
          </a:p>
          <a:p>
            <a:r>
              <a:rPr lang="en-GB" sz="1200" dirty="0" smtClean="0"/>
              <a:t>High </a:t>
            </a:r>
            <a:r>
              <a:rPr lang="en-GB" sz="1200" dirty="0"/>
              <a:t>p</a:t>
            </a:r>
            <a:r>
              <a:rPr lang="en-GB" sz="1200" dirty="0" smtClean="0"/>
              <a:t>recision measurements complementing direct searches for new physics (NP)</a:t>
            </a:r>
          </a:p>
          <a:p>
            <a:endParaRPr lang="en-GB" sz="700" dirty="0" smtClean="0"/>
          </a:p>
          <a:p>
            <a:r>
              <a:rPr lang="en-GB" i="1" dirty="0" smtClean="0">
                <a:solidFill>
                  <a:srgbClr val="3366FF"/>
                </a:solidFill>
              </a:rPr>
              <a:t>Needs:</a:t>
            </a:r>
          </a:p>
          <a:p>
            <a:r>
              <a:rPr lang="en-GB" sz="1200" dirty="0" smtClean="0"/>
              <a:t>Ultimate detector calibration / data understanding</a:t>
            </a:r>
          </a:p>
          <a:p>
            <a:endParaRPr lang="en-GB" sz="600" dirty="0" smtClean="0"/>
          </a:p>
          <a:p>
            <a:pPr lvl="0"/>
            <a:r>
              <a:rPr lang="en-GB" i="1" dirty="0">
                <a:solidFill>
                  <a:srgbClr val="3366FF"/>
                </a:solidFill>
              </a:rPr>
              <a:t>Long term projects still using 2011 /2012 datasets (√s=7 and 8 </a:t>
            </a:r>
            <a:r>
              <a:rPr lang="en-GB" i="1" dirty="0" err="1">
                <a:solidFill>
                  <a:srgbClr val="3366FF"/>
                </a:solidFill>
              </a:rPr>
              <a:t>TeV</a:t>
            </a:r>
            <a:r>
              <a:rPr lang="en-GB" i="1" dirty="0">
                <a:solidFill>
                  <a:srgbClr val="3366FF"/>
                </a:solidFill>
              </a:rPr>
              <a:t>)</a:t>
            </a:r>
          </a:p>
          <a:p>
            <a:endParaRPr lang="en-GB" sz="1200" i="1" dirty="0" smtClean="0">
              <a:solidFill>
                <a:srgbClr val="3366FF"/>
              </a:solidFill>
            </a:endParaRPr>
          </a:p>
          <a:p>
            <a:r>
              <a:rPr lang="en-GB" sz="1200" i="1" dirty="0" smtClean="0"/>
              <a:t>LHC Run-2 highlights at </a:t>
            </a:r>
          </a:p>
          <a:p>
            <a:r>
              <a:rPr lang="en-GB" sz="1200" i="1" dirty="0" smtClean="0">
                <a:hlinkClick r:id="rId3"/>
              </a:rPr>
              <a:t>ATLAS and CMS EOYE</a:t>
            </a:r>
            <a:r>
              <a:rPr lang="en-GB" sz="1200" i="1" dirty="0" smtClean="0"/>
              <a:t>  (Dec 15</a:t>
            </a:r>
            <a:r>
              <a:rPr lang="en-GB" sz="1200" i="1" baseline="30000" dirty="0" smtClean="0"/>
              <a:t>th</a:t>
            </a:r>
            <a:r>
              <a:rPr lang="en-GB" sz="1200" i="1" dirty="0" smtClean="0"/>
              <a:t>, 15:00)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1309" y="861385"/>
            <a:ext cx="1998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FF"/>
                </a:solidFill>
              </a:rPr>
              <a:t>First </a:t>
            </a:r>
            <a:r>
              <a:rPr lang="en-GB" sz="1200" dirty="0">
                <a:solidFill>
                  <a:srgbClr val="FF00FF"/>
                </a:solidFill>
              </a:rPr>
              <a:t>√s = 13 </a:t>
            </a:r>
            <a:r>
              <a:rPr lang="en-GB" sz="1200" dirty="0" err="1" smtClean="0">
                <a:solidFill>
                  <a:srgbClr val="FF00FF"/>
                </a:solidFill>
              </a:rPr>
              <a:t>TeV</a:t>
            </a:r>
            <a:r>
              <a:rPr lang="en-GB" sz="1200" dirty="0" smtClean="0">
                <a:solidFill>
                  <a:srgbClr val="FF00FF"/>
                </a:solidFill>
              </a:rPr>
              <a:t> results</a:t>
            </a:r>
          </a:p>
          <a:p>
            <a:r>
              <a:rPr lang="en-GB" sz="1200" dirty="0" smtClean="0">
                <a:solidFill>
                  <a:srgbClr val="FF00FF"/>
                </a:solidFill>
              </a:rPr>
              <a:t>(see Oliver’s talk for LHC performance in 2015)</a:t>
            </a:r>
            <a:endParaRPr lang="en-GB" sz="1200" dirty="0">
              <a:solidFill>
                <a:srgbClr val="FF00FF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002697" y="1270000"/>
            <a:ext cx="287130" cy="287130"/>
          </a:xfrm>
          <a:prstGeom prst="ellipse">
            <a:avLst/>
          </a:prstGeom>
          <a:noFill/>
          <a:ln w="127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801721" y="1687432"/>
            <a:ext cx="287130" cy="287130"/>
          </a:xfrm>
          <a:prstGeom prst="ellipse">
            <a:avLst/>
          </a:prstGeom>
          <a:noFill/>
          <a:ln w="127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103810" y="2137993"/>
            <a:ext cx="287130" cy="287130"/>
          </a:xfrm>
          <a:prstGeom prst="ellipse">
            <a:avLst/>
          </a:prstGeom>
          <a:noFill/>
          <a:ln w="127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5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5" grpId="0" animBg="1"/>
      <p:bldP spid="10" grpId="0"/>
      <p:bldP spid="30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627812"/>
            <a:ext cx="2133600" cy="261937"/>
          </a:xfrm>
        </p:spPr>
        <p:txBody>
          <a:bodyPr/>
          <a:lstStyle/>
          <a:p>
            <a:fld id="{C5D3FD1E-1336-0A47-A418-71CE1047D5E2}" type="slidenum">
              <a:rPr lang="en-US"/>
              <a:pPr/>
              <a:t>4</a:t>
            </a:fld>
            <a:endParaRPr lang="en-US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Introduction: top quark</a:t>
            </a:r>
            <a:endParaRPr lang="en-US" dirty="0"/>
          </a:p>
        </p:txBody>
      </p:sp>
      <p:pic>
        <p:nvPicPr>
          <p:cNvPr id="30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0" y="1323051"/>
            <a:ext cx="25590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" name="Picture 67" descr="feynman_ttbar_nodeca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3" y="1391880"/>
            <a:ext cx="224948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8" descr="feynman_ttbar_nodeca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 t="76953" r="70848" b="9904"/>
          <a:stretch>
            <a:fillRect/>
          </a:stretch>
        </p:blipFill>
        <p:spPr bwMode="auto">
          <a:xfrm>
            <a:off x="288278" y="2599968"/>
            <a:ext cx="5175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105716" y="2526943"/>
            <a:ext cx="842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(             )</a:t>
            </a:r>
          </a:p>
        </p:txBody>
      </p:sp>
      <p:sp>
        <p:nvSpPr>
          <p:cNvPr id="36" name="Text Box 75"/>
          <p:cNvSpPr txBox="1">
            <a:spLocks noChangeArrowheads="1"/>
          </p:cNvSpPr>
          <p:nvPr/>
        </p:nvSpPr>
        <p:spPr bwMode="auto">
          <a:xfrm>
            <a:off x="159052" y="858216"/>
            <a:ext cx="39049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i="1" dirty="0"/>
              <a:t>t</a:t>
            </a:r>
            <a:r>
              <a:rPr lang="en-US" sz="1600" b="1" i="1" dirty="0" smtClean="0"/>
              <a:t>op-quark pair production:</a:t>
            </a:r>
            <a:endParaRPr lang="en-US" sz="1600" b="1" i="1" dirty="0"/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9673444" y="1134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b="1">
              <a:solidFill>
                <a:srgbClr val="660066"/>
              </a:solidFill>
              <a:latin typeface="Franklin Gothic Medium" charset="0"/>
              <a:cs typeface="Arial" charset="0"/>
            </a:endParaRPr>
          </a:p>
        </p:txBody>
      </p:sp>
      <p:pic>
        <p:nvPicPr>
          <p:cNvPr id="28" name="Picture 68" descr="feynman_ttbar_nodeca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 t="76953" r="70848" b="9904"/>
          <a:stretch>
            <a:fillRect/>
          </a:stretch>
        </p:blipFill>
        <p:spPr bwMode="auto">
          <a:xfrm>
            <a:off x="288278" y="2599968"/>
            <a:ext cx="5175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70"/>
          <p:cNvSpPr txBox="1">
            <a:spLocks noChangeArrowheads="1"/>
          </p:cNvSpPr>
          <p:nvPr/>
        </p:nvSpPr>
        <p:spPr bwMode="auto">
          <a:xfrm>
            <a:off x="291726" y="2810045"/>
            <a:ext cx="292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/>
              <a:t>dominant at the </a:t>
            </a:r>
            <a:r>
              <a:rPr lang="en-US" sz="1400" dirty="0" err="1" smtClean="0"/>
              <a:t>Tevatron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 </a:t>
            </a:r>
            <a:r>
              <a:rPr lang="en-US" sz="1400" dirty="0" smtClean="0">
                <a:cs typeface="Arial" charset="0"/>
              </a:rPr>
              <a:t>√</a:t>
            </a:r>
            <a:r>
              <a:rPr lang="en-US" sz="1400" dirty="0">
                <a:cs typeface="Arial" charset="0"/>
              </a:rPr>
              <a:t>s = 1.8 – 1.96 </a:t>
            </a:r>
            <a:r>
              <a:rPr lang="en-US" sz="1400" dirty="0" err="1" smtClean="0">
                <a:cs typeface="Arial" charset="0"/>
              </a:rPr>
              <a:t>TeV</a:t>
            </a:r>
            <a:endParaRPr lang="en-US" sz="1400" dirty="0"/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2997374" y="2815324"/>
            <a:ext cx="292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dominant </a:t>
            </a:r>
            <a:r>
              <a:rPr lang="en-US" sz="1400" dirty="0" smtClean="0"/>
              <a:t>at the LHC</a:t>
            </a:r>
          </a:p>
          <a:p>
            <a:r>
              <a:rPr lang="en-US" sz="1400" dirty="0" smtClean="0">
                <a:cs typeface="Arial" charset="0"/>
              </a:rPr>
              <a:t>√</a:t>
            </a:r>
            <a:r>
              <a:rPr lang="en-US" sz="1400" dirty="0">
                <a:cs typeface="Arial" charset="0"/>
              </a:rPr>
              <a:t>s </a:t>
            </a:r>
            <a:r>
              <a:rPr lang="en-US" sz="1400" dirty="0" smtClean="0">
                <a:cs typeface="Arial" charset="0"/>
              </a:rPr>
              <a:t>≥ 7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 smtClean="0">
                <a:cs typeface="Arial" charset="0"/>
              </a:rPr>
              <a:t>TeV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66" y="4220699"/>
            <a:ext cx="3284536" cy="1961598"/>
          </a:xfrm>
          <a:prstGeom prst="rect">
            <a:avLst/>
          </a:prstGeom>
        </p:spPr>
      </p:pic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152236" y="3876881"/>
            <a:ext cx="2458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i="1" dirty="0"/>
              <a:t>t</a:t>
            </a:r>
            <a:r>
              <a:rPr lang="en-US" sz="1600" b="1" i="1" dirty="0" smtClean="0"/>
              <a:t>op-quark decays</a:t>
            </a:r>
            <a:endParaRPr lang="en-US" sz="1600" b="1" i="1" dirty="0"/>
          </a:p>
        </p:txBody>
      </p:sp>
      <p:sp>
        <p:nvSpPr>
          <p:cNvPr id="42" name="Rectangle 41"/>
          <p:cNvSpPr/>
          <p:nvPr/>
        </p:nvSpPr>
        <p:spPr>
          <a:xfrm>
            <a:off x="5272146" y="5208139"/>
            <a:ext cx="3646454" cy="3257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130" y="912044"/>
            <a:ext cx="3776870" cy="301995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560953" y="4915376"/>
            <a:ext cx="4583047" cy="5627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MPP analysis activities cover all final states and deliver  precision measurements of the top quark mass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8871" y="4120799"/>
            <a:ext cx="4572000" cy="5627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</a:rPr>
              <a:t>Experimental signatures are classified 	according to the W boson decay modes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35826" y="5697246"/>
            <a:ext cx="4063999" cy="5627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400" dirty="0"/>
              <a:t>S</a:t>
            </a:r>
            <a:r>
              <a:rPr lang="en-US" sz="1400" dirty="0" smtClean="0"/>
              <a:t>tringent </a:t>
            </a:r>
            <a:r>
              <a:rPr lang="en-US" sz="1400" dirty="0"/>
              <a:t>tests of the </a:t>
            </a:r>
            <a:r>
              <a:rPr lang="en-US" sz="1400" dirty="0" smtClean="0"/>
              <a:t>SM </a:t>
            </a:r>
            <a:r>
              <a:rPr lang="en-US" sz="1400" dirty="0"/>
              <a:t>and its </a:t>
            </a:r>
            <a:r>
              <a:rPr lang="en-US" sz="1400" dirty="0" smtClean="0"/>
              <a:t>extensions </a:t>
            </a:r>
          </a:p>
          <a:p>
            <a:pPr lvl="0">
              <a:lnSpc>
                <a:spcPct val="110000"/>
              </a:lnSpc>
            </a:pPr>
            <a:r>
              <a:rPr lang="en-US" sz="1400" dirty="0" smtClean="0"/>
              <a:t>Important implication for the EW vacuum stability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4673601" y="5737252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10"/>
    </mc:Choice>
    <mc:Fallback xmlns="">
      <p:transition xmlns:p14="http://schemas.microsoft.com/office/powerpoint/2010/main" spd="slow" advTm="504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9" grpId="0" animBg="1"/>
      <p:bldP spid="5" grpId="0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E3A011-79E0-6B42-9390-882D09C4005E}" type="slidenum">
              <a:rPr lang="en-US"/>
              <a:pPr/>
              <a:t>5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Analysis techniques: the template method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96989"/>
            <a:ext cx="4982627" cy="166205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solidFill>
                  <a:srgbClr val="0066FF"/>
                </a:solidFill>
              </a:rPr>
              <a:t>Estimator </a:t>
            </a:r>
            <a:r>
              <a:rPr lang="en-US" sz="1800" dirty="0" smtClean="0"/>
              <a:t>sensitive </a:t>
            </a:r>
            <a:r>
              <a:rPr lang="en-US" sz="1800" dirty="0"/>
              <a:t>to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top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can be obtained from a kinematic best fit to the decay hypothesis, considering all jet permutations and taking into account physics object resolutions</a:t>
            </a:r>
            <a:endParaRPr lang="en-US" sz="1600" dirty="0" smtClean="0">
              <a:solidFill>
                <a:srgbClr val="0066FF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7926917" y="1471082"/>
            <a:ext cx="1060973" cy="264530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500" dirty="0" smtClean="0"/>
              <a:t>Lepton</a:t>
            </a:r>
          </a:p>
          <a:p>
            <a:pPr algn="ctr"/>
            <a:endParaRPr lang="en-US" sz="800" dirty="0"/>
          </a:p>
          <a:p>
            <a:pPr algn="ctr"/>
            <a:r>
              <a:rPr lang="en-US" sz="1500" dirty="0" err="1" smtClean="0"/>
              <a:t>E</a:t>
            </a:r>
            <a:r>
              <a:rPr lang="en-US" sz="1500" baseline="-25000" dirty="0" err="1" smtClean="0"/>
              <a:t>T</a:t>
            </a:r>
            <a:r>
              <a:rPr lang="en-US" sz="1500" baseline="30000" dirty="0" err="1" smtClean="0"/>
              <a:t>miss</a:t>
            </a:r>
            <a:endParaRPr lang="en-US" sz="1500" baseline="30000" dirty="0"/>
          </a:p>
          <a:p>
            <a:pPr algn="ctr"/>
            <a:endParaRPr lang="en-US" sz="800" dirty="0" smtClean="0"/>
          </a:p>
          <a:p>
            <a:pPr algn="ctr"/>
            <a:endParaRPr lang="en-US" sz="1500" dirty="0"/>
          </a:p>
          <a:p>
            <a:pPr algn="ctr"/>
            <a:r>
              <a:rPr lang="en-US" sz="1500" dirty="0"/>
              <a:t>Jet1</a:t>
            </a:r>
          </a:p>
          <a:p>
            <a:pPr algn="ctr"/>
            <a:endParaRPr lang="en-US" sz="800" dirty="0"/>
          </a:p>
          <a:p>
            <a:pPr algn="ctr"/>
            <a:r>
              <a:rPr lang="en-US" sz="1500" dirty="0"/>
              <a:t>Jet2</a:t>
            </a:r>
          </a:p>
          <a:p>
            <a:pPr algn="ctr"/>
            <a:endParaRPr lang="en-US" sz="1500" dirty="0" smtClean="0"/>
          </a:p>
          <a:p>
            <a:pPr algn="ctr"/>
            <a:endParaRPr lang="en-US" sz="800" dirty="0"/>
          </a:p>
          <a:p>
            <a:pPr algn="ctr"/>
            <a:r>
              <a:rPr lang="en-US" sz="1500" dirty="0" smtClean="0"/>
              <a:t>Jet3</a:t>
            </a:r>
          </a:p>
          <a:p>
            <a:pPr algn="ctr"/>
            <a:endParaRPr lang="en-US" sz="800" dirty="0"/>
          </a:p>
          <a:p>
            <a:pPr algn="ctr"/>
            <a:r>
              <a:rPr lang="en-US" sz="1500" dirty="0"/>
              <a:t>Jet4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987579" y="900639"/>
            <a:ext cx="923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observed </a:t>
            </a:r>
          </a:p>
          <a:p>
            <a:pPr algn="ctr"/>
            <a:r>
              <a:rPr lang="en-US" sz="1400" dirty="0"/>
              <a:t>objects</a:t>
            </a:r>
          </a:p>
        </p:txBody>
      </p:sp>
      <p:pic>
        <p:nvPicPr>
          <p:cNvPr id="15" name="Picture 10" descr="feynman_ttbar_muj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1"/>
          <a:stretch>
            <a:fillRect/>
          </a:stretch>
        </p:blipFill>
        <p:spPr bwMode="auto">
          <a:xfrm>
            <a:off x="5175234" y="1481653"/>
            <a:ext cx="2116667" cy="264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 bwMode="auto">
          <a:xfrm rot="16200000">
            <a:off x="7078965" y="2348209"/>
            <a:ext cx="871696" cy="400882"/>
          </a:xfrm>
          <a:prstGeom prst="downArrow">
            <a:avLst>
              <a:gd name="adj1" fmla="val 50000"/>
              <a:gd name="adj2" fmla="val 67143"/>
            </a:avLst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5400000">
            <a:off x="7231362" y="2881617"/>
            <a:ext cx="871696" cy="400882"/>
          </a:xfrm>
          <a:prstGeom prst="downArrow">
            <a:avLst>
              <a:gd name="adj1" fmla="val 50000"/>
              <a:gd name="adj2" fmla="val 67143"/>
            </a:avLst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 rot="5400000">
            <a:off x="8105988" y="2693459"/>
            <a:ext cx="19490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e</a:t>
            </a:r>
            <a:r>
              <a:rPr lang="en-US" sz="1000" dirty="0" smtClean="0"/>
              <a:t>xample: </a:t>
            </a:r>
            <a:r>
              <a:rPr lang="en-US" sz="1000" dirty="0" err="1" smtClean="0"/>
              <a:t>lepton+jets</a:t>
            </a:r>
            <a:r>
              <a:rPr lang="en-US" sz="1000" dirty="0" smtClean="0"/>
              <a:t> final state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6" y="3841069"/>
            <a:ext cx="4198387" cy="30169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72244" y="3617903"/>
            <a:ext cx="260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hlinkClick r:id="rId4"/>
              </a:rPr>
              <a:t>Eur.Phys.J. C75 (2015) 330</a:t>
            </a:r>
            <a:r>
              <a:rPr lang="fr-FR" sz="1400" dirty="0" smtClean="0"/>
              <a:t> </a:t>
            </a:r>
            <a:endParaRPr lang="en-GB" sz="14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4936430" y="4464863"/>
            <a:ext cx="4152350" cy="2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700" dirty="0" smtClean="0">
                <a:solidFill>
                  <a:srgbClr val="0066FF"/>
                </a:solidFill>
              </a:rPr>
              <a:t>Template method:</a:t>
            </a:r>
            <a:endParaRPr lang="en-US" sz="1700" baseline="-25000" dirty="0"/>
          </a:p>
          <a:p>
            <a:pPr lvl="1"/>
            <a:r>
              <a:rPr lang="en-US" sz="1700" dirty="0" smtClean="0"/>
              <a:t>the </a:t>
            </a:r>
            <a:r>
              <a:rPr lang="en-US" sz="1700" dirty="0"/>
              <a:t>data distribution of a given  </a:t>
            </a:r>
            <a:r>
              <a:rPr lang="en-US" sz="1700" dirty="0" err="1"/>
              <a:t>m</a:t>
            </a:r>
            <a:r>
              <a:rPr lang="en-US" sz="1700" baseline="-25000" dirty="0" err="1"/>
              <a:t>top</a:t>
            </a:r>
            <a:r>
              <a:rPr lang="en-US" sz="1700" dirty="0"/>
              <a:t> estimator (i.e. </a:t>
            </a:r>
            <a:r>
              <a:rPr lang="en-US" sz="1700" dirty="0" err="1"/>
              <a:t>m</a:t>
            </a:r>
            <a:r>
              <a:rPr lang="en-US" sz="1700" baseline="-25000" dirty="0" err="1"/>
              <a:t>top</a:t>
            </a:r>
            <a:r>
              <a:rPr lang="en-US" sz="1700" baseline="30000" dirty="0" err="1"/>
              <a:t>reco</a:t>
            </a:r>
            <a:r>
              <a:rPr lang="en-US" sz="1700" dirty="0"/>
              <a:t>) </a:t>
            </a:r>
            <a:r>
              <a:rPr lang="en-US" sz="1700" dirty="0" smtClean="0"/>
              <a:t>is fitted to </a:t>
            </a:r>
            <a:r>
              <a:rPr lang="en-US" sz="1700" dirty="0"/>
              <a:t>the sum of signal and background PDFs (probability distribution functions</a:t>
            </a:r>
            <a:r>
              <a:rPr lang="en-US" sz="1700" dirty="0" smtClean="0"/>
              <a:t>)</a:t>
            </a:r>
          </a:p>
          <a:p>
            <a:endParaRPr lang="en-US" sz="1700" dirty="0" smtClean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031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30"/>
    </mc:Choice>
    <mc:Fallback xmlns="">
      <p:transition xmlns:p14="http://schemas.microsoft.com/office/powerpoint/2010/main" spd="slow" advTm="559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problem… </a:t>
            </a:r>
            <a:r>
              <a:rPr lang="en-GB" dirty="0" smtClean="0">
                <a:solidFill>
                  <a:schemeClr val="bg1"/>
                </a:solidFill>
              </a:rPr>
              <a:t>and its solution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76520" y="6556967"/>
            <a:ext cx="2133600" cy="365125"/>
          </a:xfrm>
        </p:spPr>
        <p:txBody>
          <a:bodyPr/>
          <a:lstStyle/>
          <a:p>
            <a:fld id="{FD1F99C0-ADF5-084F-8C95-B2C8AEEAE0F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84124" y="783678"/>
            <a:ext cx="3623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Observables’ main dependences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92513" y="743459"/>
            <a:ext cx="585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m</a:t>
            </a:r>
            <a:r>
              <a:rPr lang="en-US" baseline="-25000"/>
              <a:t>top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78475" y="806959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JES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61275" y="781559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bJES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15963" y="2153159"/>
            <a:ext cx="1182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Reco m</a:t>
            </a:r>
            <a:r>
              <a:rPr lang="en-US" baseline="-25000"/>
              <a:t>top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133600" y="2103946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5400000">
            <a:off x="3784600" y="999046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 rot="5400000">
            <a:off x="5791200" y="999046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 rot="5400000">
            <a:off x="7874000" y="999046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43" y="1642514"/>
            <a:ext cx="2163227" cy="1554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31" y="1642511"/>
            <a:ext cx="2163227" cy="15544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79" y="1646040"/>
            <a:ext cx="2163227" cy="1554480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412750" y="1460498"/>
            <a:ext cx="8685530" cy="1863589"/>
          </a:xfrm>
          <a:prstGeom prst="roundRect">
            <a:avLst>
              <a:gd name="adj" fmla="val 10532"/>
            </a:avLst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5478" y="3429001"/>
            <a:ext cx="169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Good sensitivity to the underlying top quark mass. The quantity to be measured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066746" y="3415758"/>
            <a:ext cx="169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Large dependence on the jet energy scale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3084" y="3419997"/>
            <a:ext cx="176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Large dependence on the b-jet energy scale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92083" y="4606501"/>
            <a:ext cx="2921000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200" i="1" dirty="0"/>
              <a:t>The </a:t>
            </a:r>
            <a:r>
              <a:rPr lang="en-US" sz="1200" i="1" dirty="0" smtClean="0"/>
              <a:t>uncertainties on the jet energy scale (JES) </a:t>
            </a:r>
            <a:r>
              <a:rPr lang="en-US" sz="1200" i="1" dirty="0"/>
              <a:t>are O(few %) and vary with jet properties, flavor and event topology 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7562273" y="4087091"/>
            <a:ext cx="450272" cy="357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6800273" y="4110182"/>
            <a:ext cx="475673" cy="337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5376734" y="3775428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GB" sz="1200" dirty="0" smtClean="0">
                <a:solidFill>
                  <a:srgbClr val="FF0000"/>
                </a:solidFill>
              </a:rPr>
              <a:t>Large systematics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92314" y="3777739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GB" sz="1200" dirty="0" smtClean="0">
                <a:solidFill>
                  <a:srgbClr val="FF0000"/>
                </a:solidFill>
              </a:rPr>
              <a:t>Large systematics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4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20"/>
    </mc:Choice>
    <mc:Fallback xmlns="">
      <p:transition xmlns:p14="http://schemas.microsoft.com/office/powerpoint/2010/main" spd="slow" advTm="6012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79" y="1646040"/>
            <a:ext cx="2163227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problem… and its solution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99C0-ADF5-084F-8C95-B2C8AEEAE0F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52001" y="783678"/>
            <a:ext cx="3559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Observables’ main dependences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92513" y="743459"/>
            <a:ext cx="585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m</a:t>
            </a:r>
            <a:r>
              <a:rPr lang="en-US" baseline="-25000"/>
              <a:t>top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78475" y="806959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JES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61275" y="781559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bJES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15963" y="2153159"/>
            <a:ext cx="1182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Reco m</a:t>
            </a:r>
            <a:r>
              <a:rPr lang="en-US" baseline="-25000"/>
              <a:t>top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2000" y="3905771"/>
            <a:ext cx="1116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Reco m</a:t>
            </a:r>
            <a:r>
              <a:rPr lang="en-US" baseline="-25000"/>
              <a:t>W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133600" y="2103946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146300" y="3856558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5400000">
            <a:off x="3784600" y="999046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 rot="5400000">
            <a:off x="5791200" y="999046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 rot="5400000">
            <a:off x="7874000" y="999046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7" y="3335858"/>
            <a:ext cx="2163227" cy="15544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24545" y="3429001"/>
            <a:ext cx="2189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i</a:t>
            </a:r>
            <a:r>
              <a:rPr lang="en-GB" sz="1200" dirty="0" smtClean="0"/>
              <a:t>n the </a:t>
            </a:r>
            <a:r>
              <a:rPr lang="en-GB" sz="1200" dirty="0" err="1" smtClean="0"/>
              <a:t>l+jets</a:t>
            </a:r>
            <a:r>
              <a:rPr lang="en-GB" sz="1200" dirty="0" smtClean="0"/>
              <a:t> channel, the light-quark jets from W-decay can be used to determine a </a:t>
            </a:r>
            <a:r>
              <a:rPr lang="en-GB" sz="1200" dirty="0" smtClean="0">
                <a:solidFill>
                  <a:srgbClr val="0066FF"/>
                </a:solidFill>
              </a:rPr>
              <a:t>global jet energy scale factor (JSF)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smtClean="0"/>
              <a:t>constraining the light jets JES variations</a:t>
            </a:r>
            <a:endParaRPr lang="en-GB" sz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412750" y="1460498"/>
            <a:ext cx="8688916" cy="3450167"/>
          </a:xfrm>
          <a:prstGeom prst="roundRect">
            <a:avLst>
              <a:gd name="adj" fmla="val 10532"/>
            </a:avLst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036481" y="3079751"/>
            <a:ext cx="246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833563" algn="l"/>
              </a:tabLst>
            </a:pPr>
            <a:r>
              <a:rPr lang="en-GB" dirty="0" smtClean="0"/>
              <a:t>2-dim fits for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dirty="0" smtClean="0"/>
              <a:t>, JSF</a:t>
            </a:r>
            <a:endParaRPr lang="en-GB" dirty="0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894995" y="3731243"/>
            <a:ext cx="20833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Pioneered </a:t>
            </a:r>
            <a:r>
              <a:rPr lang="en-US" sz="1000" dirty="0" smtClean="0"/>
              <a:t>by the CDF collaboration in </a:t>
            </a:r>
            <a:endParaRPr lang="en-US" sz="1000" dirty="0"/>
          </a:p>
          <a:p>
            <a:pPr algn="l"/>
            <a:r>
              <a:rPr lang="en-US" sz="1000" dirty="0" smtClean="0">
                <a:hlinkClick r:id="rId4"/>
              </a:rPr>
              <a:t>Phys.Rev.D73:032003,2006</a:t>
            </a:r>
            <a:endParaRPr lang="en-US" sz="1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43" y="1642514"/>
            <a:ext cx="2163227" cy="1554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31" y="1642511"/>
            <a:ext cx="2163227" cy="1554480"/>
          </a:xfrm>
          <a:prstGeom prst="rect">
            <a:avLst/>
          </a:prstGeom>
        </p:spPr>
      </p:pic>
      <p:sp>
        <p:nvSpPr>
          <p:cNvPr id="30" name="Up-Down Arrow 29"/>
          <p:cNvSpPr/>
          <p:nvPr/>
        </p:nvSpPr>
        <p:spPr>
          <a:xfrm>
            <a:off x="5662082" y="3016252"/>
            <a:ext cx="465667" cy="444500"/>
          </a:xfrm>
          <a:prstGeom prst="upDownArrow">
            <a:avLst>
              <a:gd name="adj1" fmla="val 45455"/>
              <a:gd name="adj2" fmla="val 38095"/>
            </a:avLst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1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8"/>
    </mc:Choice>
    <mc:Fallback xmlns="">
      <p:transition xmlns:p14="http://schemas.microsoft.com/office/powerpoint/2010/main" spd="slow" advTm="217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0" y="6199909"/>
            <a:ext cx="8624455" cy="6580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43" y="1642514"/>
            <a:ext cx="2163227" cy="15544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31" y="1642511"/>
            <a:ext cx="2163227" cy="15544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79" y="1646040"/>
            <a:ext cx="2163227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problem… and its solution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99C0-ADF5-084F-8C95-B2C8AEEAE0F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41970" y="783678"/>
            <a:ext cx="353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Observables’ main dependences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92513" y="743459"/>
            <a:ext cx="585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m</a:t>
            </a:r>
            <a:r>
              <a:rPr lang="en-US" baseline="-25000"/>
              <a:t>top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78475" y="806959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JES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61275" y="781559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bJES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15963" y="2153159"/>
            <a:ext cx="1182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Reco m</a:t>
            </a:r>
            <a:r>
              <a:rPr lang="en-US" baseline="-25000"/>
              <a:t>top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2000" y="3905771"/>
            <a:ext cx="1116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Reco m</a:t>
            </a:r>
            <a:r>
              <a:rPr lang="en-US" baseline="-25000"/>
              <a:t>W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18775" y="5624128"/>
            <a:ext cx="1125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Reco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bq</a:t>
            </a:r>
            <a:endParaRPr lang="en-US" baseline="-25000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133600" y="2103946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146300" y="3856558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161310" y="5563370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5400000">
            <a:off x="3784600" y="999046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 rot="5400000">
            <a:off x="5791200" y="999046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 rot="5400000">
            <a:off x="7874000" y="999046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7" y="3335858"/>
            <a:ext cx="2163227" cy="15544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17" y="4897468"/>
            <a:ext cx="2151942" cy="1546371"/>
          </a:xfrm>
          <a:prstGeom prst="rect">
            <a:avLst/>
          </a:prstGeom>
        </p:spPr>
      </p:pic>
      <p:sp>
        <p:nvSpPr>
          <p:cNvPr id="26" name="Up-Down Arrow 25"/>
          <p:cNvSpPr/>
          <p:nvPr/>
        </p:nvSpPr>
        <p:spPr>
          <a:xfrm>
            <a:off x="5662082" y="3016252"/>
            <a:ext cx="465667" cy="444500"/>
          </a:xfrm>
          <a:prstGeom prst="upDownArrow">
            <a:avLst>
              <a:gd name="adj1" fmla="val 45455"/>
              <a:gd name="adj2" fmla="val 38095"/>
            </a:avLst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Up-Down Arrow 26"/>
          <p:cNvSpPr/>
          <p:nvPr/>
        </p:nvSpPr>
        <p:spPr>
          <a:xfrm>
            <a:off x="7857065" y="3824818"/>
            <a:ext cx="465667" cy="444500"/>
          </a:xfrm>
          <a:prstGeom prst="upDownArrow">
            <a:avLst>
              <a:gd name="adj1" fmla="val 45455"/>
              <a:gd name="adj2" fmla="val 38095"/>
            </a:avLst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67248" y="4975517"/>
            <a:ext cx="214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s</a:t>
            </a:r>
            <a:r>
              <a:rPr lang="en-GB" sz="1200" dirty="0" smtClean="0"/>
              <a:t>imilarly a variable sensitive to </a:t>
            </a:r>
            <a:r>
              <a:rPr lang="en-GB" sz="1200" dirty="0" smtClean="0">
                <a:solidFill>
                  <a:srgbClr val="0066FF"/>
                </a:solidFill>
              </a:rPr>
              <a:t>the relative  b-to-light jet energy scale (</a:t>
            </a:r>
            <a:r>
              <a:rPr lang="en-GB" sz="1200" dirty="0" err="1" smtClean="0">
                <a:solidFill>
                  <a:srgbClr val="0066FF"/>
                </a:solidFill>
              </a:rPr>
              <a:t>bJSF</a:t>
            </a:r>
            <a:r>
              <a:rPr lang="en-GB" sz="1200" dirty="0" smtClean="0">
                <a:solidFill>
                  <a:srgbClr val="0066FF"/>
                </a:solidFill>
              </a:rPr>
              <a:t>) </a:t>
            </a:r>
            <a:r>
              <a:rPr lang="en-GB" sz="1200" dirty="0" smtClean="0"/>
              <a:t>can be used to constrain the b-jet JES variations (</a:t>
            </a:r>
            <a:r>
              <a:rPr lang="en-GB" sz="1200" dirty="0" err="1" smtClean="0"/>
              <a:t>bJES</a:t>
            </a:r>
            <a:r>
              <a:rPr lang="en-GB" sz="1200" dirty="0"/>
              <a:t>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12750" y="1460498"/>
            <a:ext cx="8688916" cy="5132919"/>
          </a:xfrm>
          <a:prstGeom prst="roundRect">
            <a:avLst>
              <a:gd name="adj" fmla="val 10532"/>
            </a:avLst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357199" y="3672399"/>
            <a:ext cx="31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833563" algn="l"/>
              </a:tabLst>
            </a:pPr>
            <a:r>
              <a:rPr lang="en-GB" dirty="0" smtClean="0"/>
              <a:t>3-dim fits for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dirty="0" smtClean="0"/>
              <a:t>, JSF, </a:t>
            </a:r>
            <a:r>
              <a:rPr lang="en-GB" dirty="0" err="1" smtClean="0"/>
              <a:t>bJSF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424545" y="3429001"/>
            <a:ext cx="2189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i</a:t>
            </a:r>
            <a:r>
              <a:rPr lang="en-GB" sz="1200" dirty="0" smtClean="0"/>
              <a:t>n the </a:t>
            </a:r>
            <a:r>
              <a:rPr lang="en-GB" sz="1200" dirty="0" err="1" smtClean="0"/>
              <a:t>l+jets</a:t>
            </a:r>
            <a:r>
              <a:rPr lang="en-GB" sz="1200" dirty="0" smtClean="0"/>
              <a:t> channel, the light-quark jets from W-decay can be used to determine a </a:t>
            </a:r>
            <a:r>
              <a:rPr lang="en-GB" sz="1200" dirty="0" smtClean="0">
                <a:solidFill>
                  <a:srgbClr val="0066FF"/>
                </a:solidFill>
              </a:rPr>
              <a:t>global jet energy scale factor (JSF)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smtClean="0"/>
              <a:t>constraining the light jets JES variations</a:t>
            </a:r>
            <a:endParaRPr lang="en-GB" sz="1200" dirty="0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91" y="6034322"/>
            <a:ext cx="1750094" cy="47986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11545" y="6561768"/>
            <a:ext cx="8681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/>
              <a:t>The </a:t>
            </a:r>
            <a:r>
              <a:rPr lang="en-GB" sz="1400" dirty="0" err="1" smtClean="0">
                <a:solidFill>
                  <a:srgbClr val="3366FF"/>
                </a:solidFill>
              </a:rPr>
              <a:t>m</a:t>
            </a:r>
            <a:r>
              <a:rPr lang="en-GB" sz="1400" baseline="-25000" dirty="0" err="1" smtClean="0">
                <a:solidFill>
                  <a:srgbClr val="3366FF"/>
                </a:solidFill>
              </a:rPr>
              <a:t>top</a:t>
            </a:r>
            <a:r>
              <a:rPr lang="en-GB" sz="1400" baseline="30000" dirty="0" err="1" smtClean="0">
                <a:solidFill>
                  <a:srgbClr val="3366FF"/>
                </a:solidFill>
              </a:rPr>
              <a:t>reco</a:t>
            </a:r>
            <a:r>
              <a:rPr lang="en-GB" sz="1400" dirty="0" smtClean="0">
                <a:solidFill>
                  <a:srgbClr val="3366FF"/>
                </a:solidFill>
              </a:rPr>
              <a:t>, </a:t>
            </a:r>
            <a:r>
              <a:rPr lang="en-GB" sz="1400" dirty="0" err="1" smtClean="0">
                <a:solidFill>
                  <a:srgbClr val="3366FF"/>
                </a:solidFill>
              </a:rPr>
              <a:t>m</a:t>
            </a:r>
            <a:r>
              <a:rPr lang="en-GB" sz="1400" baseline="-25000" dirty="0" err="1" smtClean="0">
                <a:solidFill>
                  <a:srgbClr val="3366FF"/>
                </a:solidFill>
              </a:rPr>
              <a:t>W</a:t>
            </a:r>
            <a:r>
              <a:rPr lang="en-GB" sz="1400" baseline="30000" dirty="0" err="1" smtClean="0">
                <a:solidFill>
                  <a:srgbClr val="3366FF"/>
                </a:solidFill>
              </a:rPr>
              <a:t>reco</a:t>
            </a:r>
            <a:r>
              <a:rPr lang="en-GB" sz="1400" dirty="0" smtClean="0">
                <a:solidFill>
                  <a:srgbClr val="3366FF"/>
                </a:solidFill>
              </a:rPr>
              <a:t> and </a:t>
            </a:r>
            <a:r>
              <a:rPr lang="en-GB" sz="1400" dirty="0" err="1" smtClean="0">
                <a:solidFill>
                  <a:srgbClr val="3366FF"/>
                </a:solidFill>
              </a:rPr>
              <a:t>R</a:t>
            </a:r>
            <a:r>
              <a:rPr lang="en-GB" sz="1400" baseline="-25000" dirty="0" err="1" smtClean="0">
                <a:solidFill>
                  <a:srgbClr val="3366FF"/>
                </a:solidFill>
              </a:rPr>
              <a:t>bq</a:t>
            </a:r>
            <a:r>
              <a:rPr lang="en-GB" sz="1400" baseline="30000" dirty="0" err="1" smtClean="0">
                <a:solidFill>
                  <a:srgbClr val="3366FF"/>
                </a:solidFill>
              </a:rPr>
              <a:t>reco</a:t>
            </a:r>
            <a:r>
              <a:rPr lang="en-GB" sz="1400" dirty="0" smtClean="0">
                <a:solidFill>
                  <a:srgbClr val="3366FF"/>
                </a:solidFill>
              </a:rPr>
              <a:t> </a:t>
            </a:r>
            <a:r>
              <a:rPr lang="en-GB" sz="1400" dirty="0" smtClean="0"/>
              <a:t>templates are used in a 3</a:t>
            </a:r>
            <a:r>
              <a:rPr lang="en-GB" sz="1400" dirty="0"/>
              <a:t>d</a:t>
            </a:r>
            <a:r>
              <a:rPr lang="en-GB" sz="1400" dirty="0" smtClean="0"/>
              <a:t> fit to the data to determine </a:t>
            </a:r>
            <a:r>
              <a:rPr lang="en-GB" sz="1400" dirty="0" err="1" smtClean="0">
                <a:solidFill>
                  <a:srgbClr val="3366FF"/>
                </a:solidFill>
              </a:rPr>
              <a:t>m</a:t>
            </a:r>
            <a:r>
              <a:rPr lang="en-GB" sz="1400" baseline="-25000" dirty="0" err="1" smtClean="0">
                <a:solidFill>
                  <a:srgbClr val="3366FF"/>
                </a:solidFill>
              </a:rPr>
              <a:t>top</a:t>
            </a:r>
            <a:r>
              <a:rPr lang="en-GB" sz="1400" dirty="0" smtClean="0">
                <a:solidFill>
                  <a:srgbClr val="3366FF"/>
                </a:solidFill>
              </a:rPr>
              <a:t>, JSF and </a:t>
            </a:r>
            <a:r>
              <a:rPr lang="en-GB" sz="1400" dirty="0" err="1" smtClean="0">
                <a:solidFill>
                  <a:srgbClr val="3366FF"/>
                </a:solidFill>
              </a:rPr>
              <a:t>bJSF</a:t>
            </a:r>
            <a:endParaRPr lang="en-GB" sz="1400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0"/>
    </mc:Choice>
    <mc:Fallback xmlns="">
      <p:transition xmlns:p14="http://schemas.microsoft.com/office/powerpoint/2010/main" spd="slow" advTm="94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Dilepton</a:t>
            </a:r>
            <a:r>
              <a:rPr lang="en-GB" dirty="0" smtClean="0"/>
              <a:t> final states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99C0-ADF5-084F-8C95-B2C8AEEAE0F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28408" y="943207"/>
            <a:ext cx="4243917" cy="2568619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Excellent </a:t>
            </a:r>
            <a:r>
              <a:rPr lang="en-GB" dirty="0"/>
              <a:t>S/B </a:t>
            </a:r>
            <a:r>
              <a:rPr lang="en-GB" dirty="0" smtClean="0"/>
              <a:t>ratio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r>
              <a:rPr lang="en-US" dirty="0" smtClean="0"/>
              <a:t>Under</a:t>
            </a:r>
            <a:r>
              <a:rPr lang="en-US" dirty="0"/>
              <a:t>-constrained event kinematics (two escaping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the template method with the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lb</a:t>
            </a:r>
            <a:r>
              <a:rPr lang="en-US" baseline="30000" dirty="0" err="1" smtClean="0"/>
              <a:t>reco</a:t>
            </a:r>
            <a:r>
              <a:rPr lang="en-US" dirty="0" smtClean="0"/>
              <a:t> </a:t>
            </a:r>
            <a:r>
              <a:rPr lang="en-US" dirty="0"/>
              <a:t>observable as an estimator for </a:t>
            </a:r>
            <a:r>
              <a:rPr lang="en-US" dirty="0" err="1"/>
              <a:t>m</a:t>
            </a:r>
            <a:r>
              <a:rPr lang="en-US" baseline="-25000" dirty="0" err="1"/>
              <a:t>top</a:t>
            </a:r>
            <a:r>
              <a:rPr lang="en-US" dirty="0"/>
              <a:t>: </a:t>
            </a:r>
            <a:r>
              <a:rPr lang="en-US" dirty="0" smtClean="0"/>
              <a:t>exploiting </a:t>
            </a:r>
            <a:r>
              <a:rPr lang="en-US" dirty="0"/>
              <a:t>a partial reconstruction of the </a:t>
            </a:r>
            <a:r>
              <a:rPr lang="en-US" dirty="0" smtClean="0"/>
              <a:t>event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" name="Picture 13" descr="MPP_logo_we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706438" cy="4889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617907" y="3537475"/>
            <a:ext cx="585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m</a:t>
            </a:r>
            <a:r>
              <a:rPr lang="en-US" baseline="-25000"/>
              <a:t>top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82835" y="4947175"/>
            <a:ext cx="1099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Reco</a:t>
            </a:r>
            <a:r>
              <a:rPr lang="en-US" dirty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lb</a:t>
            </a:r>
            <a:endParaRPr lang="en-US" baseline="-25000" dirty="0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2158994" y="4897962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5400000">
            <a:off x="3809994" y="3793062"/>
            <a:ext cx="279400" cy="533400"/>
          </a:xfrm>
          <a:prstGeom prst="rightArrow">
            <a:avLst>
              <a:gd name="adj1" fmla="val 45241"/>
              <a:gd name="adj2" fmla="val 568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37" y="4436530"/>
            <a:ext cx="2163227" cy="1554479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438144" y="4254514"/>
            <a:ext cx="4454117" cy="1863589"/>
          </a:xfrm>
          <a:prstGeom prst="roundRect">
            <a:avLst>
              <a:gd name="adj" fmla="val 10532"/>
            </a:avLst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83" y="964133"/>
            <a:ext cx="3301981" cy="2344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 rot="16200000">
            <a:off x="-1148796" y="4865816"/>
            <a:ext cx="260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hlinkClick r:id="rId5"/>
              </a:rPr>
              <a:t>Eur.Phys.J. C75 (2015) 330</a:t>
            </a:r>
            <a:r>
              <a:rPr lang="fr-FR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7834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0|5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6|27.2|2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46053</TotalTime>
  <Words>1770</Words>
  <Application>Microsoft Macintosh PowerPoint</Application>
  <PresentationFormat>On-screen Show (4:3)</PresentationFormat>
  <Paragraphs>312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Standard Model Physics at ATLAS </vt:lpstr>
      <vt:lpstr>PowerPoint Presentation</vt:lpstr>
      <vt:lpstr>PowerPoint Presentation</vt:lpstr>
      <vt:lpstr>Introduction: top quark</vt:lpstr>
      <vt:lpstr>Analysis techniques: the template method</vt:lpstr>
      <vt:lpstr>The problem… and its solution</vt:lpstr>
      <vt:lpstr>The problem… and its solution</vt:lpstr>
      <vt:lpstr>The problem… and its solution</vt:lpstr>
      <vt:lpstr>Dilepton final states</vt:lpstr>
      <vt:lpstr>Dilepton final states</vt:lpstr>
      <vt:lpstr>PowerPoint Presentation</vt:lpstr>
      <vt:lpstr>All-jets final states</vt:lpstr>
      <vt:lpstr>(boosted) WW x-section measurement</vt:lpstr>
      <vt:lpstr>Calorimeter topo-clusters and their calibration</vt:lpstr>
      <vt:lpstr>Conclusions</vt:lpstr>
      <vt:lpstr>– Backup –</vt:lpstr>
      <vt:lpstr>2015 : LHC @ 13 TeV</vt:lpstr>
      <vt:lpstr>LHC performance</vt:lpstr>
      <vt:lpstr>The top-quark mass</vt:lpstr>
      <vt:lpstr>On the mtop definition</vt:lpstr>
      <vt:lpstr>PowerPoint Presentation</vt:lpstr>
      <vt:lpstr>Calorimeter topo-clusters and their calibration</vt:lpstr>
      <vt:lpstr>Local Hadron Calibration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First Top Results from ATLAS</dc:title>
  <dc:creator>Giorgio Cortiana</dc:creator>
  <cp:lastModifiedBy>Giorgio Cortiana</cp:lastModifiedBy>
  <cp:revision>1561</cp:revision>
  <dcterms:created xsi:type="dcterms:W3CDTF">2010-08-09T07:19:06Z</dcterms:created>
  <dcterms:modified xsi:type="dcterms:W3CDTF">2015-12-14T07:44:47Z</dcterms:modified>
</cp:coreProperties>
</file>