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pdf" ContentType="application/pdf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56" r:id="rId1"/>
  </p:sldMasterIdLst>
  <p:notesMasterIdLst>
    <p:notesMasterId r:id="rId21"/>
  </p:notesMasterIdLst>
  <p:sldIdLst>
    <p:sldId id="258" r:id="rId2"/>
    <p:sldId id="292" r:id="rId3"/>
    <p:sldId id="288" r:id="rId4"/>
    <p:sldId id="291" r:id="rId5"/>
    <p:sldId id="290" r:id="rId6"/>
    <p:sldId id="268" r:id="rId7"/>
    <p:sldId id="293" r:id="rId8"/>
    <p:sldId id="294" r:id="rId9"/>
    <p:sldId id="309" r:id="rId10"/>
    <p:sldId id="270" r:id="rId11"/>
    <p:sldId id="276" r:id="rId12"/>
    <p:sldId id="308" r:id="rId13"/>
    <p:sldId id="304" r:id="rId14"/>
    <p:sldId id="295" r:id="rId15"/>
    <p:sldId id="305" r:id="rId16"/>
    <p:sldId id="300" r:id="rId17"/>
    <p:sldId id="306" r:id="rId18"/>
    <p:sldId id="297" r:id="rId19"/>
    <p:sldId id="296" r:id="rId2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A37"/>
    <a:srgbClr val="1A966D"/>
    <a:srgbClr val="23628D"/>
    <a:srgbClr val="53B8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266" autoAdjust="0"/>
    <p:restoredTop sz="94660"/>
  </p:normalViewPr>
  <p:slideViewPr>
    <p:cSldViewPr snapToGrid="0" snapToObjects="1" showGuides="1">
      <p:cViewPr>
        <p:scale>
          <a:sx n="80" d="100"/>
          <a:sy n="80" d="100"/>
        </p:scale>
        <p:origin x="-1260" y="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41.wmf"/><Relationship Id="rId2" Type="http://schemas.openxmlformats.org/officeDocument/2006/relationships/image" Target="../media/image40.wmf"/><Relationship Id="rId1" Type="http://schemas.openxmlformats.org/officeDocument/2006/relationships/image" Target="../media/image3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E6CA93-EC96-46F2-980F-94231D167CBB}" type="datetimeFigureOut">
              <a:rPr lang="en-US" smtClean="0"/>
              <a:t>12/14/2015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A47FCE-6CE9-491E-9DBF-90DAE7A2AF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72701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A47FCE-6CE9-491E-9DBF-90DAE7A2AF9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0126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B2584A-54F9-FC4D-9734-1385F3BCF650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1996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B2584A-54F9-FC4D-9734-1385F3BCF650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01318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B2584A-54F9-FC4D-9734-1385F3BCF650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06485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D720E9-A3CD-E24F-AB46-D724BB70A527}" type="datetimeFigureOut">
              <a:rPr lang="en-US" smtClean="0"/>
              <a:pPr/>
              <a:t>12/14/2015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A4C84-5841-2A43-B5D8-8893CBC22B9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7"/>
          <p:cNvSpPr>
            <a:spLocks noChangeArrowheads="1"/>
          </p:cNvSpPr>
          <p:nvPr userDrawn="1"/>
        </p:nvSpPr>
        <p:spPr bwMode="auto">
          <a:xfrm>
            <a:off x="-112929" y="6663918"/>
            <a:ext cx="635417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900" baseline="0" dirty="0" smtClean="0">
                <a:solidFill>
                  <a:srgbClr val="3C8C93"/>
                </a:solidFill>
              </a:rPr>
              <a:t> ©</a:t>
            </a:r>
            <a:r>
              <a:rPr lang="en-US" sz="700" dirty="0" smtClean="0">
                <a:solidFill>
                  <a:srgbClr val="3C8C93"/>
                </a:solidFill>
              </a:rPr>
              <a:t>P</a:t>
            </a:r>
            <a:r>
              <a:rPr lang="en-US" sz="700" dirty="0">
                <a:solidFill>
                  <a:srgbClr val="3C8C93"/>
                </a:solidFill>
              </a:rPr>
              <a:t>. </a:t>
            </a:r>
            <a:r>
              <a:rPr lang="en-US" sz="700" dirty="0" smtClean="0">
                <a:solidFill>
                  <a:srgbClr val="3C8C93"/>
                </a:solidFill>
              </a:rPr>
              <a:t>Muggli</a:t>
            </a:r>
            <a:endParaRPr lang="en-US" sz="1600" dirty="0">
              <a:solidFill>
                <a:srgbClr val="3C8C9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31362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D720E9-A3CD-E24F-AB46-D724BB70A527}" type="datetimeFigureOut">
              <a:rPr lang="en-US" smtClean="0"/>
              <a:pPr/>
              <a:t>12/14/2015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A4C84-5841-2A43-B5D8-8893CBC22B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4430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D720E9-A3CD-E24F-AB46-D724BB70A527}" type="datetimeFigureOut">
              <a:rPr lang="en-US" smtClean="0"/>
              <a:pPr/>
              <a:t>12/14/2015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A4C84-5841-2A43-B5D8-8893CBC22B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8941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D720E9-A3CD-E24F-AB46-D724BB70A527}" type="datetimeFigureOut">
              <a:rPr lang="en-US" smtClean="0"/>
              <a:pPr/>
              <a:t>12/14/2015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A4C84-5841-2A43-B5D8-8893CBC22B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7552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D720E9-A3CD-E24F-AB46-D724BB70A527}" type="datetimeFigureOut">
              <a:rPr lang="en-US" smtClean="0"/>
              <a:pPr/>
              <a:t>12/14/2015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A4C84-5841-2A43-B5D8-8893CBC22B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1669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D720E9-A3CD-E24F-AB46-D724BB70A527}" type="datetimeFigureOut">
              <a:rPr lang="en-US" smtClean="0"/>
              <a:pPr/>
              <a:t>12/14/2015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A4C84-5841-2A43-B5D8-8893CBC22B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6913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D720E9-A3CD-E24F-AB46-D724BB70A527}" type="datetimeFigureOut">
              <a:rPr lang="en-US" smtClean="0"/>
              <a:pPr/>
              <a:t>12/14/2015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A4C84-5841-2A43-B5D8-8893CBC22B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3155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D720E9-A3CD-E24F-AB46-D724BB70A527}" type="datetimeFigureOut">
              <a:rPr lang="en-US" smtClean="0"/>
              <a:pPr/>
              <a:t>12/14/2015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A4C84-5841-2A43-B5D8-8893CBC22B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9346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D720E9-A3CD-E24F-AB46-D724BB70A527}" type="datetimeFigureOut">
              <a:rPr lang="en-US" smtClean="0"/>
              <a:pPr/>
              <a:t>12/14/2015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A4C84-5841-2A43-B5D8-8893CBC22B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5265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D720E9-A3CD-E24F-AB46-D724BB70A527}" type="datetimeFigureOut">
              <a:rPr lang="en-US" smtClean="0"/>
              <a:pPr/>
              <a:t>12/14/2015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A4C84-5841-2A43-B5D8-8893CBC22B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1289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D720E9-A3CD-E24F-AB46-D724BB70A527}" type="datetimeFigureOut">
              <a:rPr lang="en-US" smtClean="0"/>
              <a:pPr/>
              <a:t>12/14/2015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A4C84-5841-2A43-B5D8-8893CBC22B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7700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d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D720E9-A3CD-E24F-AB46-D724BB70A527}" type="datetimeFigureOut">
              <a:rPr lang="en-US" smtClean="0"/>
              <a:pPr/>
              <a:t>12/14/2015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EA4C84-5841-2A43-B5D8-8893CBC22B9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6965501" y="6646414"/>
            <a:ext cx="224292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050" dirty="0" smtClean="0">
                <a:solidFill>
                  <a:srgbClr val="7EC2BF"/>
                </a:solidFill>
              </a:rPr>
              <a:t>J. Moody</a:t>
            </a:r>
            <a:r>
              <a:rPr lang="en-US" sz="1050" baseline="0" dirty="0" smtClean="0">
                <a:solidFill>
                  <a:srgbClr val="7EC2BF"/>
                </a:solidFill>
              </a:rPr>
              <a:t>, Project Review 14/12</a:t>
            </a:r>
            <a:r>
              <a:rPr lang="en-US" sz="1050" dirty="0" smtClean="0">
                <a:solidFill>
                  <a:srgbClr val="7EC2BF"/>
                </a:solidFill>
              </a:rPr>
              <a:t>/2015</a:t>
            </a:r>
            <a:endParaRPr lang="en-US" sz="1050" dirty="0">
              <a:solidFill>
                <a:srgbClr val="7EC2BF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3"/>
          <a:srcRect l="6125" t="19778"/>
          <a:stretch>
            <a:fillRect/>
          </a:stretch>
        </p:blipFill>
        <p:spPr bwMode="auto">
          <a:xfrm>
            <a:off x="7732712" y="5933665"/>
            <a:ext cx="1411288" cy="785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MPP_logo_cmyk.eps"/>
          <p:cNvPicPr>
            <a:picLocks noChangeAspect="1"/>
          </p:cNvPicPr>
          <p:nvPr userDrawn="1"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14"/>
              <a:stretch>
                <a:fillRect/>
              </a:stretch>
            </p:blipFill>
          </mc:Choice>
          <mc:Fallback>
            <p:blipFill>
              <a:blip r:embed="rId15"/>
              <a:stretch>
                <a:fillRect/>
              </a:stretch>
            </p:blipFill>
          </mc:Fallback>
        </mc:AlternateContent>
        <p:spPr>
          <a:xfrm>
            <a:off x="0" y="0"/>
            <a:ext cx="1101512" cy="768372"/>
          </a:xfrm>
          <a:prstGeom prst="rect">
            <a:avLst/>
          </a:prstGeom>
        </p:spPr>
      </p:pic>
      <p:pic>
        <p:nvPicPr>
          <p:cNvPr id="10" name="Picture 9" descr="AWAKE_white_background.jpg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33032" y="108496"/>
            <a:ext cx="1310968" cy="659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87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muggli@mpp.mpg.de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emf"/><Relationship Id="rId3" Type="http://schemas.openxmlformats.org/officeDocument/2006/relationships/image" Target="../media/image42.png"/><Relationship Id="rId7" Type="http://schemas.openxmlformats.org/officeDocument/2006/relationships/image" Target="../media/image40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41.wmf"/><Relationship Id="rId5" Type="http://schemas.openxmlformats.org/officeDocument/2006/relationships/image" Target="../media/image39.wmf"/><Relationship Id="rId10" Type="http://schemas.openxmlformats.org/officeDocument/2006/relationships/oleObject" Target="../embeddings/oleObject3.bin"/><Relationship Id="rId4" Type="http://schemas.openxmlformats.org/officeDocument/2006/relationships/oleObject" Target="../embeddings/oleObject1.bin"/><Relationship Id="rId9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emf"/><Relationship Id="rId4" Type="http://schemas.openxmlformats.org/officeDocument/2006/relationships/image" Target="../media/image5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gif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286000" y="4324916"/>
            <a:ext cx="4572000" cy="123110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b="1" dirty="0" smtClean="0">
                <a:solidFill>
                  <a:schemeClr val="accent1">
                    <a:lumMod val="50000"/>
                  </a:schemeClr>
                </a:solidFill>
                <a:latin typeface="Helvetica" charset="0"/>
              </a:rPr>
              <a:t>Joshua Moody</a:t>
            </a:r>
            <a:endParaRPr lang="en-US" sz="3200" b="1" dirty="0">
              <a:solidFill>
                <a:schemeClr val="accent1">
                  <a:lumMod val="50000"/>
                </a:schemeClr>
              </a:solidFill>
              <a:latin typeface="Helvetica" charset="0"/>
            </a:endParaRPr>
          </a:p>
          <a:p>
            <a:pPr algn="ctr">
              <a:defRPr/>
            </a:pPr>
            <a:r>
              <a:rPr lang="en-US" sz="2400" b="1" dirty="0" smtClean="0">
                <a:solidFill>
                  <a:srgbClr val="3C8C93"/>
                </a:solidFill>
                <a:latin typeface="Helvetica" charset="0"/>
              </a:rPr>
              <a:t>AWAKE Group</a:t>
            </a:r>
          </a:p>
          <a:p>
            <a:pPr algn="ctr">
              <a:defRPr/>
            </a:pPr>
            <a:r>
              <a:rPr lang="en-US" b="1" dirty="0" smtClean="0">
                <a:solidFill>
                  <a:srgbClr val="3C8C93"/>
                </a:solidFill>
                <a:latin typeface="Helvetica" charset="0"/>
                <a:hlinkClick r:id="rId3"/>
              </a:rPr>
              <a:t>moody@mpp.mpg.de</a:t>
            </a:r>
            <a:endParaRPr lang="en-US" b="1" dirty="0">
              <a:solidFill>
                <a:srgbClr val="3C8C93"/>
              </a:solidFill>
              <a:latin typeface="Helvetica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857375" y="1848416"/>
            <a:ext cx="542925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5400" b="1" dirty="0" smtClean="0">
                <a:solidFill>
                  <a:schemeClr val="accent1">
                    <a:lumMod val="50000"/>
                  </a:schemeClr>
                </a:solidFill>
                <a:latin typeface="Helvetica" charset="0"/>
              </a:rPr>
              <a:t>Project Review:</a:t>
            </a:r>
          </a:p>
          <a:p>
            <a:pPr algn="ctr">
              <a:defRPr/>
            </a:pPr>
            <a:r>
              <a:rPr lang="en-US" sz="5400" b="1" dirty="0" smtClean="0">
                <a:solidFill>
                  <a:schemeClr val="accent1">
                    <a:lumMod val="50000"/>
                  </a:schemeClr>
                </a:solidFill>
                <a:latin typeface="Helvetica" charset="0"/>
              </a:rPr>
              <a:t>Status of AWAKE Project</a:t>
            </a:r>
            <a:endParaRPr lang="en-US" sz="5400" b="1" dirty="0">
              <a:solidFill>
                <a:schemeClr val="accent1">
                  <a:lumMod val="50000"/>
                </a:schemeClr>
              </a:solidFill>
              <a:latin typeface="Helvetica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64807" y="523220"/>
            <a:ext cx="4496393" cy="161353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39899" y="0"/>
            <a:ext cx="57771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53B8DD"/>
                </a:solidFill>
              </a:rPr>
              <a:t>Vapor Source</a:t>
            </a:r>
            <a:endParaRPr lang="en-US" sz="2800" dirty="0">
              <a:solidFill>
                <a:srgbClr val="53B8DD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71657"/>
            <a:ext cx="3479800" cy="324373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1971658"/>
            <a:ext cx="4272257" cy="264122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5218668"/>
            <a:ext cx="95885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Rubidium:	</a:t>
            </a:r>
            <a:r>
              <a:rPr lang="en-US" baseline="30000" dirty="0" smtClean="0"/>
              <a:t>85</a:t>
            </a:r>
            <a:r>
              <a:rPr lang="en-US" dirty="0" smtClean="0"/>
              <a:t>Rb(72%)+</a:t>
            </a:r>
            <a:r>
              <a:rPr lang="en-US" baseline="30000" dirty="0" smtClean="0"/>
              <a:t>87</a:t>
            </a:r>
            <a:r>
              <a:rPr lang="en-US" dirty="0" smtClean="0"/>
              <a:t>Rb(28%)	</a:t>
            </a:r>
            <a:r>
              <a:rPr lang="en-US" dirty="0" smtClean="0">
                <a:latin typeface="Symbol" charset="2"/>
                <a:cs typeface="Symbol" charset="2"/>
              </a:rPr>
              <a:t>f</a:t>
            </a:r>
            <a:r>
              <a:rPr lang="en-US" baseline="-25000" dirty="0" smtClean="0"/>
              <a:t>i</a:t>
            </a:r>
            <a:r>
              <a:rPr lang="en-US" dirty="0" smtClean="0"/>
              <a:t>=4.22eV	I</a:t>
            </a:r>
            <a:r>
              <a:rPr lang="en-US" baseline="-25000" dirty="0" smtClean="0"/>
              <a:t>thresh</a:t>
            </a:r>
            <a:r>
              <a:rPr lang="en-US" dirty="0" smtClean="0"/>
              <a:t>~1.7x10</a:t>
            </a:r>
            <a:r>
              <a:rPr lang="en-US" baseline="30000" dirty="0" smtClean="0"/>
              <a:t>12 </a:t>
            </a:r>
            <a:r>
              <a:rPr lang="en-US" dirty="0" smtClean="0"/>
              <a:t>Wcm</a:t>
            </a:r>
            <a:r>
              <a:rPr lang="en-US" baseline="30000" dirty="0" smtClean="0"/>
              <a:t>-2</a:t>
            </a:r>
            <a:r>
              <a:rPr lang="en-US" dirty="0" smtClean="0"/>
              <a:t>	</a:t>
            </a:r>
            <a:r>
              <a:rPr lang="en-US" dirty="0" err="1" smtClean="0"/>
              <a:t>T</a:t>
            </a:r>
            <a:r>
              <a:rPr lang="en-US" baseline="-25000" dirty="0" err="1" smtClean="0"/>
              <a:t>melt</a:t>
            </a:r>
            <a:r>
              <a:rPr lang="en-US" dirty="0" smtClean="0"/>
              <a:t>=39°C</a:t>
            </a:r>
          </a:p>
          <a:p>
            <a:endParaRPr lang="en-US" dirty="0" smtClean="0"/>
          </a:p>
          <a:p>
            <a:r>
              <a:rPr lang="en-US" dirty="0" err="1" smtClean="0"/>
              <a:t>Rb</a:t>
            </a:r>
            <a:r>
              <a:rPr lang="en-US" dirty="0" smtClean="0"/>
              <a:t> vapor with imposed temperature (150-220°C)		Laser pulse ionized	</a:t>
            </a:r>
            <a:r>
              <a:rPr lang="en-US" sz="1600" dirty="0" smtClean="0"/>
              <a:t>(100fs, ~100mJ, w</a:t>
            </a:r>
            <a:r>
              <a:rPr lang="en-US" sz="1600" baseline="-25000" dirty="0" smtClean="0"/>
              <a:t>0</a:t>
            </a:r>
            <a:r>
              <a:rPr lang="en-US" sz="1600" dirty="0" smtClean="0"/>
              <a:t>=1mm)</a:t>
            </a:r>
            <a:endParaRPr lang="en-US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130629" y="681600"/>
            <a:ext cx="334917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smtClean="0"/>
              <a:t>People Involved: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P. </a:t>
            </a:r>
            <a:r>
              <a:rPr lang="en-US" dirty="0" err="1" smtClean="0"/>
              <a:t>Muggli</a:t>
            </a: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E. Oz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F. </a:t>
            </a:r>
            <a:r>
              <a:rPr lang="en-US" dirty="0" err="1" smtClean="0"/>
              <a:t>Batsch</a:t>
            </a: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N. Savard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1586" y="580452"/>
            <a:ext cx="4853801" cy="186920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028" t="10350" r="2049" b="2646"/>
          <a:stretch>
            <a:fillRect/>
          </a:stretch>
        </p:blipFill>
        <p:spPr>
          <a:xfrm>
            <a:off x="139000" y="1497485"/>
            <a:ext cx="3241231" cy="224940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721" t="3867" b="4545"/>
          <a:stretch>
            <a:fillRect/>
          </a:stretch>
        </p:blipFill>
        <p:spPr>
          <a:xfrm>
            <a:off x="475275" y="695990"/>
            <a:ext cx="2124362" cy="7923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17372" y="2435805"/>
            <a:ext cx="4210627" cy="1597474"/>
          </a:xfrm>
          <a:prstGeom prst="rect">
            <a:avLst/>
          </a:prstGeom>
        </p:spPr>
      </p:pic>
      <p:sp>
        <p:nvSpPr>
          <p:cNvPr id="9" name="Text Box 25"/>
          <p:cNvSpPr txBox="1">
            <a:spLocks noChangeArrowheads="1"/>
          </p:cNvSpPr>
          <p:nvPr/>
        </p:nvSpPr>
        <p:spPr bwMode="auto">
          <a:xfrm>
            <a:off x="0" y="5803432"/>
            <a:ext cx="804746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228600" indent="-228600">
              <a:buClr>
                <a:srgbClr val="FF0000"/>
              </a:buClr>
              <a:buFont typeface="Wingdings" charset="2"/>
              <a:buChar char="²"/>
            </a:pPr>
            <a:r>
              <a:rPr lang="en-US" sz="1400" dirty="0" smtClean="0"/>
              <a:t>Measured AWAKE density range (10</a:t>
            </a:r>
            <a:r>
              <a:rPr lang="en-US" sz="1400" baseline="30000" dirty="0" smtClean="0"/>
              <a:t>14</a:t>
            </a:r>
            <a:r>
              <a:rPr lang="en-US" sz="1400" dirty="0" smtClean="0"/>
              <a:t> &lt; n</a:t>
            </a:r>
            <a:r>
              <a:rPr lang="en-US" sz="1400" baseline="-25000" dirty="0" smtClean="0"/>
              <a:t>e0</a:t>
            </a:r>
            <a:r>
              <a:rPr lang="en-US" sz="1400" dirty="0" smtClean="0"/>
              <a:t>&lt; 10</a:t>
            </a:r>
            <a:r>
              <a:rPr lang="en-US" sz="1400" baseline="30000" dirty="0" smtClean="0"/>
              <a:t>15</a:t>
            </a:r>
            <a:r>
              <a:rPr lang="en-US" sz="1400" dirty="0" smtClean="0"/>
              <a:t>cm</a:t>
            </a:r>
            <a:r>
              <a:rPr lang="en-US" sz="1400" baseline="30000" dirty="0" smtClean="0"/>
              <a:t>-3</a:t>
            </a:r>
            <a:r>
              <a:rPr lang="en-US" sz="1400" dirty="0" smtClean="0"/>
              <a:t>) in the expected temperature range (180-200°C), Bachelor Thesis, F. Batch, TUM, 2014 </a:t>
            </a:r>
            <a:endParaRPr lang="en-US" sz="14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rcRect l="4127" t="4466"/>
          <a:stretch>
            <a:fillRect/>
          </a:stretch>
        </p:blipFill>
        <p:spPr>
          <a:xfrm>
            <a:off x="3948546" y="4083340"/>
            <a:ext cx="2065018" cy="151903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rcRect l="2743" t="5597" r="3997" b="3155"/>
          <a:stretch>
            <a:fillRect/>
          </a:stretch>
        </p:blipFill>
        <p:spPr>
          <a:xfrm>
            <a:off x="6038273" y="4071795"/>
            <a:ext cx="2060864" cy="155286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61228" y="1510122"/>
            <a:ext cx="118109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latin typeface="Symbol" charset="2"/>
                <a:cs typeface="Symbol" charset="2"/>
              </a:rPr>
              <a:t>l</a:t>
            </a:r>
            <a:r>
              <a:rPr lang="en-US" sz="1100" baseline="-25000" dirty="0" smtClean="0"/>
              <a:t>1</a:t>
            </a:r>
            <a:r>
              <a:rPr lang="en-US" sz="1100" dirty="0" smtClean="0"/>
              <a:t>=780.2412nm</a:t>
            </a:r>
            <a:endParaRPr lang="en-US" sz="1100" dirty="0"/>
          </a:p>
        </p:txBody>
      </p:sp>
      <p:sp>
        <p:nvSpPr>
          <p:cNvPr id="13" name="TextBox 12"/>
          <p:cNvSpPr txBox="1"/>
          <p:nvPr/>
        </p:nvSpPr>
        <p:spPr>
          <a:xfrm>
            <a:off x="2256358" y="3197931"/>
            <a:ext cx="118109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latin typeface="Symbol" charset="2"/>
                <a:cs typeface="Symbol" charset="2"/>
              </a:rPr>
              <a:t>l</a:t>
            </a:r>
            <a:r>
              <a:rPr lang="en-US" sz="1100" baseline="-25000" dirty="0" smtClean="0"/>
              <a:t>2</a:t>
            </a:r>
            <a:r>
              <a:rPr lang="en-US" sz="1100" dirty="0" smtClean="0"/>
              <a:t>=794.9788nm</a:t>
            </a:r>
            <a:endParaRPr lang="en-US" sz="1100" dirty="0"/>
          </a:p>
        </p:txBody>
      </p:sp>
      <p:sp>
        <p:nvSpPr>
          <p:cNvPr id="15" name="Text Box 25"/>
          <p:cNvSpPr txBox="1">
            <a:spLocks noChangeArrowheads="1"/>
          </p:cNvSpPr>
          <p:nvPr/>
        </p:nvSpPr>
        <p:spPr bwMode="auto">
          <a:xfrm>
            <a:off x="0" y="6448697"/>
            <a:ext cx="804746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228600" indent="-228600">
              <a:buClr>
                <a:srgbClr val="FF0000"/>
              </a:buClr>
              <a:buFont typeface="Wingdings" charset="2"/>
              <a:buChar char="²"/>
            </a:pPr>
            <a:r>
              <a:rPr lang="en-US" sz="1400" dirty="0" smtClean="0"/>
              <a:t>Diagnostic to be implemented in  AWAKE (Master Thesis …)</a:t>
            </a:r>
            <a:endParaRPr lang="en-US" sz="1400" dirty="0"/>
          </a:p>
        </p:txBody>
      </p:sp>
      <p:sp>
        <p:nvSpPr>
          <p:cNvPr id="16" name="TextBox 15"/>
          <p:cNvSpPr txBox="1"/>
          <p:nvPr/>
        </p:nvSpPr>
        <p:spPr>
          <a:xfrm>
            <a:off x="2596776" y="764532"/>
            <a:ext cx="10054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=&gt;Dispersion</a:t>
            </a:r>
          </a:p>
          <a:p>
            <a:r>
              <a:rPr lang="en-US" sz="1000" dirty="0" smtClean="0"/>
              <a:t>   (anomalous)</a:t>
            </a:r>
            <a:endParaRPr lang="en-US" sz="1000" dirty="0"/>
          </a:p>
        </p:txBody>
      </p:sp>
      <p:sp>
        <p:nvSpPr>
          <p:cNvPr id="17" name="TextBox 16"/>
          <p:cNvSpPr txBox="1"/>
          <p:nvPr/>
        </p:nvSpPr>
        <p:spPr>
          <a:xfrm>
            <a:off x="2596776" y="1169674"/>
            <a:ext cx="94753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=&gt;Absorption</a:t>
            </a:r>
            <a:endParaRPr lang="en-US" sz="1000" dirty="0"/>
          </a:p>
        </p:txBody>
      </p:sp>
      <p:grpSp>
        <p:nvGrpSpPr>
          <p:cNvPr id="2" name="Group 24"/>
          <p:cNvGrpSpPr/>
          <p:nvPr/>
        </p:nvGrpSpPr>
        <p:grpSpPr>
          <a:xfrm>
            <a:off x="103333" y="3690797"/>
            <a:ext cx="3558540" cy="2082800"/>
            <a:chOff x="103333" y="3690797"/>
            <a:chExt cx="3558540" cy="208280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3333" y="3690797"/>
              <a:ext cx="3558540" cy="2082800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1561356" y="4752296"/>
              <a:ext cx="1181093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>
                  <a:solidFill>
                    <a:schemeClr val="bg1"/>
                  </a:solidFill>
                  <a:latin typeface="Symbol" charset="2"/>
                  <a:cs typeface="Symbol" charset="2"/>
                </a:rPr>
                <a:t>l</a:t>
              </a:r>
              <a:r>
                <a:rPr lang="en-US" sz="1100" baseline="-25000" dirty="0" smtClean="0">
                  <a:solidFill>
                    <a:schemeClr val="bg1"/>
                  </a:solidFill>
                </a:rPr>
                <a:t>1</a:t>
              </a:r>
              <a:r>
                <a:rPr lang="en-US" sz="1100" dirty="0" smtClean="0">
                  <a:solidFill>
                    <a:schemeClr val="bg1"/>
                  </a:solidFill>
                </a:rPr>
                <a:t>=780.2412nm</a:t>
              </a:r>
              <a:endParaRPr lang="en-US" sz="1100" dirty="0">
                <a:solidFill>
                  <a:schemeClr val="bg1"/>
                </a:solidFill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594796" y="4243806"/>
              <a:ext cx="103788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>
                  <a:solidFill>
                    <a:schemeClr val="bg1"/>
                  </a:solidFill>
                </a:rPr>
                <a:t>T=20°C, no </a:t>
              </a:r>
              <a:r>
                <a:rPr lang="en-US" sz="1000" dirty="0" err="1" smtClean="0">
                  <a:solidFill>
                    <a:schemeClr val="bg1"/>
                  </a:solidFill>
                </a:rPr>
                <a:t>Rb</a:t>
              </a:r>
              <a:endParaRPr lang="en-US" sz="1000" dirty="0">
                <a:solidFill>
                  <a:schemeClr val="bg1"/>
                </a:solidFill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94477" y="5272295"/>
              <a:ext cx="61941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>
                  <a:solidFill>
                    <a:schemeClr val="bg1"/>
                  </a:solidFill>
                </a:rPr>
                <a:t>Hot, </a:t>
              </a:r>
              <a:r>
                <a:rPr lang="en-US" sz="1000" dirty="0" err="1" smtClean="0">
                  <a:solidFill>
                    <a:schemeClr val="bg1"/>
                  </a:solidFill>
                </a:rPr>
                <a:t>Rb</a:t>
              </a:r>
              <a:endParaRPr lang="en-US" sz="1000" dirty="0">
                <a:solidFill>
                  <a:schemeClr val="bg1"/>
                </a:solidFill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1788390" y="3740729"/>
              <a:ext cx="65948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</a:rPr>
                <a:t>~10nm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  <p:cxnSp>
          <p:nvCxnSpPr>
            <p:cNvPr id="23" name="Straight Arrow Connector 22"/>
            <p:cNvCxnSpPr/>
            <p:nvPr/>
          </p:nvCxnSpPr>
          <p:spPr bwMode="auto">
            <a:xfrm rot="10800000" flipV="1">
              <a:off x="674832" y="3879229"/>
              <a:ext cx="992908" cy="44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24" name="Straight Arrow Connector 23"/>
            <p:cNvCxnSpPr/>
            <p:nvPr/>
          </p:nvCxnSpPr>
          <p:spPr bwMode="auto">
            <a:xfrm rot="10800000" flipH="1" flipV="1">
              <a:off x="2560782" y="3888754"/>
              <a:ext cx="992908" cy="44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sp>
        <p:nvSpPr>
          <p:cNvPr id="25" name="TextBox 24"/>
          <p:cNvSpPr txBox="1"/>
          <p:nvPr/>
        </p:nvSpPr>
        <p:spPr>
          <a:xfrm>
            <a:off x="2090021" y="0"/>
            <a:ext cx="49639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53B8DD"/>
                </a:solidFill>
              </a:rPr>
              <a:t>Rb Vapor Density Measurements</a:t>
            </a:r>
            <a:endParaRPr lang="en-US" sz="2800" dirty="0">
              <a:solidFill>
                <a:srgbClr val="53B8DD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/>
          <p:cNvSpPr txBox="1"/>
          <p:nvPr/>
        </p:nvSpPr>
        <p:spPr>
          <a:xfrm>
            <a:off x="1127920" y="2032472"/>
            <a:ext cx="28666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Laser system in MPI, Munich</a:t>
            </a:r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4748192" y="765675"/>
            <a:ext cx="4231072" cy="666223"/>
            <a:chOff x="410217" y="1474038"/>
            <a:chExt cx="8252560" cy="1388564"/>
          </a:xfrm>
        </p:grpSpPr>
        <p:cxnSp>
          <p:nvCxnSpPr>
            <p:cNvPr id="10" name="Straight Arrow Connector 9"/>
            <p:cNvCxnSpPr/>
            <p:nvPr/>
          </p:nvCxnSpPr>
          <p:spPr>
            <a:xfrm flipV="1">
              <a:off x="410217" y="2397096"/>
              <a:ext cx="1204907" cy="465506"/>
            </a:xfrm>
            <a:prstGeom prst="straightConnector1">
              <a:avLst/>
            </a:prstGeom>
            <a:ln w="25400">
              <a:solidFill>
                <a:srgbClr val="FF0000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Rectangle 10"/>
            <p:cNvSpPr/>
            <p:nvPr/>
          </p:nvSpPr>
          <p:spPr>
            <a:xfrm>
              <a:off x="3103232" y="2244216"/>
              <a:ext cx="2117827" cy="339672"/>
            </a:xfrm>
            <a:prstGeom prst="rect">
              <a:avLst/>
            </a:prstGeom>
            <a:solidFill>
              <a:srgbClr val="FF6600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/>
            </a:p>
          </p:txBody>
        </p:sp>
        <p:cxnSp>
          <p:nvCxnSpPr>
            <p:cNvPr id="12" name="Straight Arrow Connector 11"/>
            <p:cNvCxnSpPr/>
            <p:nvPr/>
          </p:nvCxnSpPr>
          <p:spPr>
            <a:xfrm>
              <a:off x="1582241" y="2412972"/>
              <a:ext cx="1520991" cy="0"/>
            </a:xfrm>
            <a:prstGeom prst="straightConnector1">
              <a:avLst/>
            </a:prstGeom>
            <a:ln w="25400">
              <a:solidFill>
                <a:srgbClr val="FF0000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>
              <a:stCxn id="11" idx="1"/>
            </p:cNvCxnSpPr>
            <p:nvPr/>
          </p:nvCxnSpPr>
          <p:spPr>
            <a:xfrm flipV="1">
              <a:off x="3103232" y="2399251"/>
              <a:ext cx="4846806" cy="14801"/>
            </a:xfrm>
            <a:prstGeom prst="straightConnector1">
              <a:avLst/>
            </a:prstGeom>
            <a:ln w="25400">
              <a:solidFill>
                <a:srgbClr val="FF0000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>
              <a:off x="1024319" y="1870201"/>
              <a:ext cx="0" cy="563936"/>
            </a:xfrm>
            <a:prstGeom prst="straightConnector1">
              <a:avLst/>
            </a:prstGeom>
            <a:ln w="25400">
              <a:solidFill>
                <a:srgbClr val="0000FF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>
              <a:off x="2446105" y="1776250"/>
              <a:ext cx="393832" cy="608579"/>
            </a:xfrm>
            <a:prstGeom prst="straightConnector1">
              <a:avLst/>
            </a:prstGeom>
            <a:ln w="25400">
              <a:solidFill>
                <a:srgbClr val="008000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>
              <a:off x="2060030" y="1780934"/>
              <a:ext cx="395817" cy="0"/>
            </a:xfrm>
            <a:prstGeom prst="straightConnector1">
              <a:avLst/>
            </a:prstGeom>
            <a:ln w="25400">
              <a:solidFill>
                <a:srgbClr val="008000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 flipV="1">
              <a:off x="3767394" y="2384829"/>
              <a:ext cx="2441705" cy="2"/>
            </a:xfrm>
            <a:prstGeom prst="straightConnector1">
              <a:avLst/>
            </a:prstGeom>
            <a:ln w="25400">
              <a:solidFill>
                <a:srgbClr val="008000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 flipV="1">
              <a:off x="5211084" y="2434137"/>
              <a:ext cx="1565681" cy="3294"/>
            </a:xfrm>
            <a:prstGeom prst="straightConnector1">
              <a:avLst/>
            </a:prstGeom>
            <a:ln w="25400">
              <a:solidFill>
                <a:srgbClr val="0000FF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>
              <a:off x="933301" y="2361719"/>
              <a:ext cx="165100" cy="157753"/>
            </a:xfrm>
            <a:prstGeom prst="straightConnector1">
              <a:avLst/>
            </a:prstGeom>
            <a:ln w="25400">
              <a:solidFill>
                <a:srgbClr val="0000C3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>
              <a:off x="6673702" y="2320374"/>
              <a:ext cx="165100" cy="157753"/>
            </a:xfrm>
            <a:prstGeom prst="straightConnector1">
              <a:avLst/>
            </a:prstGeom>
            <a:ln w="25400">
              <a:solidFill>
                <a:srgbClr val="0000C3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>
              <a:off x="1085701" y="2514119"/>
              <a:ext cx="165100" cy="157753"/>
            </a:xfrm>
            <a:prstGeom prst="straightConnector1">
              <a:avLst/>
            </a:prstGeom>
            <a:ln w="25400">
              <a:solidFill>
                <a:srgbClr val="0000C3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/>
            <p:nvPr/>
          </p:nvCxnSpPr>
          <p:spPr>
            <a:xfrm>
              <a:off x="6773471" y="2419310"/>
              <a:ext cx="0" cy="312793"/>
            </a:xfrm>
            <a:prstGeom prst="straightConnector1">
              <a:avLst/>
            </a:prstGeom>
            <a:ln w="25400">
              <a:solidFill>
                <a:srgbClr val="0000FF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Rectangle 24"/>
            <p:cNvSpPr/>
            <p:nvPr/>
          </p:nvSpPr>
          <p:spPr>
            <a:xfrm>
              <a:off x="7964277" y="1992252"/>
              <a:ext cx="698500" cy="809688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1606954" y="1663582"/>
              <a:ext cx="630238" cy="296406"/>
            </a:xfrm>
            <a:prstGeom prst="rect">
              <a:avLst/>
            </a:prstGeom>
            <a:solidFill>
              <a:srgbClr val="008000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/>
            </a:p>
          </p:txBody>
        </p:sp>
        <p:sp>
          <p:nvSpPr>
            <p:cNvPr id="28" name="Isosceles Triangle 27"/>
            <p:cNvSpPr/>
            <p:nvPr/>
          </p:nvSpPr>
          <p:spPr>
            <a:xfrm>
              <a:off x="1448436" y="2079014"/>
              <a:ext cx="219679" cy="667916"/>
            </a:xfrm>
            <a:prstGeom prst="triangle">
              <a:avLst/>
            </a:prstGeom>
            <a:solidFill>
              <a:schemeClr val="accent1">
                <a:tint val="100000"/>
                <a:shade val="100000"/>
                <a:satMod val="130000"/>
                <a:alpha val="49000"/>
              </a:schemeClr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29" name="Isosceles Triangle 28"/>
            <p:cNvSpPr/>
            <p:nvPr/>
          </p:nvSpPr>
          <p:spPr>
            <a:xfrm rot="2282123">
              <a:off x="2416158" y="1661461"/>
              <a:ext cx="145710" cy="283769"/>
            </a:xfrm>
            <a:prstGeom prst="triangle">
              <a:avLst/>
            </a:prstGeom>
            <a:solidFill>
              <a:schemeClr val="accent1">
                <a:tint val="100000"/>
                <a:shade val="100000"/>
                <a:satMod val="130000"/>
                <a:alpha val="49000"/>
              </a:schemeClr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709200" y="1474038"/>
              <a:ext cx="630238" cy="404810"/>
            </a:xfrm>
            <a:prstGeom prst="rect">
              <a:avLst/>
            </a:prstGeom>
            <a:solidFill>
              <a:srgbClr val="0000FF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/>
            </a:p>
          </p:txBody>
        </p:sp>
        <p:cxnSp>
          <p:nvCxnSpPr>
            <p:cNvPr id="31" name="Straight Arrow Connector 30"/>
            <p:cNvCxnSpPr/>
            <p:nvPr/>
          </p:nvCxnSpPr>
          <p:spPr>
            <a:xfrm>
              <a:off x="2839937" y="2388817"/>
              <a:ext cx="1020423" cy="4319"/>
            </a:xfrm>
            <a:prstGeom prst="straightConnector1">
              <a:avLst/>
            </a:prstGeom>
            <a:ln w="25400">
              <a:solidFill>
                <a:srgbClr val="008000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/>
            <p:cNvCxnSpPr>
              <a:endCxn id="27" idx="1"/>
            </p:cNvCxnSpPr>
            <p:nvPr/>
          </p:nvCxnSpPr>
          <p:spPr>
            <a:xfrm>
              <a:off x="1341847" y="1795571"/>
              <a:ext cx="265107" cy="16214"/>
            </a:xfrm>
            <a:prstGeom prst="straightConnector1">
              <a:avLst/>
            </a:prstGeom>
            <a:ln w="25400">
              <a:solidFill>
                <a:srgbClr val="0000FF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/>
            <p:nvPr/>
          </p:nvCxnSpPr>
          <p:spPr>
            <a:xfrm>
              <a:off x="1032631" y="2434137"/>
              <a:ext cx="4196740" cy="0"/>
            </a:xfrm>
            <a:prstGeom prst="straightConnector1">
              <a:avLst/>
            </a:prstGeom>
            <a:ln w="25400">
              <a:solidFill>
                <a:srgbClr val="0000FF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/>
            <p:cNvCxnSpPr/>
            <p:nvPr/>
          </p:nvCxnSpPr>
          <p:spPr>
            <a:xfrm>
              <a:off x="5670939" y="2333855"/>
              <a:ext cx="0" cy="162514"/>
            </a:xfrm>
            <a:prstGeom prst="straightConnector1">
              <a:avLst/>
            </a:prstGeom>
            <a:ln w="76200" cmpd="sng">
              <a:solidFill>
                <a:srgbClr val="FF00FF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/>
            <p:cNvCxnSpPr/>
            <p:nvPr/>
          </p:nvCxnSpPr>
          <p:spPr>
            <a:xfrm>
              <a:off x="5782445" y="2336444"/>
              <a:ext cx="0" cy="159925"/>
            </a:xfrm>
            <a:prstGeom prst="straightConnector1">
              <a:avLst/>
            </a:prstGeom>
            <a:ln w="25400">
              <a:solidFill>
                <a:srgbClr val="FF00FF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Rectangle 35"/>
            <p:cNvSpPr/>
            <p:nvPr/>
          </p:nvSpPr>
          <p:spPr>
            <a:xfrm>
              <a:off x="5450535" y="2285269"/>
              <a:ext cx="396875" cy="281188"/>
            </a:xfrm>
            <a:prstGeom prst="rect">
              <a:avLst/>
            </a:prstGeom>
            <a:solidFill>
              <a:srgbClr val="FF66FF">
                <a:alpha val="16000"/>
              </a:srgbClr>
            </a:solidFill>
            <a:ln>
              <a:solidFill>
                <a:srgbClr val="FF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cxnSp>
          <p:nvCxnSpPr>
            <p:cNvPr id="37" name="Straight Arrow Connector 36"/>
            <p:cNvCxnSpPr/>
            <p:nvPr/>
          </p:nvCxnSpPr>
          <p:spPr>
            <a:xfrm>
              <a:off x="5528064" y="2333855"/>
              <a:ext cx="0" cy="162514"/>
            </a:xfrm>
            <a:prstGeom prst="straightConnector1">
              <a:avLst/>
            </a:prstGeom>
            <a:ln w="76200" cmpd="sng">
              <a:solidFill>
                <a:srgbClr val="FF00FF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Rectangle 37"/>
            <p:cNvSpPr/>
            <p:nvPr/>
          </p:nvSpPr>
          <p:spPr>
            <a:xfrm>
              <a:off x="5281328" y="2282587"/>
              <a:ext cx="87431" cy="281188"/>
            </a:xfrm>
            <a:prstGeom prst="rect">
              <a:avLst/>
            </a:prstGeom>
            <a:solidFill>
              <a:srgbClr val="FFFF00">
                <a:alpha val="16000"/>
              </a:srgbClr>
            </a:solidFill>
            <a:ln>
              <a:solidFill>
                <a:srgbClr val="FF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6499553" y="2278716"/>
              <a:ext cx="87431" cy="281188"/>
            </a:xfrm>
            <a:prstGeom prst="rect">
              <a:avLst/>
            </a:prstGeom>
            <a:solidFill>
              <a:srgbClr val="FFFF00">
                <a:alpha val="16000"/>
              </a:srgbClr>
            </a:solidFill>
            <a:ln>
              <a:solidFill>
                <a:srgbClr val="FF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cxnSp>
          <p:nvCxnSpPr>
            <p:cNvPr id="40" name="Straight Arrow Connector 39"/>
            <p:cNvCxnSpPr/>
            <p:nvPr/>
          </p:nvCxnSpPr>
          <p:spPr>
            <a:xfrm flipV="1">
              <a:off x="6198908" y="1810689"/>
              <a:ext cx="529166" cy="578847"/>
            </a:xfrm>
            <a:prstGeom prst="straightConnector1">
              <a:avLst/>
            </a:prstGeom>
            <a:ln w="25400">
              <a:solidFill>
                <a:srgbClr val="008000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Isosceles Triangle 40"/>
            <p:cNvSpPr/>
            <p:nvPr/>
          </p:nvSpPr>
          <p:spPr>
            <a:xfrm rot="8280435">
              <a:off x="6143424" y="2156233"/>
              <a:ext cx="196140" cy="445738"/>
            </a:xfrm>
            <a:prstGeom prst="triangle">
              <a:avLst/>
            </a:prstGeom>
            <a:solidFill>
              <a:schemeClr val="accent1">
                <a:tint val="100000"/>
                <a:shade val="100000"/>
                <a:satMod val="130000"/>
                <a:alpha val="49000"/>
              </a:schemeClr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42" name="Rectangle 41"/>
            <p:cNvSpPr/>
            <p:nvPr/>
          </p:nvSpPr>
          <p:spPr>
            <a:xfrm rot="2520350">
              <a:off x="6672198" y="1665287"/>
              <a:ext cx="202546" cy="169934"/>
            </a:xfrm>
            <a:prstGeom prst="rect">
              <a:avLst/>
            </a:prstGeom>
            <a:solidFill>
              <a:srgbClr val="66FF66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/>
            </a:p>
          </p:txBody>
        </p:sp>
      </p:grpSp>
      <p:sp>
        <p:nvSpPr>
          <p:cNvPr id="43" name="Oval 42"/>
          <p:cNvSpPr/>
          <p:nvPr/>
        </p:nvSpPr>
        <p:spPr>
          <a:xfrm>
            <a:off x="4748192" y="584896"/>
            <a:ext cx="594030" cy="524289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Picture 44" descr="laser-room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511" y="361695"/>
            <a:ext cx="2355716" cy="1884573"/>
          </a:xfrm>
          <a:prstGeom prst="rect">
            <a:avLst/>
          </a:prstGeom>
        </p:spPr>
      </p:pic>
      <p:pic>
        <p:nvPicPr>
          <p:cNvPr id="46" name="Picture 45" descr="LaserMPP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62" y="2276872"/>
            <a:ext cx="6270430" cy="4184006"/>
          </a:xfrm>
          <a:prstGeom prst="rect">
            <a:avLst/>
          </a:prstGeom>
        </p:spPr>
      </p:pic>
      <p:graphicFrame>
        <p:nvGraphicFramePr>
          <p:cNvPr id="48" name="Table 4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5385989"/>
              </p:ext>
            </p:extLst>
          </p:nvPr>
        </p:nvGraphicFramePr>
        <p:xfrm>
          <a:off x="6366766" y="2251307"/>
          <a:ext cx="2556692" cy="26351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14802"/>
                <a:gridCol w="1041890"/>
              </a:tblGrid>
              <a:tr h="245568">
                <a:tc gridSpan="2"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100" kern="800" dirty="0">
                          <a:effectLst/>
                          <a:latin typeface="+mn-lt"/>
                          <a:ea typeface="Times New Roman"/>
                        </a:rPr>
                        <a:t>Laser </a:t>
                      </a:r>
                      <a:r>
                        <a:rPr lang="en-GB" sz="1100" kern="800" dirty="0" smtClean="0">
                          <a:effectLst/>
                          <a:latin typeface="+mn-lt"/>
                          <a:ea typeface="Times New Roman"/>
                        </a:rPr>
                        <a:t>Beam</a:t>
                      </a:r>
                      <a:r>
                        <a:rPr lang="en-GB" sz="1100" kern="800" baseline="0" dirty="0" smtClean="0">
                          <a:effectLst/>
                          <a:latin typeface="+mn-lt"/>
                          <a:ea typeface="Times New Roman"/>
                        </a:rPr>
                        <a:t> </a:t>
                      </a:r>
                      <a:endParaRPr lang="en-US" sz="16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45568"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  <a:latin typeface="+mn-lt"/>
                          <a:ea typeface="Times New Roman"/>
                        </a:rPr>
                        <a:t>Laser type</a:t>
                      </a:r>
                      <a:endParaRPr lang="en-US" sz="11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  <a:latin typeface="+mn-lt"/>
                          <a:ea typeface="Times New Roman"/>
                        </a:rPr>
                        <a:t>Fiber </a:t>
                      </a:r>
                      <a:r>
                        <a:rPr lang="en-US" sz="1100" dirty="0" err="1" smtClean="0">
                          <a:effectLst/>
                          <a:latin typeface="+mn-lt"/>
                          <a:ea typeface="Times New Roman"/>
                        </a:rPr>
                        <a:t>Ti:Sapphire</a:t>
                      </a:r>
                      <a:endParaRPr lang="en-US" sz="11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45568"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100" kern="800" dirty="0">
                          <a:effectLst/>
                          <a:latin typeface="+mn-lt"/>
                          <a:ea typeface="Times New Roman"/>
                        </a:rPr>
                        <a:t>Pulse wavelength</a:t>
                      </a:r>
                      <a:endParaRPr lang="en-US" sz="16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100" kern="800" dirty="0">
                          <a:effectLst/>
                          <a:latin typeface="Symbol" charset="2"/>
                          <a:ea typeface="Times New Roman"/>
                          <a:cs typeface="Symbol" charset="2"/>
                        </a:rPr>
                        <a:t>l</a:t>
                      </a:r>
                      <a:r>
                        <a:rPr lang="en-GB" sz="1100" kern="800" baseline="-25000" dirty="0">
                          <a:effectLst/>
                          <a:latin typeface="+mn-lt"/>
                          <a:ea typeface="Times New Roman"/>
                        </a:rPr>
                        <a:t>0</a:t>
                      </a:r>
                      <a:r>
                        <a:rPr lang="en-GB" sz="1100" kern="800" dirty="0">
                          <a:effectLst/>
                          <a:latin typeface="+mn-lt"/>
                          <a:ea typeface="Times New Roman"/>
                        </a:rPr>
                        <a:t> = 780 nm</a:t>
                      </a:r>
                      <a:endParaRPr lang="en-US" sz="16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45568"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100" kern="800" dirty="0">
                          <a:effectLst/>
                          <a:latin typeface="+mn-lt"/>
                          <a:ea typeface="Times New Roman"/>
                        </a:rPr>
                        <a:t>Pulse length</a:t>
                      </a:r>
                      <a:endParaRPr lang="en-US" sz="16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100" kern="800">
                          <a:effectLst/>
                          <a:latin typeface="+mn-lt"/>
                          <a:ea typeface="Times New Roman"/>
                        </a:rPr>
                        <a:t>100-120 fs</a:t>
                      </a:r>
                      <a:endParaRPr lang="en-US" sz="160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45568"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100" kern="800" dirty="0">
                          <a:effectLst/>
                          <a:latin typeface="+mn-lt"/>
                          <a:ea typeface="Times New Roman"/>
                        </a:rPr>
                        <a:t>Pulse energy (after </a:t>
                      </a:r>
                      <a:r>
                        <a:rPr lang="en-GB" sz="1100" kern="800" dirty="0" err="1">
                          <a:effectLst/>
                          <a:latin typeface="+mn-lt"/>
                          <a:ea typeface="Times New Roman"/>
                        </a:rPr>
                        <a:t>compr</a:t>
                      </a:r>
                      <a:r>
                        <a:rPr lang="en-GB" sz="1100" kern="800" dirty="0">
                          <a:effectLst/>
                          <a:latin typeface="+mn-lt"/>
                          <a:ea typeface="Times New Roman"/>
                        </a:rPr>
                        <a:t>.)</a:t>
                      </a:r>
                      <a:endParaRPr lang="en-US" sz="16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100" b="1" kern="800" dirty="0">
                          <a:effectLst/>
                          <a:latin typeface="+mn-lt"/>
                          <a:ea typeface="Times New Roman"/>
                        </a:rPr>
                        <a:t>450 </a:t>
                      </a:r>
                      <a:r>
                        <a:rPr lang="en-GB" sz="1100" b="1" kern="800" dirty="0" err="1">
                          <a:effectLst/>
                          <a:latin typeface="+mn-lt"/>
                          <a:ea typeface="Times New Roman"/>
                        </a:rPr>
                        <a:t>mJ</a:t>
                      </a:r>
                      <a:endParaRPr lang="en-US" sz="16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45568"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100" kern="800" dirty="0">
                          <a:effectLst/>
                          <a:latin typeface="+mn-lt"/>
                          <a:ea typeface="Times New Roman"/>
                        </a:rPr>
                        <a:t>Laser power</a:t>
                      </a:r>
                      <a:endParaRPr lang="en-US" sz="16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100" b="1" kern="800" dirty="0" smtClean="0">
                          <a:effectLst/>
                          <a:latin typeface="+mn-lt"/>
                          <a:ea typeface="Times New Roman"/>
                        </a:rPr>
                        <a:t>4.5 </a:t>
                      </a:r>
                      <a:r>
                        <a:rPr lang="en-GB" sz="1100" b="1" kern="800" dirty="0">
                          <a:effectLst/>
                          <a:latin typeface="+mn-lt"/>
                          <a:ea typeface="Times New Roman"/>
                        </a:rPr>
                        <a:t>TW</a:t>
                      </a:r>
                      <a:endParaRPr lang="en-US" sz="16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45568"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100" kern="800" dirty="0">
                          <a:effectLst/>
                          <a:latin typeface="+mn-lt"/>
                          <a:ea typeface="Times New Roman"/>
                        </a:rPr>
                        <a:t>Focused laser size</a:t>
                      </a:r>
                      <a:endParaRPr lang="en-US" sz="16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100" b="1" kern="800" dirty="0" err="1">
                          <a:effectLst/>
                          <a:latin typeface="Symbol" charset="2"/>
                          <a:ea typeface="Times New Roman"/>
                          <a:cs typeface="Symbol" charset="2"/>
                        </a:rPr>
                        <a:t>s</a:t>
                      </a:r>
                      <a:r>
                        <a:rPr lang="en-GB" sz="1100" b="1" kern="800" baseline="-25000" dirty="0" err="1">
                          <a:effectLst/>
                          <a:latin typeface="+mn-lt"/>
                          <a:ea typeface="Times New Roman"/>
                        </a:rPr>
                        <a:t>x,y</a:t>
                      </a:r>
                      <a:r>
                        <a:rPr lang="en-GB" sz="1100" b="1" kern="800" dirty="0">
                          <a:effectLst/>
                          <a:latin typeface="+mn-lt"/>
                          <a:ea typeface="Times New Roman"/>
                        </a:rPr>
                        <a:t> = 1 mm</a:t>
                      </a:r>
                      <a:endParaRPr lang="en-US" sz="16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45568"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  <a:latin typeface="+mn-lt"/>
                          <a:ea typeface="Times New Roman"/>
                        </a:rPr>
                        <a:t>Rayleigh</a:t>
                      </a:r>
                      <a:r>
                        <a:rPr lang="en-US" sz="1100" baseline="0" dirty="0" smtClean="0">
                          <a:effectLst/>
                          <a:latin typeface="+mn-lt"/>
                          <a:ea typeface="Times New Roman"/>
                        </a:rPr>
                        <a:t> length Z</a:t>
                      </a:r>
                      <a:r>
                        <a:rPr lang="en-US" sz="1100" baseline="-25000" dirty="0" smtClean="0">
                          <a:effectLst/>
                          <a:latin typeface="+mn-lt"/>
                          <a:ea typeface="Times New Roman"/>
                        </a:rPr>
                        <a:t>R</a:t>
                      </a:r>
                      <a:endParaRPr lang="en-US" sz="11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100" b="0" dirty="0" smtClean="0">
                          <a:effectLst/>
                          <a:latin typeface="+mn-lt"/>
                          <a:ea typeface="Times New Roman"/>
                        </a:rPr>
                        <a:t>3 </a:t>
                      </a:r>
                      <a:r>
                        <a:rPr lang="en-US" sz="1100" b="0" dirty="0" smtClean="0">
                          <a:effectLst/>
                          <a:latin typeface="+mn-lt"/>
                          <a:ea typeface="Times New Roman"/>
                        </a:rPr>
                        <a:t>m</a:t>
                      </a:r>
                      <a:endParaRPr lang="en-US" sz="1100" b="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45568"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100" kern="800" dirty="0" smtClean="0">
                          <a:effectLst/>
                          <a:latin typeface="+mn-lt"/>
                          <a:ea typeface="Times New Roman"/>
                        </a:rPr>
                        <a:t>Energy </a:t>
                      </a:r>
                      <a:r>
                        <a:rPr lang="en-GB" sz="1100" kern="800" dirty="0">
                          <a:effectLst/>
                          <a:latin typeface="+mn-lt"/>
                          <a:ea typeface="Times New Roman"/>
                        </a:rPr>
                        <a:t>stability</a:t>
                      </a:r>
                      <a:endParaRPr lang="en-US" sz="16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100" kern="800">
                          <a:effectLst/>
                          <a:latin typeface="+mn-lt"/>
                          <a:ea typeface="Times New Roman"/>
                        </a:rPr>
                        <a:t>±1.5% r.m.s.</a:t>
                      </a:r>
                      <a:endParaRPr lang="en-US" sz="160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45568"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100" kern="800" dirty="0">
                          <a:effectLst/>
                          <a:latin typeface="+mn-lt"/>
                          <a:ea typeface="Times New Roman"/>
                        </a:rPr>
                        <a:t>Repetition rate</a:t>
                      </a:r>
                      <a:endParaRPr lang="en-US" sz="16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100" kern="800" dirty="0">
                          <a:effectLst/>
                          <a:latin typeface="+mn-lt"/>
                          <a:ea typeface="Times New Roman"/>
                        </a:rPr>
                        <a:t>10 </a:t>
                      </a:r>
                      <a:r>
                        <a:rPr lang="en-GB" sz="1100" kern="800" dirty="0" smtClean="0">
                          <a:effectLst/>
                          <a:latin typeface="+mn-lt"/>
                          <a:ea typeface="Times New Roman"/>
                        </a:rPr>
                        <a:t>Hz</a:t>
                      </a: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49" name="TextBox 48"/>
          <p:cNvSpPr txBox="1"/>
          <p:nvPr/>
        </p:nvSpPr>
        <p:spPr>
          <a:xfrm>
            <a:off x="6300192" y="5085184"/>
            <a:ext cx="28438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Laser installed &amp; operating at MPP since fall 2014.  Will move to CERN early 2016.</a:t>
            </a:r>
            <a:endParaRPr lang="en-US" dirty="0"/>
          </a:p>
        </p:txBody>
      </p:sp>
      <p:sp>
        <p:nvSpPr>
          <p:cNvPr id="50" name="TextBox 49"/>
          <p:cNvSpPr txBox="1"/>
          <p:nvPr/>
        </p:nvSpPr>
        <p:spPr>
          <a:xfrm>
            <a:off x="1044947" y="1938318"/>
            <a:ext cx="25991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</a:rPr>
              <a:t>Laser Room in AWAKE area</a:t>
            </a: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29762" y="6091546"/>
            <a:ext cx="3637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Laser Room MPP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52" name="Slide Number Placeholder 5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B76B8-50B9-0D44-B76D-9AFB67E8FB11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47" name="TextBox 46"/>
          <p:cNvSpPr txBox="1"/>
          <p:nvPr/>
        </p:nvSpPr>
        <p:spPr>
          <a:xfrm>
            <a:off x="4060610" y="10706"/>
            <a:ext cx="17363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53B8DD"/>
                </a:solidFill>
              </a:rPr>
              <a:t>TW LASER </a:t>
            </a:r>
          </a:p>
        </p:txBody>
      </p:sp>
    </p:spTree>
    <p:extLst>
      <p:ext uri="{BB962C8B-B14F-4D97-AF65-F5344CB8AC3E}">
        <p14:creationId xmlns:p14="http://schemas.microsoft.com/office/powerpoint/2010/main" val="645492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3174427" y="1275400"/>
            <a:ext cx="5278598" cy="3230512"/>
            <a:chOff x="6025987" y="2690763"/>
            <a:chExt cx="2922935" cy="1592836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25987" y="2690763"/>
              <a:ext cx="2922935" cy="1592836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6025987" y="2690763"/>
              <a:ext cx="2922935" cy="1592836"/>
            </a:xfrm>
            <a:prstGeom prst="rect">
              <a:avLst/>
            </a:pr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4127366" y="2665979"/>
            <a:ext cx="1503957" cy="224677"/>
          </a:xfrm>
          <a:prstGeom prst="rect">
            <a:avLst/>
          </a:prstGeom>
          <a:noFill/>
        </p:spPr>
        <p:txBody>
          <a:bodyPr wrap="square" lIns="54865" tIns="27432" rIns="54865" bIns="27432" rtlCol="0">
            <a:spAutoFit/>
          </a:bodyPr>
          <a:lstStyle/>
          <a:p>
            <a:pPr algn="ctr"/>
            <a:r>
              <a:rPr lang="en-US" sz="1100" dirty="0">
                <a:solidFill>
                  <a:srgbClr val="FFFF00"/>
                </a:solidFill>
              </a:rPr>
              <a:t>Heat Pipe Oven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319470" y="3926966"/>
            <a:ext cx="1306982" cy="393954"/>
          </a:xfrm>
          <a:prstGeom prst="rect">
            <a:avLst/>
          </a:prstGeom>
          <a:noFill/>
        </p:spPr>
        <p:txBody>
          <a:bodyPr wrap="square" lIns="54865" tIns="27432" rIns="54865" bIns="27432" rtlCol="0">
            <a:spAutoFit/>
          </a:bodyPr>
          <a:lstStyle/>
          <a:p>
            <a:r>
              <a:rPr lang="en-US" sz="1100" dirty="0">
                <a:solidFill>
                  <a:srgbClr val="FFFF00"/>
                </a:solidFill>
              </a:rPr>
              <a:t>Diagnostic table</a:t>
            </a:r>
          </a:p>
          <a:p>
            <a:pPr algn="ctr"/>
            <a:r>
              <a:rPr lang="en-US" sz="1100" dirty="0">
                <a:solidFill>
                  <a:srgbClr val="FFFF00"/>
                </a:solidFill>
              </a:rPr>
              <a:t>with </a:t>
            </a:r>
            <a:r>
              <a:rPr lang="en-US" sz="1100" dirty="0" err="1">
                <a:solidFill>
                  <a:srgbClr val="FFFF00"/>
                </a:solidFill>
              </a:rPr>
              <a:t>A</a:t>
            </a:r>
            <a:r>
              <a:rPr lang="en-US" sz="1100" dirty="0" err="1" smtClean="0">
                <a:solidFill>
                  <a:srgbClr val="FFFF00"/>
                </a:solidFill>
              </a:rPr>
              <a:t>utocorrelator</a:t>
            </a:r>
            <a:endParaRPr lang="en-US" sz="1100" dirty="0">
              <a:solidFill>
                <a:srgbClr val="FFFF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333931" y="2188531"/>
            <a:ext cx="1011993" cy="224677"/>
          </a:xfrm>
          <a:prstGeom prst="rect">
            <a:avLst/>
          </a:prstGeom>
          <a:noFill/>
        </p:spPr>
        <p:txBody>
          <a:bodyPr wrap="square" lIns="54865" tIns="27432" rIns="54865" bIns="27432" rtlCol="0">
            <a:spAutoFit/>
          </a:bodyPr>
          <a:lstStyle/>
          <a:p>
            <a:r>
              <a:rPr lang="en-US" sz="1100" dirty="0">
                <a:solidFill>
                  <a:srgbClr val="FFFF00"/>
                </a:solidFill>
              </a:rPr>
              <a:t>C</a:t>
            </a:r>
            <a:r>
              <a:rPr lang="en-US" sz="1100" dirty="0" smtClean="0">
                <a:solidFill>
                  <a:srgbClr val="FFFF00"/>
                </a:solidFill>
              </a:rPr>
              <a:t>ompressor</a:t>
            </a:r>
            <a:endParaRPr lang="en-US" sz="1100" dirty="0">
              <a:solidFill>
                <a:srgbClr val="FFFF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690132" y="3679760"/>
            <a:ext cx="1141294" cy="393954"/>
          </a:xfrm>
          <a:prstGeom prst="rect">
            <a:avLst/>
          </a:prstGeom>
          <a:noFill/>
        </p:spPr>
        <p:txBody>
          <a:bodyPr wrap="square" lIns="54865" tIns="27432" rIns="54865" bIns="27432" rtlCol="0">
            <a:spAutoFit/>
          </a:bodyPr>
          <a:lstStyle/>
          <a:p>
            <a:pPr algn="ctr"/>
            <a:r>
              <a:rPr lang="en-US" sz="1100" dirty="0">
                <a:solidFill>
                  <a:srgbClr val="FFFF00"/>
                </a:solidFill>
              </a:rPr>
              <a:t>Laser </a:t>
            </a:r>
          </a:p>
          <a:p>
            <a:pPr algn="ctr"/>
            <a:r>
              <a:rPr lang="en-US" sz="1100" dirty="0">
                <a:solidFill>
                  <a:srgbClr val="FFFF00"/>
                </a:solidFill>
              </a:rPr>
              <a:t>E</a:t>
            </a:r>
            <a:r>
              <a:rPr lang="en-US" sz="1100" dirty="0" smtClean="0">
                <a:solidFill>
                  <a:srgbClr val="FFFF00"/>
                </a:solidFill>
              </a:rPr>
              <a:t>nclosure</a:t>
            </a:r>
            <a:endParaRPr lang="en-US" sz="1100" dirty="0">
              <a:solidFill>
                <a:srgbClr val="FFFF0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233" y="977462"/>
            <a:ext cx="2547498" cy="180085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TextBox 11"/>
          <p:cNvSpPr txBox="1"/>
          <p:nvPr/>
        </p:nvSpPr>
        <p:spPr>
          <a:xfrm>
            <a:off x="3048623" y="2130702"/>
            <a:ext cx="967197" cy="732508"/>
          </a:xfrm>
          <a:prstGeom prst="rect">
            <a:avLst/>
          </a:prstGeom>
          <a:noFill/>
        </p:spPr>
        <p:txBody>
          <a:bodyPr wrap="square" lIns="54865" tIns="27432" rIns="54865" bIns="27432" rtlCol="0">
            <a:spAutoFit/>
          </a:bodyPr>
          <a:lstStyle/>
          <a:p>
            <a:pPr algn="ctr"/>
            <a:r>
              <a:rPr lang="en-US" sz="1100" dirty="0">
                <a:solidFill>
                  <a:srgbClr val="FFFF00"/>
                </a:solidFill>
              </a:rPr>
              <a:t>Beam </a:t>
            </a:r>
          </a:p>
          <a:p>
            <a:pPr algn="ctr"/>
            <a:r>
              <a:rPr lang="en-US" sz="1100" dirty="0">
                <a:solidFill>
                  <a:srgbClr val="FFFF00"/>
                </a:solidFill>
              </a:rPr>
              <a:t>P</a:t>
            </a:r>
            <a:r>
              <a:rPr lang="en-US" sz="1100" dirty="0" smtClean="0">
                <a:solidFill>
                  <a:srgbClr val="FFFF00"/>
                </a:solidFill>
              </a:rPr>
              <a:t>rofiler </a:t>
            </a:r>
            <a:endParaRPr lang="en-US" sz="1100" dirty="0">
              <a:solidFill>
                <a:srgbClr val="FFFF00"/>
              </a:solidFill>
            </a:endParaRPr>
          </a:p>
          <a:p>
            <a:pPr algn="ctr"/>
            <a:r>
              <a:rPr lang="en-US" sz="1100" dirty="0">
                <a:solidFill>
                  <a:srgbClr val="FFFF00"/>
                </a:solidFill>
              </a:rPr>
              <a:t>on </a:t>
            </a:r>
          </a:p>
          <a:p>
            <a:pPr algn="ctr"/>
            <a:r>
              <a:rPr lang="en-US" sz="1100" dirty="0">
                <a:solidFill>
                  <a:srgbClr val="FFFF00"/>
                </a:solidFill>
              </a:rPr>
              <a:t>R</a:t>
            </a:r>
            <a:r>
              <a:rPr lang="en-US" sz="1100" dirty="0" smtClean="0">
                <a:solidFill>
                  <a:srgbClr val="FFFF00"/>
                </a:solidFill>
              </a:rPr>
              <a:t>ail</a:t>
            </a:r>
            <a:endParaRPr lang="en-US" sz="1100" dirty="0">
              <a:solidFill>
                <a:srgbClr val="FFFF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50912" y="2771536"/>
            <a:ext cx="1487782" cy="363176"/>
          </a:xfrm>
          <a:prstGeom prst="rect">
            <a:avLst/>
          </a:prstGeom>
          <a:noFill/>
        </p:spPr>
        <p:txBody>
          <a:bodyPr wrap="none" lIns="54865" tIns="27432" rIns="54865" bIns="27432" rtlCol="0">
            <a:spAutoFit/>
          </a:bodyPr>
          <a:lstStyle/>
          <a:p>
            <a:r>
              <a:rPr lang="en-US" sz="1000" dirty="0"/>
              <a:t>Spot at center first heater,</a:t>
            </a:r>
          </a:p>
          <a:p>
            <a:r>
              <a:rPr lang="en-US" sz="1000" dirty="0"/>
              <a:t>w0 radius is 200 um</a:t>
            </a:r>
          </a:p>
        </p:txBody>
      </p:sp>
      <p:cxnSp>
        <p:nvCxnSpPr>
          <p:cNvPr id="14" name="Straight Arrow Connector 13"/>
          <p:cNvCxnSpPr>
            <a:stCxn id="25" idx="3"/>
          </p:cNvCxnSpPr>
          <p:nvPr/>
        </p:nvCxnSpPr>
        <p:spPr>
          <a:xfrm flipV="1">
            <a:off x="2438694" y="2857090"/>
            <a:ext cx="1219858" cy="80363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092" y="4406892"/>
            <a:ext cx="2274445" cy="1702918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17" name="Straight Arrow Connector 16"/>
          <p:cNvCxnSpPr>
            <a:stCxn id="16" idx="0"/>
          </p:cNvCxnSpPr>
          <p:nvPr/>
        </p:nvCxnSpPr>
        <p:spPr>
          <a:xfrm flipV="1">
            <a:off x="1362315" y="4135629"/>
            <a:ext cx="2247522" cy="27126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 flipV="1">
            <a:off x="3722507" y="4303092"/>
            <a:ext cx="729290" cy="38659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829220" y="6400800"/>
            <a:ext cx="1066191" cy="209288"/>
          </a:xfrm>
          <a:prstGeom prst="rect">
            <a:avLst/>
          </a:prstGeom>
          <a:noFill/>
        </p:spPr>
        <p:txBody>
          <a:bodyPr wrap="none" lIns="54865" tIns="27432" rIns="54865" bIns="27432" rtlCol="0">
            <a:spAutoFit/>
          </a:bodyPr>
          <a:lstStyle/>
          <a:p>
            <a:r>
              <a:rPr lang="en-US" sz="1000" dirty="0"/>
              <a:t>100uJ Pulse No Rb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577991" y="6495657"/>
            <a:ext cx="1478164" cy="209288"/>
          </a:xfrm>
          <a:prstGeom prst="rect">
            <a:avLst/>
          </a:prstGeom>
          <a:noFill/>
        </p:spPr>
        <p:txBody>
          <a:bodyPr wrap="none" lIns="54865" tIns="27432" rIns="54865" bIns="27432" rtlCol="0">
            <a:spAutoFit/>
          </a:bodyPr>
          <a:lstStyle/>
          <a:p>
            <a:r>
              <a:rPr lang="en-US" sz="1000" dirty="0"/>
              <a:t>10mJ Pulse Power with Rb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199252" y="3721471"/>
            <a:ext cx="1117821" cy="563231"/>
          </a:xfrm>
          <a:prstGeom prst="rect">
            <a:avLst/>
          </a:prstGeom>
          <a:noFill/>
        </p:spPr>
        <p:txBody>
          <a:bodyPr wrap="square" lIns="54865" tIns="27432" rIns="54865" bIns="27432" rtlCol="0">
            <a:spAutoFit/>
          </a:bodyPr>
          <a:lstStyle/>
          <a:p>
            <a:r>
              <a:rPr lang="en-US" sz="1100" dirty="0">
                <a:solidFill>
                  <a:srgbClr val="FFFF00"/>
                </a:solidFill>
              </a:rPr>
              <a:t>Bleed-through camera after Rb with filter wheel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157168" y="1614796"/>
            <a:ext cx="906352" cy="224677"/>
          </a:xfrm>
          <a:prstGeom prst="rect">
            <a:avLst/>
          </a:prstGeom>
          <a:noFill/>
        </p:spPr>
        <p:txBody>
          <a:bodyPr wrap="square" lIns="54865" tIns="27432" rIns="54865" bIns="27432" rtlCol="0">
            <a:spAutoFit/>
          </a:bodyPr>
          <a:lstStyle/>
          <a:p>
            <a:r>
              <a:rPr lang="en-US" sz="1100" dirty="0">
                <a:solidFill>
                  <a:srgbClr val="FFFF00"/>
                </a:solidFill>
              </a:rPr>
              <a:t>Focus shifter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519785" y="1950257"/>
            <a:ext cx="906352" cy="224677"/>
          </a:xfrm>
          <a:prstGeom prst="rect">
            <a:avLst/>
          </a:prstGeom>
          <a:noFill/>
        </p:spPr>
        <p:txBody>
          <a:bodyPr wrap="square" lIns="54865" tIns="27432" rIns="54865" bIns="27432" rtlCol="0">
            <a:spAutoFit/>
          </a:bodyPr>
          <a:lstStyle/>
          <a:p>
            <a:r>
              <a:rPr lang="en-US" sz="1100" dirty="0">
                <a:solidFill>
                  <a:srgbClr val="FFFF00"/>
                </a:solidFill>
              </a:rPr>
              <a:t>5 m lens</a:t>
            </a:r>
          </a:p>
        </p:txBody>
      </p:sp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4680" y="5062650"/>
            <a:ext cx="1812786" cy="137492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237" y="3247734"/>
            <a:ext cx="1465457" cy="82598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3283" y="2875452"/>
            <a:ext cx="906063" cy="3722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7" name="Straight Arrow Connector 26"/>
          <p:cNvCxnSpPr>
            <a:stCxn id="24" idx="0"/>
          </p:cNvCxnSpPr>
          <p:nvPr/>
        </p:nvCxnSpPr>
        <p:spPr>
          <a:xfrm flipH="1" flipV="1">
            <a:off x="4724400" y="4321562"/>
            <a:ext cx="2186673" cy="7410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2221" y="4701563"/>
            <a:ext cx="1775847" cy="165277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8" name="TextBox 27"/>
          <p:cNvSpPr txBox="1"/>
          <p:nvPr/>
        </p:nvSpPr>
        <p:spPr>
          <a:xfrm>
            <a:off x="6462134" y="6541288"/>
            <a:ext cx="1628846" cy="209288"/>
          </a:xfrm>
          <a:prstGeom prst="rect">
            <a:avLst/>
          </a:prstGeom>
          <a:noFill/>
        </p:spPr>
        <p:txBody>
          <a:bodyPr wrap="none" lIns="54865" tIns="27432" rIns="54865" bIns="27432" rtlCol="0">
            <a:spAutoFit/>
          </a:bodyPr>
          <a:lstStyle/>
          <a:p>
            <a:r>
              <a:rPr lang="en-US" sz="1000" dirty="0" smtClean="0"/>
              <a:t>SHG Intensity </a:t>
            </a:r>
            <a:r>
              <a:rPr lang="en-US" sz="1000" dirty="0" err="1" smtClean="0"/>
              <a:t>AutoCorrelator</a:t>
            </a:r>
            <a:endParaRPr lang="en-US" sz="1000" dirty="0"/>
          </a:p>
        </p:txBody>
      </p:sp>
      <p:sp>
        <p:nvSpPr>
          <p:cNvPr id="29" name="TextBox 28"/>
          <p:cNvSpPr txBox="1"/>
          <p:nvPr/>
        </p:nvSpPr>
        <p:spPr>
          <a:xfrm>
            <a:off x="2541993" y="251316"/>
            <a:ext cx="39934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53B8DD"/>
                </a:solidFill>
              </a:rPr>
              <a:t>TW LASER at the Institute</a:t>
            </a:r>
          </a:p>
        </p:txBody>
      </p:sp>
    </p:spTree>
    <p:extLst>
      <p:ext uri="{BB962C8B-B14F-4D97-AF65-F5344CB8AC3E}">
        <p14:creationId xmlns:p14="http://schemas.microsoft.com/office/powerpoint/2010/main" val="3025997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73043" y="274542"/>
            <a:ext cx="341792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53B8DD"/>
                </a:solidFill>
              </a:rPr>
              <a:t>LASER at the Institute:</a:t>
            </a:r>
          </a:p>
          <a:p>
            <a:pPr algn="ctr"/>
            <a:r>
              <a:rPr lang="en-US" sz="2800" dirty="0" smtClean="0">
                <a:solidFill>
                  <a:srgbClr val="53B8DD"/>
                </a:solidFill>
              </a:rPr>
              <a:t>Laser Propagation</a:t>
            </a: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706674" y="1161620"/>
            <a:ext cx="3183402" cy="342101"/>
          </a:xfrm>
          <a:prstGeom prst="rect">
            <a:avLst/>
          </a:prstGeom>
        </p:spPr>
        <p:txBody>
          <a:bodyPr>
            <a:normAutofit fontScale="47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 smtClean="0"/>
              <a:t>D1 and D2 lines dominate spectrum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499456" y="1109841"/>
            <a:ext cx="44165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At Intensities much less than ionization: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Differential index across BW of laser ~10</a:t>
            </a:r>
            <a:r>
              <a:rPr lang="en-US" baseline="30000" dirty="0" smtClean="0"/>
              <a:t>-4</a:t>
            </a:r>
            <a:endParaRPr lang="en-US" baseline="30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Laser pulse is stretched on cm scale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2005" y="2024196"/>
            <a:ext cx="2726543" cy="1502628"/>
          </a:xfrm>
          <a:prstGeom prst="rect">
            <a:avLst/>
          </a:prstGeom>
        </p:spPr>
      </p:pic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15554557"/>
              </p:ext>
            </p:extLst>
          </p:nvPr>
        </p:nvGraphicFramePr>
        <p:xfrm>
          <a:off x="226874" y="3818079"/>
          <a:ext cx="2919626" cy="4558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92" name="Equation" r:id="rId4" imgW="3098520" imgH="482400" progId="Equation.DSMT4">
                  <p:embed/>
                </p:oleObj>
              </mc:Choice>
              <mc:Fallback>
                <p:oleObj name="Equation" r:id="rId4" imgW="3098520" imgH="4824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6874" y="3818079"/>
                        <a:ext cx="2919626" cy="45583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32132913"/>
              </p:ext>
            </p:extLst>
          </p:nvPr>
        </p:nvGraphicFramePr>
        <p:xfrm>
          <a:off x="2673043" y="5695141"/>
          <a:ext cx="1740786" cy="558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93" name="Equation" r:id="rId6" imgW="1282680" imgH="393480" progId="Equation.DSMT4">
                  <p:embed/>
                </p:oleObj>
              </mc:Choice>
              <mc:Fallback>
                <p:oleObj name="Equation" r:id="rId6" imgW="1282680" imgH="393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73043" y="5695141"/>
                        <a:ext cx="1740786" cy="5585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8" name="Group 7"/>
          <p:cNvGrpSpPr/>
          <p:nvPr/>
        </p:nvGrpSpPr>
        <p:grpSpPr>
          <a:xfrm>
            <a:off x="114814" y="1273055"/>
            <a:ext cx="3931697" cy="2666398"/>
            <a:chOff x="0" y="2999308"/>
            <a:chExt cx="4359379" cy="3244471"/>
          </a:xfrm>
        </p:grpSpPr>
        <p:pic>
          <p:nvPicPr>
            <p:cNvPr id="9" name="Picture 5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999308"/>
              <a:ext cx="4325961" cy="32444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0" name="TextBox 9"/>
            <p:cNvSpPr txBox="1"/>
            <p:nvPr/>
          </p:nvSpPr>
          <p:spPr>
            <a:xfrm rot="16200000">
              <a:off x="-848884" y="4436877"/>
              <a:ext cx="207387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Spectrum (arb)</a:t>
              </a:r>
              <a:endParaRPr lang="en-US" dirty="0"/>
            </a:p>
          </p:txBody>
        </p:sp>
        <p:sp>
          <p:nvSpPr>
            <p:cNvPr id="11" name="TextBox 10"/>
            <p:cNvSpPr txBox="1"/>
            <p:nvPr/>
          </p:nvSpPr>
          <p:spPr>
            <a:xfrm rot="5400000">
              <a:off x="3848270" y="4204459"/>
              <a:ext cx="6528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n-1</a:t>
              </a:r>
              <a:endParaRPr lang="en-US" dirty="0"/>
            </a:p>
          </p:txBody>
        </p:sp>
      </p:grpSp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74" y="5071741"/>
            <a:ext cx="2525982" cy="1490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81243813"/>
              </p:ext>
            </p:extLst>
          </p:nvPr>
        </p:nvGraphicFramePr>
        <p:xfrm>
          <a:off x="114814" y="4423372"/>
          <a:ext cx="1671381" cy="6483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94" name="Equation" r:id="rId10" imgW="1244520" imgH="482400" progId="Equation.DSMT4">
                  <p:embed/>
                </p:oleObj>
              </mc:Choice>
              <mc:Fallback>
                <p:oleObj name="Equation" r:id="rId10" imgW="1244520" imgH="4824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814" y="4423372"/>
                        <a:ext cx="1671381" cy="64836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4499456" y="5279682"/>
            <a:ext cx="464454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Pulse stretching will lower peak intensity, causing drop below ionization threshold BUT</a:t>
            </a:r>
          </a:p>
          <a:p>
            <a:r>
              <a:rPr lang="en-US" b="1" dirty="0"/>
              <a:t>f</a:t>
            </a:r>
            <a:r>
              <a:rPr lang="en-US" b="1" dirty="0" smtClean="0"/>
              <a:t>or intensities at AWAKE (&gt;2 TW/cm</a:t>
            </a:r>
            <a:r>
              <a:rPr lang="en-US" b="1" baseline="30000" dirty="0" smtClean="0"/>
              <a:t>2</a:t>
            </a:r>
            <a:r>
              <a:rPr lang="en-US" b="1" dirty="0" smtClean="0"/>
              <a:t>):</a:t>
            </a:r>
          </a:p>
          <a:p>
            <a:r>
              <a:rPr lang="en-US" b="1" dirty="0" smtClean="0"/>
              <a:t>We expect little pulse stretching of most of pulse</a:t>
            </a:r>
            <a:endParaRPr lang="en-US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3807223" y="3526825"/>
            <a:ext cx="495840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At Intensities </a:t>
            </a:r>
            <a:r>
              <a:rPr lang="en-US" b="1" dirty="0" smtClean="0"/>
              <a:t>above </a:t>
            </a:r>
            <a:r>
              <a:rPr lang="en-US" dirty="0" smtClean="0"/>
              <a:t>ionization: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Leading edge of the pulse ionizes or saturates the transition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Most of the pulse travels through plasma, samples plasma dispersion, which has a differential index on the scale of 10</a:t>
            </a:r>
            <a:r>
              <a:rPr lang="en-US" baseline="30000" dirty="0"/>
              <a:t>-8</a:t>
            </a:r>
          </a:p>
        </p:txBody>
      </p:sp>
    </p:spTree>
    <p:extLst>
      <p:ext uri="{BB962C8B-B14F-4D97-AF65-F5344CB8AC3E}">
        <p14:creationId xmlns:p14="http://schemas.microsoft.com/office/powerpoint/2010/main" val="1035317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1359521"/>
            <a:ext cx="4419600" cy="2235683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5271264" y="5140123"/>
            <a:ext cx="3886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NO PULSE BROADENING OBSERVED!!!</a:t>
            </a:r>
          </a:p>
          <a:p>
            <a:r>
              <a:rPr lang="en-US" b="1" dirty="0" smtClean="0"/>
              <a:t>“PURPLE LIGHT” OBSERVED OUT OF BLEED PORT</a:t>
            </a:r>
            <a:endParaRPr lang="en-US" b="1" dirty="0"/>
          </a:p>
        </p:txBody>
      </p:sp>
      <p:sp>
        <p:nvSpPr>
          <p:cNvPr id="9" name="Oval 8"/>
          <p:cNvSpPr/>
          <p:nvPr/>
        </p:nvSpPr>
        <p:spPr>
          <a:xfrm>
            <a:off x="6252765" y="2077278"/>
            <a:ext cx="762000" cy="6858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/>
          <p:cNvCxnSpPr>
            <a:endCxn id="9" idx="5"/>
          </p:cNvCxnSpPr>
          <p:nvPr/>
        </p:nvCxnSpPr>
        <p:spPr>
          <a:xfrm flipH="1">
            <a:off x="6903173" y="1359521"/>
            <a:ext cx="297727" cy="1303124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5625469" y="957208"/>
            <a:ext cx="342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Spot size is set by aperture</a:t>
            </a:r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464" y="3785597"/>
            <a:ext cx="4800600" cy="2709052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cxnSp>
        <p:nvCxnSpPr>
          <p:cNvPr id="4" name="Straight Connector 3"/>
          <p:cNvCxnSpPr/>
          <p:nvPr/>
        </p:nvCxnSpPr>
        <p:spPr>
          <a:xfrm flipV="1">
            <a:off x="2655137" y="5069029"/>
            <a:ext cx="163254" cy="1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7433865" y="2067042"/>
            <a:ext cx="685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FFFF00"/>
                </a:solidFill>
              </a:rPr>
              <a:t>&gt;800 fs</a:t>
            </a:r>
            <a:endParaRPr lang="en-US" sz="1200" dirty="0">
              <a:solidFill>
                <a:srgbClr val="FFFF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60492" y="6494649"/>
            <a:ext cx="35877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Autocorrelation image with focusing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3304635" y="4930530"/>
            <a:ext cx="685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FFFF00"/>
                </a:solidFill>
              </a:rPr>
              <a:t>100 fs</a:t>
            </a:r>
            <a:endParaRPr lang="en-US" sz="1200" dirty="0">
              <a:solidFill>
                <a:srgbClr val="FFFF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686910" y="3101"/>
            <a:ext cx="608985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53B8DD"/>
                </a:solidFill>
              </a:rPr>
              <a:t>Measurement with 25 cm Rb in </a:t>
            </a:r>
            <a:r>
              <a:rPr lang="en-US" sz="2800" dirty="0" err="1" smtClean="0">
                <a:solidFill>
                  <a:srgbClr val="53B8DD"/>
                </a:solidFill>
              </a:rPr>
              <a:t>Heatpipe</a:t>
            </a:r>
            <a:r>
              <a:rPr lang="en-US" sz="2800" dirty="0" smtClean="0">
                <a:solidFill>
                  <a:srgbClr val="53B8DD"/>
                </a:solidFill>
              </a:rPr>
              <a:t> Oven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45650" y="1158793"/>
            <a:ext cx="2963918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Laser Intensity through plasma ~100 MW/cm</a:t>
            </a:r>
            <a:r>
              <a:rPr lang="en-US" baseline="30000" dirty="0" smtClean="0"/>
              <a:t>2</a:t>
            </a:r>
          </a:p>
          <a:p>
            <a:endParaRPr lang="en-US" baseline="30000" dirty="0"/>
          </a:p>
          <a:p>
            <a:r>
              <a:rPr lang="en-US" dirty="0" smtClean="0"/>
              <a:t>Large scale broadening observed: from 100 fs to &gt; 800 fs.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5570077" y="4211520"/>
            <a:ext cx="29639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Laser Intensity through plasma ~1 TW/cm</a:t>
            </a:r>
            <a:r>
              <a:rPr lang="en-US" baseline="30000" dirty="0" smtClean="0"/>
              <a:t>2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6316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65346" y="274542"/>
            <a:ext cx="463332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53B8DD"/>
                </a:solidFill>
              </a:rPr>
              <a:t>LASER at the Institute:</a:t>
            </a:r>
          </a:p>
          <a:p>
            <a:pPr algn="ctr"/>
            <a:r>
              <a:rPr lang="en-US" sz="2800" smtClean="0">
                <a:solidFill>
                  <a:srgbClr val="53B8DD"/>
                </a:solidFill>
              </a:rPr>
              <a:t>Ablation Study for Laser Dump</a:t>
            </a:r>
            <a:endParaRPr lang="en-US" sz="2800" dirty="0" smtClean="0">
              <a:solidFill>
                <a:srgbClr val="53B8DD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40" y="4223551"/>
            <a:ext cx="2175642" cy="195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629" y="1489618"/>
            <a:ext cx="5929805" cy="2412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79621" y="6372633"/>
            <a:ext cx="31239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Laser Ablation Foil at MPP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303531" y="4051738"/>
            <a:ext cx="557245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Laser Dump protects proton diagnostic screen from laser damage.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Dump is a foil on a translation stage that is moved before breakthrough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Foil should be thin to minimize radiation and thick enough such that we won’t have to change the foil in a run period (two weeks)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AWAKE </a:t>
            </a:r>
            <a:r>
              <a:rPr lang="en-US" dirty="0" err="1" smtClean="0"/>
              <a:t>fluence</a:t>
            </a:r>
            <a:r>
              <a:rPr lang="en-US" dirty="0"/>
              <a:t> </a:t>
            </a:r>
            <a:r>
              <a:rPr lang="en-US" dirty="0" smtClean="0"/>
              <a:t>used to impact foils of different materials and thicknesses and the number of shots measured at MPP Laser lab.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9936" y="1489618"/>
            <a:ext cx="2686050" cy="208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3197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MeasvsImpFreq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4533" y="1188473"/>
            <a:ext cx="3883931" cy="274458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7863" y="64496"/>
            <a:ext cx="8358937" cy="579479"/>
          </a:xfrm>
        </p:spPr>
        <p:txBody>
          <a:bodyPr>
            <a:noAutofit/>
          </a:bodyPr>
          <a:lstStyle/>
          <a:p>
            <a:r>
              <a:rPr lang="en-US" sz="2000" dirty="0">
                <a:solidFill>
                  <a:srgbClr val="53B8DD"/>
                </a:solidFill>
              </a:rPr>
              <a:t>Proton Modulation Diagnostics for Phase I:</a:t>
            </a:r>
            <a:br>
              <a:rPr lang="en-US" sz="2000" dirty="0">
                <a:solidFill>
                  <a:srgbClr val="53B8DD"/>
                </a:solidFill>
              </a:rPr>
            </a:br>
            <a:r>
              <a:rPr lang="en-US" sz="2000" dirty="0">
                <a:solidFill>
                  <a:srgbClr val="53B8DD"/>
                </a:solidFill>
              </a:rPr>
              <a:t>OTR / CTR</a:t>
            </a:r>
          </a:p>
        </p:txBody>
      </p:sp>
      <p:sp>
        <p:nvSpPr>
          <p:cNvPr id="5" name="Content Placeholder 8"/>
          <p:cNvSpPr>
            <a:spLocks noGrp="1"/>
          </p:cNvSpPr>
          <p:nvPr>
            <p:ph idx="1"/>
          </p:nvPr>
        </p:nvSpPr>
        <p:spPr>
          <a:xfrm>
            <a:off x="327863" y="626934"/>
            <a:ext cx="8708981" cy="78584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400" dirty="0" smtClean="0">
                <a:sym typeface="Wingdings"/>
              </a:rPr>
              <a:t>Measure radiation emitted by the bunch when traversing a dielectric interface</a:t>
            </a:r>
          </a:p>
          <a:p>
            <a:pPr marL="0" indent="0">
              <a:buNone/>
            </a:pPr>
            <a:r>
              <a:rPr lang="en-US" sz="1400" dirty="0" smtClean="0">
                <a:sym typeface="Wingdings"/>
              </a:rPr>
              <a:t>Optical Transition Radiation  streak-camera</a:t>
            </a:r>
          </a:p>
          <a:p>
            <a:pPr marL="0" indent="0">
              <a:buNone/>
            </a:pPr>
            <a:r>
              <a:rPr lang="en-US" sz="1400" dirty="0" smtClean="0">
                <a:sym typeface="Wingdings"/>
              </a:rPr>
              <a:t>Coherent Transition Radiation </a:t>
            </a:r>
            <a:r>
              <a:rPr lang="en-US" sz="1400" dirty="0">
                <a:sym typeface="Wingdings"/>
              </a:rPr>
              <a:t> </a:t>
            </a:r>
            <a:r>
              <a:rPr lang="en-US" sz="1400" dirty="0" smtClean="0">
                <a:sym typeface="Wingdings"/>
              </a:rPr>
              <a:t>variety of techniques under evaluation</a:t>
            </a:r>
            <a:endParaRPr lang="en-US" sz="1400" dirty="0" smtClean="0"/>
          </a:p>
        </p:txBody>
      </p:sp>
      <p:grpSp>
        <p:nvGrpSpPr>
          <p:cNvPr id="8" name="Group 7"/>
          <p:cNvGrpSpPr/>
          <p:nvPr/>
        </p:nvGrpSpPr>
        <p:grpSpPr>
          <a:xfrm>
            <a:off x="971600" y="1470358"/>
            <a:ext cx="4248472" cy="2030650"/>
            <a:chOff x="1013470" y="1230667"/>
            <a:chExt cx="3946645" cy="1322941"/>
          </a:xfrm>
        </p:grpSpPr>
        <p:grpSp>
          <p:nvGrpSpPr>
            <p:cNvPr id="9" name="Group 8"/>
            <p:cNvGrpSpPr/>
            <p:nvPr/>
          </p:nvGrpSpPr>
          <p:grpSpPr>
            <a:xfrm>
              <a:off x="1013470" y="1230667"/>
              <a:ext cx="3946645" cy="1166587"/>
              <a:chOff x="2310611" y="3667475"/>
              <a:chExt cx="5934045" cy="2509406"/>
            </a:xfrm>
          </p:grpSpPr>
          <p:sp>
            <p:nvSpPr>
              <p:cNvPr id="12" name="Cube 11"/>
              <p:cNvSpPr/>
              <p:nvPr/>
            </p:nvSpPr>
            <p:spPr>
              <a:xfrm>
                <a:off x="5669368" y="3861850"/>
                <a:ext cx="168578" cy="2315031"/>
              </a:xfrm>
              <a:prstGeom prst="cub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grpSp>
            <p:nvGrpSpPr>
              <p:cNvPr id="13" name="Group 12"/>
              <p:cNvGrpSpPr/>
              <p:nvPr/>
            </p:nvGrpSpPr>
            <p:grpSpPr>
              <a:xfrm>
                <a:off x="2310611" y="3939777"/>
                <a:ext cx="3697058" cy="1793447"/>
                <a:chOff x="5955238" y="914307"/>
                <a:chExt cx="2429143" cy="1793447"/>
              </a:xfrm>
            </p:grpSpPr>
            <p:grpSp>
              <p:nvGrpSpPr>
                <p:cNvPr id="19" name="Group 18"/>
                <p:cNvGrpSpPr/>
                <p:nvPr/>
              </p:nvGrpSpPr>
              <p:grpSpPr>
                <a:xfrm>
                  <a:off x="5955238" y="914307"/>
                  <a:ext cx="2429143" cy="1382267"/>
                  <a:chOff x="6670748" y="1086899"/>
                  <a:chExt cx="1409181" cy="1062008"/>
                </a:xfrm>
              </p:grpSpPr>
              <p:cxnSp>
                <p:nvCxnSpPr>
                  <p:cNvPr id="22" name="Straight Arrow Connector 21"/>
                  <p:cNvCxnSpPr/>
                  <p:nvPr/>
                </p:nvCxnSpPr>
                <p:spPr>
                  <a:xfrm>
                    <a:off x="6719353" y="1603794"/>
                    <a:ext cx="1333496" cy="27257"/>
                  </a:xfrm>
                  <a:prstGeom prst="straightConnector1">
                    <a:avLst/>
                  </a:prstGeom>
                  <a:ln w="9525" cmpd="sng">
                    <a:solidFill>
                      <a:schemeClr val="tx1">
                        <a:lumMod val="85000"/>
                        <a:lumOff val="15000"/>
                      </a:schemeClr>
                    </a:solidFill>
                    <a:headEnd type="arrow"/>
                    <a:tailEnd type="arrow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3" name="TextBox 22"/>
                  <p:cNvSpPr txBox="1"/>
                  <p:nvPr/>
                </p:nvSpPr>
                <p:spPr>
                  <a:xfrm>
                    <a:off x="7095788" y="1086899"/>
                    <a:ext cx="693756" cy="457789"/>
                  </a:xfrm>
                  <a:prstGeom prst="rect">
                    <a:avLst/>
                  </a:prstGeom>
                  <a:noFill/>
                  <a:ln w="9525" cmpd="sng">
                    <a:noFill/>
                  </a:ln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1200" dirty="0" err="1" smtClean="0">
                        <a:latin typeface="Symbol" charset="2"/>
                        <a:cs typeface="Symbol" charset="2"/>
                      </a:rPr>
                      <a:t>s</a:t>
                    </a:r>
                    <a:r>
                      <a:rPr lang="en-US" sz="1200" baseline="-25000" dirty="0" err="1" smtClean="0"/>
                      <a:t>p</a:t>
                    </a:r>
                    <a:r>
                      <a:rPr lang="en-US" sz="1200" baseline="-25000" dirty="0" smtClean="0"/>
                      <a:t> </a:t>
                    </a:r>
                    <a:r>
                      <a:rPr lang="en-US" sz="1200" dirty="0" smtClean="0">
                        <a:latin typeface="Times"/>
                        <a:cs typeface="Times"/>
                      </a:rPr>
                      <a:t>~ 400 </a:t>
                    </a:r>
                    <a:r>
                      <a:rPr lang="en-US" sz="1200" dirty="0" err="1" smtClean="0">
                        <a:latin typeface="Times"/>
                        <a:cs typeface="Times"/>
                      </a:rPr>
                      <a:t>ps</a:t>
                    </a:r>
                    <a:endParaRPr lang="en-US" sz="1200" dirty="0">
                      <a:latin typeface="Times"/>
                      <a:cs typeface="Times"/>
                    </a:endParaRPr>
                  </a:p>
                </p:txBody>
              </p:sp>
              <p:pic>
                <p:nvPicPr>
                  <p:cNvPr id="24" name="Picture 23" descr="modulated-p.png"/>
                  <p:cNvPicPr>
                    <a:picLocks noChangeAspect="1"/>
                  </p:cNvPicPr>
                  <p:nvPr/>
                </p:nvPicPr>
                <p:blipFill>
                  <a:blip r:embed="rId4" cstate="email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670748" y="1714432"/>
                    <a:ext cx="1409181" cy="434475"/>
                  </a:xfrm>
                  <a:prstGeom prst="rect">
                    <a:avLst/>
                  </a:prstGeom>
                </p:spPr>
              </p:pic>
            </p:grpSp>
            <p:cxnSp>
              <p:nvCxnSpPr>
                <p:cNvPr id="20" name="Straight Arrow Connector 19"/>
                <p:cNvCxnSpPr/>
                <p:nvPr/>
              </p:nvCxnSpPr>
              <p:spPr>
                <a:xfrm>
                  <a:off x="7940169" y="2143322"/>
                  <a:ext cx="348993" cy="0"/>
                </a:xfrm>
                <a:prstGeom prst="straightConnector1">
                  <a:avLst/>
                </a:prstGeom>
                <a:ln w="9525" cmpd="sng">
                  <a:solidFill>
                    <a:schemeClr val="tx1">
                      <a:lumMod val="85000"/>
                      <a:lumOff val="15000"/>
                    </a:schemeClr>
                  </a:solidFill>
                  <a:headEnd type="arrow"/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1" name="TextBox 20"/>
                <p:cNvSpPr txBox="1"/>
                <p:nvPr/>
              </p:nvSpPr>
              <p:spPr>
                <a:xfrm>
                  <a:off x="7527738" y="2111912"/>
                  <a:ext cx="796559" cy="595842"/>
                </a:xfrm>
                <a:prstGeom prst="rect">
                  <a:avLst/>
                </a:prstGeom>
                <a:noFill/>
                <a:ln w="9525" cmpd="sng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200" dirty="0" smtClean="0">
                      <a:latin typeface="Times"/>
                      <a:cs typeface="Times"/>
                    </a:rPr>
                    <a:t>      4 </a:t>
                  </a:r>
                  <a:r>
                    <a:rPr lang="en-US" sz="1200" dirty="0" err="1" smtClean="0">
                      <a:latin typeface="Times"/>
                      <a:cs typeface="Times"/>
                    </a:rPr>
                    <a:t>ps</a:t>
                  </a:r>
                  <a:endParaRPr lang="en-US" sz="1200" dirty="0">
                    <a:latin typeface="Times"/>
                    <a:cs typeface="Times"/>
                  </a:endParaRPr>
                </a:p>
              </p:txBody>
            </p:sp>
          </p:grpSp>
          <p:cxnSp>
            <p:nvCxnSpPr>
              <p:cNvPr id="14" name="Straight Arrow Connector 13"/>
              <p:cNvCxnSpPr/>
              <p:nvPr/>
            </p:nvCxnSpPr>
            <p:spPr>
              <a:xfrm flipV="1">
                <a:off x="6007667" y="3947494"/>
                <a:ext cx="0" cy="923531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Arrow Connector 14"/>
              <p:cNvCxnSpPr/>
              <p:nvPr/>
            </p:nvCxnSpPr>
            <p:spPr>
              <a:xfrm>
                <a:off x="6026076" y="5239194"/>
                <a:ext cx="0" cy="9376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Arrow Connector 15"/>
              <p:cNvCxnSpPr/>
              <p:nvPr/>
            </p:nvCxnSpPr>
            <p:spPr>
              <a:xfrm flipV="1">
                <a:off x="6160067" y="4570896"/>
                <a:ext cx="604387" cy="410875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Arrow Connector 16"/>
              <p:cNvCxnSpPr/>
              <p:nvPr/>
            </p:nvCxnSpPr>
            <p:spPr>
              <a:xfrm>
                <a:off x="6160067" y="5217954"/>
                <a:ext cx="604387" cy="454962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TextBox 17"/>
              <p:cNvSpPr txBox="1"/>
              <p:nvPr/>
            </p:nvSpPr>
            <p:spPr>
              <a:xfrm>
                <a:off x="6323360" y="3667475"/>
                <a:ext cx="1921296" cy="7799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 smtClean="0">
                    <a:latin typeface="Times New Roman"/>
                    <a:cs typeface="Times New Roman"/>
                  </a:rPr>
                  <a:t>CTR  &amp; TCTR</a:t>
                </a:r>
                <a:endParaRPr lang="en-US" sz="1200" dirty="0">
                  <a:latin typeface="Times New Roman"/>
                  <a:cs typeface="Times New Roman"/>
                </a:endParaRPr>
              </a:p>
            </p:txBody>
          </p:sp>
        </p:grpSp>
        <p:sp>
          <p:nvSpPr>
            <p:cNvPr id="10" name="TextBox 9"/>
            <p:cNvSpPr txBox="1"/>
            <p:nvPr/>
          </p:nvSpPr>
          <p:spPr>
            <a:xfrm>
              <a:off x="1755116" y="2191004"/>
              <a:ext cx="659355" cy="3626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latin typeface="Times New Roman"/>
                  <a:cs typeface="Times New Roman"/>
                </a:rPr>
                <a:t>OTR</a:t>
              </a:r>
              <a:endParaRPr lang="en-US" sz="1200" dirty="0">
                <a:latin typeface="Times New Roman"/>
                <a:cs typeface="Times New Roman"/>
              </a:endParaRPr>
            </a:p>
          </p:txBody>
        </p:sp>
        <p:sp>
          <p:nvSpPr>
            <p:cNvPr id="11" name="Freeform 10"/>
            <p:cNvSpPr/>
            <p:nvPr/>
          </p:nvSpPr>
          <p:spPr>
            <a:xfrm>
              <a:off x="2389783" y="1790184"/>
              <a:ext cx="759852" cy="584515"/>
            </a:xfrm>
            <a:custGeom>
              <a:avLst/>
              <a:gdLst>
                <a:gd name="connsiteX0" fmla="*/ 759852 w 759852"/>
                <a:gd name="connsiteY0" fmla="*/ 70908 h 584515"/>
                <a:gd name="connsiteX1" fmla="*/ 542751 w 759852"/>
                <a:gd name="connsiteY1" fmla="*/ 5774 h 584515"/>
                <a:gd name="connsiteX2" fmla="*/ 575316 w 759852"/>
                <a:gd name="connsiteY2" fmla="*/ 201174 h 584515"/>
                <a:gd name="connsiteX3" fmla="*/ 401636 w 759852"/>
                <a:gd name="connsiteY3" fmla="*/ 146897 h 584515"/>
                <a:gd name="connsiteX4" fmla="*/ 455911 w 759852"/>
                <a:gd name="connsiteY4" fmla="*/ 353152 h 584515"/>
                <a:gd name="connsiteX5" fmla="*/ 271376 w 759852"/>
                <a:gd name="connsiteY5" fmla="*/ 277163 h 584515"/>
                <a:gd name="connsiteX6" fmla="*/ 293086 w 759852"/>
                <a:gd name="connsiteY6" fmla="*/ 439997 h 584515"/>
                <a:gd name="connsiteX7" fmla="*/ 141115 w 759852"/>
                <a:gd name="connsiteY7" fmla="*/ 439997 h 584515"/>
                <a:gd name="connsiteX8" fmla="*/ 184535 w 759852"/>
                <a:gd name="connsiteY8" fmla="*/ 581119 h 584515"/>
                <a:gd name="connsiteX9" fmla="*/ 0 w 759852"/>
                <a:gd name="connsiteY9" fmla="*/ 526841 h 584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59852" h="584515">
                  <a:moveTo>
                    <a:pt x="759852" y="70908"/>
                  </a:moveTo>
                  <a:cubicBezTo>
                    <a:pt x="666679" y="27485"/>
                    <a:pt x="573507" y="-15937"/>
                    <a:pt x="542751" y="5774"/>
                  </a:cubicBezTo>
                  <a:cubicBezTo>
                    <a:pt x="511995" y="27485"/>
                    <a:pt x="598835" y="177654"/>
                    <a:pt x="575316" y="201174"/>
                  </a:cubicBezTo>
                  <a:cubicBezTo>
                    <a:pt x="551797" y="224695"/>
                    <a:pt x="421537" y="121567"/>
                    <a:pt x="401636" y="146897"/>
                  </a:cubicBezTo>
                  <a:cubicBezTo>
                    <a:pt x="381735" y="172227"/>
                    <a:pt x="477621" y="331441"/>
                    <a:pt x="455911" y="353152"/>
                  </a:cubicBezTo>
                  <a:cubicBezTo>
                    <a:pt x="434201" y="374863"/>
                    <a:pt x="298513" y="262689"/>
                    <a:pt x="271376" y="277163"/>
                  </a:cubicBezTo>
                  <a:cubicBezTo>
                    <a:pt x="244238" y="291637"/>
                    <a:pt x="314796" y="412858"/>
                    <a:pt x="293086" y="439997"/>
                  </a:cubicBezTo>
                  <a:cubicBezTo>
                    <a:pt x="271376" y="467136"/>
                    <a:pt x="159207" y="416477"/>
                    <a:pt x="141115" y="439997"/>
                  </a:cubicBezTo>
                  <a:cubicBezTo>
                    <a:pt x="123023" y="463517"/>
                    <a:pt x="208054" y="566645"/>
                    <a:pt x="184535" y="581119"/>
                  </a:cubicBezTo>
                  <a:cubicBezTo>
                    <a:pt x="161016" y="595593"/>
                    <a:pt x="80508" y="561217"/>
                    <a:pt x="0" y="526841"/>
                  </a:cubicBezTo>
                </a:path>
              </a:pathLst>
            </a:custGeom>
            <a:ln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0" y="3476302"/>
            <a:ext cx="41603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Simulated 100 GHz OTR signal in lab @ MPP</a:t>
            </a:r>
            <a:endParaRPr lang="en-US" dirty="0"/>
          </a:p>
        </p:txBody>
      </p:sp>
      <p:sp>
        <p:nvSpPr>
          <p:cNvPr id="28" name="Slide Number Placeholder 2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B76B8-50B9-0D44-B76D-9AFB67E8FB11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6769100" y="795377"/>
            <a:ext cx="22677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2"/>
                </a:solidFill>
              </a:rPr>
              <a:t>Will work single shot !</a:t>
            </a:r>
            <a:endParaRPr lang="en-US" b="1" dirty="0">
              <a:solidFill>
                <a:schemeClr val="accent2"/>
              </a:solidFill>
            </a:endParaRPr>
          </a:p>
        </p:txBody>
      </p:sp>
      <p:pic>
        <p:nvPicPr>
          <p:cNvPr id="33" name="Picture 32" descr="StreakImage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896" y="3933056"/>
            <a:ext cx="6350610" cy="2448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623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95513" y="536152"/>
            <a:ext cx="15729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53B8DD"/>
                </a:solidFill>
              </a:rPr>
              <a:t>Summary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83324" y="1671144"/>
            <a:ext cx="786699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AWAKE is a plasma wakefield acceleration experiment at CERN.</a:t>
            </a:r>
          </a:p>
          <a:p>
            <a:endParaRPr lang="en-US" dirty="0"/>
          </a:p>
          <a:p>
            <a:r>
              <a:rPr lang="en-US" u="sng" dirty="0" smtClean="0"/>
              <a:t>MPP Contributions</a:t>
            </a:r>
          </a:p>
          <a:p>
            <a:r>
              <a:rPr lang="en-US" dirty="0" smtClean="0"/>
              <a:t>Vapor Source and density diagnostics</a:t>
            </a:r>
          </a:p>
          <a:p>
            <a:r>
              <a:rPr lang="en-US" dirty="0" smtClean="0"/>
              <a:t>Ionization / electron photocathode Laser</a:t>
            </a:r>
          </a:p>
          <a:p>
            <a:r>
              <a:rPr lang="en-US" dirty="0" smtClean="0"/>
              <a:t>Phase I proton modulation diagnostics</a:t>
            </a:r>
          </a:p>
          <a:p>
            <a:endParaRPr lang="en-US" dirty="0" smtClean="0"/>
          </a:p>
          <a:p>
            <a:endParaRPr lang="en-US" dirty="0"/>
          </a:p>
          <a:p>
            <a:r>
              <a:rPr lang="en-US" u="sng" dirty="0" smtClean="0"/>
              <a:t>Schedule</a:t>
            </a:r>
            <a:endParaRPr lang="en-US" u="sng" dirty="0"/>
          </a:p>
          <a:p>
            <a:r>
              <a:rPr lang="en-US" dirty="0" smtClean="0"/>
              <a:t>Laser will move from MPP to CERN in second week of January</a:t>
            </a:r>
          </a:p>
          <a:p>
            <a:r>
              <a:rPr lang="en-US" dirty="0" smtClean="0"/>
              <a:t>Installation of Diagnostics will occur in January / </a:t>
            </a:r>
            <a:r>
              <a:rPr lang="en-US" dirty="0" err="1" smtClean="0"/>
              <a:t>Februrary</a:t>
            </a:r>
            <a:endParaRPr lang="en-US" dirty="0" smtClean="0"/>
          </a:p>
          <a:p>
            <a:r>
              <a:rPr lang="en-US" dirty="0" smtClean="0"/>
              <a:t>Phase I experiment will begin in Q4 of 2016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83324" y="5376041"/>
            <a:ext cx="70629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Watch for first experimental SMI results in Q4 2016!!!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280872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587" y="1609106"/>
            <a:ext cx="8229600" cy="4525963"/>
          </a:xfrm>
        </p:spPr>
        <p:txBody>
          <a:bodyPr>
            <a:normAutofit fontScale="55000" lnSpcReduction="20000"/>
          </a:bodyPr>
          <a:lstStyle/>
          <a:p>
            <a:r>
              <a:rPr lang="en-US" u="sng" dirty="0" smtClean="0"/>
              <a:t>Group members</a:t>
            </a:r>
          </a:p>
          <a:p>
            <a:pPr lvl="1"/>
            <a:r>
              <a:rPr lang="en-US" dirty="0" smtClean="0"/>
              <a:t>Director : Allen Caldwell</a:t>
            </a:r>
          </a:p>
          <a:p>
            <a:pPr lvl="1"/>
            <a:r>
              <a:rPr lang="en-US" dirty="0" smtClean="0"/>
              <a:t>Group Leader : </a:t>
            </a:r>
            <a:r>
              <a:rPr lang="en-US" dirty="0" err="1" smtClean="0"/>
              <a:t>Patric</a:t>
            </a:r>
            <a:r>
              <a:rPr lang="en-US" dirty="0" smtClean="0"/>
              <a:t> Muggli </a:t>
            </a:r>
          </a:p>
          <a:p>
            <a:pPr lvl="1"/>
            <a:r>
              <a:rPr lang="en-US" dirty="0" smtClean="0"/>
              <a:t>Postdocs:</a:t>
            </a:r>
          </a:p>
          <a:p>
            <a:pPr lvl="2"/>
            <a:r>
              <a:rPr lang="en-US" dirty="0" smtClean="0"/>
              <a:t>Mikhail </a:t>
            </a:r>
            <a:r>
              <a:rPr lang="en-US" dirty="0" err="1" smtClean="0"/>
              <a:t>Martynaov</a:t>
            </a:r>
            <a:r>
              <a:rPr lang="en-US" dirty="0" smtClean="0"/>
              <a:t> : Diagnostics, CTR</a:t>
            </a:r>
          </a:p>
          <a:p>
            <a:pPr lvl="2"/>
            <a:r>
              <a:rPr lang="en-US" dirty="0" smtClean="0"/>
              <a:t>Joshua Moody : Laser propagation / ionization experiment</a:t>
            </a:r>
          </a:p>
          <a:p>
            <a:pPr lvl="2"/>
            <a:r>
              <a:rPr lang="en-US" dirty="0" err="1" smtClean="0"/>
              <a:t>Erdem</a:t>
            </a:r>
            <a:r>
              <a:rPr lang="en-US" dirty="0" smtClean="0"/>
              <a:t> Öz : Vapor source development</a:t>
            </a:r>
          </a:p>
          <a:p>
            <a:pPr lvl="1"/>
            <a:r>
              <a:rPr lang="en-US" dirty="0" smtClean="0"/>
              <a:t>Students:</a:t>
            </a:r>
          </a:p>
          <a:p>
            <a:pPr lvl="2"/>
            <a:r>
              <a:rPr lang="en-US" dirty="0" smtClean="0"/>
              <a:t>Anna-Maria Bachmann :  Shadowgraphy</a:t>
            </a:r>
          </a:p>
          <a:p>
            <a:pPr lvl="2"/>
            <a:r>
              <a:rPr lang="en-US" dirty="0" smtClean="0"/>
              <a:t>Fabian Batsch: Vapor source density diagnostic</a:t>
            </a:r>
          </a:p>
          <a:p>
            <a:pPr lvl="2"/>
            <a:r>
              <a:rPr lang="en-US" dirty="0" smtClean="0"/>
              <a:t>Mathias Hünther: Laser dump ablation</a:t>
            </a:r>
          </a:p>
          <a:p>
            <a:pPr lvl="2"/>
            <a:r>
              <a:rPr lang="en-US" dirty="0" smtClean="0"/>
              <a:t>Atefeh Joulaei: Laser propagation/ ionization modelling</a:t>
            </a:r>
          </a:p>
          <a:p>
            <a:pPr lvl="2"/>
            <a:r>
              <a:rPr lang="en-US" dirty="0" smtClean="0"/>
              <a:t>Nicholas Savard : Vapor source development </a:t>
            </a:r>
          </a:p>
          <a:p>
            <a:pPr lvl="2"/>
            <a:r>
              <a:rPr lang="en-US" dirty="0" smtClean="0"/>
              <a:t>Karl Rieger: Diagnostics, OTR</a:t>
            </a:r>
          </a:p>
          <a:p>
            <a:pPr lvl="2"/>
            <a:endParaRPr lang="en-US" dirty="0" smtClean="0"/>
          </a:p>
          <a:p>
            <a:r>
              <a:rPr lang="en-US" u="sng" dirty="0" smtClean="0"/>
              <a:t>Special Thanks:</a:t>
            </a:r>
            <a:r>
              <a:rPr lang="en-US" dirty="0" smtClean="0"/>
              <a:t> </a:t>
            </a:r>
          </a:p>
          <a:p>
            <a:pPr lvl="1"/>
            <a:r>
              <a:rPr lang="en-US" dirty="0" smtClean="0"/>
              <a:t>Machine shop</a:t>
            </a:r>
          </a:p>
          <a:p>
            <a:pPr lvl="1"/>
            <a:r>
              <a:rPr lang="en-US" dirty="0" smtClean="0"/>
              <a:t>Mister Finenko</a:t>
            </a:r>
          </a:p>
          <a:p>
            <a:pPr lvl="1"/>
            <a:r>
              <a:rPr lang="en-US" dirty="0" smtClean="0"/>
              <a:t>Mister Haubold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305075" y="788355"/>
            <a:ext cx="61538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53B8DD"/>
                </a:solidFill>
              </a:rPr>
              <a:t>Group Members and Acknowledgements</a:t>
            </a:r>
          </a:p>
        </p:txBody>
      </p:sp>
    </p:spTree>
    <p:extLst>
      <p:ext uri="{BB962C8B-B14F-4D97-AF65-F5344CB8AC3E}">
        <p14:creationId xmlns:p14="http://schemas.microsoft.com/office/powerpoint/2010/main" val="3675799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9186" y="1169303"/>
            <a:ext cx="4085931" cy="2930121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AWAKE stands for Advanced </a:t>
            </a:r>
            <a:r>
              <a:rPr lang="en-US" dirty="0" err="1" smtClean="0"/>
              <a:t>WAKefield</a:t>
            </a:r>
            <a:r>
              <a:rPr lang="en-US" dirty="0" smtClean="0"/>
              <a:t> Experiment.</a:t>
            </a:r>
          </a:p>
          <a:p>
            <a:r>
              <a:rPr lang="en-US" dirty="0" smtClean="0"/>
              <a:t> 400 GeV proton beam drives wakefields in a 10 meter plasma through a self modulation instability</a:t>
            </a:r>
          </a:p>
          <a:p>
            <a:r>
              <a:rPr lang="en-US" dirty="0" smtClean="0"/>
              <a:t>The wakefields accelerate electrons from 16 MeV to 2 GeV</a:t>
            </a:r>
          </a:p>
          <a:p>
            <a:endParaRPr lang="en-US" dirty="0"/>
          </a:p>
        </p:txBody>
      </p:sp>
      <p:sp>
        <p:nvSpPr>
          <p:cNvPr id="4" name="Title 10"/>
          <p:cNvSpPr txBox="1">
            <a:spLocks noGrp="1"/>
          </p:cNvSpPr>
          <p:nvPr>
            <p:ph type="title"/>
          </p:nvPr>
        </p:nvSpPr>
        <p:spPr>
          <a:xfrm>
            <a:off x="2927160" y="522972"/>
            <a:ext cx="32896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53B8DD"/>
                </a:solidFill>
              </a:rPr>
              <a:t>What is AWAKE?</a:t>
            </a:r>
            <a:endParaRPr lang="en-US" sz="3600" dirty="0">
              <a:solidFill>
                <a:srgbClr val="53B8DD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465122" y="1413163"/>
            <a:ext cx="450074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smtClean="0"/>
              <a:t>Experiment organized into three phases: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Phase I: Demonstration of self-modulation instability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Phase II: </a:t>
            </a:r>
            <a:r>
              <a:rPr lang="en-US" dirty="0"/>
              <a:t>E</a:t>
            </a:r>
            <a:r>
              <a:rPr lang="en-US" dirty="0" smtClean="0"/>
              <a:t>lectron acceleration over 10 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Phase III: Electron acceleration over long distances (yet to be approved)</a:t>
            </a: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414346" y="1874264"/>
            <a:ext cx="2485688" cy="6936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09095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0999" y="1292771"/>
            <a:ext cx="5591176" cy="5565229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Traditional RF (cm) scale accelerators</a:t>
            </a:r>
          </a:p>
          <a:p>
            <a:pPr lvl="1"/>
            <a:r>
              <a:rPr lang="en-US" dirty="0" smtClean="0"/>
              <a:t> Accelerating gradient limited to 50-100 MeV/m (state of the art limit) due to breakdown of the walls</a:t>
            </a:r>
          </a:p>
          <a:p>
            <a:pPr lvl="1"/>
            <a:r>
              <a:rPr lang="en-US" dirty="0" smtClean="0"/>
              <a:t>High energy accelerators must be larger and therefore costly</a:t>
            </a:r>
          </a:p>
          <a:p>
            <a:r>
              <a:rPr lang="en-US" dirty="0" smtClean="0"/>
              <a:t>Advanced Accelerators:</a:t>
            </a:r>
          </a:p>
          <a:p>
            <a:pPr lvl="1"/>
            <a:r>
              <a:rPr lang="en-US" dirty="0" smtClean="0"/>
              <a:t>High Gradients</a:t>
            </a:r>
          </a:p>
          <a:p>
            <a:pPr lvl="1"/>
            <a:r>
              <a:rPr lang="en-US" dirty="0" smtClean="0"/>
              <a:t>Shorter distance for same energy</a:t>
            </a:r>
          </a:p>
          <a:p>
            <a:pPr lvl="1"/>
            <a:r>
              <a:rPr lang="en-US" dirty="0" smtClean="0"/>
              <a:t>Can have lower costs for higher energy designs</a:t>
            </a:r>
          </a:p>
          <a:p>
            <a:r>
              <a:rPr lang="en-US" dirty="0" smtClean="0"/>
              <a:t>Traditional accelerator and collider designs will become prohibitively costly at higher energies</a:t>
            </a:r>
          </a:p>
          <a:p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6372225" y="1292772"/>
            <a:ext cx="2590800" cy="1828800"/>
            <a:chOff x="5791200" y="2057400"/>
            <a:chExt cx="2962275" cy="2097696"/>
          </a:xfrm>
        </p:grpSpPr>
        <p:sp>
          <p:nvSpPr>
            <p:cNvPr id="6" name="Text Box 6"/>
            <p:cNvSpPr txBox="1">
              <a:spLocks noChangeArrowheads="1"/>
            </p:cNvSpPr>
            <p:nvPr/>
          </p:nvSpPr>
          <p:spPr bwMode="auto">
            <a:xfrm>
              <a:off x="6248400" y="3886200"/>
              <a:ext cx="2443163" cy="2688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000" dirty="0"/>
                <a:t>SLAC Accelerating Section (TW)</a:t>
              </a:r>
            </a:p>
          </p:txBody>
        </p:sp>
        <p:pic>
          <p:nvPicPr>
            <p:cNvPr id="7" name="Picture 6" descr="slacAccel.bmp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791200" y="2057400"/>
              <a:ext cx="2962275" cy="1847850"/>
            </a:xfrm>
            <a:prstGeom prst="rect">
              <a:avLst/>
            </a:prstGeom>
          </p:spPr>
        </p:pic>
      </p:grpSp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72175" y="3478267"/>
            <a:ext cx="3171825" cy="201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6415087" y="5513333"/>
            <a:ext cx="2286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50 </a:t>
            </a:r>
            <a:r>
              <a:rPr lang="en-US" sz="1400" dirty="0" err="1" smtClean="0"/>
              <a:t>GeV</a:t>
            </a:r>
            <a:r>
              <a:rPr lang="en-US" sz="1400" dirty="0" smtClean="0"/>
              <a:t> electrons in 3.2km</a:t>
            </a:r>
          </a:p>
          <a:p>
            <a:r>
              <a:rPr lang="en-US" sz="1400" dirty="0" smtClean="0"/>
              <a:t>16 MeV/m gradient</a:t>
            </a:r>
            <a:endParaRPr lang="en-US" sz="1400" dirty="0"/>
          </a:p>
        </p:txBody>
      </p:sp>
      <p:sp>
        <p:nvSpPr>
          <p:cNvPr id="11" name="Title 10"/>
          <p:cNvSpPr txBox="1">
            <a:spLocks noGrp="1"/>
          </p:cNvSpPr>
          <p:nvPr>
            <p:ph type="title"/>
          </p:nvPr>
        </p:nvSpPr>
        <p:spPr>
          <a:xfrm>
            <a:off x="1763287" y="522972"/>
            <a:ext cx="56174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53B8DD"/>
                </a:solidFill>
              </a:rPr>
              <a:t>Why Advanced Accelerators?</a:t>
            </a:r>
            <a:endParaRPr lang="en-US" sz="3600" dirty="0">
              <a:solidFill>
                <a:srgbClr val="53B8D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6384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138881" y="808450"/>
            <a:ext cx="2895600" cy="4193306"/>
            <a:chOff x="5638800" y="889440"/>
            <a:chExt cx="2895600" cy="4193306"/>
          </a:xfrm>
        </p:grpSpPr>
        <p:pic>
          <p:nvPicPr>
            <p:cNvPr id="6" name="Picture 3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00750" y="889440"/>
              <a:ext cx="2400300" cy="17067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Rectangle 6"/>
            <p:cNvSpPr/>
            <p:nvPr/>
          </p:nvSpPr>
          <p:spPr>
            <a:xfrm>
              <a:off x="7086600" y="1378050"/>
              <a:ext cx="457200" cy="364759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" name="Straight Connector 7"/>
            <p:cNvCxnSpPr/>
            <p:nvPr/>
          </p:nvCxnSpPr>
          <p:spPr>
            <a:xfrm flipH="1">
              <a:off x="5638800" y="1742809"/>
              <a:ext cx="1468192" cy="333993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5638800" y="1378050"/>
              <a:ext cx="1468192" cy="166995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7543800" y="1742809"/>
              <a:ext cx="990600" cy="333993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7543800" y="1378050"/>
              <a:ext cx="990600" cy="166995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" name="Group 11"/>
            <p:cNvGrpSpPr/>
            <p:nvPr/>
          </p:nvGrpSpPr>
          <p:grpSpPr>
            <a:xfrm>
              <a:off x="5638800" y="3048000"/>
              <a:ext cx="2895600" cy="2034746"/>
              <a:chOff x="5638800" y="3048000"/>
              <a:chExt cx="2895600" cy="2034746"/>
            </a:xfrm>
          </p:grpSpPr>
          <p:pic>
            <p:nvPicPr>
              <p:cNvPr id="13" name="Picture 4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38800" y="3048000"/>
                <a:ext cx="2895600" cy="20347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4" name="Rectangle 13"/>
              <p:cNvSpPr/>
              <p:nvPr/>
            </p:nvSpPr>
            <p:spPr>
              <a:xfrm>
                <a:off x="5638800" y="3048000"/>
                <a:ext cx="2895600" cy="2034746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5" name="Rectangle 14"/>
          <p:cNvSpPr/>
          <p:nvPr/>
        </p:nvSpPr>
        <p:spPr>
          <a:xfrm>
            <a:off x="4530607" y="4116460"/>
            <a:ext cx="533400" cy="3810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/>
          <p:cNvGrpSpPr/>
          <p:nvPr/>
        </p:nvGrpSpPr>
        <p:grpSpPr>
          <a:xfrm>
            <a:off x="2446924" y="4116460"/>
            <a:ext cx="3517848" cy="2279335"/>
            <a:chOff x="5659632" y="4005660"/>
            <a:chExt cx="3517848" cy="2279335"/>
          </a:xfrm>
        </p:grpSpPr>
        <p:cxnSp>
          <p:nvCxnSpPr>
            <p:cNvPr id="17" name="Straight Connector 16"/>
            <p:cNvCxnSpPr/>
            <p:nvPr/>
          </p:nvCxnSpPr>
          <p:spPr>
            <a:xfrm flipH="1">
              <a:off x="5681520" y="4386660"/>
              <a:ext cx="2061795" cy="189833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8276715" y="4386660"/>
              <a:ext cx="867285" cy="189286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>
              <a:off x="5681520" y="4005660"/>
              <a:ext cx="2061795" cy="167305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8256589" y="4005660"/>
              <a:ext cx="887411" cy="166758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1" name="Group 20"/>
            <p:cNvGrpSpPr/>
            <p:nvPr/>
          </p:nvGrpSpPr>
          <p:grpSpPr>
            <a:xfrm>
              <a:off x="5659632" y="5673244"/>
              <a:ext cx="3517848" cy="611751"/>
              <a:chOff x="5659632" y="5673244"/>
              <a:chExt cx="3517848" cy="611751"/>
            </a:xfrm>
          </p:grpSpPr>
          <p:pic>
            <p:nvPicPr>
              <p:cNvPr id="22" name="Picture 3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81519" y="5673244"/>
                <a:ext cx="3495961" cy="6062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3" name="Rectangle 22"/>
              <p:cNvSpPr/>
              <p:nvPr/>
            </p:nvSpPr>
            <p:spPr>
              <a:xfrm>
                <a:off x="5659632" y="5678713"/>
                <a:ext cx="3484368" cy="606282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4" name="TextBox 23"/>
          <p:cNvSpPr txBox="1"/>
          <p:nvPr/>
        </p:nvSpPr>
        <p:spPr>
          <a:xfrm>
            <a:off x="3106743" y="6390326"/>
            <a:ext cx="22200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 m Rb vapor source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3829421" y="5006656"/>
            <a:ext cx="14023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AWAKE Scale</a:t>
            </a:r>
            <a:endParaRPr lang="en-US" dirty="0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9181" y="4040260"/>
            <a:ext cx="1600200" cy="914400"/>
          </a:xfrm>
          <a:prstGeom prst="rect">
            <a:avLst/>
          </a:prstGeom>
          <a:ln w="25400">
            <a:solidFill>
              <a:srgbClr val="FF18F5"/>
            </a:solidFill>
          </a:ln>
        </p:spPr>
      </p:pic>
      <p:sp>
        <p:nvSpPr>
          <p:cNvPr id="28" name="Rectangle 27"/>
          <p:cNvSpPr/>
          <p:nvPr/>
        </p:nvSpPr>
        <p:spPr>
          <a:xfrm>
            <a:off x="3786581" y="3430660"/>
            <a:ext cx="533400" cy="381000"/>
          </a:xfrm>
          <a:prstGeom prst="rect">
            <a:avLst/>
          </a:prstGeom>
          <a:noFill/>
          <a:ln>
            <a:solidFill>
              <a:srgbClr val="FF18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" name="Straight Connector 28"/>
          <p:cNvCxnSpPr/>
          <p:nvPr/>
        </p:nvCxnSpPr>
        <p:spPr>
          <a:xfrm rot="10800000" flipV="1">
            <a:off x="3329381" y="3811660"/>
            <a:ext cx="461596" cy="228600"/>
          </a:xfrm>
          <a:prstGeom prst="line">
            <a:avLst/>
          </a:prstGeom>
          <a:ln>
            <a:solidFill>
              <a:srgbClr val="FF18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rot="10800000" flipV="1">
            <a:off x="1729181" y="3430660"/>
            <a:ext cx="2061796" cy="609600"/>
          </a:xfrm>
          <a:prstGeom prst="line">
            <a:avLst/>
          </a:prstGeom>
          <a:ln>
            <a:solidFill>
              <a:srgbClr val="FF18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rot="5400000">
            <a:off x="3253181" y="3887860"/>
            <a:ext cx="1143000" cy="990600"/>
          </a:xfrm>
          <a:prstGeom prst="line">
            <a:avLst/>
          </a:prstGeom>
          <a:ln>
            <a:solidFill>
              <a:srgbClr val="FF18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1957781" y="4954660"/>
            <a:ext cx="11659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MPP Laser</a:t>
            </a:r>
            <a:endParaRPr lang="en-US" dirty="0"/>
          </a:p>
        </p:txBody>
      </p:sp>
      <p:sp>
        <p:nvSpPr>
          <p:cNvPr id="33" name="Title 10"/>
          <p:cNvSpPr txBox="1">
            <a:spLocks noGrp="1"/>
          </p:cNvSpPr>
          <p:nvPr>
            <p:ph type="title"/>
          </p:nvPr>
        </p:nvSpPr>
        <p:spPr>
          <a:xfrm>
            <a:off x="2804791" y="221873"/>
            <a:ext cx="31582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53B8DD"/>
                </a:solidFill>
              </a:rPr>
              <a:t>AWAKE at CERN</a:t>
            </a:r>
            <a:endParaRPr lang="en-US" sz="3600" dirty="0">
              <a:solidFill>
                <a:srgbClr val="53B8DD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209955" y="4723827"/>
            <a:ext cx="2784142" cy="120032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Diagnostics: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OTR/CTR proton beam diagnostics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Electron Spectrometer</a:t>
            </a:r>
          </a:p>
        </p:txBody>
      </p:sp>
      <p:cxnSp>
        <p:nvCxnSpPr>
          <p:cNvPr id="36" name="Straight Connector 35"/>
          <p:cNvCxnSpPr/>
          <p:nvPr/>
        </p:nvCxnSpPr>
        <p:spPr>
          <a:xfrm>
            <a:off x="5231793" y="4560013"/>
            <a:ext cx="982933" cy="76397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Picture 3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382" y="1210413"/>
            <a:ext cx="1801909" cy="184324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35" name="Rectangle 34"/>
          <p:cNvSpPr/>
          <p:nvPr/>
        </p:nvSpPr>
        <p:spPr>
          <a:xfrm>
            <a:off x="1132441" y="2129672"/>
            <a:ext cx="274210" cy="280944"/>
          </a:xfrm>
          <a:prstGeom prst="rect">
            <a:avLst/>
          </a:prstGeom>
          <a:noFill/>
          <a:ln w="635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7657" tIns="28828" rIns="57657" bIns="28828" rtlCol="0" anchor="ctr"/>
          <a:lstStyle/>
          <a:p>
            <a:pPr algn="ctr"/>
            <a:endParaRPr lang="en-US" dirty="0"/>
          </a:p>
        </p:txBody>
      </p:sp>
      <p:cxnSp>
        <p:nvCxnSpPr>
          <p:cNvPr id="37" name="Straight Connector 36"/>
          <p:cNvCxnSpPr/>
          <p:nvPr/>
        </p:nvCxnSpPr>
        <p:spPr>
          <a:xfrm flipV="1">
            <a:off x="1113534" y="868204"/>
            <a:ext cx="2446644" cy="1263832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V="1">
            <a:off x="1348151" y="2410616"/>
            <a:ext cx="2212027" cy="5604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589352" y="3147121"/>
            <a:ext cx="1048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SPS Scale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674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345378"/>
            <a:ext cx="7962405" cy="3051529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Fields from the relativistic charged particle beam drives wakefields in the plasma</a:t>
            </a:r>
          </a:p>
          <a:p>
            <a:r>
              <a:rPr lang="en-US" dirty="0" smtClean="0"/>
              <a:t>Electrons can be trapped within the </a:t>
            </a:r>
            <a:r>
              <a:rPr lang="en-US" dirty="0" err="1" smtClean="0"/>
              <a:t>wakefield’s</a:t>
            </a:r>
            <a:r>
              <a:rPr lang="en-US" dirty="0" smtClean="0"/>
              <a:t> accelerating and focusing phase  and produce a high quality electron beam in a short distance</a:t>
            </a:r>
            <a:endParaRPr lang="en-US" dirty="0"/>
          </a:p>
        </p:txBody>
      </p:sp>
      <p:sp>
        <p:nvSpPr>
          <p:cNvPr id="4" name="Title 10"/>
          <p:cNvSpPr txBox="1">
            <a:spLocks noGrp="1"/>
          </p:cNvSpPr>
          <p:nvPr>
            <p:ph type="title"/>
          </p:nvPr>
        </p:nvSpPr>
        <p:spPr>
          <a:xfrm>
            <a:off x="628525" y="699047"/>
            <a:ext cx="78869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53B8DD"/>
                </a:solidFill>
              </a:rPr>
              <a:t>What is Plasma Wakefield Acceleration?</a:t>
            </a:r>
            <a:endParaRPr lang="en-US" sz="3600" dirty="0">
              <a:solidFill>
                <a:srgbClr val="53B8DD"/>
              </a:solidFill>
            </a:endParaRP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6645926" y="3824267"/>
            <a:ext cx="2526654" cy="877163"/>
          </a:xfrm>
          <a:prstGeom prst="rect">
            <a:avLst/>
          </a:prstGeom>
          <a:solidFill>
            <a:srgbClr val="FFD07E"/>
          </a:solidFill>
          <a:ln>
            <a:noFill/>
          </a:ln>
          <a:effectLst/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700" b="0" i="1" dirty="0" err="1">
                <a:latin typeface="Times"/>
                <a:cs typeface="Times"/>
              </a:rPr>
              <a:t>E</a:t>
            </a:r>
            <a:r>
              <a:rPr lang="en-US" sz="1700" b="0" i="1" baseline="-25000" dirty="0" err="1">
                <a:latin typeface="Times"/>
                <a:cs typeface="Times"/>
              </a:rPr>
              <a:t>z</a:t>
            </a:r>
            <a:r>
              <a:rPr lang="en-US" sz="1700" b="0" dirty="0">
                <a:latin typeface="Times"/>
                <a:cs typeface="Times"/>
              </a:rPr>
              <a:t>: accelerating </a:t>
            </a:r>
            <a:r>
              <a:rPr lang="en-US" sz="1700" b="0" dirty="0" smtClean="0">
                <a:latin typeface="Times"/>
                <a:cs typeface="Times"/>
              </a:rPr>
              <a:t>field</a:t>
            </a:r>
            <a:r>
              <a:rPr lang="en-US" sz="1700" i="1" dirty="0" smtClean="0">
                <a:latin typeface="Times"/>
                <a:cs typeface="Times"/>
              </a:rPr>
              <a:t>, </a:t>
            </a:r>
          </a:p>
          <a:p>
            <a:r>
              <a:rPr lang="en-US" sz="1700" b="0" i="1" dirty="0" smtClean="0">
                <a:latin typeface="Times"/>
                <a:cs typeface="Times"/>
              </a:rPr>
              <a:t>N</a:t>
            </a:r>
            <a:r>
              <a:rPr lang="en-US" sz="1700" b="0" dirty="0">
                <a:latin typeface="Times"/>
                <a:cs typeface="Times"/>
              </a:rPr>
              <a:t>: # </a:t>
            </a:r>
            <a:r>
              <a:rPr lang="en-US" sz="1700" dirty="0" smtClean="0">
                <a:latin typeface="Times"/>
                <a:cs typeface="Times"/>
              </a:rPr>
              <a:t>particles</a:t>
            </a:r>
            <a:r>
              <a:rPr lang="en-US" sz="1700" b="0" dirty="0" smtClean="0">
                <a:latin typeface="Times"/>
                <a:cs typeface="Times"/>
              </a:rPr>
              <a:t>/bunch</a:t>
            </a:r>
            <a:endParaRPr lang="en-US" sz="1700" b="0" dirty="0">
              <a:latin typeface="Times"/>
              <a:cs typeface="Times"/>
            </a:endParaRPr>
          </a:p>
          <a:p>
            <a:r>
              <a:rPr lang="en-US" sz="1700" b="0" i="1" dirty="0" err="1">
                <a:latin typeface="Symbol" charset="0"/>
              </a:rPr>
              <a:t>s</a:t>
            </a:r>
            <a:r>
              <a:rPr lang="en-US" sz="1700" b="0" i="1" baseline="-25000" dirty="0" err="1"/>
              <a:t>z</a:t>
            </a:r>
            <a:r>
              <a:rPr lang="en-US" sz="1700" b="0" dirty="0"/>
              <a:t>: </a:t>
            </a:r>
            <a:r>
              <a:rPr lang="en-US" sz="1700" b="0" dirty="0" err="1">
                <a:latin typeface="Times"/>
                <a:cs typeface="Times"/>
              </a:rPr>
              <a:t>gaussian</a:t>
            </a:r>
            <a:r>
              <a:rPr lang="en-US" sz="1700" b="0" dirty="0">
                <a:latin typeface="Times"/>
                <a:cs typeface="Times"/>
              </a:rPr>
              <a:t> bunch </a:t>
            </a:r>
            <a:r>
              <a:rPr lang="en-US" sz="1700" b="0" dirty="0" smtClean="0">
                <a:latin typeface="Times"/>
                <a:cs typeface="Times"/>
              </a:rPr>
              <a:t>length, </a:t>
            </a: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5266" y="4001864"/>
            <a:ext cx="1523933" cy="649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51" y="4701430"/>
            <a:ext cx="6905625" cy="189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11823" y="5636712"/>
            <a:ext cx="6838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007A37"/>
                </a:solidFill>
              </a:rPr>
              <a:t>, et al.</a:t>
            </a:r>
            <a:endParaRPr lang="en-US" sz="1400" b="1" dirty="0">
              <a:solidFill>
                <a:srgbClr val="007A37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05979" y="6104805"/>
            <a:ext cx="6838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7A37"/>
                </a:solidFill>
              </a:rPr>
              <a:t>, et al.</a:t>
            </a:r>
            <a:endParaRPr lang="en-US" sz="1400" dirty="0">
              <a:solidFill>
                <a:srgbClr val="007A3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5916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645818"/>
            <a:ext cx="8963868" cy="279540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40150" y="2408292"/>
            <a:ext cx="48930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K. V. </a:t>
            </a:r>
            <a:r>
              <a:rPr lang="en-US" dirty="0" err="1" smtClean="0">
                <a:solidFill>
                  <a:srgbClr val="008000"/>
                </a:solidFill>
              </a:rPr>
              <a:t>Lotov</a:t>
            </a:r>
            <a:r>
              <a:rPr lang="en-US" dirty="0" smtClean="0">
                <a:solidFill>
                  <a:srgbClr val="008000"/>
                </a:solidFill>
              </a:rPr>
              <a:t> et al., Phys. Plasmas 21, 123116 (2014)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755662" y="172852"/>
            <a:ext cx="36326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53B8DD"/>
                </a:solidFill>
              </a:rPr>
              <a:t>The AWAKE Experiment</a:t>
            </a:r>
            <a:endParaRPr lang="en-US" sz="2800" dirty="0">
              <a:solidFill>
                <a:srgbClr val="53B8DD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316859" y="3742840"/>
            <a:ext cx="5622052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Plasma requirements:</a:t>
            </a:r>
          </a:p>
          <a:p>
            <a:endParaRPr lang="en-US" dirty="0" smtClean="0"/>
          </a:p>
          <a:p>
            <a:pPr>
              <a:buClr>
                <a:srgbClr val="FF0000"/>
              </a:buClr>
              <a:buFont typeface="Wingdings" charset="2"/>
              <a:buChar char="²"/>
            </a:pPr>
            <a:r>
              <a:rPr lang="en-US" dirty="0" smtClean="0"/>
              <a:t>L~10m						~</a:t>
            </a:r>
            <a:r>
              <a:rPr lang="en-US" dirty="0" err="1" smtClean="0">
                <a:latin typeface="Symbol" charset="2"/>
                <a:cs typeface="Symbol" charset="2"/>
              </a:rPr>
              <a:t>b</a:t>
            </a:r>
            <a:r>
              <a:rPr lang="en-US" dirty="0" smtClean="0"/>
              <a:t>*</a:t>
            </a:r>
            <a:r>
              <a:rPr lang="en-US" baseline="-25000" dirty="0" smtClean="0"/>
              <a:t>protons</a:t>
            </a:r>
            <a:endParaRPr lang="en-US" dirty="0" smtClean="0"/>
          </a:p>
          <a:p>
            <a:pPr>
              <a:buClr>
                <a:srgbClr val="FF0000"/>
              </a:buClr>
              <a:buFont typeface="Wingdings" charset="2"/>
              <a:buChar char="²"/>
            </a:pPr>
            <a:r>
              <a:rPr lang="en-US" dirty="0" smtClean="0"/>
              <a:t>n</a:t>
            </a:r>
            <a:r>
              <a:rPr lang="en-US" baseline="-25000" dirty="0" smtClean="0"/>
              <a:t>e</a:t>
            </a:r>
            <a:r>
              <a:rPr lang="en-US" dirty="0" smtClean="0"/>
              <a:t>=1-10x10</a:t>
            </a:r>
            <a:r>
              <a:rPr lang="en-US" baseline="30000" dirty="0" smtClean="0"/>
              <a:t>15</a:t>
            </a:r>
            <a:r>
              <a:rPr lang="en-US" dirty="0" smtClean="0"/>
              <a:t>cm</a:t>
            </a:r>
            <a:r>
              <a:rPr lang="en-US" baseline="30000" dirty="0" smtClean="0"/>
              <a:t>-3				</a:t>
            </a:r>
            <a:r>
              <a:rPr lang="en-US" dirty="0" err="1" smtClean="0"/>
              <a:t>k</a:t>
            </a:r>
            <a:r>
              <a:rPr lang="en-US" baseline="-25000" dirty="0" err="1" smtClean="0"/>
              <a:t>pe</a:t>
            </a:r>
            <a:r>
              <a:rPr lang="en-US" dirty="0" err="1" smtClean="0">
                <a:latin typeface="Symbol" charset="2"/>
                <a:cs typeface="Symbol" charset="2"/>
              </a:rPr>
              <a:t>s</a:t>
            </a:r>
            <a:r>
              <a:rPr lang="en-US" dirty="0" smtClean="0"/>
              <a:t>*</a:t>
            </a:r>
            <a:r>
              <a:rPr lang="en-US" baseline="-25000" dirty="0" err="1" smtClean="0"/>
              <a:t>r</a:t>
            </a:r>
            <a:r>
              <a:rPr lang="en-US" dirty="0" smtClean="0"/>
              <a:t>&lt;1</a:t>
            </a:r>
            <a:endParaRPr lang="en-US" baseline="30000" dirty="0" smtClean="0"/>
          </a:p>
          <a:p>
            <a:pPr>
              <a:buClr>
                <a:srgbClr val="FF0000"/>
              </a:buClr>
              <a:buFont typeface="Wingdings" charset="2"/>
              <a:buChar char="²"/>
            </a:pPr>
            <a:r>
              <a:rPr lang="en-US" dirty="0" smtClean="0">
                <a:latin typeface="Symbol" charset="2"/>
                <a:cs typeface="Symbol" charset="2"/>
              </a:rPr>
              <a:t>D</a:t>
            </a:r>
            <a:r>
              <a:rPr lang="en-US" dirty="0" smtClean="0"/>
              <a:t>n</a:t>
            </a:r>
            <a:r>
              <a:rPr lang="en-US" baseline="-25000" dirty="0" smtClean="0"/>
              <a:t>e</a:t>
            </a:r>
            <a:r>
              <a:rPr lang="en-US" dirty="0" smtClean="0"/>
              <a:t>/n</a:t>
            </a:r>
            <a:r>
              <a:rPr lang="en-US" baseline="-25000" dirty="0" smtClean="0"/>
              <a:t>e</a:t>
            </a:r>
            <a:r>
              <a:rPr lang="en-US" dirty="0" smtClean="0"/>
              <a:t>~0.2%				Inject ~100</a:t>
            </a:r>
            <a:r>
              <a:rPr lang="en-US" dirty="0" smtClean="0">
                <a:latin typeface="Symbol" charset="2"/>
                <a:cs typeface="Symbol" charset="2"/>
              </a:rPr>
              <a:t>l</a:t>
            </a:r>
            <a:r>
              <a:rPr lang="en-US" baseline="-25000" dirty="0" smtClean="0"/>
              <a:t>pe</a:t>
            </a:r>
            <a:r>
              <a:rPr lang="en-US" dirty="0" smtClean="0"/>
              <a:t>~</a:t>
            </a:r>
            <a:r>
              <a:rPr lang="en-US" dirty="0" smtClean="0">
                <a:latin typeface="Symbol" charset="2"/>
                <a:cs typeface="Symbol" charset="2"/>
              </a:rPr>
              <a:t>s</a:t>
            </a:r>
            <a:r>
              <a:rPr lang="en-US" baseline="-25000" dirty="0" smtClean="0"/>
              <a:t>z, protons</a:t>
            </a:r>
          </a:p>
          <a:p>
            <a:pPr>
              <a:buClr>
                <a:srgbClr val="FF0000"/>
              </a:buClr>
              <a:buFont typeface="Wingdings" charset="2"/>
              <a:buChar char="²"/>
            </a:pPr>
            <a:r>
              <a:rPr lang="en-US" dirty="0" smtClean="0"/>
              <a:t>r~1mm 					~</a:t>
            </a:r>
            <a:r>
              <a:rPr lang="en-US" dirty="0" err="1" smtClean="0"/>
              <a:t>c/</a:t>
            </a:r>
            <a:r>
              <a:rPr lang="en-US" dirty="0" err="1" smtClean="0">
                <a:latin typeface="Symbol" charset="2"/>
                <a:cs typeface="Symbol" charset="2"/>
              </a:rPr>
              <a:t>w</a:t>
            </a:r>
            <a:r>
              <a:rPr lang="en-US" baseline="-25000" dirty="0" err="1" smtClean="0"/>
              <a:t>pe</a:t>
            </a:r>
            <a:endParaRPr lang="en-US" dirty="0" smtClean="0"/>
          </a:p>
          <a:p>
            <a:pPr>
              <a:buClr>
                <a:srgbClr val="FF0000"/>
              </a:buClr>
              <a:buFont typeface="Wingdings" charset="2"/>
              <a:buChar char="²"/>
            </a:pPr>
            <a:r>
              <a:rPr lang="en-US" dirty="0" smtClean="0"/>
              <a:t>Heavy ions 					use ~100</a:t>
            </a:r>
            <a:r>
              <a:rPr lang="en-US" dirty="0" smtClean="0">
                <a:latin typeface="Symbol" charset="2"/>
                <a:cs typeface="Symbol" charset="2"/>
              </a:rPr>
              <a:t>w</a:t>
            </a:r>
            <a:r>
              <a:rPr lang="en-US" baseline="-25000" dirty="0" smtClean="0"/>
              <a:t>pe</a:t>
            </a:r>
            <a:r>
              <a:rPr lang="en-US" baseline="30000" dirty="0" smtClean="0"/>
              <a:t>-1</a:t>
            </a:r>
            <a:endParaRPr lang="en-US" dirty="0" smtClean="0"/>
          </a:p>
          <a:p>
            <a:pPr>
              <a:buClr>
                <a:srgbClr val="FF0000"/>
              </a:buClr>
              <a:buFont typeface="Wingdings" charset="2"/>
              <a:buChar char="²"/>
            </a:pPr>
            <a:endParaRPr lang="en-US" baseline="30000" dirty="0" smtClean="0"/>
          </a:p>
          <a:p>
            <a:pPr>
              <a:buClr>
                <a:srgbClr val="FF0000"/>
              </a:buClr>
              <a:buFont typeface="Wingdings" charset="2"/>
              <a:buChar char="²"/>
            </a:pPr>
            <a:endParaRPr lang="en-US" baseline="30000" dirty="0" smtClean="0"/>
          </a:p>
          <a:p>
            <a:pPr>
              <a:buClr>
                <a:srgbClr val="FF0000"/>
              </a:buClr>
              <a:buFont typeface="Wingdings" charset="2"/>
              <a:buChar char="²"/>
            </a:pPr>
            <a:r>
              <a:rPr lang="en-US" dirty="0" smtClean="0"/>
              <a:t>Laser ionization provides seeding for the SMI</a:t>
            </a:r>
            <a:endParaRPr lang="en-US" baseline="300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92930" y="1169303"/>
            <a:ext cx="4572000" cy="4525963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Protons can potentially propagate through long plasmas without reaching depletion</a:t>
            </a:r>
          </a:p>
          <a:p>
            <a:r>
              <a:rPr lang="en-US" dirty="0" smtClean="0"/>
              <a:t>With a plasma wavelength of ~1mm, and a proton beam ~12cm, we rely on the self modulation instability to drive the </a:t>
            </a:r>
            <a:r>
              <a:rPr lang="en-US" dirty="0" err="1" smtClean="0"/>
              <a:t>wakefields</a:t>
            </a:r>
            <a:endParaRPr lang="en-US" dirty="0"/>
          </a:p>
        </p:txBody>
      </p:sp>
      <p:sp>
        <p:nvSpPr>
          <p:cNvPr id="4" name="Title 10"/>
          <p:cNvSpPr txBox="1">
            <a:spLocks noGrp="1"/>
          </p:cNvSpPr>
          <p:nvPr>
            <p:ph type="title"/>
          </p:nvPr>
        </p:nvSpPr>
        <p:spPr>
          <a:xfrm>
            <a:off x="3127882" y="522972"/>
            <a:ext cx="28882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53B8DD"/>
                </a:solidFill>
              </a:rPr>
              <a:t>Using Protons </a:t>
            </a:r>
            <a:endParaRPr lang="en-US" sz="3600" dirty="0">
              <a:solidFill>
                <a:srgbClr val="53B8DD"/>
              </a:solidFill>
            </a:endParaRPr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80161"/>
            <a:ext cx="4015164" cy="3028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338" y="4108863"/>
            <a:ext cx="3910543" cy="262089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3769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140" y="1897083"/>
            <a:ext cx="8229600" cy="4525963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Vapor Source  </a:t>
            </a:r>
            <a:endParaRPr lang="en-US" dirty="0" smtClean="0"/>
          </a:p>
          <a:p>
            <a:pPr lvl="1"/>
            <a:r>
              <a:rPr lang="en-US" dirty="0" smtClean="0"/>
              <a:t>Vapor source: Provides uniform Rb </a:t>
            </a:r>
            <a:r>
              <a:rPr lang="en-US" dirty="0" smtClean="0"/>
              <a:t>vapor</a:t>
            </a:r>
          </a:p>
          <a:p>
            <a:pPr lvl="1"/>
            <a:r>
              <a:rPr lang="en-US" dirty="0" smtClean="0"/>
              <a:t>Rb Vapor Diagnostic</a:t>
            </a:r>
            <a:endParaRPr lang="en-US" dirty="0" smtClean="0"/>
          </a:p>
          <a:p>
            <a:r>
              <a:rPr lang="en-US" dirty="0" smtClean="0"/>
              <a:t>TW </a:t>
            </a:r>
            <a:r>
              <a:rPr lang="en-US" dirty="0" smtClean="0"/>
              <a:t>Power Laser:</a:t>
            </a:r>
          </a:p>
          <a:p>
            <a:pPr lvl="1"/>
            <a:r>
              <a:rPr lang="en-US" dirty="0"/>
              <a:t> </a:t>
            </a:r>
            <a:r>
              <a:rPr lang="en-US" dirty="0" smtClean="0"/>
              <a:t>Ionizes </a:t>
            </a:r>
            <a:r>
              <a:rPr lang="en-US" dirty="0"/>
              <a:t>Rb to make </a:t>
            </a:r>
            <a:r>
              <a:rPr lang="en-US" dirty="0" smtClean="0"/>
              <a:t>plasma and  seeds </a:t>
            </a:r>
            <a:r>
              <a:rPr lang="en-US" dirty="0"/>
              <a:t>self modulation, </a:t>
            </a:r>
            <a:endParaRPr lang="en-US" dirty="0" smtClean="0"/>
          </a:p>
          <a:p>
            <a:pPr lvl="1"/>
            <a:r>
              <a:rPr lang="en-US" dirty="0" smtClean="0"/>
              <a:t>Seed for photocathode drive to make </a:t>
            </a:r>
            <a:r>
              <a:rPr lang="en-US" dirty="0"/>
              <a:t>electron beam in phase </a:t>
            </a:r>
            <a:r>
              <a:rPr lang="en-US" dirty="0" smtClean="0"/>
              <a:t>II</a:t>
            </a:r>
            <a:endParaRPr lang="en-US" dirty="0" smtClean="0"/>
          </a:p>
          <a:p>
            <a:pPr lvl="1"/>
            <a:r>
              <a:rPr lang="en-US" dirty="0" smtClean="0"/>
              <a:t>Ablation Studies for Beam Dump</a:t>
            </a:r>
          </a:p>
          <a:p>
            <a:r>
              <a:rPr lang="en-US" dirty="0" smtClean="0"/>
              <a:t>Diagnostics</a:t>
            </a:r>
          </a:p>
          <a:p>
            <a:pPr lvl="1"/>
            <a:r>
              <a:rPr lang="en-US" dirty="0" smtClean="0"/>
              <a:t>OTR: Streak camera to determine proton modulation  </a:t>
            </a:r>
          </a:p>
          <a:p>
            <a:pPr lvl="1"/>
            <a:r>
              <a:rPr lang="en-US" dirty="0" smtClean="0"/>
              <a:t>CTR: Coherent transition radiation to determine proton modulation</a:t>
            </a:r>
          </a:p>
          <a:p>
            <a:pPr lvl="1"/>
            <a:r>
              <a:rPr lang="en-US" dirty="0" err="1" smtClean="0"/>
              <a:t>Shadowgraphy</a:t>
            </a:r>
            <a:r>
              <a:rPr lang="en-US" dirty="0" smtClean="0"/>
              <a:t> (Transverse plasma diagnostic for ends)</a:t>
            </a:r>
          </a:p>
          <a:p>
            <a:r>
              <a:rPr lang="en-US" dirty="0" smtClean="0"/>
              <a:t>Material Support</a:t>
            </a:r>
          </a:p>
          <a:p>
            <a:pPr lvl="1"/>
            <a:r>
              <a:rPr lang="en-US" dirty="0" smtClean="0"/>
              <a:t>Design and Fabrication</a:t>
            </a:r>
          </a:p>
          <a:p>
            <a:pPr lvl="1"/>
            <a:r>
              <a:rPr lang="en-US" dirty="0" smtClean="0"/>
              <a:t>Financial</a:t>
            </a:r>
          </a:p>
        </p:txBody>
      </p:sp>
      <p:sp>
        <p:nvSpPr>
          <p:cNvPr id="4" name="Title 10"/>
          <p:cNvSpPr txBox="1">
            <a:spLocks/>
          </p:cNvSpPr>
          <p:nvPr/>
        </p:nvSpPr>
        <p:spPr>
          <a:xfrm>
            <a:off x="1691502" y="712103"/>
            <a:ext cx="5634877" cy="646331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solidFill>
                  <a:srgbClr val="53B8DD"/>
                </a:solidFill>
              </a:rPr>
              <a:t>Contributions of the Institute</a:t>
            </a:r>
            <a:endParaRPr lang="en-US" sz="3600" dirty="0">
              <a:solidFill>
                <a:srgbClr val="53B8D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0130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152879" y="3924916"/>
            <a:ext cx="8533921" cy="2592288"/>
            <a:chOff x="149736" y="2132856"/>
            <a:chExt cx="8533921" cy="2592288"/>
          </a:xfrm>
        </p:grpSpPr>
        <p:pic>
          <p:nvPicPr>
            <p:cNvPr id="12" name="Picture 2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528" y="2432851"/>
              <a:ext cx="8360129" cy="22922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9" name="Straight Connector 18"/>
            <p:cNvCxnSpPr/>
            <p:nvPr/>
          </p:nvCxnSpPr>
          <p:spPr>
            <a:xfrm>
              <a:off x="8172400" y="2132856"/>
              <a:ext cx="72008" cy="648072"/>
            </a:xfrm>
            <a:prstGeom prst="line">
              <a:avLst/>
            </a:prstGeom>
            <a:ln w="127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 flipH="1">
              <a:off x="611560" y="2348880"/>
              <a:ext cx="7560840" cy="720080"/>
            </a:xfrm>
            <a:prstGeom prst="straightConnector1">
              <a:avLst/>
            </a:prstGeom>
            <a:ln w="12700">
              <a:solidFill>
                <a:schemeClr val="tx1">
                  <a:lumMod val="65000"/>
                  <a:lumOff val="35000"/>
                </a:schemeClr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 flipV="1">
              <a:off x="467544" y="2852936"/>
              <a:ext cx="72008" cy="576064"/>
            </a:xfrm>
            <a:prstGeom prst="line">
              <a:avLst/>
            </a:prstGeom>
            <a:ln w="127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1"/>
            <p:cNvSpPr/>
            <p:nvPr/>
          </p:nvSpPr>
          <p:spPr>
            <a:xfrm>
              <a:off x="3563888" y="2564904"/>
              <a:ext cx="504000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cs typeface="Arial" panose="020B0604020202020204" pitchFamily="34" charset="0"/>
                </a:rPr>
                <a:t>10m</a:t>
              </a:r>
              <a:endParaRPr lang="en-GB" sz="14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endParaRPr>
            </a:p>
          </p:txBody>
        </p:sp>
        <p:cxnSp>
          <p:nvCxnSpPr>
            <p:cNvPr id="23" name="Straight Connector 22"/>
            <p:cNvCxnSpPr/>
            <p:nvPr/>
          </p:nvCxnSpPr>
          <p:spPr>
            <a:xfrm>
              <a:off x="149736" y="4468633"/>
              <a:ext cx="432048" cy="0"/>
            </a:xfrm>
            <a:prstGeom prst="line">
              <a:avLst/>
            </a:prstGeom>
            <a:ln w="127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4" name="Picture 23" descr="Man.jpg"/>
            <p:cNvPicPr>
              <a:picLocks noChangeAspect="1"/>
            </p:cNvPicPr>
            <p:nvPr/>
          </p:nvPicPr>
          <p:blipFill>
            <a:blip r:embed="rId4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433940" y="3039244"/>
              <a:ext cx="508688" cy="1332000"/>
            </a:xfrm>
            <a:prstGeom prst="rect">
              <a:avLst/>
            </a:prstGeom>
          </p:spPr>
        </p:pic>
      </p:grpSp>
      <p:sp>
        <p:nvSpPr>
          <p:cNvPr id="5" name="TextBox 4"/>
          <p:cNvSpPr txBox="1"/>
          <p:nvPr/>
        </p:nvSpPr>
        <p:spPr>
          <a:xfrm>
            <a:off x="6777766" y="6179013"/>
            <a:ext cx="17174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Grant Instruments</a:t>
            </a:r>
            <a:endParaRPr lang="en-US" sz="1600" dirty="0"/>
          </a:p>
        </p:txBody>
      </p:sp>
      <p:pic>
        <p:nvPicPr>
          <p:cNvPr id="18" name="Picture 17" descr="Macintosh HD:Users:edda:Library:Containers:com.apple.mail:Data:Library:Mail Downloads:EDE317CF-85C1-45EE-9516-9A5071E4D93D:IMG_9958.JPG"/>
          <p:cNvPicPr/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5292080" y="1052737"/>
            <a:ext cx="3851920" cy="2586585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Content Placeholder 2"/>
          <p:cNvSpPr>
            <a:spLocks noGrp="1"/>
          </p:cNvSpPr>
          <p:nvPr>
            <p:ph idx="1"/>
          </p:nvPr>
        </p:nvSpPr>
        <p:spPr>
          <a:xfrm>
            <a:off x="30212" y="764704"/>
            <a:ext cx="5261868" cy="3271292"/>
          </a:xfrm>
        </p:spPr>
        <p:txBody>
          <a:bodyPr>
            <a:normAutofit fontScale="47500" lnSpcReduction="20000"/>
          </a:bodyPr>
          <a:lstStyle/>
          <a:p>
            <a:r>
              <a:rPr lang="en-US" sz="3400" dirty="0" smtClean="0"/>
              <a:t>Density </a:t>
            </a:r>
            <a:r>
              <a:rPr lang="en-US" sz="3400" dirty="0"/>
              <a:t>adjustable from </a:t>
            </a:r>
            <a:r>
              <a:rPr lang="en-US" sz="3400" b="1" dirty="0"/>
              <a:t>10</a:t>
            </a:r>
            <a:r>
              <a:rPr lang="en-US" sz="3400" b="1" baseline="30000" dirty="0"/>
              <a:t>14</a:t>
            </a:r>
            <a:r>
              <a:rPr lang="en-US" sz="3400" b="1" dirty="0"/>
              <a:t> – 10</a:t>
            </a:r>
            <a:r>
              <a:rPr lang="en-US" sz="3400" b="1" baseline="30000" dirty="0"/>
              <a:t>15</a:t>
            </a:r>
            <a:r>
              <a:rPr lang="en-US" sz="3400" b="1" dirty="0"/>
              <a:t> cm</a:t>
            </a:r>
            <a:r>
              <a:rPr lang="en-US" sz="3400" b="1" baseline="30000" dirty="0"/>
              <a:t>-3</a:t>
            </a:r>
            <a:endParaRPr lang="en-US" sz="3400" b="1" dirty="0"/>
          </a:p>
          <a:p>
            <a:r>
              <a:rPr lang="en-US" sz="3400" dirty="0"/>
              <a:t>10 m long, 4 cm </a:t>
            </a:r>
            <a:r>
              <a:rPr lang="en-US" sz="3400" dirty="0" smtClean="0"/>
              <a:t>diameter</a:t>
            </a:r>
          </a:p>
          <a:p>
            <a:endParaRPr lang="en-US" sz="3400" dirty="0" smtClean="0">
              <a:solidFill>
                <a:schemeClr val="accent1"/>
              </a:solidFill>
            </a:endParaRPr>
          </a:p>
          <a:p>
            <a:r>
              <a:rPr lang="en-US" sz="3400" dirty="0" smtClean="0"/>
              <a:t>Plasma formed by field ionization of </a:t>
            </a:r>
            <a:r>
              <a:rPr lang="en-US" sz="3400" dirty="0" err="1" smtClean="0"/>
              <a:t>Rb</a:t>
            </a:r>
            <a:r>
              <a:rPr lang="en-US" sz="3400" dirty="0" smtClean="0"/>
              <a:t> </a:t>
            </a:r>
          </a:p>
          <a:p>
            <a:pPr lvl="1"/>
            <a:r>
              <a:rPr lang="en-US" sz="3400" dirty="0" smtClean="0">
                <a:sym typeface="Wingdings"/>
              </a:rPr>
              <a:t>Ionization potential </a:t>
            </a:r>
            <a:r>
              <a:rPr lang="en-US" sz="3400" dirty="0" err="1" smtClean="0">
                <a:latin typeface="Symbol" charset="2"/>
                <a:cs typeface="Symbol" charset="2"/>
                <a:sym typeface="Wingdings"/>
              </a:rPr>
              <a:t>F</a:t>
            </a:r>
            <a:r>
              <a:rPr lang="en-US" sz="3400" baseline="-25000" dirty="0" err="1" smtClean="0">
                <a:cs typeface="Symbol" charset="2"/>
                <a:sym typeface="Wingdings"/>
              </a:rPr>
              <a:t>Rb</a:t>
            </a:r>
            <a:r>
              <a:rPr lang="en-US" sz="3400" dirty="0" smtClean="0">
                <a:sym typeface="Wingdings"/>
              </a:rPr>
              <a:t> = 4.177eV</a:t>
            </a:r>
          </a:p>
          <a:p>
            <a:pPr lvl="1"/>
            <a:r>
              <a:rPr lang="en-US" sz="3400" dirty="0" smtClean="0">
                <a:sym typeface="Wingdings"/>
              </a:rPr>
              <a:t> above intensity threshold (</a:t>
            </a:r>
            <a:r>
              <a:rPr lang="en-US" sz="3400" dirty="0" err="1" smtClean="0">
                <a:sym typeface="Wingdings"/>
              </a:rPr>
              <a:t>I</a:t>
            </a:r>
            <a:r>
              <a:rPr lang="en-US" sz="3400" baseline="-25000" dirty="0" err="1" smtClean="0">
                <a:sym typeface="Wingdings"/>
              </a:rPr>
              <a:t>ioniz</a:t>
            </a:r>
            <a:r>
              <a:rPr lang="en-US" sz="3400" dirty="0" smtClean="0">
                <a:sym typeface="Wingdings"/>
              </a:rPr>
              <a:t> = 1.7 x 10</a:t>
            </a:r>
            <a:r>
              <a:rPr lang="en-US" sz="3400" baseline="30000" dirty="0" smtClean="0">
                <a:sym typeface="Wingdings"/>
              </a:rPr>
              <a:t>12</a:t>
            </a:r>
            <a:r>
              <a:rPr lang="en-US" sz="3400" dirty="0" smtClean="0">
                <a:sym typeface="Wingdings"/>
              </a:rPr>
              <a:t>W/cm</a:t>
            </a:r>
            <a:r>
              <a:rPr lang="en-US" sz="3400" baseline="30000" dirty="0" smtClean="0">
                <a:sym typeface="Wingdings"/>
              </a:rPr>
              <a:t>2</a:t>
            </a:r>
            <a:r>
              <a:rPr lang="en-US" sz="3400" dirty="0" smtClean="0">
                <a:sym typeface="Wingdings"/>
              </a:rPr>
              <a:t>) 100% is ionized. </a:t>
            </a:r>
            <a:endParaRPr lang="en-US" sz="3400" dirty="0">
              <a:sym typeface="Wingdings"/>
            </a:endParaRPr>
          </a:p>
          <a:p>
            <a:pPr lvl="1"/>
            <a:endParaRPr lang="en-US" sz="3400" dirty="0" smtClean="0">
              <a:sym typeface="Wingdings"/>
            </a:endParaRPr>
          </a:p>
          <a:p>
            <a:r>
              <a:rPr lang="en-US" sz="3400" dirty="0" smtClean="0">
                <a:sym typeface="Wingdings"/>
              </a:rPr>
              <a:t>Plasma density = vapor density</a:t>
            </a:r>
          </a:p>
          <a:p>
            <a:endParaRPr lang="en-US" sz="3400" dirty="0" smtClean="0">
              <a:sym typeface="Wingdings"/>
            </a:endParaRPr>
          </a:p>
          <a:p>
            <a:r>
              <a:rPr lang="en-US" sz="3400" dirty="0" smtClean="0">
                <a:sym typeface="Wingdings"/>
              </a:rPr>
              <a:t>System is oil-heated</a:t>
            </a:r>
            <a:r>
              <a:rPr lang="en-US" sz="3400" dirty="0">
                <a:sym typeface="Wingdings"/>
              </a:rPr>
              <a:t> </a:t>
            </a:r>
            <a:r>
              <a:rPr lang="en-US" sz="3400" dirty="0" smtClean="0">
                <a:sym typeface="Wingdings"/>
              </a:rPr>
              <a:t>~</a:t>
            </a:r>
            <a:r>
              <a:rPr lang="en-US" sz="3400" dirty="0" smtClean="0"/>
              <a:t> </a:t>
            </a:r>
            <a:r>
              <a:rPr lang="en-US" sz="3400" dirty="0"/>
              <a:t>200˚ C</a:t>
            </a:r>
            <a:endParaRPr lang="en-US" sz="3400" dirty="0" smtClean="0">
              <a:sym typeface="Wingdings"/>
            </a:endParaRPr>
          </a:p>
          <a:p>
            <a:pPr lvl="1">
              <a:buFont typeface="Wingdings" charset="0"/>
              <a:buChar char="à"/>
            </a:pPr>
            <a:r>
              <a:rPr lang="en-US" sz="3400" dirty="0" smtClean="0">
                <a:sym typeface="Wingdings"/>
              </a:rPr>
              <a:t>keep temperature uniformity</a:t>
            </a:r>
          </a:p>
          <a:p>
            <a:pPr lvl="1">
              <a:buFont typeface="Wingdings" charset="0"/>
              <a:buChar char="à"/>
            </a:pPr>
            <a:r>
              <a:rPr lang="en-US" sz="3400" dirty="0" smtClean="0">
                <a:sym typeface="Wingdings"/>
              </a:rPr>
              <a:t>Keep density uniformity</a:t>
            </a:r>
          </a:p>
          <a:p>
            <a:pPr lvl="2"/>
            <a:endParaRPr lang="en-US" dirty="0" smtClean="0">
              <a:sym typeface="Wingding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744416" y="3717032"/>
            <a:ext cx="42839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E. </a:t>
            </a:r>
            <a:r>
              <a:rPr lang="en-US" dirty="0" err="1" smtClean="0"/>
              <a:t>Öz</a:t>
            </a:r>
            <a:r>
              <a:rPr lang="en-US" dirty="0" smtClean="0"/>
              <a:t>, P. </a:t>
            </a:r>
            <a:r>
              <a:rPr lang="en-US" dirty="0" err="1" smtClean="0"/>
              <a:t>Muggli</a:t>
            </a:r>
            <a:r>
              <a:rPr lang="en-US" dirty="0" smtClean="0"/>
              <a:t>, NIM 740 (2014) 197.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3707904" y="3717032"/>
            <a:ext cx="3744360" cy="369332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B76B8-50B9-0D44-B76D-9AFB67E8FB11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5292080" y="620688"/>
            <a:ext cx="3851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(2) 10m heat exchangers @ CERN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1659902" y="97468"/>
            <a:ext cx="57771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53B8DD"/>
                </a:solidFill>
              </a:rPr>
              <a:t>Plasma Source</a:t>
            </a:r>
            <a:endParaRPr lang="en-US" sz="2800" dirty="0">
              <a:solidFill>
                <a:srgbClr val="53B8D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9220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7611</TotalTime>
  <Words>1179</Words>
  <Application>Microsoft Office PowerPoint</Application>
  <PresentationFormat>On-screen Show (4:3)</PresentationFormat>
  <Paragraphs>235</Paragraphs>
  <Slides>19</Slides>
  <Notes>4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1" baseType="lpstr">
      <vt:lpstr>Office Theme</vt:lpstr>
      <vt:lpstr>Equation</vt:lpstr>
      <vt:lpstr>PowerPoint Presentation</vt:lpstr>
      <vt:lpstr>What is AWAKE?</vt:lpstr>
      <vt:lpstr>Why Advanced Accelerators?</vt:lpstr>
      <vt:lpstr>AWAKE at CERN</vt:lpstr>
      <vt:lpstr>What is Plasma Wakefield Acceleration?</vt:lpstr>
      <vt:lpstr>PowerPoint Presentation</vt:lpstr>
      <vt:lpstr>Using Protons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Proton Modulation Diagnostics for Phase I: OTR / CTR</vt:lpstr>
      <vt:lpstr>PowerPoint Presentation</vt:lpstr>
      <vt:lpstr>PowerPoint Presentation</vt:lpstr>
    </vt:vector>
  </TitlesOfParts>
  <Company>University of Southern California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Patric Muggli</dc:creator>
  <cp:lastModifiedBy>Joshua Moody</cp:lastModifiedBy>
  <cp:revision>227</cp:revision>
  <cp:lastPrinted>2015-09-29T13:01:58Z</cp:lastPrinted>
  <dcterms:created xsi:type="dcterms:W3CDTF">2015-09-28T21:51:22Z</dcterms:created>
  <dcterms:modified xsi:type="dcterms:W3CDTF">2015-12-14T07:18:23Z</dcterms:modified>
</cp:coreProperties>
</file>