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1"/>
  </p:sldMasterIdLst>
  <p:notesMasterIdLst>
    <p:notesMasterId r:id="rId28"/>
  </p:notesMasterIdLst>
  <p:sldIdLst>
    <p:sldId id="475" r:id="rId2"/>
    <p:sldId id="577" r:id="rId3"/>
    <p:sldId id="578" r:id="rId4"/>
    <p:sldId id="579" r:id="rId5"/>
    <p:sldId id="598" r:id="rId6"/>
    <p:sldId id="580" r:id="rId7"/>
    <p:sldId id="581" r:id="rId8"/>
    <p:sldId id="582" r:id="rId9"/>
    <p:sldId id="586" r:id="rId10"/>
    <p:sldId id="587" r:id="rId11"/>
    <p:sldId id="588" r:id="rId12"/>
    <p:sldId id="589" r:id="rId13"/>
    <p:sldId id="590" r:id="rId14"/>
    <p:sldId id="591" r:id="rId15"/>
    <p:sldId id="592" r:id="rId16"/>
    <p:sldId id="603" r:id="rId17"/>
    <p:sldId id="605" r:id="rId18"/>
    <p:sldId id="604" r:id="rId19"/>
    <p:sldId id="600" r:id="rId20"/>
    <p:sldId id="601" r:id="rId21"/>
    <p:sldId id="593" r:id="rId22"/>
    <p:sldId id="595" r:id="rId23"/>
    <p:sldId id="584" r:id="rId24"/>
    <p:sldId id="585" r:id="rId25"/>
    <p:sldId id="597" r:id="rId26"/>
    <p:sldId id="599" r:id="rId2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00"/>
    <a:srgbClr val="FF0000"/>
    <a:srgbClr val="FFFF00"/>
    <a:srgbClr val="FF6600"/>
    <a:srgbClr val="3399FF"/>
    <a:srgbClr val="FF5050"/>
    <a:srgbClr val="FFFF71"/>
    <a:srgbClr val="3333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7" autoAdjust="0"/>
    <p:restoredTop sz="99492" autoAdjust="0"/>
  </p:normalViewPr>
  <p:slideViewPr>
    <p:cSldViewPr>
      <p:cViewPr varScale="1">
        <p:scale>
          <a:sx n="73" d="100"/>
          <a:sy n="73" d="100"/>
        </p:scale>
        <p:origin x="-13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70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C64FE3-6EEA-43CE-BADA-756C43F34E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81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072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6A82ED-5430-46B0-893D-3DC37883A382}" type="slidenum">
              <a:rPr lang="ja-JP" altLang="en-US"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ja-JP"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1013" y="0"/>
            <a:ext cx="10429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200800" cy="828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FF78-044D-41DA-9A54-A86A756EFE1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1013" y="0"/>
            <a:ext cx="10429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FF78-044D-41DA-9A54-A86A756EFE1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‹Nr.›</a:t>
            </a:fld>
            <a:endParaRPr lang="ja-JP" alt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128792" cy="828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1" y="1604841"/>
            <a:ext cx="8045895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42581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2013/11/13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7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				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597650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5FD4E496-7071-41B1-8C53-D6F54F32977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029" name="Picture 6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101013" y="0"/>
            <a:ext cx="10429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908050"/>
            <a:ext cx="9144000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6623774"/>
            <a:ext cx="3687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H.-G.</a:t>
            </a:r>
            <a:r>
              <a:rPr lang="en-US" sz="1100" b="1" baseline="0" dirty="0" smtClean="0"/>
              <a:t> Moser, MPP project review, December 14, 2015</a:t>
            </a:r>
            <a:endParaRPr lang="en-US" sz="1100" b="1" dirty="0"/>
          </a:p>
        </p:txBody>
      </p:sp>
      <p:pic>
        <p:nvPicPr>
          <p:cNvPr id="9" name="Picture 9" descr="MPP_os_logo_cmyk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0"/>
            <a:ext cx="9792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rave.hepforge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5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BE6F1EC-B1FA-442E-B52C-7AA5362FBAED" descr="817B0C02-9347-4C5F-AE71-9323E7BB7351@h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246942" cy="613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128792" cy="828675"/>
          </a:xfrm>
        </p:spPr>
        <p:txBody>
          <a:bodyPr/>
          <a:lstStyle/>
          <a:p>
            <a:r>
              <a:rPr lang="en-US" sz="3600" dirty="0" smtClean="0"/>
              <a:t>Belle &amp; Belle II</a:t>
            </a:r>
            <a:endParaRPr lang="en-US" sz="3600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FF78-044D-41DA-9A54-A86A756EFE10}" type="slidenum">
              <a:rPr lang="en-GB"/>
              <a:pPr>
                <a:defRPr/>
              </a:pPr>
              <a:t>1</a:t>
            </a:fld>
            <a:endParaRPr lang="en-GB" dirty="0"/>
          </a:p>
        </p:txBody>
      </p:sp>
      <p:pic>
        <p:nvPicPr>
          <p:cNvPr id="22529" name="Picture 1" descr="file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190500" cy="1047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1268760"/>
            <a:ext cx="468052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Belle, Belle II Introduction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Belle II: accelerator upgrade status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Belle II detector upgrade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Activities at MPP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	Analysis</a:t>
            </a:r>
          </a:p>
          <a:p>
            <a:pPr lvl="1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	Computing</a:t>
            </a:r>
          </a:p>
          <a:p>
            <a:pPr lvl="1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	Mechanics</a:t>
            </a:r>
          </a:p>
          <a:p>
            <a:pPr lvl="1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-   	</a:t>
            </a:r>
            <a:r>
              <a:rPr lang="en-US" dirty="0" err="1" smtClean="0">
                <a:solidFill>
                  <a:schemeClr val="bg1"/>
                </a:solidFill>
              </a:rPr>
              <a:t>Kapton</a:t>
            </a:r>
            <a:r>
              <a:rPr lang="en-US" dirty="0" smtClean="0">
                <a:solidFill>
                  <a:schemeClr val="bg1"/>
                </a:solidFill>
              </a:rPr>
              <a:t> design &amp; assembly</a:t>
            </a:r>
          </a:p>
          <a:p>
            <a:pPr lvl="1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	Cooling</a:t>
            </a:r>
          </a:p>
          <a:p>
            <a:pPr lvl="1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	Sensor production &amp; Tests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2"/>
          <p:cNvSpPr txBox="1"/>
          <p:nvPr/>
        </p:nvSpPr>
        <p:spPr>
          <a:xfrm>
            <a:off x="5485896" y="6316163"/>
            <a:ext cx="3490506" cy="27694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400" spc="-1" dirty="0">
                <a:solidFill>
                  <a:srgbClr val="FF0000"/>
                </a:solidFill>
                <a:latin typeface="Arial"/>
              </a:rPr>
              <a:t>ArXiv:1510.01245. Submitted to PRD</a:t>
            </a:r>
            <a:endParaRPr dirty="0"/>
          </a:p>
        </p:txBody>
      </p:sp>
      <p:pic>
        <p:nvPicPr>
          <p:cNvPr id="91" name="Grafik 90"/>
          <p:cNvPicPr/>
          <p:nvPr/>
        </p:nvPicPr>
        <p:blipFill>
          <a:blip r:embed="rId2"/>
          <a:stretch/>
        </p:blipFill>
        <p:spPr>
          <a:xfrm>
            <a:off x="2143808" y="4313541"/>
            <a:ext cx="4856143" cy="1206407"/>
          </a:xfrm>
          <a:prstGeom prst="rect">
            <a:avLst/>
          </a:prstGeom>
          <a:ln>
            <a:noFill/>
          </a:ln>
        </p:spPr>
      </p:pic>
      <p:sp>
        <p:nvSpPr>
          <p:cNvPr id="92" name="TextShape 3"/>
          <p:cNvSpPr txBox="1"/>
          <p:nvPr/>
        </p:nvSpPr>
        <p:spPr>
          <a:xfrm>
            <a:off x="467544" y="5589240"/>
            <a:ext cx="7938459" cy="77858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marL="195934" indent="-195934">
              <a:buBlip>
                <a:blip r:embed="rId3"/>
              </a:buBlip>
            </a:pPr>
            <a:r>
              <a:rPr lang="en-GB" spc="-1" dirty="0">
                <a:latin typeface="Arial"/>
              </a:rPr>
              <a:t>Precision improvement with respect to the previously published result is factor 2.</a:t>
            </a:r>
            <a:endParaRPr dirty="0"/>
          </a:p>
          <a:p>
            <a:pPr marL="195934" indent="-195934">
              <a:buBlip>
                <a:blip r:embed="rId3"/>
              </a:buBlip>
            </a:pPr>
            <a:r>
              <a:rPr lang="en-GB" spc="-1" dirty="0">
                <a:latin typeface="Arial"/>
              </a:rPr>
              <a:t>Increase of data, simultaneous extraction of observables and analysis optimization for high signal yield. 	</a:t>
            </a:r>
            <a:endParaRPr dirty="0"/>
          </a:p>
        </p:txBody>
      </p:sp>
      <p:pic>
        <p:nvPicPr>
          <p:cNvPr id="93" name="Grafik 92"/>
          <p:cNvPicPr/>
          <p:nvPr/>
        </p:nvPicPr>
        <p:blipFill>
          <a:blip r:embed="rId4"/>
          <a:stretch/>
        </p:blipFill>
        <p:spPr>
          <a:xfrm>
            <a:off x="1102110" y="1244291"/>
            <a:ext cx="6939539" cy="3057493"/>
          </a:xfrm>
          <a:prstGeom prst="rect">
            <a:avLst/>
          </a:prstGeom>
          <a:ln>
            <a:noFill/>
          </a:ln>
        </p:spPr>
      </p:pic>
      <p:sp>
        <p:nvSpPr>
          <p:cNvPr id="94" name="TextShape 4"/>
          <p:cNvSpPr txBox="1"/>
          <p:nvPr/>
        </p:nvSpPr>
        <p:spPr>
          <a:xfrm>
            <a:off x="937855" y="912480"/>
            <a:ext cx="1716353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 dirty="0" err="1">
                <a:latin typeface="Arial"/>
              </a:rPr>
              <a:t>Flavor</a:t>
            </a:r>
            <a:r>
              <a:rPr lang="en-GB" spc="-1" dirty="0">
                <a:latin typeface="Arial"/>
              </a:rPr>
              <a:t> integrated</a:t>
            </a:r>
            <a:endParaRPr dirty="0"/>
          </a:p>
        </p:txBody>
      </p:sp>
      <p:sp>
        <p:nvSpPr>
          <p:cNvPr id="95" name="TextShape 5"/>
          <p:cNvSpPr txBox="1"/>
          <p:nvPr/>
        </p:nvSpPr>
        <p:spPr>
          <a:xfrm>
            <a:off x="165888" y="2737439"/>
            <a:ext cx="1163502" cy="580669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b="1" spc="-1">
                <a:solidFill>
                  <a:srgbClr val="0000FF"/>
                </a:solidFill>
                <a:latin typeface="Arial"/>
              </a:rPr>
              <a:t>Four pion final state</a:t>
            </a:r>
            <a:endParaRPr/>
          </a:p>
        </p:txBody>
      </p:sp>
      <p:sp>
        <p:nvSpPr>
          <p:cNvPr id="96" name="Line 6"/>
          <p:cNvSpPr/>
          <p:nvPr/>
        </p:nvSpPr>
        <p:spPr>
          <a:xfrm>
            <a:off x="1410048" y="2986298"/>
            <a:ext cx="1492992" cy="16590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TextShape 7"/>
          <p:cNvSpPr txBox="1"/>
          <p:nvPr/>
        </p:nvSpPr>
        <p:spPr>
          <a:xfrm>
            <a:off x="3347864" y="6339003"/>
            <a:ext cx="2016224" cy="27694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400" spc="-1" dirty="0">
                <a:solidFill>
                  <a:srgbClr val="FF0000"/>
                </a:solidFill>
                <a:latin typeface="Arial"/>
              </a:rPr>
              <a:t>P. Vanhoefer</a:t>
            </a:r>
            <a:endParaRPr dirty="0"/>
          </a:p>
        </p:txBody>
      </p:sp>
      <p:sp>
        <p:nvSpPr>
          <p:cNvPr id="11" name="Textfeld 10"/>
          <p:cNvSpPr txBox="1"/>
          <p:nvPr/>
        </p:nvSpPr>
        <p:spPr>
          <a:xfrm>
            <a:off x="1043608" y="179929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FF0000"/>
                </a:solidFill>
                <a:latin typeface="Arial Rounded MT Bold" pitchFamily="34" charset="0"/>
              </a:rPr>
              <a:t>B</a:t>
            </a:r>
            <a:r>
              <a:rPr lang="de-DE" sz="3200" b="1" baseline="30000" dirty="0" smtClean="0">
                <a:solidFill>
                  <a:srgbClr val="FF0000"/>
                </a:solidFill>
                <a:latin typeface="Arial Rounded MT Bold" pitchFamily="34" charset="0"/>
              </a:rPr>
              <a:t>0</a:t>
            </a:r>
            <a:r>
              <a:rPr lang="de-DE" sz="32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GB" sz="3200" b="1" spc="-1" dirty="0">
                <a:solidFill>
                  <a:srgbClr val="FF0000"/>
                </a:solidFill>
                <a:latin typeface="Arial"/>
              </a:rPr>
              <a:t>→</a:t>
            </a:r>
            <a:r>
              <a:rPr lang="de-DE" sz="32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de-DE" sz="3200" b="1" baseline="30000" dirty="0" err="1" smtClean="0">
                <a:solidFill>
                  <a:srgbClr val="FF0000"/>
                </a:solidFill>
                <a:latin typeface="Arial Rounded MT Bold" pitchFamily="34" charset="0"/>
              </a:rPr>
              <a:t>+</a:t>
            </a:r>
            <a:r>
              <a:rPr lang="de-DE" sz="32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de-DE" sz="3200" b="1" baseline="30000" dirty="0" smtClean="0">
                <a:solidFill>
                  <a:srgbClr val="FF0000"/>
                </a:solidFill>
                <a:latin typeface="Arial Rounded MT Bold" pitchFamily="34" charset="0"/>
              </a:rPr>
              <a:t>-</a:t>
            </a:r>
            <a:endParaRPr lang="de-DE" sz="3200" b="1" baseline="300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851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2"/>
          <p:cNvSpPr txBox="1"/>
          <p:nvPr/>
        </p:nvSpPr>
        <p:spPr>
          <a:xfrm>
            <a:off x="6876256" y="6401304"/>
            <a:ext cx="1872208" cy="27694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400" spc="-1" dirty="0">
                <a:solidFill>
                  <a:srgbClr val="FF0000"/>
                </a:solidFill>
                <a:latin typeface="Arial"/>
              </a:rPr>
              <a:t>V. Chobanova</a:t>
            </a:r>
            <a:endParaRPr dirty="0"/>
          </a:p>
        </p:txBody>
      </p:sp>
      <p:pic>
        <p:nvPicPr>
          <p:cNvPr id="100" name="Grafik 99"/>
          <p:cNvPicPr/>
          <p:nvPr/>
        </p:nvPicPr>
        <p:blipFill>
          <a:blip r:embed="rId2"/>
          <a:stretch/>
        </p:blipFill>
        <p:spPr>
          <a:xfrm>
            <a:off x="577996" y="1556792"/>
            <a:ext cx="7987442" cy="3716216"/>
          </a:xfrm>
          <a:prstGeom prst="rect">
            <a:avLst/>
          </a:prstGeom>
          <a:ln>
            <a:noFill/>
          </a:ln>
        </p:spPr>
      </p:pic>
      <p:sp>
        <p:nvSpPr>
          <p:cNvPr id="102" name="TextShape 3"/>
          <p:cNvSpPr txBox="1"/>
          <p:nvPr/>
        </p:nvSpPr>
        <p:spPr>
          <a:xfrm>
            <a:off x="2796454" y="1052736"/>
            <a:ext cx="3335067" cy="353039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 dirty="0">
                <a:latin typeface="Arial"/>
              </a:rPr>
              <a:t>First observation of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pc="-1" dirty="0">
                <a:latin typeface="Arial"/>
              </a:rPr>
              <a:t>B</a:t>
            </a:r>
            <a:r>
              <a:rPr lang="en-GB" spc="-1" baseline="30000" dirty="0">
                <a:latin typeface="Arial"/>
              </a:rPr>
              <a:t>0</a:t>
            </a:r>
            <a:r>
              <a:rPr lang="en-GB" spc="-1" dirty="0">
                <a:latin typeface="Arial"/>
              </a:rPr>
              <a:t> → </a:t>
            </a:r>
            <a:r>
              <a:rPr lang="en-GB" spc="-1" dirty="0">
                <a:latin typeface="Symbol"/>
              </a:rPr>
              <a:t>y</a:t>
            </a:r>
            <a:r>
              <a:rPr lang="en-GB" spc="-1" dirty="0">
                <a:latin typeface="Arial"/>
              </a:rPr>
              <a:t>(2S) </a:t>
            </a:r>
            <a:r>
              <a:rPr lang="en-GB" spc="-1" dirty="0" smtClean="0">
                <a:latin typeface="Symbol"/>
              </a:rPr>
              <a:t>p</a:t>
            </a:r>
            <a:r>
              <a:rPr lang="en-GB" spc="-1" baseline="30000" dirty="0" smtClean="0">
                <a:latin typeface="Symbol"/>
              </a:rPr>
              <a:t>0</a:t>
            </a:r>
            <a:r>
              <a:rPr lang="en-GB" spc="-1" dirty="0" smtClean="0">
                <a:latin typeface="Arial"/>
              </a:rPr>
              <a:t> </a:t>
            </a:r>
            <a:endParaRPr dirty="0"/>
          </a:p>
        </p:txBody>
      </p:sp>
      <p:sp>
        <p:nvSpPr>
          <p:cNvPr id="103" name="TextShape 4"/>
          <p:cNvSpPr txBox="1"/>
          <p:nvPr/>
        </p:nvSpPr>
        <p:spPr>
          <a:xfrm>
            <a:off x="631877" y="5816063"/>
            <a:ext cx="7879680" cy="585241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 dirty="0">
                <a:latin typeface="Arial"/>
              </a:rPr>
              <a:t>This channel may be used to constrain the penguin contamination in  </a:t>
            </a:r>
            <a:r>
              <a:rPr lang="en-GB" spc="-1" dirty="0" smtClean="0">
                <a:solidFill>
                  <a:srgbClr val="000000"/>
                </a:solidFill>
                <a:latin typeface="Arial"/>
              </a:rPr>
              <a:t>B</a:t>
            </a:r>
            <a:r>
              <a:rPr lang="en-GB" spc="-1" baseline="30000" dirty="0" smtClean="0">
                <a:solidFill>
                  <a:srgbClr val="000000"/>
                </a:solidFill>
                <a:latin typeface="Arial"/>
              </a:rPr>
              <a:t>0</a:t>
            </a:r>
            <a:r>
              <a:rPr lang="en-GB" spc="-1" dirty="0" smtClean="0">
                <a:solidFill>
                  <a:srgbClr val="000000"/>
                </a:solidFill>
                <a:latin typeface="Arial"/>
              </a:rPr>
              <a:t>→ </a:t>
            </a:r>
            <a:r>
              <a:rPr lang="en-GB" spc="-1" dirty="0">
                <a:solidFill>
                  <a:srgbClr val="000000"/>
                </a:solidFill>
                <a:latin typeface="Symbol"/>
              </a:rPr>
              <a:t>y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(2S) </a:t>
            </a:r>
            <a:r>
              <a:rPr lang="en-GB" spc="-1" dirty="0" smtClean="0">
                <a:latin typeface="Arial"/>
              </a:rPr>
              <a:t>K</a:t>
            </a:r>
            <a:r>
              <a:rPr lang="en-GB" spc="-1" baseline="30000" dirty="0" smtClean="0">
                <a:latin typeface="Arial"/>
              </a:rPr>
              <a:t>0</a:t>
            </a:r>
            <a:r>
              <a:rPr lang="en-GB" spc="-1" dirty="0" smtClean="0">
                <a:latin typeface="Arial"/>
              </a:rPr>
              <a:t> </a:t>
            </a:r>
            <a:r>
              <a:rPr lang="en-GB" spc="-1" dirty="0">
                <a:latin typeface="Arial"/>
              </a:rPr>
              <a:t>in a future measurement of its time dependent CP asymmetry</a:t>
            </a:r>
            <a:endParaRPr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21602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-1" dirty="0">
                <a:solidFill>
                  <a:srgbClr val="DC2300"/>
                </a:solidFill>
                <a:latin typeface="Arial"/>
              </a:rPr>
              <a:t>B</a:t>
            </a:r>
            <a:r>
              <a:rPr lang="en-GB" sz="3200" b="1" spc="-1" baseline="30000" dirty="0">
                <a:solidFill>
                  <a:srgbClr val="DC2300"/>
                </a:solidFill>
                <a:latin typeface="Arial"/>
              </a:rPr>
              <a:t>0</a:t>
            </a:r>
            <a:r>
              <a:rPr lang="en-GB" sz="3200" b="1" spc="-1" dirty="0">
                <a:solidFill>
                  <a:srgbClr val="DC2300"/>
                </a:solidFill>
                <a:latin typeface="Arial"/>
              </a:rPr>
              <a:t> → </a:t>
            </a:r>
            <a:r>
              <a:rPr lang="en-GB" sz="3200" b="1" spc="-1" dirty="0">
                <a:solidFill>
                  <a:srgbClr val="DC2300"/>
                </a:solidFill>
                <a:latin typeface="Symbol"/>
              </a:rPr>
              <a:t>y</a:t>
            </a:r>
            <a:r>
              <a:rPr lang="en-GB" sz="3200" b="1" spc="-1" dirty="0">
                <a:solidFill>
                  <a:srgbClr val="DC2300"/>
                </a:solidFill>
                <a:latin typeface="Arial"/>
              </a:rPr>
              <a:t>(2S) </a:t>
            </a:r>
            <a:r>
              <a:rPr lang="en-GB" sz="3200" b="1" spc="-1" dirty="0">
                <a:solidFill>
                  <a:srgbClr val="DC2300"/>
                </a:solidFill>
                <a:latin typeface="Symbol"/>
              </a:rPr>
              <a:t>p</a:t>
            </a:r>
            <a:r>
              <a:rPr lang="en-GB" sz="3200" b="1" spc="-1" baseline="30000" dirty="0">
                <a:solidFill>
                  <a:srgbClr val="DC2300"/>
                </a:solidFill>
                <a:latin typeface="Symbol"/>
              </a:rPr>
              <a:t>0</a:t>
            </a:r>
            <a:endParaRPr lang="en-GB" sz="3200" b="1" baseline="30000" dirty="0"/>
          </a:p>
        </p:txBody>
      </p:sp>
      <p:sp>
        <p:nvSpPr>
          <p:cNvPr id="2" name="Textfeld 1"/>
          <p:cNvSpPr txBox="1"/>
          <p:nvPr/>
        </p:nvSpPr>
        <p:spPr>
          <a:xfrm>
            <a:off x="1979712" y="5445224"/>
            <a:ext cx="568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BR(</a:t>
            </a:r>
            <a:r>
              <a:rPr lang="en-GB" spc="-1" dirty="0">
                <a:latin typeface="Arial"/>
              </a:rPr>
              <a:t>B</a:t>
            </a:r>
            <a:r>
              <a:rPr lang="en-GB" spc="-1" baseline="30000" dirty="0">
                <a:latin typeface="Arial"/>
              </a:rPr>
              <a:t>0</a:t>
            </a:r>
            <a:r>
              <a:rPr lang="en-GB" spc="-1" dirty="0">
                <a:latin typeface="Arial"/>
              </a:rPr>
              <a:t> → </a:t>
            </a:r>
            <a:r>
              <a:rPr lang="en-GB" spc="-1" dirty="0">
                <a:latin typeface="Symbol"/>
              </a:rPr>
              <a:t>y</a:t>
            </a:r>
            <a:r>
              <a:rPr lang="en-GB" spc="-1" dirty="0">
                <a:latin typeface="Arial"/>
              </a:rPr>
              <a:t>(2S) </a:t>
            </a:r>
            <a:r>
              <a:rPr lang="en-GB" spc="-1" dirty="0">
                <a:latin typeface="Symbol"/>
              </a:rPr>
              <a:t>p</a:t>
            </a:r>
            <a:r>
              <a:rPr lang="en-GB" spc="-1" baseline="30000" dirty="0">
                <a:latin typeface="Symbol"/>
              </a:rPr>
              <a:t>0</a:t>
            </a:r>
            <a:r>
              <a:rPr lang="en-GB" spc="-1" dirty="0">
                <a:latin typeface="Arial"/>
              </a:rPr>
              <a:t> </a:t>
            </a:r>
            <a:r>
              <a:rPr lang="en-GB" spc="-1" dirty="0" smtClean="0">
                <a:latin typeface="Arial"/>
              </a:rPr>
              <a:t>) = (1.17 +- 0.17(stat) +- 0.08(sys)) x 10</a:t>
            </a:r>
            <a:r>
              <a:rPr lang="en-GB" spc="-1" baseline="30000" dirty="0" smtClean="0">
                <a:latin typeface="Arial"/>
              </a:rPr>
              <a:t>-5</a:t>
            </a: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9242929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63376" y="-12410"/>
            <a:ext cx="8228763" cy="10633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3600" b="1" spc="-1" dirty="0">
                <a:solidFill>
                  <a:srgbClr val="DC2300"/>
                </a:solidFill>
                <a:latin typeface="+mj-lt"/>
              </a:rPr>
              <a:t>Physics preparation</a:t>
            </a:r>
            <a:endParaRPr sz="1400" b="1" dirty="0">
              <a:latin typeface="+mj-lt"/>
            </a:endParaRPr>
          </a:p>
        </p:txBody>
      </p:sp>
      <p:pic>
        <p:nvPicPr>
          <p:cNvPr id="105" name="Grafik 104"/>
          <p:cNvPicPr/>
          <p:nvPr/>
        </p:nvPicPr>
        <p:blipFill>
          <a:blip r:embed="rId2"/>
          <a:stretch/>
        </p:blipFill>
        <p:spPr>
          <a:xfrm>
            <a:off x="5590556" y="2646322"/>
            <a:ext cx="3284452" cy="3658084"/>
          </a:xfrm>
          <a:prstGeom prst="rect">
            <a:avLst/>
          </a:prstGeom>
          <a:ln>
            <a:noFill/>
          </a:ln>
        </p:spPr>
      </p:pic>
      <p:pic>
        <p:nvPicPr>
          <p:cNvPr id="106" name="Grafik 105"/>
          <p:cNvPicPr/>
          <p:nvPr/>
        </p:nvPicPr>
        <p:blipFill>
          <a:blip r:embed="rId3"/>
          <a:stretch/>
        </p:blipFill>
        <p:spPr>
          <a:xfrm>
            <a:off x="149234" y="3732872"/>
            <a:ext cx="4993294" cy="2115294"/>
          </a:xfrm>
          <a:prstGeom prst="rect">
            <a:avLst/>
          </a:prstGeom>
          <a:ln>
            <a:noFill/>
          </a:ln>
        </p:spPr>
      </p:pic>
      <p:sp>
        <p:nvSpPr>
          <p:cNvPr id="107" name="TextShape 2"/>
          <p:cNvSpPr txBox="1"/>
          <p:nvPr/>
        </p:nvSpPr>
        <p:spPr>
          <a:xfrm>
            <a:off x="467948" y="2307326"/>
            <a:ext cx="4093972" cy="1010782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>
                <a:latin typeface="Arial"/>
              </a:rPr>
              <a:t>The  "Belle  II - Theory  Interface  Platform"  is  a  joint  theory - experiment  </a:t>
            </a:r>
            <a:endParaRPr/>
          </a:p>
          <a:p>
            <a:r>
              <a:rPr lang="en-GB" spc="-1">
                <a:latin typeface="Arial"/>
              </a:rPr>
              <a:t>program  to  study  the  potential  impacts  of  Belle II</a:t>
            </a:r>
            <a:endParaRPr/>
          </a:p>
        </p:txBody>
      </p:sp>
      <p:sp>
        <p:nvSpPr>
          <p:cNvPr id="108" name="TextShape 3"/>
          <p:cNvSpPr txBox="1"/>
          <p:nvPr/>
        </p:nvSpPr>
        <p:spPr>
          <a:xfrm>
            <a:off x="2118664" y="1116269"/>
            <a:ext cx="4906431" cy="54637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marL="195934" indent="-195934">
              <a:buBlip>
                <a:blip r:embed="rId4"/>
              </a:buBlip>
            </a:pPr>
            <a:r>
              <a:rPr lang="en-GB" spc="-1">
                <a:latin typeface="Arial"/>
              </a:rPr>
              <a:t>The Belle II Physics preparation follows two paths</a:t>
            </a:r>
            <a:endParaRPr/>
          </a:p>
          <a:p>
            <a:pPr marL="195934" indent="-195934">
              <a:buBlip>
                <a:blip r:embed="rId4"/>
              </a:buBlip>
            </a:pPr>
            <a:r>
              <a:rPr lang="en-GB" spc="-1">
                <a:latin typeface="Arial"/>
              </a:rPr>
              <a:t>MPP Belle II team participates to both activities</a:t>
            </a:r>
            <a:endParaRPr/>
          </a:p>
        </p:txBody>
      </p:sp>
      <p:sp>
        <p:nvSpPr>
          <p:cNvPr id="109" name="TextShape 4"/>
          <p:cNvSpPr txBox="1"/>
          <p:nvPr/>
        </p:nvSpPr>
        <p:spPr>
          <a:xfrm>
            <a:off x="5806080" y="2239723"/>
            <a:ext cx="2952349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>
                <a:latin typeface="Arial"/>
              </a:rPr>
              <a:t>Physics software development</a:t>
            </a:r>
            <a:endParaRPr/>
          </a:p>
        </p:txBody>
      </p:sp>
      <p:sp>
        <p:nvSpPr>
          <p:cNvPr id="2" name="Textfeld 1"/>
          <p:cNvSpPr txBox="1"/>
          <p:nvPr/>
        </p:nvSpPr>
        <p:spPr>
          <a:xfrm>
            <a:off x="155287" y="6165906"/>
            <a:ext cx="1678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L. Li Gioi, F. Abudinen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59760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rafik 109"/>
          <p:cNvPicPr/>
          <p:nvPr/>
        </p:nvPicPr>
        <p:blipFill>
          <a:blip r:embed="rId2"/>
          <a:stretch/>
        </p:blipFill>
        <p:spPr>
          <a:xfrm>
            <a:off x="5043909" y="3771409"/>
            <a:ext cx="3634515" cy="2615950"/>
          </a:xfrm>
          <a:prstGeom prst="rect">
            <a:avLst/>
          </a:prstGeom>
          <a:ln>
            <a:noFill/>
          </a:ln>
        </p:spPr>
      </p:pic>
      <p:sp>
        <p:nvSpPr>
          <p:cNvPr id="111" name="TextShape 1"/>
          <p:cNvSpPr txBox="1"/>
          <p:nvPr/>
        </p:nvSpPr>
        <p:spPr>
          <a:xfrm>
            <a:off x="464029" y="-12410"/>
            <a:ext cx="8228763" cy="10633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3600" b="1" spc="-1" dirty="0" err="1">
                <a:solidFill>
                  <a:srgbClr val="DC2300"/>
                </a:solidFill>
                <a:latin typeface="+mj-lt"/>
              </a:rPr>
              <a:t>Vertexing</a:t>
            </a:r>
            <a:endParaRPr sz="1400" b="1" dirty="0">
              <a:latin typeface="+mj-lt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331776" y="2462128"/>
            <a:ext cx="3732480" cy="1196609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lnSpc>
                <a:spcPct val="100000"/>
              </a:lnSpc>
            </a:pPr>
            <a:r>
              <a:rPr lang="en-GB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Tag side vertex fit</a:t>
            </a:r>
            <a:r>
              <a:rPr lang="en-GB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: Using RAVE Adaptive Vertex Fit (AVF) algorithm: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Down-weights outliers dynamically, instead of using hard cutoffs (important for 3+ track vertices). </a:t>
            </a:r>
            <a:r>
              <a:rPr lang="en-GB" sz="1100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CMS NOTE 2008/033</a:t>
            </a:r>
            <a:r>
              <a:rPr lang="en-GB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.</a:t>
            </a:r>
            <a:endParaRPr/>
          </a:p>
        </p:txBody>
      </p:sp>
      <p:sp>
        <p:nvSpPr>
          <p:cNvPr id="113" name="TextShape 3"/>
          <p:cNvSpPr txBox="1"/>
          <p:nvPr/>
        </p:nvSpPr>
        <p:spPr>
          <a:xfrm>
            <a:off x="331776" y="1029307"/>
            <a:ext cx="3649536" cy="1391581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 dirty="0">
                <a:latin typeface="Arial"/>
              </a:rPr>
              <a:t>Two vertex fitters used in Belle II for </a:t>
            </a:r>
            <a:r>
              <a:rPr lang="en-GB" spc="-1" dirty="0">
                <a:solidFill>
                  <a:srgbClr val="0000FF"/>
                </a:solidFill>
                <a:latin typeface="Arial"/>
              </a:rPr>
              <a:t>kinematic vertex fits</a:t>
            </a:r>
            <a:endParaRPr dirty="0"/>
          </a:p>
          <a:p>
            <a:pPr marL="195934" indent="-195934">
              <a:buBlip>
                <a:blip r:embed="rId3"/>
              </a:buBlip>
            </a:pPr>
            <a:r>
              <a:rPr lang="en-GB" sz="1400" spc="-1" dirty="0" err="1">
                <a:latin typeface="Arial"/>
              </a:rPr>
              <a:t>Kfit</a:t>
            </a:r>
            <a:r>
              <a:rPr lang="en-GB" sz="1400" spc="-1" dirty="0">
                <a:latin typeface="Arial"/>
              </a:rPr>
              <a:t> : used in Belle</a:t>
            </a:r>
            <a:endParaRPr dirty="0"/>
          </a:p>
          <a:p>
            <a:pPr marL="195934" indent="-195934">
              <a:buBlip>
                <a:blip r:embed="rId3"/>
              </a:buBlip>
            </a:pPr>
            <a:r>
              <a:rPr lang="en-GB" sz="1400" spc="-1" dirty="0">
                <a:latin typeface="Arial"/>
              </a:rPr>
              <a:t>RAVE: porting of the CMS </a:t>
            </a:r>
            <a:r>
              <a:rPr lang="en-GB" sz="1400" spc="-1" dirty="0" err="1">
                <a:latin typeface="Arial"/>
              </a:rPr>
              <a:t>vertexing</a:t>
            </a:r>
            <a:r>
              <a:rPr lang="en-GB" sz="1400" spc="-1" dirty="0">
                <a:latin typeface="Arial"/>
              </a:rPr>
              <a:t> libraries to a standalone package, see </a:t>
            </a:r>
            <a:r>
              <a:rPr lang="en-GB" sz="1400" spc="-1" dirty="0">
                <a:latin typeface="Arial"/>
                <a:hlinkClick r:id="rId4"/>
              </a:rPr>
              <a:t>https://rave.hepforge.org/</a:t>
            </a:r>
            <a:r>
              <a:rPr lang="en-GB" sz="1400" spc="-1" dirty="0">
                <a:latin typeface="Arial"/>
              </a:rPr>
              <a:t>)</a:t>
            </a:r>
            <a:endParaRPr dirty="0"/>
          </a:p>
        </p:txBody>
      </p:sp>
      <p:pic>
        <p:nvPicPr>
          <p:cNvPr id="114" name="Grafik 113"/>
          <p:cNvPicPr/>
          <p:nvPr/>
        </p:nvPicPr>
        <p:blipFill>
          <a:blip r:embed="rId5"/>
          <a:stretch/>
        </p:blipFill>
        <p:spPr>
          <a:xfrm>
            <a:off x="811806" y="3649919"/>
            <a:ext cx="3632882" cy="547357"/>
          </a:xfrm>
          <a:prstGeom prst="rect">
            <a:avLst/>
          </a:prstGeom>
          <a:ln>
            <a:noFill/>
          </a:ln>
        </p:spPr>
      </p:pic>
      <p:pic>
        <p:nvPicPr>
          <p:cNvPr id="115" name="Grafik 114"/>
          <p:cNvPicPr/>
          <p:nvPr/>
        </p:nvPicPr>
        <p:blipFill>
          <a:blip r:embed="rId6"/>
          <a:stretch/>
        </p:blipFill>
        <p:spPr>
          <a:xfrm>
            <a:off x="5043910" y="1064999"/>
            <a:ext cx="3582266" cy="2580025"/>
          </a:xfrm>
          <a:prstGeom prst="rect">
            <a:avLst/>
          </a:prstGeom>
          <a:ln>
            <a:noFill/>
          </a:ln>
        </p:spPr>
      </p:pic>
      <p:sp>
        <p:nvSpPr>
          <p:cNvPr id="116" name="TextShape 4"/>
          <p:cNvSpPr txBox="1"/>
          <p:nvPr/>
        </p:nvSpPr>
        <p:spPr>
          <a:xfrm>
            <a:off x="5329642" y="891252"/>
            <a:ext cx="2067396" cy="30895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400" spc="-1">
                <a:latin typeface="Arial"/>
              </a:rPr>
              <a:t>Kinematic fit: J/</a:t>
            </a:r>
            <a:r>
              <a:rPr lang="en-GB" sz="1400" spc="-1">
                <a:latin typeface="Symbol"/>
              </a:rPr>
              <a:t>y</a:t>
            </a:r>
            <a:r>
              <a:rPr lang="en-GB" sz="1400" spc="-1">
                <a:latin typeface="Arial"/>
              </a:rPr>
              <a:t> → </a:t>
            </a:r>
            <a:r>
              <a:rPr lang="en-GB" sz="1400" spc="-1">
                <a:latin typeface="Symbol"/>
              </a:rPr>
              <a:t>m m</a:t>
            </a:r>
            <a:r>
              <a:rPr lang="en-GB" sz="1400" spc="-1">
                <a:latin typeface="Arial"/>
              </a:rPr>
              <a:t> </a:t>
            </a:r>
            <a:endParaRPr/>
          </a:p>
        </p:txBody>
      </p:sp>
      <p:sp>
        <p:nvSpPr>
          <p:cNvPr id="117" name="TextShape 5"/>
          <p:cNvSpPr txBox="1"/>
          <p:nvPr/>
        </p:nvSpPr>
        <p:spPr>
          <a:xfrm>
            <a:off x="5361316" y="3753120"/>
            <a:ext cx="2035721" cy="27694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400" spc="-1" dirty="0">
                <a:latin typeface="Arial"/>
              </a:rPr>
              <a:t>Tag side vertex fit</a:t>
            </a:r>
            <a:endParaRPr dirty="0"/>
          </a:p>
        </p:txBody>
      </p:sp>
      <p:sp>
        <p:nvSpPr>
          <p:cNvPr id="118" name="TextShape 6"/>
          <p:cNvSpPr txBox="1"/>
          <p:nvPr/>
        </p:nvSpPr>
        <p:spPr>
          <a:xfrm>
            <a:off x="7222659" y="1161338"/>
            <a:ext cx="1652349" cy="64174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200" spc="-1">
                <a:latin typeface="Arial"/>
              </a:rPr>
              <a:t>Belle II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z="1200" spc="-1">
                <a:latin typeface="Arial"/>
              </a:rPr>
              <a:t>Shift = 2.0 </a:t>
            </a:r>
            <a:r>
              <a:rPr lang="en-GB" sz="1200" spc="-1">
                <a:latin typeface="Symbol"/>
              </a:rPr>
              <a:t>m</a:t>
            </a:r>
            <a:r>
              <a:rPr lang="en-GB" sz="1200" spc="-1">
                <a:latin typeface="Arial"/>
              </a:rPr>
              <a:t>m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z="1200" spc="-1">
                <a:latin typeface="Arial"/>
              </a:rPr>
              <a:t>Resolution = 22 </a:t>
            </a:r>
            <a:r>
              <a:rPr lang="en-GB" sz="1200" spc="-1">
                <a:latin typeface="Symbol"/>
              </a:rPr>
              <a:t>m</a:t>
            </a:r>
            <a:r>
              <a:rPr lang="en-GB" sz="1200" spc="-1">
                <a:latin typeface="Arial"/>
              </a:rPr>
              <a:t>m</a:t>
            </a:r>
            <a:endParaRPr/>
          </a:p>
        </p:txBody>
      </p:sp>
      <p:sp>
        <p:nvSpPr>
          <p:cNvPr id="119" name="TextShape 7"/>
          <p:cNvSpPr txBox="1"/>
          <p:nvPr/>
        </p:nvSpPr>
        <p:spPr>
          <a:xfrm>
            <a:off x="7224292" y="1908892"/>
            <a:ext cx="1652349" cy="64174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200" spc="-1">
                <a:latin typeface="Arial"/>
              </a:rPr>
              <a:t>Belle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z="1200" spc="-1">
                <a:latin typeface="Arial"/>
              </a:rPr>
              <a:t>Shift = 0.2 </a:t>
            </a:r>
            <a:r>
              <a:rPr lang="en-GB" sz="1200" spc="-1">
                <a:latin typeface="Symbol"/>
              </a:rPr>
              <a:t>m</a:t>
            </a:r>
            <a:r>
              <a:rPr lang="en-GB" sz="1200" spc="-1">
                <a:latin typeface="Arial"/>
              </a:rPr>
              <a:t>m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z="1200" spc="-1">
                <a:latin typeface="Arial"/>
              </a:rPr>
              <a:t>Resolution = 63 </a:t>
            </a:r>
            <a:r>
              <a:rPr lang="en-GB" sz="1200" spc="-1">
                <a:latin typeface="Symbol"/>
              </a:rPr>
              <a:t>m</a:t>
            </a:r>
            <a:r>
              <a:rPr lang="en-GB" sz="1200" spc="-1">
                <a:latin typeface="Arial"/>
              </a:rPr>
              <a:t>m</a:t>
            </a:r>
            <a:endParaRPr/>
          </a:p>
        </p:txBody>
      </p:sp>
      <p:sp>
        <p:nvSpPr>
          <p:cNvPr id="120" name="TextShape 8"/>
          <p:cNvSpPr txBox="1"/>
          <p:nvPr/>
        </p:nvSpPr>
        <p:spPr>
          <a:xfrm>
            <a:off x="7222659" y="4068275"/>
            <a:ext cx="1652349" cy="64174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200" spc="-1">
                <a:latin typeface="Arial"/>
              </a:rPr>
              <a:t>Belle II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z="1200" spc="-1">
                <a:latin typeface="Arial"/>
              </a:rPr>
              <a:t>Shift = 1.0 </a:t>
            </a:r>
            <a:r>
              <a:rPr lang="en-GB" sz="1200" spc="-1">
                <a:latin typeface="Symbol"/>
              </a:rPr>
              <a:t>m</a:t>
            </a:r>
            <a:r>
              <a:rPr lang="en-GB" sz="1200" spc="-1">
                <a:latin typeface="Arial"/>
              </a:rPr>
              <a:t>m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z="1200" spc="-1">
                <a:latin typeface="Arial"/>
              </a:rPr>
              <a:t>Resolution = 63 </a:t>
            </a:r>
            <a:r>
              <a:rPr lang="en-GB" sz="1200" spc="-1">
                <a:latin typeface="Symbol"/>
              </a:rPr>
              <a:t>m</a:t>
            </a:r>
            <a:r>
              <a:rPr lang="en-GB" sz="1200" spc="-1">
                <a:latin typeface="Arial"/>
              </a:rPr>
              <a:t>m</a:t>
            </a:r>
            <a:endParaRPr/>
          </a:p>
        </p:txBody>
      </p:sp>
      <p:sp>
        <p:nvSpPr>
          <p:cNvPr id="121" name="TextShape 9"/>
          <p:cNvSpPr txBox="1"/>
          <p:nvPr/>
        </p:nvSpPr>
        <p:spPr>
          <a:xfrm>
            <a:off x="7224292" y="4815830"/>
            <a:ext cx="1652349" cy="64174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200" spc="-1">
                <a:latin typeface="Arial"/>
              </a:rPr>
              <a:t>Belle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z="1200" spc="-1">
                <a:latin typeface="Arial"/>
              </a:rPr>
              <a:t>Shift = 29 </a:t>
            </a:r>
            <a:r>
              <a:rPr lang="en-GB" sz="1200" spc="-1">
                <a:latin typeface="Symbol"/>
              </a:rPr>
              <a:t>m</a:t>
            </a:r>
            <a:r>
              <a:rPr lang="en-GB" sz="1200" spc="-1">
                <a:latin typeface="Arial"/>
              </a:rPr>
              <a:t>m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z="1200" spc="-1">
                <a:latin typeface="Arial"/>
              </a:rPr>
              <a:t>Resolution = 89 </a:t>
            </a:r>
            <a:r>
              <a:rPr lang="en-GB" sz="1200" spc="-1">
                <a:latin typeface="Symbol"/>
              </a:rPr>
              <a:t>m</a:t>
            </a:r>
            <a:r>
              <a:rPr lang="en-GB" sz="1200" spc="-1">
                <a:latin typeface="Arial"/>
              </a:rPr>
              <a:t>m</a:t>
            </a:r>
            <a:endParaRPr/>
          </a:p>
        </p:txBody>
      </p:sp>
      <p:pic>
        <p:nvPicPr>
          <p:cNvPr id="122" name="Grafik 121"/>
          <p:cNvPicPr/>
          <p:nvPr/>
        </p:nvPicPr>
        <p:blipFill>
          <a:blip r:embed="rId7"/>
          <a:stretch/>
        </p:blipFill>
        <p:spPr>
          <a:xfrm>
            <a:off x="316755" y="4313541"/>
            <a:ext cx="4245165" cy="2109742"/>
          </a:xfrm>
          <a:prstGeom prst="rect">
            <a:avLst/>
          </a:prstGeom>
          <a:ln>
            <a:noFill/>
          </a:ln>
        </p:spPr>
      </p:pic>
      <p:sp>
        <p:nvSpPr>
          <p:cNvPr id="123" name="TextShape 10"/>
          <p:cNvSpPr txBox="1"/>
          <p:nvPr/>
        </p:nvSpPr>
        <p:spPr>
          <a:xfrm>
            <a:off x="1575936" y="4532680"/>
            <a:ext cx="1830972" cy="44448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GB" sz="1300" spc="-1">
                <a:latin typeface="Arial"/>
              </a:rPr>
              <a:t>All tracks used apart from the ones from Ks</a:t>
            </a:r>
            <a:endParaRPr/>
          </a:p>
        </p:txBody>
      </p:sp>
      <p:sp>
        <p:nvSpPr>
          <p:cNvPr id="124" name="TextShape 11"/>
          <p:cNvSpPr txBox="1"/>
          <p:nvPr/>
        </p:nvSpPr>
        <p:spPr>
          <a:xfrm>
            <a:off x="80985" y="472896"/>
            <a:ext cx="849686" cy="27694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400" spc="-1">
                <a:solidFill>
                  <a:srgbClr val="FF0000"/>
                </a:solidFill>
                <a:latin typeface="Arial"/>
              </a:rPr>
              <a:t>L. Li Gioi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20141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64029" y="-12410"/>
            <a:ext cx="8228763" cy="10633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3600" b="1" spc="-1" dirty="0" err="1">
                <a:solidFill>
                  <a:srgbClr val="DC2300"/>
                </a:solidFill>
                <a:latin typeface="+mj-lt"/>
              </a:rPr>
              <a:t>Flavor</a:t>
            </a:r>
            <a:r>
              <a:rPr lang="en-GB" sz="3600" b="1" spc="-1" dirty="0">
                <a:solidFill>
                  <a:srgbClr val="DC2300"/>
                </a:solidFill>
                <a:latin typeface="+mj-lt"/>
              </a:rPr>
              <a:t> tagging</a:t>
            </a:r>
            <a:endParaRPr sz="1400" b="1" dirty="0">
              <a:latin typeface="+mj-lt"/>
            </a:endParaRPr>
          </a:p>
        </p:txBody>
      </p:sp>
      <p:pic>
        <p:nvPicPr>
          <p:cNvPr id="126" name="Grafik 125"/>
          <p:cNvPicPr/>
          <p:nvPr/>
        </p:nvPicPr>
        <p:blipFill>
          <a:blip r:embed="rId2"/>
          <a:stretch/>
        </p:blipFill>
        <p:spPr>
          <a:xfrm>
            <a:off x="165888" y="998045"/>
            <a:ext cx="4993294" cy="2629666"/>
          </a:xfrm>
          <a:prstGeom prst="rect">
            <a:avLst/>
          </a:prstGeom>
          <a:ln>
            <a:noFill/>
          </a:ln>
        </p:spPr>
      </p:pic>
      <p:pic>
        <p:nvPicPr>
          <p:cNvPr id="127" name="Grafik 126"/>
          <p:cNvPicPr/>
          <p:nvPr/>
        </p:nvPicPr>
        <p:blipFill>
          <a:blip r:embed="rId3"/>
          <a:stretch/>
        </p:blipFill>
        <p:spPr>
          <a:xfrm>
            <a:off x="24818" y="3898777"/>
            <a:ext cx="1882894" cy="1443508"/>
          </a:xfrm>
          <a:prstGeom prst="rect">
            <a:avLst/>
          </a:prstGeom>
          <a:ln>
            <a:noFill/>
          </a:ln>
        </p:spPr>
      </p:pic>
      <p:pic>
        <p:nvPicPr>
          <p:cNvPr id="128" name="Grafik 127"/>
          <p:cNvPicPr/>
          <p:nvPr/>
        </p:nvPicPr>
        <p:blipFill>
          <a:blip r:embed="rId4"/>
          <a:stretch/>
        </p:blipFill>
        <p:spPr>
          <a:xfrm>
            <a:off x="5275761" y="1039522"/>
            <a:ext cx="3483648" cy="2695963"/>
          </a:xfrm>
          <a:prstGeom prst="rect">
            <a:avLst/>
          </a:prstGeom>
          <a:ln>
            <a:noFill/>
          </a:ln>
        </p:spPr>
      </p:pic>
      <p:pic>
        <p:nvPicPr>
          <p:cNvPr id="129" name="Grafik 128"/>
          <p:cNvPicPr/>
          <p:nvPr/>
        </p:nvPicPr>
        <p:blipFill>
          <a:blip r:embed="rId5"/>
          <a:stretch/>
        </p:blipFill>
        <p:spPr>
          <a:xfrm>
            <a:off x="1927958" y="3887673"/>
            <a:ext cx="3592063" cy="2586557"/>
          </a:xfrm>
          <a:prstGeom prst="rect">
            <a:avLst/>
          </a:prstGeom>
          <a:ln>
            <a:noFill/>
          </a:ln>
        </p:spPr>
      </p:pic>
      <p:sp>
        <p:nvSpPr>
          <p:cNvPr id="130" name="TextShape 2"/>
          <p:cNvSpPr txBox="1"/>
          <p:nvPr/>
        </p:nvSpPr>
        <p:spPr>
          <a:xfrm>
            <a:off x="2237529" y="4079706"/>
            <a:ext cx="1302939" cy="353039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>
                <a:latin typeface="Symbol"/>
              </a:rPr>
              <a:t>D</a:t>
            </a:r>
            <a:r>
              <a:rPr lang="en-GB" spc="-1">
                <a:latin typeface="Arial"/>
              </a:rPr>
              <a:t>t resolution</a:t>
            </a:r>
            <a:endParaRPr/>
          </a:p>
        </p:txBody>
      </p:sp>
      <p:sp>
        <p:nvSpPr>
          <p:cNvPr id="131" name="TextShape 3"/>
          <p:cNvSpPr txBox="1"/>
          <p:nvPr/>
        </p:nvSpPr>
        <p:spPr>
          <a:xfrm>
            <a:off x="414720" y="5391926"/>
            <a:ext cx="1244160" cy="54637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GB" spc="-1">
                <a:latin typeface="Arial"/>
              </a:rPr>
              <a:t>Example of signatures</a:t>
            </a:r>
            <a:endParaRPr/>
          </a:p>
        </p:txBody>
      </p:sp>
      <p:pic>
        <p:nvPicPr>
          <p:cNvPr id="132" name="Grafik 131"/>
          <p:cNvPicPr/>
          <p:nvPr/>
        </p:nvPicPr>
        <p:blipFill>
          <a:blip r:embed="rId6"/>
          <a:stretch/>
        </p:blipFill>
        <p:spPr>
          <a:xfrm>
            <a:off x="5226778" y="3985649"/>
            <a:ext cx="3814118" cy="2589823"/>
          </a:xfrm>
          <a:prstGeom prst="rect">
            <a:avLst/>
          </a:prstGeom>
          <a:ln>
            <a:noFill/>
          </a:ln>
        </p:spPr>
      </p:pic>
      <p:sp>
        <p:nvSpPr>
          <p:cNvPr id="133" name="TextShape 4"/>
          <p:cNvSpPr txBox="1"/>
          <p:nvPr/>
        </p:nvSpPr>
        <p:spPr>
          <a:xfrm>
            <a:off x="7464960" y="4240386"/>
            <a:ext cx="1206280" cy="32201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>
                <a:solidFill>
                  <a:srgbClr val="FF0000"/>
                </a:solidFill>
                <a:latin typeface="Arial"/>
              </a:rPr>
              <a:t>B</a:t>
            </a:r>
            <a:r>
              <a:rPr lang="en-GB" spc="-1" baseline="101000">
                <a:solidFill>
                  <a:srgbClr val="FF0000"/>
                </a:solidFill>
                <a:latin typeface="Arial"/>
              </a:rPr>
              <a:t>0</a:t>
            </a:r>
            <a:r>
              <a:rPr lang="en-GB" spc="-1">
                <a:solidFill>
                  <a:srgbClr val="FF0000"/>
                </a:solidFill>
                <a:latin typeface="Arial"/>
              </a:rPr>
              <a:t>tag</a:t>
            </a:r>
            <a:r>
              <a:rPr lang="en-GB" spc="-1">
                <a:latin typeface="Arial"/>
              </a:rPr>
              <a:t> </a:t>
            </a:r>
            <a:r>
              <a:rPr lang="en-GB" spc="-1">
                <a:solidFill>
                  <a:srgbClr val="000080"/>
                </a:solidFill>
                <a:latin typeface="Arial"/>
              </a:rPr>
              <a:t>B</a:t>
            </a:r>
            <a:r>
              <a:rPr lang="en-GB" spc="-1" baseline="101000">
                <a:solidFill>
                  <a:srgbClr val="000080"/>
                </a:solidFill>
                <a:latin typeface="Arial"/>
              </a:rPr>
              <a:t>0</a:t>
            </a:r>
            <a:r>
              <a:rPr lang="en-GB" spc="-1">
                <a:solidFill>
                  <a:srgbClr val="000080"/>
                </a:solidFill>
                <a:latin typeface="Arial"/>
              </a:rPr>
              <a:t>tag</a:t>
            </a:r>
            <a:endParaRPr/>
          </a:p>
        </p:txBody>
      </p:sp>
      <p:sp>
        <p:nvSpPr>
          <p:cNvPr id="134" name="TextShape 5"/>
          <p:cNvSpPr txBox="1"/>
          <p:nvPr/>
        </p:nvSpPr>
        <p:spPr>
          <a:xfrm>
            <a:off x="2339752" y="4401392"/>
            <a:ext cx="1724190" cy="58360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100" spc="-1" dirty="0">
                <a:latin typeface="Arial"/>
              </a:rPr>
              <a:t>Belle II</a:t>
            </a:r>
            <a:endParaRPr sz="1400" dirty="0"/>
          </a:p>
          <a:p>
            <a:pPr marL="195934" indent="-195934">
              <a:buBlip>
                <a:blip r:embed="rId7"/>
              </a:buBlip>
            </a:pPr>
            <a:r>
              <a:rPr lang="en-GB" sz="1100" spc="-1" dirty="0">
                <a:latin typeface="Arial"/>
              </a:rPr>
              <a:t>Shift = 0.03 </a:t>
            </a:r>
            <a:r>
              <a:rPr lang="en-GB" sz="1100" spc="-1" dirty="0" err="1">
                <a:latin typeface="Arial"/>
              </a:rPr>
              <a:t>ps</a:t>
            </a:r>
            <a:endParaRPr sz="1400" dirty="0"/>
          </a:p>
          <a:p>
            <a:pPr marL="195934" indent="-195934">
              <a:buBlip>
                <a:blip r:embed="rId7"/>
              </a:buBlip>
            </a:pPr>
            <a:r>
              <a:rPr lang="en-GB" sz="1100" spc="-1" dirty="0">
                <a:latin typeface="Arial"/>
              </a:rPr>
              <a:t>Resolution = 0.86 </a:t>
            </a:r>
            <a:r>
              <a:rPr lang="en-GB" sz="1100" spc="-1" dirty="0" err="1">
                <a:latin typeface="Arial"/>
              </a:rPr>
              <a:t>ps</a:t>
            </a:r>
            <a:endParaRPr sz="1400" dirty="0"/>
          </a:p>
        </p:txBody>
      </p:sp>
      <p:sp>
        <p:nvSpPr>
          <p:cNvPr id="135" name="TextShape 6"/>
          <p:cNvSpPr txBox="1"/>
          <p:nvPr/>
        </p:nvSpPr>
        <p:spPr>
          <a:xfrm>
            <a:off x="2323753" y="5050481"/>
            <a:ext cx="1724190" cy="58360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100" spc="-1" dirty="0">
                <a:latin typeface="Arial"/>
              </a:rPr>
              <a:t>Belle</a:t>
            </a:r>
            <a:endParaRPr sz="1400" dirty="0"/>
          </a:p>
          <a:p>
            <a:pPr marL="195934" indent="-195934">
              <a:buBlip>
                <a:blip r:embed="rId7"/>
              </a:buBlip>
            </a:pPr>
            <a:r>
              <a:rPr lang="en-GB" sz="1100" spc="-1" dirty="0">
                <a:latin typeface="Arial"/>
              </a:rPr>
              <a:t>Shift = 0.20 </a:t>
            </a:r>
            <a:r>
              <a:rPr lang="en-GB" sz="1100" spc="-1" dirty="0" err="1">
                <a:latin typeface="Arial"/>
              </a:rPr>
              <a:t>ps</a:t>
            </a:r>
            <a:endParaRPr sz="1400" dirty="0"/>
          </a:p>
          <a:p>
            <a:pPr marL="195934" indent="-195934">
              <a:buBlip>
                <a:blip r:embed="rId7"/>
              </a:buBlip>
            </a:pPr>
            <a:r>
              <a:rPr lang="en-GB" sz="1100" spc="-1" dirty="0">
                <a:latin typeface="Arial"/>
              </a:rPr>
              <a:t>Resolution = 0.92 </a:t>
            </a:r>
            <a:r>
              <a:rPr lang="en-GB" sz="1100" spc="-1" dirty="0" err="1">
                <a:latin typeface="Arial"/>
              </a:rPr>
              <a:t>ps</a:t>
            </a:r>
            <a:endParaRPr sz="1400" dirty="0"/>
          </a:p>
        </p:txBody>
      </p:sp>
      <p:sp>
        <p:nvSpPr>
          <p:cNvPr id="136" name="TextShape 7"/>
          <p:cNvSpPr txBox="1"/>
          <p:nvPr/>
        </p:nvSpPr>
        <p:spPr>
          <a:xfrm>
            <a:off x="5640192" y="4230262"/>
            <a:ext cx="1493645" cy="41639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200" spc="-1" dirty="0">
                <a:latin typeface="Arial"/>
              </a:rPr>
              <a:t>Efficiency = 32 %</a:t>
            </a:r>
            <a:endParaRPr dirty="0"/>
          </a:p>
          <a:p>
            <a:r>
              <a:rPr lang="en-GB" sz="1200" spc="-1" dirty="0">
                <a:latin typeface="Arial"/>
              </a:rPr>
              <a:t>Belle = 29 %</a:t>
            </a:r>
            <a:endParaRPr dirty="0"/>
          </a:p>
        </p:txBody>
      </p:sp>
      <p:sp>
        <p:nvSpPr>
          <p:cNvPr id="137" name="TextShape 8"/>
          <p:cNvSpPr txBox="1"/>
          <p:nvPr/>
        </p:nvSpPr>
        <p:spPr>
          <a:xfrm>
            <a:off x="80985" y="472896"/>
            <a:ext cx="1163175" cy="27694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400" spc="-1">
                <a:solidFill>
                  <a:srgbClr val="FF0000"/>
                </a:solidFill>
                <a:latin typeface="Arial"/>
              </a:rPr>
              <a:t>F. Abudinén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91160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463703" y="-12410"/>
            <a:ext cx="8228763" cy="10633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3600" b="1" spc="-1" dirty="0">
                <a:solidFill>
                  <a:srgbClr val="DC2300"/>
                </a:solidFill>
                <a:latin typeface="+mj-lt"/>
              </a:rPr>
              <a:t>Computing</a:t>
            </a:r>
            <a:endParaRPr sz="1400" b="1" dirty="0">
              <a:latin typeface="+mj-lt"/>
            </a:endParaRPr>
          </a:p>
        </p:txBody>
      </p:sp>
      <p:pic>
        <p:nvPicPr>
          <p:cNvPr id="139" name="Grafik 138"/>
          <p:cNvPicPr/>
          <p:nvPr/>
        </p:nvPicPr>
        <p:blipFill>
          <a:blip r:embed="rId2"/>
          <a:stretch/>
        </p:blipFill>
        <p:spPr>
          <a:xfrm>
            <a:off x="165888" y="984198"/>
            <a:ext cx="4147200" cy="2156770"/>
          </a:xfrm>
          <a:prstGeom prst="rect">
            <a:avLst/>
          </a:prstGeom>
          <a:ln>
            <a:noFill/>
          </a:ln>
        </p:spPr>
      </p:pic>
      <p:sp>
        <p:nvSpPr>
          <p:cNvPr id="140" name="TextShape 2"/>
          <p:cNvSpPr txBox="1"/>
          <p:nvPr/>
        </p:nvSpPr>
        <p:spPr>
          <a:xfrm>
            <a:off x="5124894" y="1116269"/>
            <a:ext cx="3732480" cy="114141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marL="195934" indent="-195934">
              <a:buBlip>
                <a:blip r:embed="rId3"/>
              </a:buBlip>
            </a:pPr>
            <a:r>
              <a:rPr lang="en-GB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Belle II adopts GRID computing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Only Monte Carlo production so far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Large </a:t>
            </a:r>
            <a:r>
              <a:rPr lang="en-GB" spc="-1">
                <a:solidFill>
                  <a:srgbClr val="2323DC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Germany</a:t>
            </a:r>
            <a:r>
              <a:rPr lang="en-GB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contribution during last MC production </a:t>
            </a:r>
            <a:endParaRPr/>
          </a:p>
        </p:txBody>
      </p:sp>
      <p:sp>
        <p:nvSpPr>
          <p:cNvPr id="141" name="TextShape 3"/>
          <p:cNvSpPr txBox="1"/>
          <p:nvPr/>
        </p:nvSpPr>
        <p:spPr>
          <a:xfrm>
            <a:off x="82944" y="3335744"/>
            <a:ext cx="4335947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>
                <a:latin typeface="Arial"/>
              </a:rPr>
              <a:t>On average during last MC production kHS06</a:t>
            </a:r>
            <a:endParaRPr/>
          </a:p>
        </p:txBody>
      </p:sp>
      <p:sp>
        <p:nvSpPr>
          <p:cNvPr id="142" name="TextShape 4"/>
          <p:cNvSpPr txBox="1"/>
          <p:nvPr/>
        </p:nvSpPr>
        <p:spPr>
          <a:xfrm>
            <a:off x="6516216" y="6581056"/>
            <a:ext cx="1937428" cy="27694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1400" spc="-1" dirty="0">
                <a:solidFill>
                  <a:srgbClr val="FF0000"/>
                </a:solidFill>
                <a:latin typeface="Arial"/>
              </a:rPr>
              <a:t>L. Li </a:t>
            </a:r>
            <a:r>
              <a:rPr lang="en-GB" sz="1400" spc="-1" dirty="0" smtClean="0">
                <a:solidFill>
                  <a:srgbClr val="FF0000"/>
                </a:solidFill>
                <a:latin typeface="Arial"/>
              </a:rPr>
              <a:t>Gioi</a:t>
            </a:r>
            <a:endParaRPr dirty="0"/>
          </a:p>
        </p:txBody>
      </p:sp>
      <p:pic>
        <p:nvPicPr>
          <p:cNvPr id="143" name="Grafik 142"/>
          <p:cNvPicPr/>
          <p:nvPr/>
        </p:nvPicPr>
        <p:blipFill>
          <a:blip r:embed="rId4"/>
          <a:stretch/>
        </p:blipFill>
        <p:spPr>
          <a:xfrm>
            <a:off x="4478976" y="2405628"/>
            <a:ext cx="4462322" cy="4064683"/>
          </a:xfrm>
          <a:prstGeom prst="rect">
            <a:avLst/>
          </a:prstGeom>
          <a:ln>
            <a:noFill/>
          </a:ln>
        </p:spPr>
      </p:pic>
      <p:sp>
        <p:nvSpPr>
          <p:cNvPr id="144" name="Line 5"/>
          <p:cNvSpPr/>
          <p:nvPr/>
        </p:nvSpPr>
        <p:spPr>
          <a:xfrm>
            <a:off x="4230144" y="6138500"/>
            <a:ext cx="497664" cy="0"/>
          </a:xfrm>
          <a:prstGeom prst="line">
            <a:avLst/>
          </a:prstGeom>
          <a:ln>
            <a:solidFill>
              <a:srgbClr val="008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Line 6"/>
          <p:cNvSpPr/>
          <p:nvPr/>
        </p:nvSpPr>
        <p:spPr>
          <a:xfrm>
            <a:off x="4064256" y="4728305"/>
            <a:ext cx="1329063" cy="22534"/>
          </a:xfrm>
          <a:prstGeom prst="line">
            <a:avLst/>
          </a:prstGeom>
          <a:ln>
            <a:solidFill>
              <a:srgbClr val="008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6" name="Grafik 145"/>
          <p:cNvPicPr/>
          <p:nvPr/>
        </p:nvPicPr>
        <p:blipFill>
          <a:blip r:embed="rId5"/>
          <a:stretch/>
        </p:blipFill>
        <p:spPr>
          <a:xfrm>
            <a:off x="995328" y="3750834"/>
            <a:ext cx="2282919" cy="1143376"/>
          </a:xfrm>
          <a:prstGeom prst="rect">
            <a:avLst/>
          </a:prstGeom>
          <a:ln>
            <a:noFill/>
          </a:ln>
        </p:spPr>
      </p:pic>
      <p:sp>
        <p:nvSpPr>
          <p:cNvPr id="147" name="TextShape 7"/>
          <p:cNvSpPr txBox="1"/>
          <p:nvPr/>
        </p:nvSpPr>
        <p:spPr>
          <a:xfrm>
            <a:off x="497337" y="5278601"/>
            <a:ext cx="2820423" cy="110875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lnSpc>
                <a:spcPct val="100000"/>
              </a:lnSpc>
            </a:pPr>
            <a:r>
              <a:rPr lang="en-GB" spc="-1">
                <a:solidFill>
                  <a:srgbClr val="0000FF"/>
                </a:solidFill>
                <a:latin typeface="Arial"/>
              </a:rPr>
              <a:t>Outlook: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pc="-1">
                <a:latin typeface="Arial"/>
              </a:rPr>
              <a:t>MPCDF as a Belle II Tier-2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pc="-1">
                <a:latin typeface="Arial"/>
              </a:rPr>
              <a:t>Belle II data analysis farm</a:t>
            </a:r>
            <a:endParaRPr/>
          </a:p>
          <a:p>
            <a:pPr marL="195934" indent="-195934">
              <a:buBlip>
                <a:blip r:embed="rId3"/>
              </a:buBlip>
            </a:pPr>
            <a:r>
              <a:rPr lang="en-GB" spc="-1">
                <a:latin typeface="Arial"/>
              </a:rPr>
              <a:t>Belle data preservation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53877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CO</a:t>
            </a:r>
            <a:r>
              <a:rPr lang="en-GB" sz="3600" baseline="-25000" dirty="0" smtClean="0"/>
              <a:t>2</a:t>
            </a:r>
            <a:r>
              <a:rPr lang="en-GB" sz="3600" dirty="0" smtClean="0"/>
              <a:t> Cooling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2555776" y="1822527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/>
          <a:stretch/>
        </p:blipFill>
        <p:spPr bwMode="auto">
          <a:xfrm rot="5400000">
            <a:off x="1278146" y="4202339"/>
            <a:ext cx="161868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54" y="3933056"/>
            <a:ext cx="1224136" cy="158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1154212" cy="158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Moser\AppData\Local\Microsoft\Windows\Temporary Internet Files\Content.Outlook\EK34SJPG\IMG_24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9824" y="4135392"/>
            <a:ext cx="1618686" cy="12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03648" y="1127918"/>
            <a:ext cx="6557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VXD and SVD will be cooled by a 2-phase CO2 circuit</a:t>
            </a:r>
          </a:p>
          <a:p>
            <a:r>
              <a:rPr lang="en-GB" dirty="0" smtClean="0"/>
              <a:t>Copy of the cooler used for ATLAS IBL: 3.3 kW cooling power at -40oC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1755938" y="558924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chiller</a:t>
            </a:r>
            <a:endParaRPr lang="en-GB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3059832" y="5589240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Pump unit</a:t>
            </a:r>
            <a:endParaRPr lang="en-GB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572000" y="5600273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Accumulator</a:t>
            </a:r>
            <a:endParaRPr lang="en-GB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6126825" y="5589240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Control Cabinet</a:t>
            </a:r>
            <a:endParaRPr lang="en-GB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899592" y="5949280"/>
            <a:ext cx="7611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Components were manufactured and tested in the MPP workshop</a:t>
            </a:r>
          </a:p>
          <a:p>
            <a:r>
              <a:rPr lang="en-GB" dirty="0" smtClean="0"/>
              <a:t>Next year: Integration, commissioning and shipment to KEK in July 2016 (S. Vogt)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142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 bwMode="auto">
          <a:xfrm>
            <a:off x="3203848" y="4250554"/>
            <a:ext cx="2344114" cy="231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54" y="1388117"/>
            <a:ext cx="5143878" cy="246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Z:\Vorlagen\Logosxxx\Experiment-Logos\BELLE-II\belle2-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210" y="124527"/>
            <a:ext cx="530274" cy="4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39"/>
          <p:cNvSpPr txBox="1"/>
          <p:nvPr/>
        </p:nvSpPr>
        <p:spPr>
          <a:xfrm>
            <a:off x="0" y="971962"/>
            <a:ext cx="5208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The ‚AIM‘ </a:t>
            </a:r>
            <a:r>
              <a:rPr lang="de-DE" sz="1200" dirty="0" err="1" smtClean="0"/>
              <a:t>installation</a:t>
            </a:r>
            <a:r>
              <a:rPr lang="de-DE" sz="1200" dirty="0" smtClean="0"/>
              <a:t> </a:t>
            </a:r>
            <a:r>
              <a:rPr lang="de-DE" sz="1200" dirty="0" err="1" smtClean="0"/>
              <a:t>procedure</a:t>
            </a:r>
            <a:r>
              <a:rPr lang="de-DE" sz="1200" dirty="0" smtClean="0"/>
              <a:t> was </a:t>
            </a:r>
            <a:r>
              <a:rPr lang="de-DE" sz="1200" dirty="0" err="1" smtClean="0"/>
              <a:t>approved</a:t>
            </a:r>
            <a:r>
              <a:rPr lang="de-DE" sz="1200" dirty="0" smtClean="0"/>
              <a:t> last </a:t>
            </a:r>
            <a:r>
              <a:rPr lang="de-DE" sz="1200" dirty="0" err="1" smtClean="0"/>
              <a:t>year</a:t>
            </a:r>
            <a:endParaRPr lang="de-DE" sz="1200" dirty="0" smtClean="0"/>
          </a:p>
          <a:p>
            <a:r>
              <a:rPr lang="de-DE" sz="1200" dirty="0" smtClean="0"/>
              <a:t>VXD </a:t>
            </a:r>
            <a:r>
              <a:rPr lang="de-DE" sz="1200" dirty="0" err="1" smtClean="0"/>
              <a:t>slides</a:t>
            </a:r>
            <a:r>
              <a:rPr lang="de-DE" sz="1200" dirty="0" smtClean="0"/>
              <a:t> </a:t>
            </a:r>
            <a:r>
              <a:rPr lang="de-DE" sz="1200" dirty="0" err="1" smtClean="0"/>
              <a:t>into</a:t>
            </a:r>
            <a:r>
              <a:rPr lang="de-DE" sz="1200" dirty="0" smtClean="0"/>
              <a:t> Belle II, </a:t>
            </a:r>
            <a:r>
              <a:rPr lang="de-DE" sz="1200" dirty="0" err="1" smtClean="0"/>
              <a:t>vacuum</a:t>
            </a:r>
            <a:r>
              <a:rPr lang="de-DE" sz="1200" dirty="0" smtClean="0"/>
              <a:t> </a:t>
            </a:r>
            <a:r>
              <a:rPr lang="de-DE" sz="1200" dirty="0" err="1" smtClean="0"/>
              <a:t>pipe</a:t>
            </a:r>
            <a:r>
              <a:rPr lang="de-DE" sz="1200" dirty="0" smtClean="0"/>
              <a:t> </a:t>
            </a:r>
            <a:r>
              <a:rPr lang="de-DE" sz="1200" dirty="0" err="1" smtClean="0"/>
              <a:t>connection</a:t>
            </a:r>
            <a:r>
              <a:rPr lang="de-DE" sz="1200" dirty="0" smtClean="0"/>
              <a:t> </a:t>
            </a:r>
            <a:r>
              <a:rPr lang="de-DE" sz="1200" dirty="0" err="1" smtClean="0"/>
              <a:t>afterwards</a:t>
            </a:r>
            <a:r>
              <a:rPr lang="de-DE" sz="1200" dirty="0" smtClean="0"/>
              <a:t> (RVC, DESY)</a:t>
            </a:r>
          </a:p>
          <a:p>
            <a:r>
              <a:rPr lang="de-DE" sz="1200" dirty="0" err="1" smtClean="0"/>
              <a:t>Now</a:t>
            </a:r>
            <a:r>
              <a:rPr lang="de-DE" sz="1200" dirty="0" smtClean="0"/>
              <a:t>: </a:t>
            </a:r>
            <a:r>
              <a:rPr lang="de-DE" sz="1200" dirty="0" err="1" smtClean="0"/>
              <a:t>detailed</a:t>
            </a:r>
            <a:r>
              <a:rPr lang="de-DE" sz="1200" dirty="0" smtClean="0"/>
              <a:t> </a:t>
            </a:r>
            <a:r>
              <a:rPr lang="de-DE" sz="1200" dirty="0" err="1" smtClean="0"/>
              <a:t>engineering</a:t>
            </a:r>
            <a:r>
              <a:rPr lang="de-DE" sz="1200" dirty="0" smtClean="0"/>
              <a:t> (D. </a:t>
            </a:r>
            <a:r>
              <a:rPr lang="de-DE" sz="1200" dirty="0" err="1" smtClean="0"/>
              <a:t>Kittlinger</a:t>
            </a:r>
            <a:r>
              <a:rPr lang="de-DE" sz="1200" dirty="0" smtClean="0"/>
              <a:t>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691835" y="6569658"/>
            <a:ext cx="452165" cy="365125"/>
          </a:xfrm>
          <a:prstGeom prst="rect">
            <a:avLst/>
          </a:prstGeom>
        </p:spPr>
        <p:txBody>
          <a:bodyPr/>
          <a:lstStyle/>
          <a:p>
            <a:fld id="{628C932D-1CE5-471C-8145-E80077717322}" type="slidenum">
              <a:rPr lang="de-DE" sz="1200" smtClean="0"/>
              <a:t>17</a:t>
            </a:fld>
            <a:endParaRPr lang="de-DE" sz="1200" dirty="0"/>
          </a:p>
        </p:txBody>
      </p:sp>
      <p:cxnSp>
        <p:nvCxnSpPr>
          <p:cNvPr id="27" name="Gerade Verbindung mit Pfeil 26"/>
          <p:cNvCxnSpPr/>
          <p:nvPr/>
        </p:nvCxnSpPr>
        <p:spPr>
          <a:xfrm flipV="1">
            <a:off x="4533079" y="4257905"/>
            <a:ext cx="105095" cy="429923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4016754" y="4941168"/>
            <a:ext cx="483238" cy="25319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1"/>
          <p:cNvSpPr txBox="1"/>
          <p:nvPr/>
        </p:nvSpPr>
        <p:spPr>
          <a:xfrm>
            <a:off x="6048720" y="3597278"/>
            <a:ext cx="973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/>
              <a:t>VXD - </a:t>
            </a:r>
            <a:r>
              <a:rPr lang="de-DE" sz="1200" dirty="0" err="1" smtClean="0"/>
              <a:t>Detector</a:t>
            </a:r>
            <a:endParaRPr lang="de-DE" sz="1200" dirty="0"/>
          </a:p>
        </p:txBody>
      </p:sp>
      <p:sp>
        <p:nvSpPr>
          <p:cNvPr id="18" name="Textfeld 11"/>
          <p:cNvSpPr txBox="1"/>
          <p:nvPr/>
        </p:nvSpPr>
        <p:spPr>
          <a:xfrm>
            <a:off x="7503704" y="1412776"/>
            <a:ext cx="11881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c</a:t>
            </a:r>
            <a:r>
              <a:rPr lang="de-DE" sz="1200" dirty="0" err="1" smtClean="0"/>
              <a:t>rane</a:t>
            </a:r>
            <a:endParaRPr lang="de-DE" sz="1200" dirty="0" smtClean="0"/>
          </a:p>
          <a:p>
            <a:r>
              <a:rPr lang="de-DE" sz="1200" dirty="0" err="1"/>
              <a:t>t</a:t>
            </a:r>
            <a:r>
              <a:rPr lang="de-DE" sz="1200" dirty="0" err="1" smtClean="0"/>
              <a:t>ransportation</a:t>
            </a:r>
            <a:endParaRPr lang="de-DE" sz="1200" dirty="0"/>
          </a:p>
          <a:p>
            <a:r>
              <a:rPr lang="de-DE" sz="1200" dirty="0" err="1" smtClean="0"/>
              <a:t>tool</a:t>
            </a:r>
            <a:endParaRPr lang="de-DE" sz="1200" dirty="0"/>
          </a:p>
        </p:txBody>
      </p:sp>
      <p:sp>
        <p:nvSpPr>
          <p:cNvPr id="19" name="Textfeld 11"/>
          <p:cNvSpPr txBox="1"/>
          <p:nvPr/>
        </p:nvSpPr>
        <p:spPr>
          <a:xfrm>
            <a:off x="6065189" y="4768463"/>
            <a:ext cx="8295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/>
              <a:t>Cable </a:t>
            </a:r>
            <a:r>
              <a:rPr lang="de-DE" sz="1200" dirty="0" err="1" smtClean="0"/>
              <a:t>trays</a:t>
            </a:r>
            <a:endParaRPr lang="de-DE" sz="12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5061439"/>
            <a:ext cx="1114309" cy="13819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9" y="4221088"/>
            <a:ext cx="2711595" cy="23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08" y="4189196"/>
            <a:ext cx="1944216" cy="262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/>
          <p:cNvSpPr/>
          <p:nvPr/>
        </p:nvSpPr>
        <p:spPr>
          <a:xfrm>
            <a:off x="6012160" y="5446945"/>
            <a:ext cx="648072" cy="610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cxnSp>
        <p:nvCxnSpPr>
          <p:cNvPr id="36" name="Gerade Verbindung mit Pfeil 35"/>
          <p:cNvCxnSpPr/>
          <p:nvPr/>
        </p:nvCxnSpPr>
        <p:spPr>
          <a:xfrm flipH="1" flipV="1">
            <a:off x="6631334" y="5769451"/>
            <a:ext cx="1901833" cy="35813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V="1">
            <a:off x="6372200" y="3154839"/>
            <a:ext cx="180020" cy="46280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H="1">
            <a:off x="7396645" y="2059107"/>
            <a:ext cx="298357" cy="461619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feil nach rechts 42"/>
          <p:cNvSpPr/>
          <p:nvPr/>
        </p:nvSpPr>
        <p:spPr>
          <a:xfrm rot="2180379">
            <a:off x="2556647" y="3190623"/>
            <a:ext cx="803539" cy="449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Pfeil nach rechts 48"/>
          <p:cNvSpPr/>
          <p:nvPr/>
        </p:nvSpPr>
        <p:spPr>
          <a:xfrm>
            <a:off x="2501519" y="5224512"/>
            <a:ext cx="923294" cy="407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4" y="1797549"/>
            <a:ext cx="3892982" cy="220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</p:spPr>
        <p:txBody>
          <a:bodyPr/>
          <a:lstStyle/>
          <a:p>
            <a:r>
              <a:rPr lang="de-DE" sz="3600" dirty="0" smtClean="0"/>
              <a:t>VXD Installation</a:t>
            </a:r>
          </a:p>
        </p:txBody>
      </p:sp>
      <p:sp>
        <p:nvSpPr>
          <p:cNvPr id="32" name="Pfeil nach rechts 31"/>
          <p:cNvSpPr/>
          <p:nvPr/>
        </p:nvSpPr>
        <p:spPr>
          <a:xfrm>
            <a:off x="5160874" y="5229200"/>
            <a:ext cx="923294" cy="407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28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Support &amp; </a:t>
            </a:r>
            <a:r>
              <a:rPr lang="de-DE" sz="3600" dirty="0" err="1" smtClean="0"/>
              <a:t>Assembly</a:t>
            </a:r>
            <a:endParaRPr lang="de-DE" sz="3600" dirty="0" smtClean="0"/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76456" y="6597352"/>
            <a:ext cx="467544" cy="260648"/>
          </a:xfrm>
          <a:prstGeom prst="rect">
            <a:avLst/>
          </a:prstGeom>
          <a:noFill/>
        </p:spPr>
        <p:txBody>
          <a:bodyPr/>
          <a:lstStyle/>
          <a:p>
            <a:fld id="{2BFF1553-E59D-49E5-9352-74853D6E9448}" type="slidenum">
              <a:rPr lang="en-GB" smtClean="0"/>
              <a:pPr/>
              <a:t>18</a:t>
            </a:fld>
            <a:endParaRPr lang="en-GB" dirty="0" smtClean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2862361"/>
            <a:ext cx="6942173" cy="34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599" y="2862361"/>
            <a:ext cx="6942173" cy="34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71599" y="2852936"/>
            <a:ext cx="6768753" cy="338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3755305" y="5688300"/>
            <a:ext cx="47692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Design of support (cooling block and related parts)</a:t>
            </a:r>
          </a:p>
          <a:p>
            <a:r>
              <a:rPr lang="en-US" dirty="0" smtClean="0"/>
              <a:t>Ladder assembly (K. Ackermann) 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screen"/>
          <a:srcRect t="14967" b="53895"/>
          <a:stretch/>
        </p:blipFill>
        <p:spPr bwMode="auto">
          <a:xfrm>
            <a:off x="661616" y="1196752"/>
            <a:ext cx="79438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7826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Mechanics: jigs for assembly</a:t>
            </a:r>
            <a:endParaRPr lang="en-GB" sz="3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2" y="4221088"/>
            <a:ext cx="2880319" cy="2160240"/>
          </a:xfrm>
          <a:prstGeom prst="rect">
            <a:avLst/>
          </a:prstGeom>
        </p:spPr>
      </p:pic>
      <p:pic>
        <p:nvPicPr>
          <p:cNvPr id="6" name="Picture 2" descr="D:\Belle II\Assembly Jigs\V1-25_LUJ_L2-fwd_aufbring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69" y="4149080"/>
            <a:ext cx="302433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0"/>
          <a:stretch/>
        </p:blipFill>
        <p:spPr bwMode="auto">
          <a:xfrm>
            <a:off x="107504" y="1124745"/>
            <a:ext cx="289243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Belle II\Assembly Jigs\2015.10.08 PXD9 Pilot W30-0B1\20151007_0914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4745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948264" y="1459523"/>
            <a:ext cx="20882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Various Jigs and tools were designed and produced for assembly and testing of the modules</a:t>
            </a: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 smtClean="0"/>
              <a:t>All 40 modules (+ spares) needed will be</a:t>
            </a:r>
          </a:p>
          <a:p>
            <a:r>
              <a:rPr lang="en-GB" sz="1400" dirty="0" smtClean="0"/>
              <a:t>Assembled tested and glued to ladders at MPP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33891" y="3945335"/>
            <a:ext cx="2637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Basic handling and transport</a:t>
            </a:r>
            <a:endParaRPr lang="en-GB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133891" y="6392361"/>
            <a:ext cx="2637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Support for </a:t>
            </a:r>
            <a:r>
              <a:rPr lang="en-GB" sz="1200" dirty="0" err="1" smtClean="0"/>
              <a:t>Kapton</a:t>
            </a:r>
            <a:r>
              <a:rPr lang="en-GB" sz="1200" dirty="0" smtClean="0"/>
              <a:t> tape</a:t>
            </a:r>
            <a:endParaRPr lang="en-GB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3131840" y="4005064"/>
            <a:ext cx="263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Soldering of </a:t>
            </a:r>
            <a:r>
              <a:rPr lang="en-GB" sz="1200" dirty="0" err="1" smtClean="0"/>
              <a:t>Kapton</a:t>
            </a:r>
            <a:r>
              <a:rPr lang="en-GB" sz="1200" dirty="0" smtClean="0"/>
              <a:t> tape to the module</a:t>
            </a:r>
            <a:endParaRPr lang="en-GB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3275856" y="6381328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Alignment and gluing of two modules to a ladder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32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MPP Team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5FF78-044D-41DA-9A54-A86A756EFE1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467544" y="1124744"/>
            <a:ext cx="84969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Director:		Allen Caldwell</a:t>
            </a:r>
          </a:p>
          <a:p>
            <a:r>
              <a:rPr lang="en-GB" dirty="0" smtClean="0"/>
              <a:t>Group Leader: 	Hans-Günther Moser</a:t>
            </a:r>
          </a:p>
          <a:p>
            <a:r>
              <a:rPr lang="en-GB" dirty="0" smtClean="0"/>
              <a:t>Senior: 		Christian Kiesling</a:t>
            </a:r>
          </a:p>
          <a:p>
            <a:r>
              <a:rPr lang="en-GB" dirty="0"/>
              <a:t>	</a:t>
            </a:r>
            <a:r>
              <a:rPr lang="en-GB" dirty="0" smtClean="0"/>
              <a:t>	Vladimir Chekelian</a:t>
            </a:r>
          </a:p>
          <a:p>
            <a:r>
              <a:rPr lang="en-GB" dirty="0" smtClean="0"/>
              <a:t>Postdoc: 		Luigi Li Gioi</a:t>
            </a:r>
          </a:p>
          <a:p>
            <a:r>
              <a:rPr lang="en-GB" dirty="0"/>
              <a:t>	</a:t>
            </a:r>
            <a:r>
              <a:rPr lang="en-GB" dirty="0" smtClean="0"/>
              <a:t>	Paola Avella</a:t>
            </a:r>
          </a:p>
          <a:p>
            <a:r>
              <a:rPr lang="en-GB" dirty="0"/>
              <a:t>	</a:t>
            </a:r>
            <a:r>
              <a:rPr lang="en-GB" dirty="0" smtClean="0"/>
              <a:t>	Manfred Valentan (Schrödinger </a:t>
            </a:r>
            <a:r>
              <a:rPr lang="en-GB" dirty="0" err="1" smtClean="0"/>
              <a:t>Stipendium</a:t>
            </a:r>
            <a:r>
              <a:rPr lang="en-GB" dirty="0" smtClean="0"/>
              <a:t>)</a:t>
            </a:r>
          </a:p>
          <a:p>
            <a:r>
              <a:rPr lang="en-GB" dirty="0" smtClean="0"/>
              <a:t>PhD student: 	Felix Müller	</a:t>
            </a:r>
          </a:p>
          <a:p>
            <a:r>
              <a:rPr lang="en-GB" dirty="0"/>
              <a:t>		</a:t>
            </a:r>
            <a:r>
              <a:rPr lang="en-GB" dirty="0" smtClean="0"/>
              <a:t>Fernando Abudinen</a:t>
            </a:r>
          </a:p>
          <a:p>
            <a:r>
              <a:rPr lang="en-GB" dirty="0"/>
              <a:t>	</a:t>
            </a:r>
            <a:r>
              <a:rPr lang="en-GB" dirty="0" smtClean="0"/>
              <a:t>	Pit </a:t>
            </a:r>
            <a:r>
              <a:rPr lang="en-GB" dirty="0" err="1" smtClean="0"/>
              <a:t>Vanhöfer</a:t>
            </a:r>
            <a:r>
              <a:rPr lang="en-GB" dirty="0" smtClean="0"/>
              <a:t> (finished)</a:t>
            </a:r>
          </a:p>
          <a:p>
            <a:r>
              <a:rPr lang="en-GB" dirty="0"/>
              <a:t>	</a:t>
            </a:r>
            <a:r>
              <a:rPr lang="en-GB" dirty="0" smtClean="0"/>
              <a:t>	Thorsten Röder  (</a:t>
            </a:r>
            <a:r>
              <a:rPr lang="en-GB" dirty="0" err="1" smtClean="0"/>
              <a:t>Tabuk</a:t>
            </a:r>
            <a:r>
              <a:rPr lang="en-GB" dirty="0" smtClean="0"/>
              <a:t>)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	Veronika </a:t>
            </a:r>
            <a:r>
              <a:rPr lang="en-GB" dirty="0" smtClean="0"/>
              <a:t>Chobanova </a:t>
            </a:r>
            <a:r>
              <a:rPr lang="en-GB" dirty="0" smtClean="0"/>
              <a:t>(finished)</a:t>
            </a:r>
            <a:endParaRPr lang="en-GB" dirty="0"/>
          </a:p>
          <a:p>
            <a:r>
              <a:rPr lang="en-GB" dirty="0" smtClean="0"/>
              <a:t>		</a:t>
            </a:r>
            <a:r>
              <a:rPr lang="en-GB" i="1" dirty="0" smtClean="0"/>
              <a:t>Sebastian </a:t>
            </a:r>
            <a:r>
              <a:rPr lang="en-GB" i="1" dirty="0" err="1" smtClean="0"/>
              <a:t>Sambraks</a:t>
            </a:r>
            <a:r>
              <a:rPr lang="en-GB" i="1" dirty="0" smtClean="0"/>
              <a:t> (TU, NN-Trigger)</a:t>
            </a:r>
          </a:p>
          <a:p>
            <a:r>
              <a:rPr lang="en-GB" i="1" dirty="0"/>
              <a:t>	</a:t>
            </a:r>
            <a:r>
              <a:rPr lang="en-GB" i="1" dirty="0" smtClean="0"/>
              <a:t>	Sara </a:t>
            </a:r>
            <a:r>
              <a:rPr lang="en-GB" i="1" dirty="0" err="1" smtClean="0"/>
              <a:t>Neuhaus</a:t>
            </a:r>
            <a:r>
              <a:rPr lang="en-GB" i="1" dirty="0" smtClean="0"/>
              <a:t> (TU, NN-Trigger</a:t>
            </a:r>
            <a:r>
              <a:rPr lang="en-GB" i="1" dirty="0" smtClean="0"/>
              <a:t>)</a:t>
            </a:r>
            <a:r>
              <a:rPr lang="en-GB" dirty="0"/>
              <a:t>	</a:t>
            </a:r>
            <a:endParaRPr lang="en-GB" dirty="0" smtClean="0"/>
          </a:p>
          <a:p>
            <a:r>
              <a:rPr lang="en-GB" dirty="0" smtClean="0"/>
              <a:t>Master:		Philipp Leitl (will continue as PhD student)</a:t>
            </a:r>
          </a:p>
          <a:p>
            <a:r>
              <a:rPr lang="en-GB" dirty="0"/>
              <a:t>	</a:t>
            </a:r>
            <a:r>
              <a:rPr lang="en-GB" dirty="0" smtClean="0"/>
              <a:t>	Jakob Haidl</a:t>
            </a:r>
          </a:p>
          <a:p>
            <a:r>
              <a:rPr lang="en-GB" dirty="0"/>
              <a:t>	</a:t>
            </a:r>
            <a:r>
              <a:rPr lang="en-GB" dirty="0" smtClean="0"/>
              <a:t>	Eduard Prinker</a:t>
            </a:r>
          </a:p>
          <a:p>
            <a:endParaRPr lang="en-GB" dirty="0"/>
          </a:p>
          <a:p>
            <a:r>
              <a:rPr lang="en-GB" dirty="0" err="1" smtClean="0"/>
              <a:t>Technische</a:t>
            </a:r>
            <a:r>
              <a:rPr lang="en-GB" dirty="0" smtClean="0"/>
              <a:t> </a:t>
            </a:r>
            <a:r>
              <a:rPr lang="en-GB" dirty="0" err="1" smtClean="0"/>
              <a:t>Abteilungen</a:t>
            </a:r>
            <a:r>
              <a:rPr lang="en-GB" dirty="0" smtClean="0"/>
              <a:t>: Karlheinz Ackermann, Sven Vogt, David </a:t>
            </a:r>
            <a:r>
              <a:rPr lang="en-GB" dirty="0" err="1" smtClean="0"/>
              <a:t>Kittlinger</a:t>
            </a:r>
            <a:r>
              <a:rPr lang="en-GB" dirty="0" smtClean="0"/>
              <a:t>, Christian Knust, Markus Fras, Miriam Modjesch, Enrico Töpper, Reinhard Sedlmeyer, Stefan Horn and more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/>
              <a:t>Kapton</a:t>
            </a:r>
            <a:r>
              <a:rPr lang="en-GB" sz="3600" dirty="0" smtClean="0"/>
              <a:t> Design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19312"/>
            <a:ext cx="79248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115616" y="5338886"/>
            <a:ext cx="66423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Each module is serviced and read out be a multilayer </a:t>
            </a:r>
            <a:r>
              <a:rPr lang="en-GB" dirty="0" err="1" smtClean="0"/>
              <a:t>Kapton</a:t>
            </a:r>
            <a:r>
              <a:rPr lang="en-GB" dirty="0" smtClean="0"/>
              <a:t> tape</a:t>
            </a:r>
          </a:p>
          <a:p>
            <a:r>
              <a:rPr lang="en-GB" dirty="0" smtClean="0"/>
              <a:t>4 different types, according to position  (inner, outer, forward backward)</a:t>
            </a:r>
          </a:p>
          <a:p>
            <a:r>
              <a:rPr lang="en-GB" dirty="0" smtClean="0"/>
              <a:t>All designed by MPP (M. Modjesch)</a:t>
            </a:r>
          </a:p>
          <a:p>
            <a:r>
              <a:rPr lang="en-GB" dirty="0" smtClean="0"/>
              <a:t>Prototypes produced by Taiyo, Japan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21</a:t>
            </a:fld>
            <a:endParaRPr lang="ja-JP" altLang="en-US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95" y="1412776"/>
            <a:ext cx="7056276" cy="470418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128792" cy="828675"/>
          </a:xfrm>
        </p:spPr>
        <p:txBody>
          <a:bodyPr/>
          <a:lstStyle/>
          <a:p>
            <a:r>
              <a:rPr lang="en-US" sz="3600" dirty="0" smtClean="0"/>
              <a:t>Sensor/Module Production</a:t>
            </a:r>
            <a:endParaRPr lang="de-DE" sz="36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196752"/>
            <a:ext cx="20659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30 wafers processed at HLL</a:t>
            </a:r>
          </a:p>
          <a:p>
            <a:endParaRPr lang="en-GB" sz="1200" dirty="0" smtClean="0"/>
          </a:p>
          <a:p>
            <a:r>
              <a:rPr lang="en-GB" sz="1200" dirty="0" smtClean="0"/>
              <a:t>Partially completed</a:t>
            </a:r>
          </a:p>
          <a:p>
            <a:r>
              <a:rPr lang="en-GB" sz="1200" dirty="0" smtClean="0"/>
              <a:t>     - no metal </a:t>
            </a:r>
          </a:p>
          <a:p>
            <a:endParaRPr lang="en-GB" sz="1200" dirty="0"/>
          </a:p>
          <a:p>
            <a:r>
              <a:rPr lang="en-GB" sz="1200" dirty="0" smtClean="0"/>
              <a:t>3 wafers completed</a:t>
            </a:r>
          </a:p>
          <a:p>
            <a:r>
              <a:rPr lang="en-GB" sz="1200" dirty="0" smtClean="0"/>
              <a:t>     - pilot run</a:t>
            </a:r>
          </a:p>
          <a:p>
            <a:endParaRPr lang="en-GB" sz="1200" dirty="0"/>
          </a:p>
          <a:p>
            <a:r>
              <a:rPr lang="en-GB" sz="1200" dirty="0" smtClean="0"/>
              <a:t>High yield:</a:t>
            </a:r>
          </a:p>
          <a:p>
            <a:r>
              <a:rPr lang="en-GB" sz="1200" dirty="0" smtClean="0"/>
              <a:t>56% : &gt;99% good pixels</a:t>
            </a:r>
          </a:p>
          <a:p>
            <a:r>
              <a:rPr lang="en-GB" sz="1200" dirty="0" smtClean="0"/>
              <a:t>78%:: &gt;98% good pixels</a:t>
            </a:r>
          </a:p>
          <a:p>
            <a:endParaRPr lang="en-GB" sz="1200" dirty="0"/>
          </a:p>
          <a:p>
            <a:r>
              <a:rPr lang="en-GB" sz="1200" dirty="0" smtClean="0"/>
              <a:t>First 3 modules assembled</a:t>
            </a:r>
          </a:p>
          <a:p>
            <a:r>
              <a:rPr lang="en-GB" sz="1200" dirty="0" smtClean="0"/>
              <a:t>     - flip chip ASICs</a:t>
            </a:r>
          </a:p>
          <a:p>
            <a:r>
              <a:rPr lang="en-GB" sz="1200" dirty="0"/>
              <a:t> </a:t>
            </a:r>
            <a:r>
              <a:rPr lang="en-GB" sz="1200" dirty="0" smtClean="0"/>
              <a:t>    - SMD components</a:t>
            </a:r>
          </a:p>
          <a:p>
            <a:r>
              <a:rPr lang="en-GB" sz="1200" dirty="0"/>
              <a:t> </a:t>
            </a:r>
            <a:r>
              <a:rPr lang="en-GB" sz="1200" dirty="0" smtClean="0"/>
              <a:t>    - </a:t>
            </a:r>
            <a:r>
              <a:rPr lang="en-GB" sz="1200" dirty="0" err="1" smtClean="0"/>
              <a:t>Kapton</a:t>
            </a:r>
            <a:r>
              <a:rPr lang="en-GB" sz="1200" dirty="0" smtClean="0"/>
              <a:t> (not shown)</a:t>
            </a:r>
          </a:p>
          <a:p>
            <a:endParaRPr lang="en-GB" sz="1200" dirty="0"/>
          </a:p>
          <a:p>
            <a:endParaRPr lang="en-GB" sz="1200" dirty="0" smtClean="0"/>
          </a:p>
          <a:p>
            <a:r>
              <a:rPr lang="en-GB" sz="1200" dirty="0" smtClean="0"/>
              <a:t>These modules are under test</a:t>
            </a:r>
          </a:p>
          <a:p>
            <a:endParaRPr lang="en-GB" sz="1200" dirty="0"/>
          </a:p>
          <a:p>
            <a:r>
              <a:rPr lang="en-GB" sz="1200" dirty="0" smtClean="0"/>
              <a:t>If ok, the rest of the 27 wafers will be completed</a:t>
            </a:r>
          </a:p>
          <a:p>
            <a:endParaRPr lang="en-GB" sz="1200" dirty="0"/>
          </a:p>
          <a:p>
            <a:r>
              <a:rPr lang="en-GB" sz="1200" dirty="0" smtClean="0"/>
              <a:t>First series modules to be assembled for a beam test at DESY in April 2016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818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128792" cy="828675"/>
          </a:xfrm>
        </p:spPr>
        <p:txBody>
          <a:bodyPr/>
          <a:lstStyle/>
          <a:p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Module Completed</a:t>
            </a:r>
            <a:endParaRPr lang="en-US" sz="3600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FF78-044D-41DA-9A54-A86A756EFE10}" type="slidenum">
              <a:rPr lang="en-GB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2529" name="Picture 1" descr="file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90500" cy="104775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60893"/>
            <a:ext cx="3853181" cy="2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848462"/>
            <a:ext cx="3857209" cy="28929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24744"/>
            <a:ext cx="238125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072410" y="1138486"/>
            <a:ext cx="2731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Kapton</a:t>
            </a:r>
            <a:r>
              <a:rPr lang="en-GB" sz="1400" dirty="0" smtClean="0"/>
              <a:t> fitted in hybrid workshop</a:t>
            </a:r>
          </a:p>
          <a:p>
            <a:r>
              <a:rPr lang="en-GB" sz="1400" dirty="0" smtClean="0"/>
              <a:t>(K. Wenninger, C. Knust)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Soldering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Wire bonding</a:t>
            </a:r>
          </a:p>
          <a:p>
            <a:endParaRPr lang="en-GB" sz="1400" dirty="0"/>
          </a:p>
          <a:p>
            <a:r>
              <a:rPr lang="en-GB" sz="1400" dirty="0" smtClean="0"/>
              <a:t>Difficult operation </a:t>
            </a:r>
          </a:p>
          <a:p>
            <a:r>
              <a:rPr lang="en-GB" sz="1400" dirty="0" smtClean="0"/>
              <a:t>(Module down to 75µm thin!)</a:t>
            </a:r>
          </a:p>
          <a:p>
            <a:endParaRPr lang="en-GB" sz="1400" dirty="0"/>
          </a:p>
          <a:p>
            <a:endParaRPr lang="en-GB" sz="1400" dirty="0" smtClean="0"/>
          </a:p>
          <a:p>
            <a:endParaRPr lang="en-GB" sz="1400" dirty="0"/>
          </a:p>
          <a:p>
            <a:r>
              <a:rPr lang="en-GB" sz="1400" dirty="0" smtClean="0"/>
              <a:t>Lab tests</a:t>
            </a:r>
          </a:p>
          <a:p>
            <a:r>
              <a:rPr lang="en-GB" sz="1400" dirty="0" smtClean="0"/>
              <a:t>(F. Müller, J. Haidl, P. Leitl)</a:t>
            </a:r>
          </a:p>
          <a:p>
            <a:endParaRPr lang="en-GB" sz="1400" dirty="0"/>
          </a:p>
          <a:p>
            <a:pPr marL="285750" indent="-285750">
              <a:buFontTx/>
              <a:buChar char="-"/>
            </a:pPr>
            <a:r>
              <a:rPr lang="en-GB" sz="1400" dirty="0" smtClean="0"/>
              <a:t>BS test of electronics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Parameter tuning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Noise, gain, linearity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Laser test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Source test</a:t>
            </a:r>
          </a:p>
          <a:p>
            <a:pPr marL="285750" indent="-285750">
              <a:buFontTx/>
              <a:buChar char="-"/>
            </a:pPr>
            <a:endParaRPr lang="en-GB" sz="1400" dirty="0"/>
          </a:p>
          <a:p>
            <a:endParaRPr lang="en-GB" sz="1400" dirty="0" smtClean="0"/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6876256" y="3717032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Cd source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 t="708" r="46801" b="9179"/>
          <a:stretch/>
        </p:blipFill>
        <p:spPr bwMode="auto">
          <a:xfrm>
            <a:off x="6444208" y="3717032"/>
            <a:ext cx="2425348" cy="148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Injection Noise &amp; Gating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2708920"/>
            <a:ext cx="83529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DEPFET frame readout needs 20µs (and covers a time interval of 40 µs)</a:t>
            </a:r>
          </a:p>
          <a:p>
            <a:r>
              <a:rPr lang="en-US" sz="1400" dirty="0" smtClean="0"/>
              <a:t>=&gt; Sensor filled with hits from freshly injected bunches =&gt; ~ 20% dead time (4ms/20ms)</a:t>
            </a:r>
          </a:p>
          <a:p>
            <a:endParaRPr lang="en-US" sz="1400" dirty="0" smtClean="0"/>
          </a:p>
          <a:p>
            <a:r>
              <a:rPr lang="en-US" sz="1400" dirty="0" smtClean="0"/>
              <a:t>Gating : 	Sensor is made blind for a short time during high background (noisy bunch)</a:t>
            </a:r>
          </a:p>
          <a:p>
            <a:r>
              <a:rPr lang="en-US" sz="1400" dirty="0" smtClean="0"/>
              <a:t>	Signals detected in the clean period before are preserved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6325"/>
            <a:ext cx="2091313" cy="15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76325"/>
            <a:ext cx="2635175" cy="150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292081" y="1268760"/>
            <a:ext cx="35283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Continuous injection with 50 Hz</a:t>
            </a:r>
          </a:p>
          <a:p>
            <a:r>
              <a:rPr lang="en-GB" sz="1400" dirty="0" smtClean="0"/>
              <a:t>Every 20 </a:t>
            </a:r>
            <a:r>
              <a:rPr lang="en-GB" sz="1400" dirty="0" err="1" smtClean="0"/>
              <a:t>ms</a:t>
            </a:r>
            <a:r>
              <a:rPr lang="en-GB" sz="1400" dirty="0" smtClean="0"/>
              <a:t> two bunches are topped up</a:t>
            </a:r>
          </a:p>
          <a:p>
            <a:r>
              <a:rPr lang="en-GB" sz="1400" dirty="0" smtClean="0"/>
              <a:t>‘cooling’ time: ca 4ms</a:t>
            </a:r>
          </a:p>
          <a:p>
            <a:r>
              <a:rPr lang="en-GB" sz="1400" dirty="0" smtClean="0"/>
              <a:t>‘noisy’ bunches pass the interaction region every 10µs</a:t>
            </a:r>
            <a:endParaRPr lang="en-GB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07704" y="4509120"/>
            <a:ext cx="285151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7"/>
          <p:cNvSpPr txBox="1"/>
          <p:nvPr/>
        </p:nvSpPr>
        <p:spPr>
          <a:xfrm>
            <a:off x="83016" y="4221088"/>
            <a:ext cx="2040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normal </a:t>
            </a:r>
            <a:r>
              <a:rPr lang="en-US" sz="1400" dirty="0" smtClean="0">
                <a:solidFill>
                  <a:srgbClr val="FF0000"/>
                </a:solidFill>
              </a:rPr>
              <a:t>clear</a:t>
            </a:r>
            <a:r>
              <a:rPr lang="en-US" sz="1400" dirty="0" smtClean="0"/>
              <a:t> operation the gate is pulsed negatively</a:t>
            </a:r>
          </a:p>
          <a:p>
            <a:r>
              <a:rPr lang="en-US" sz="1400" dirty="0" smtClean="0"/>
              <a:t>(repels electrons)</a:t>
            </a:r>
          </a:p>
          <a:p>
            <a:endParaRPr lang="en-US" sz="1400" dirty="0" smtClean="0"/>
          </a:p>
          <a:p>
            <a:r>
              <a:rPr lang="en-US" sz="1400" dirty="0" smtClean="0"/>
              <a:t>The clear contact is pulsed positively</a:t>
            </a:r>
          </a:p>
          <a:p>
            <a:r>
              <a:rPr lang="en-US" sz="1400" dirty="0" smtClean="0"/>
              <a:t>(attracts electrons from internal gate and bulk underneath)</a:t>
            </a:r>
            <a:endParaRPr lang="en-US" sz="1400" dirty="0"/>
          </a:p>
        </p:txBody>
      </p:sp>
      <p:sp>
        <p:nvSpPr>
          <p:cNvPr id="12" name="TextBox 8"/>
          <p:cNvSpPr txBox="1"/>
          <p:nvPr/>
        </p:nvSpPr>
        <p:spPr>
          <a:xfrm>
            <a:off x="4932040" y="4221088"/>
            <a:ext cx="2016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</a:t>
            </a:r>
            <a:r>
              <a:rPr lang="en-US" sz="1400" dirty="0" smtClean="0">
                <a:solidFill>
                  <a:srgbClr val="FF0000"/>
                </a:solidFill>
              </a:rPr>
              <a:t>gated mode </a:t>
            </a:r>
            <a:r>
              <a:rPr lang="en-US" sz="1400" dirty="0" smtClean="0"/>
              <a:t>the gate is not pulsed and remains attractive for electrons.</a:t>
            </a:r>
          </a:p>
          <a:p>
            <a:endParaRPr lang="en-US" sz="1400" dirty="0" smtClean="0"/>
          </a:p>
          <a:p>
            <a:r>
              <a:rPr lang="en-US" sz="1400" dirty="0" smtClean="0"/>
              <a:t>The clear is pulsed positively,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attract electrons from the bulk underneath</a:t>
            </a:r>
            <a:endParaRPr lang="en-US" sz="14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 l="54779" t="3837" b="12204"/>
          <a:stretch/>
        </p:blipFill>
        <p:spPr bwMode="auto">
          <a:xfrm>
            <a:off x="7118888" y="5301208"/>
            <a:ext cx="2061624" cy="138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Tests with laser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5FF78-044D-41DA-9A54-A86A756EFE10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2922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835696" y="2996952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clear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1691680" y="5805264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clear</a:t>
            </a:r>
            <a:endParaRPr lang="en-GB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2483768" y="2852937"/>
            <a:ext cx="0" cy="1566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1979712" y="2852936"/>
            <a:ext cx="0" cy="1566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2051720" y="5576611"/>
            <a:ext cx="0" cy="1566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395536" y="1484784"/>
            <a:ext cx="19864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Protection of signal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395536" y="3954542"/>
            <a:ext cx="24529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Rejection of background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231162" y="6123775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E. Prinker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6866"/>
            <a:ext cx="8856984" cy="59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Schedule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4867176" y="6579244"/>
            <a:ext cx="792088" cy="18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10"/>
          <p:cNvSpPr/>
          <p:nvPr/>
        </p:nvSpPr>
        <p:spPr>
          <a:xfrm>
            <a:off x="6228184" y="6399224"/>
            <a:ext cx="252028" cy="18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extfeld 7"/>
          <p:cNvSpPr txBox="1"/>
          <p:nvPr/>
        </p:nvSpPr>
        <p:spPr>
          <a:xfrm>
            <a:off x="4527309" y="3689156"/>
            <a:ext cx="42931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February 2016: 	first beam in </a:t>
            </a:r>
            <a:r>
              <a:rPr lang="en-GB" sz="1100" dirty="0" err="1" smtClean="0"/>
              <a:t>SuperKEKB</a:t>
            </a:r>
            <a:r>
              <a:rPr lang="en-GB" sz="1100" dirty="0" smtClean="0"/>
              <a:t> (&amp; Beast I)</a:t>
            </a:r>
          </a:p>
          <a:p>
            <a:r>
              <a:rPr lang="en-GB" sz="1100" dirty="0" smtClean="0"/>
              <a:t>June 2016:      	</a:t>
            </a:r>
            <a:r>
              <a:rPr lang="en-GB" sz="1100" dirty="0" err="1" smtClean="0"/>
              <a:t>IBBelle</a:t>
            </a:r>
            <a:r>
              <a:rPr lang="en-GB" sz="1100" dirty="0" smtClean="0"/>
              <a:t> at KEK</a:t>
            </a:r>
          </a:p>
          <a:p>
            <a:r>
              <a:rPr lang="en-GB" sz="1100" dirty="0" smtClean="0"/>
              <a:t>May 2017 – Jan. 2018: 	</a:t>
            </a:r>
            <a:r>
              <a:rPr lang="en-GB" sz="1100" dirty="0" err="1" smtClean="0"/>
              <a:t>SuperKEKB</a:t>
            </a:r>
            <a:r>
              <a:rPr lang="en-GB" sz="1100" dirty="0" smtClean="0"/>
              <a:t> commissioning </a:t>
            </a:r>
          </a:p>
          <a:p>
            <a:r>
              <a:rPr lang="en-GB" sz="1100" dirty="0"/>
              <a:t>	</a:t>
            </a:r>
            <a:r>
              <a:rPr lang="en-GB" sz="1100" dirty="0" smtClean="0"/>
              <a:t>	(with Quads &amp; Beast II)</a:t>
            </a:r>
          </a:p>
          <a:p>
            <a:r>
              <a:rPr lang="en-GB" sz="1100" dirty="0" smtClean="0"/>
              <a:t>October 2017: 	PXD at KEK</a:t>
            </a:r>
          </a:p>
          <a:p>
            <a:r>
              <a:rPr lang="en-GB" sz="1100" dirty="0" smtClean="0"/>
              <a:t>October 2018: 	First physics beam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03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Summary</a:t>
            </a:r>
            <a:endParaRPr lang="en-GB" sz="3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9552" y="908720"/>
            <a:ext cx="5599610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Main activities at MPP for Belle/Belle II: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Belle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Belle II physics preparation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err="1"/>
              <a:t>V</a:t>
            </a:r>
            <a:r>
              <a:rPr lang="en-GB" sz="1400" dirty="0" err="1" smtClean="0"/>
              <a:t>ertexing</a:t>
            </a:r>
            <a:r>
              <a:rPr lang="en-GB" sz="1400" dirty="0" smtClean="0"/>
              <a:t>, tracking, flavour tagging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Contribution to computing (new: preservation of Belle data)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Slow control software (EPICs)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(Component) Database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Software for module testing and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Design and construction of system components: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err="1" smtClean="0"/>
              <a:t>Kapton</a:t>
            </a:r>
            <a:r>
              <a:rPr lang="en-GB" sz="1400" dirty="0" smtClean="0"/>
              <a:t> tapes (Design)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cooling plant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Module &amp; ladder assembly and tooling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Ladder support structure and assembly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General work for services layout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Integration procedure (AIM) </a:t>
            </a:r>
          </a:p>
          <a:p>
            <a:pPr marL="285750" indent="-285750">
              <a:buFontTx/>
              <a:buChar char="-"/>
            </a:pPr>
            <a:endParaRPr lang="en-GB" b="1" dirty="0" smtClean="0"/>
          </a:p>
          <a:p>
            <a:r>
              <a:rPr lang="en-GB" b="1" dirty="0" smtClean="0"/>
              <a:t>Schedule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Series assembly of modules: &amp; ladders: 2</a:t>
            </a:r>
            <a:r>
              <a:rPr lang="en-GB" sz="1400" baseline="30000" dirty="0" smtClean="0"/>
              <a:t>nd</a:t>
            </a:r>
            <a:r>
              <a:rPr lang="en-GB" sz="1400" dirty="0" smtClean="0"/>
              <a:t> half of 2016 at MPP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Shipment of PXD to KEK: October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First physics data: October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 smtClean="0"/>
              <a:t>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Backup/Replacement detector: </a:t>
            </a:r>
          </a:p>
          <a:p>
            <a:endParaRPr lang="en-GB" dirty="0"/>
          </a:p>
          <a:p>
            <a:endParaRPr lang="en-GB" dirty="0" smtClean="0"/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 smtClean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6" name="Grafik 5"/>
          <p:cNvPicPr/>
          <p:nvPr/>
        </p:nvPicPr>
        <p:blipFill>
          <a:blip r:embed="rId2"/>
          <a:stretch/>
        </p:blipFill>
        <p:spPr>
          <a:xfrm>
            <a:off x="6228184" y="1109043"/>
            <a:ext cx="2533545" cy="1167829"/>
          </a:xfrm>
          <a:prstGeom prst="rect">
            <a:avLst/>
          </a:prstGeom>
          <a:ln>
            <a:noFill/>
          </a:ln>
        </p:spPr>
      </p:pic>
      <p:pic>
        <p:nvPicPr>
          <p:cNvPr id="8" name="Grafik 7"/>
          <p:cNvPicPr/>
          <p:nvPr/>
        </p:nvPicPr>
        <p:blipFill rotWithShape="1">
          <a:blip r:embed="rId3"/>
          <a:srcRect b="24909"/>
          <a:stretch/>
        </p:blipFill>
        <p:spPr>
          <a:xfrm>
            <a:off x="6228184" y="2348880"/>
            <a:ext cx="2664278" cy="1526098"/>
          </a:xfrm>
          <a:prstGeom prst="rect">
            <a:avLst/>
          </a:prstGeom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6277020" y="3933056"/>
            <a:ext cx="2667399" cy="138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0" b="19336"/>
          <a:stretch/>
        </p:blipFill>
        <p:spPr bwMode="auto">
          <a:xfrm>
            <a:off x="6280161" y="5392908"/>
            <a:ext cx="2664258" cy="130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94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Physics at B-factories</a:t>
            </a:r>
            <a:endParaRPr lang="en-GB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68DE6-A16F-473F-B7F9-0E72B4FE7B6E}" type="slidenum">
              <a:rPr lang="sl-SI" smtClean="0"/>
              <a:pPr>
                <a:defRPr/>
              </a:pPr>
              <a:t>3</a:t>
            </a:fld>
            <a:endParaRPr lang="sl-SI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idx="1"/>
          </p:nvPr>
        </p:nvSpPr>
        <p:spPr>
          <a:xfrm>
            <a:off x="142632" y="1177426"/>
            <a:ext cx="5606624" cy="3582730"/>
          </a:xfrm>
          <a:solidFill>
            <a:schemeClr val="bg1"/>
          </a:solidFill>
        </p:spPr>
        <p:txBody>
          <a:bodyPr/>
          <a:lstStyle/>
          <a:p>
            <a:pPr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kumimoji="1" lang="sl-SI" sz="1200" dirty="0" smtClean="0">
                <a:solidFill>
                  <a:schemeClr val="tx1"/>
                </a:solidFill>
              </a:rPr>
              <a:t>Measurements of </a:t>
            </a:r>
            <a:r>
              <a:rPr kumimoji="1" lang="sl-SI" sz="1200" dirty="0" smtClean="0"/>
              <a:t>CKM</a:t>
            </a:r>
            <a:r>
              <a:rPr kumimoji="1" lang="sl-SI" sz="1200" dirty="0" smtClean="0">
                <a:solidFill>
                  <a:schemeClr val="tx1"/>
                </a:solidFill>
              </a:rPr>
              <a:t> matrix elements and </a:t>
            </a:r>
            <a:r>
              <a:rPr kumimoji="1" lang="sl-SI" sz="1200" dirty="0" smtClean="0"/>
              <a:t>angles</a:t>
            </a:r>
            <a:r>
              <a:rPr kumimoji="1" lang="sl-SI" sz="1200" dirty="0" smtClean="0">
                <a:solidFill>
                  <a:schemeClr val="tx1"/>
                </a:solidFill>
              </a:rPr>
              <a:t> of the unitarity triangle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kumimoji="1" lang="sl-SI" sz="1200" dirty="0" smtClean="0">
                <a:solidFill>
                  <a:schemeClr val="tx1"/>
                </a:solidFill>
              </a:rPr>
              <a:t>Observation of </a:t>
            </a:r>
            <a:r>
              <a:rPr kumimoji="1" lang="sl-SI" sz="1200" dirty="0" smtClean="0"/>
              <a:t>direct</a:t>
            </a:r>
            <a:r>
              <a:rPr kumimoji="1" lang="sl-SI" sz="1200" dirty="0" smtClean="0">
                <a:solidFill>
                  <a:schemeClr val="tx1"/>
                </a:solidFill>
              </a:rPr>
              <a:t> CP violation in B decays</a:t>
            </a: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lang="sl-SI" sz="1200" dirty="0" smtClean="0">
                <a:solidFill>
                  <a:schemeClr val="tx1"/>
                </a:solidFill>
              </a:rPr>
              <a:t>Measurements of rare decays (e.g., </a:t>
            </a:r>
            <a:r>
              <a:rPr lang="sl-SI" sz="1200" dirty="0" smtClean="0"/>
              <a:t>B</a:t>
            </a:r>
            <a:r>
              <a:rPr lang="sl-SI" sz="1200" dirty="0" smtClean="0">
                <a:sym typeface="Wingdings" pitchFamily="2" charset="2"/>
              </a:rPr>
              <a:t></a:t>
            </a:r>
            <a:r>
              <a:rPr lang="sl-SI" sz="1200" b="1" dirty="0" smtClean="0">
                <a:latin typeface="Symbol" pitchFamily="18" charset="2"/>
                <a:sym typeface="Wingdings" pitchFamily="2" charset="2"/>
              </a:rPr>
              <a:t>tn</a:t>
            </a:r>
            <a:r>
              <a:rPr lang="sl-SI" sz="1200" dirty="0" smtClean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sl-SI" sz="1200" dirty="0" smtClean="0">
                <a:sym typeface="Wingdings" pitchFamily="2" charset="2"/>
              </a:rPr>
              <a:t>D</a:t>
            </a:r>
            <a:r>
              <a:rPr lang="sl-SI" sz="1200" b="1" dirty="0" smtClean="0">
                <a:latin typeface="Symbol" pitchFamily="18" charset="2"/>
                <a:sym typeface="Wingdings" pitchFamily="2" charset="2"/>
              </a:rPr>
              <a:t>tn</a:t>
            </a:r>
            <a:r>
              <a:rPr lang="sl-SI" sz="1200" dirty="0" smtClean="0">
                <a:solidFill>
                  <a:schemeClr val="tx1"/>
                </a:solidFill>
                <a:sym typeface="Wingdings" pitchFamily="2" charset="2"/>
              </a:rPr>
              <a:t>)</a:t>
            </a:r>
            <a:endParaRPr lang="sl-SI" sz="1200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lang="en-GB" sz="1200" dirty="0" smtClean="0"/>
              <a:t>b</a:t>
            </a:r>
            <a:r>
              <a:rPr kumimoji="1" lang="en-US" altLang="ja-JP" sz="1200" dirty="0" smtClean="0">
                <a:ea typeface="MS PGothic" pitchFamily="34" charset="-128"/>
                <a:sym typeface="Wingdings" pitchFamily="2" charset="2"/>
              </a:rPr>
              <a:t></a:t>
            </a:r>
            <a:r>
              <a:rPr lang="en-GB" sz="1200" dirty="0" smtClean="0"/>
              <a:t>s</a:t>
            </a:r>
            <a:r>
              <a:rPr lang="sl-SI" sz="1200" dirty="0" smtClean="0">
                <a:solidFill>
                  <a:schemeClr val="tx1"/>
                </a:solidFill>
              </a:rPr>
              <a:t> transitions: probe for new sources of CPV and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sl-SI" sz="1200" dirty="0" smtClean="0">
                <a:solidFill>
                  <a:schemeClr val="tx1"/>
                </a:solidFill>
              </a:rPr>
              <a:t>constraints from the </a:t>
            </a:r>
            <a:r>
              <a:rPr lang="en-GB" sz="1200" dirty="0" smtClean="0"/>
              <a:t>b</a:t>
            </a:r>
            <a:r>
              <a:rPr kumimoji="1" lang="en-US" altLang="ja-JP" sz="1200" dirty="0" smtClean="0">
                <a:ea typeface="MS PGothic" pitchFamily="34" charset="-128"/>
                <a:sym typeface="Wingdings" pitchFamily="2" charset="2"/>
              </a:rPr>
              <a:t></a:t>
            </a:r>
            <a:r>
              <a:rPr lang="en-GB" sz="1200" dirty="0" smtClean="0"/>
              <a:t>s</a:t>
            </a:r>
            <a:r>
              <a:rPr lang="sl-SI" sz="1200" dirty="0" smtClean="0">
                <a:latin typeface="Symbol" pitchFamily="18" charset="2"/>
              </a:rPr>
              <a:t>g </a:t>
            </a:r>
            <a:r>
              <a:rPr lang="sl-SI" sz="1200" dirty="0" smtClean="0">
                <a:solidFill>
                  <a:schemeClr val="tx1"/>
                </a:solidFill>
                <a:cs typeface="Tahoma" pitchFamily="34" charset="0"/>
              </a:rPr>
              <a:t>branching fraction</a:t>
            </a:r>
            <a:r>
              <a:rPr lang="sl-SI" sz="1200" dirty="0" smtClean="0">
                <a:latin typeface="Symbol" pitchFamily="18" charset="2"/>
              </a:rPr>
              <a:t> </a:t>
            </a:r>
            <a:endParaRPr kumimoji="1" lang="sl-SI" sz="1200" dirty="0" smtClean="0">
              <a:solidFill>
                <a:schemeClr val="tx1"/>
              </a:solidFill>
            </a:endParaRP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kumimoji="1" lang="sl-SI" sz="1200" dirty="0" smtClean="0">
                <a:solidFill>
                  <a:schemeClr val="tx1"/>
                </a:solidFill>
              </a:rPr>
              <a:t>Forward-backward</a:t>
            </a:r>
            <a:r>
              <a:rPr kumimoji="1" lang="en-US" sz="1200" dirty="0" smtClean="0">
                <a:solidFill>
                  <a:schemeClr val="tx1"/>
                </a:solidFill>
              </a:rPr>
              <a:t> </a:t>
            </a:r>
            <a:r>
              <a:rPr kumimoji="1" lang="en-US" sz="1200" dirty="0" err="1" smtClean="0">
                <a:solidFill>
                  <a:schemeClr val="tx1"/>
                </a:solidFill>
              </a:rPr>
              <a:t>asymmetr</a:t>
            </a:r>
            <a:r>
              <a:rPr kumimoji="1" lang="sl-SI" sz="1200" dirty="0" smtClean="0">
                <a:solidFill>
                  <a:schemeClr val="tx1"/>
                </a:solidFill>
              </a:rPr>
              <a:t>y</a:t>
            </a:r>
            <a:r>
              <a:rPr kumimoji="1" lang="en-US" sz="1200" dirty="0" smtClean="0">
                <a:solidFill>
                  <a:schemeClr val="tx1"/>
                </a:solidFill>
              </a:rPr>
              <a:t> </a:t>
            </a:r>
            <a:r>
              <a:rPr lang="sl-SI" sz="1200" dirty="0" smtClean="0">
                <a:solidFill>
                  <a:schemeClr val="tx1"/>
                </a:solidFill>
              </a:rPr>
              <a:t>(</a:t>
            </a:r>
            <a:r>
              <a:rPr kumimoji="1" lang="sl-SI" sz="1200" dirty="0" smtClean="0">
                <a:solidFill>
                  <a:schemeClr val="tx1"/>
                </a:solidFill>
              </a:rPr>
              <a:t>A</a:t>
            </a:r>
            <a:r>
              <a:rPr kumimoji="1" lang="sl-SI" sz="1200" baseline="-25000" dirty="0" smtClean="0">
                <a:solidFill>
                  <a:schemeClr val="tx1"/>
                </a:solidFill>
              </a:rPr>
              <a:t>FB</a:t>
            </a:r>
            <a:r>
              <a:rPr kumimoji="1" lang="sl-SI" sz="1200" dirty="0" smtClean="0">
                <a:solidFill>
                  <a:schemeClr val="tx1"/>
                </a:solidFill>
              </a:rPr>
              <a:t>) in </a:t>
            </a:r>
            <a:r>
              <a:rPr lang="en-GB" sz="1200" dirty="0" smtClean="0"/>
              <a:t>b</a:t>
            </a:r>
            <a:r>
              <a:rPr kumimoji="1" lang="en-US" altLang="ja-JP" sz="1200" dirty="0" smtClean="0">
                <a:ea typeface="MS PGothic" pitchFamily="34" charset="-128"/>
                <a:sym typeface="Wingdings" pitchFamily="2" charset="2"/>
              </a:rPr>
              <a:t></a:t>
            </a:r>
            <a:r>
              <a:rPr lang="en-GB" sz="1200" dirty="0" err="1" smtClean="0"/>
              <a:t>s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ll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sl-SI" sz="1200" dirty="0" smtClean="0">
                <a:solidFill>
                  <a:schemeClr val="tx1"/>
                </a:solidFill>
              </a:rPr>
              <a:t>has become a powerfull tool to search for physics beyond SM.</a:t>
            </a: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lang="sl-SI" sz="1200" dirty="0" smtClean="0">
                <a:solidFill>
                  <a:schemeClr val="tx1"/>
                </a:solidFill>
              </a:rPr>
              <a:t>Observation of</a:t>
            </a:r>
            <a:r>
              <a:rPr lang="sl-SI" sz="1200" dirty="0" smtClean="0"/>
              <a:t> D mixing</a:t>
            </a:r>
            <a:r>
              <a:rPr kumimoji="1" lang="sl-SI" sz="1200" dirty="0" smtClean="0"/>
              <a:t> </a:t>
            </a: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kumimoji="1" lang="sl-SI" sz="1200" dirty="0" smtClean="0">
                <a:solidFill>
                  <a:schemeClr val="tx1"/>
                </a:solidFill>
              </a:rPr>
              <a:t>Searches for </a:t>
            </a:r>
            <a:r>
              <a:rPr kumimoji="1" lang="sl-SI" sz="1200" dirty="0" smtClean="0"/>
              <a:t>rare </a:t>
            </a:r>
            <a:r>
              <a:rPr lang="sl-SI" sz="1200" b="1" dirty="0" smtClean="0">
                <a:latin typeface="Symbol" pitchFamily="18" charset="2"/>
                <a:sym typeface="Wingdings" pitchFamily="2" charset="2"/>
              </a:rPr>
              <a:t>t </a:t>
            </a:r>
            <a:r>
              <a:rPr lang="sl-SI" sz="1200" dirty="0" smtClean="0">
                <a:cs typeface="Tahoma" pitchFamily="34" charset="0"/>
                <a:sym typeface="Wingdings" pitchFamily="2" charset="2"/>
              </a:rPr>
              <a:t>decays</a:t>
            </a:r>
            <a:endParaRPr lang="sl-SI" sz="1200" dirty="0" smtClean="0">
              <a:solidFill>
                <a:schemeClr val="tx1"/>
              </a:solidFill>
            </a:endParaRP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kumimoji="1" lang="sl-SI" altLang="ja-JP" sz="1200" dirty="0" smtClean="0">
                <a:solidFill>
                  <a:schemeClr val="tx1"/>
                </a:solidFill>
              </a:rPr>
              <a:t>Observation of </a:t>
            </a:r>
            <a:r>
              <a:rPr kumimoji="1" lang="sl-SI" altLang="ja-JP" sz="1200" dirty="0" smtClean="0"/>
              <a:t>n</a:t>
            </a:r>
            <a:r>
              <a:rPr kumimoji="1" lang="en-US" altLang="ja-JP" sz="1200" dirty="0" err="1" smtClean="0">
                <a:ea typeface="MS PGothic" pitchFamily="34" charset="-128"/>
              </a:rPr>
              <a:t>ew</a:t>
            </a:r>
            <a:r>
              <a:rPr kumimoji="1" lang="en-US" altLang="ja-JP" sz="1200" dirty="0" smtClean="0">
                <a:ea typeface="MS PGothic" pitchFamily="34" charset="-128"/>
              </a:rPr>
              <a:t> </a:t>
            </a:r>
            <a:r>
              <a:rPr kumimoji="1" lang="sl-SI" altLang="ja-JP" sz="1200" dirty="0" smtClean="0"/>
              <a:t>h</a:t>
            </a:r>
            <a:r>
              <a:rPr kumimoji="1" lang="en-US" altLang="ja-JP" sz="1200" dirty="0" err="1" smtClean="0">
                <a:ea typeface="MS PGothic" pitchFamily="34" charset="-128"/>
              </a:rPr>
              <a:t>adrons</a:t>
            </a:r>
            <a:r>
              <a:rPr lang="sl-SI" sz="1200" dirty="0" smtClean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812315" y="1196752"/>
            <a:ext cx="2928958" cy="2594500"/>
            <a:chOff x="783" y="1438"/>
            <a:chExt cx="2460" cy="2809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783" y="1448"/>
              <a:ext cx="2460" cy="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247" y="2750"/>
              <a:ext cx="190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kumimoji="1" lang="en-US" altLang="ja-JP" sz="2000">
                  <a:latin typeface="Arial" pitchFamily="34" charset="0"/>
                  <a:ea typeface="MS PGothic" pitchFamily="34" charset="-128"/>
                </a:rPr>
                <a:t> 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426" y="1438"/>
              <a:ext cx="635" cy="599"/>
              <a:chOff x="1247" y="3296"/>
              <a:chExt cx="635" cy="542"/>
            </a:xfrm>
          </p:grpSpPr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429" y="3566"/>
                <a:ext cx="453" cy="2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kumimoji="1" lang="en-US" altLang="ja-JP" sz="2000" dirty="0">
                    <a:solidFill>
                      <a:srgbClr val="0000FF"/>
                    </a:solidFill>
                    <a:latin typeface="Arial" pitchFamily="34" charset="0"/>
                    <a:ea typeface="MS PGothic" pitchFamily="34" charset="-128"/>
                  </a:rPr>
                  <a:t>B</a:t>
                </a:r>
                <a:r>
                  <a:rPr kumimoji="1" lang="en-US" altLang="ja-JP" sz="2000" baseline="30000" dirty="0">
                    <a:solidFill>
                      <a:srgbClr val="0000FF"/>
                    </a:solidFill>
                    <a:latin typeface="Arial" pitchFamily="34" charset="0"/>
                    <a:ea typeface="MS PGothic" pitchFamily="34" charset="-128"/>
                  </a:rPr>
                  <a:t>0</a:t>
                </a:r>
                <a:r>
                  <a:rPr kumimoji="1" lang="en-US" altLang="ja-JP" sz="2000" dirty="0">
                    <a:solidFill>
                      <a:srgbClr val="0000FF"/>
                    </a:solidFill>
                    <a:latin typeface="Arial" pitchFamily="34" charset="0"/>
                    <a:ea typeface="MS PGothic" pitchFamily="34" charset="-128"/>
                  </a:rPr>
                  <a:t> tag</a:t>
                </a: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247" y="3296"/>
                <a:ext cx="227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kumimoji="1" lang="en-US" altLang="ja-JP" sz="2000">
                    <a:solidFill>
                      <a:srgbClr val="0000FF"/>
                    </a:solidFill>
                    <a:latin typeface="Arial" pitchFamily="34" charset="0"/>
                    <a:ea typeface="MS PGothic" pitchFamily="34" charset="-128"/>
                  </a:rPr>
                  <a:t>_</a:t>
                </a:r>
              </a:p>
            </p:txBody>
          </p:sp>
        </p:grp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2562" y="1525"/>
              <a:ext cx="544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1" lang="en-US" altLang="ja-JP" sz="2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B</a:t>
              </a:r>
              <a:r>
                <a:rPr kumimoji="1" lang="en-US" altLang="ja-JP" sz="2000" baseline="30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0</a:t>
              </a:r>
              <a:r>
                <a:rPr kumimoji="1" lang="en-US" altLang="ja-JP" sz="2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 tag</a:t>
              </a:r>
              <a:endParaRPr kumimoji="1" lang="en-US" altLang="ja-JP" sz="2000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08844" y="3926669"/>
            <a:ext cx="5111849" cy="238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2632" y="4780309"/>
            <a:ext cx="34932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Motivation for upgrade:</a:t>
            </a:r>
          </a:p>
          <a:p>
            <a:endParaRPr lang="en-US" sz="1200" dirty="0" smtClean="0"/>
          </a:p>
          <a:p>
            <a:r>
              <a:rPr lang="en-US" sz="1200" dirty="0" smtClean="0"/>
              <a:t>Measure </a:t>
            </a:r>
            <a:r>
              <a:rPr lang="en-US" sz="1200" dirty="0"/>
              <a:t>CKM elements as precisely as possible</a:t>
            </a:r>
          </a:p>
          <a:p>
            <a:r>
              <a:rPr lang="en-US" sz="1200" dirty="0" err="1"/>
              <a:t>Overconstrain</a:t>
            </a:r>
            <a:r>
              <a:rPr lang="en-US" sz="1200" dirty="0"/>
              <a:t> </a:t>
            </a:r>
            <a:r>
              <a:rPr lang="en-US" sz="1200" dirty="0" err="1"/>
              <a:t>unitarity</a:t>
            </a:r>
            <a:r>
              <a:rPr lang="en-US" sz="1200" dirty="0"/>
              <a:t> triangle</a:t>
            </a:r>
          </a:p>
          <a:p>
            <a:r>
              <a:rPr lang="en-US" sz="1200" dirty="0"/>
              <a:t>Look for deviations from SM</a:t>
            </a:r>
          </a:p>
          <a:p>
            <a:endParaRPr lang="en-US" sz="1200" dirty="0"/>
          </a:p>
          <a:p>
            <a:r>
              <a:rPr lang="en-US" sz="1200" dirty="0"/>
              <a:t>=&gt; Need about 50 ab</a:t>
            </a:r>
            <a:r>
              <a:rPr lang="en-US" sz="1200" baseline="30000" dirty="0"/>
              <a:t>-1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716016" y="6165304"/>
            <a:ext cx="9765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Babar/Belle</a:t>
            </a:r>
            <a:endParaRPr lang="en-US" sz="1200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516216" y="6165304"/>
            <a:ext cx="25202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With 50 ab</a:t>
            </a:r>
            <a:r>
              <a:rPr lang="en-US" sz="1200" baseline="30000" dirty="0"/>
              <a:t>-1</a:t>
            </a:r>
            <a:r>
              <a:rPr lang="en-US" sz="1200" dirty="0"/>
              <a:t> (same central values)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3" cstate="screen"/>
          <a:srcRect l="9530"/>
          <a:stretch/>
        </p:blipFill>
        <p:spPr bwMode="auto">
          <a:xfrm>
            <a:off x="35045" y="948351"/>
            <a:ext cx="6760114" cy="558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0"/>
          <p:cNvSpPr>
            <a:spLocks/>
          </p:cNvSpPr>
          <p:nvPr/>
        </p:nvSpPr>
        <p:spPr bwMode="auto">
          <a:xfrm>
            <a:off x="3051089" y="1046951"/>
            <a:ext cx="657935" cy="2154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Futura" charset="0"/>
              </a:rPr>
              <a:t>e- 2.6 A</a:t>
            </a:r>
          </a:p>
        </p:txBody>
      </p:sp>
      <p:sp>
        <p:nvSpPr>
          <p:cNvPr id="7" name="Rectangle 21"/>
          <p:cNvSpPr>
            <a:spLocks/>
          </p:cNvSpPr>
          <p:nvPr/>
        </p:nvSpPr>
        <p:spPr bwMode="auto">
          <a:xfrm>
            <a:off x="4518077" y="1446420"/>
            <a:ext cx="702819" cy="2154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Futura" charset="0"/>
              </a:rPr>
              <a:t>e+ 3.6 A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3151457" y="1268760"/>
            <a:ext cx="457200" cy="762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619672" y="4182861"/>
            <a:ext cx="11358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err="1" smtClean="0">
                <a:latin typeface="Helvetica Neue"/>
                <a:cs typeface="Helvetica Neue"/>
              </a:rPr>
              <a:t>e</a:t>
            </a:r>
            <a:r>
              <a:rPr lang="en-US" altLang="ja-JP" sz="1000" dirty="0" smtClean="0">
                <a:latin typeface="Helvetica Neue"/>
                <a:cs typeface="Helvetica Neue"/>
              </a:rPr>
              <a:t>+ Damping </a:t>
            </a:r>
            <a:r>
              <a:rPr lang="en-US" altLang="ja-JP" sz="1000" dirty="0">
                <a:latin typeface="Helvetica Neue"/>
                <a:cs typeface="Helvetica Neue"/>
              </a:rPr>
              <a:t>ring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1067864" y="1942714"/>
            <a:ext cx="12759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Helvetica Neue"/>
                <a:cs typeface="Helvetica Neue"/>
              </a:rPr>
              <a:t>New beam </a:t>
            </a:r>
            <a:r>
              <a:rPr lang="en-US" altLang="ja-JP" sz="1000" dirty="0" smtClean="0">
                <a:latin typeface="Helvetica Neue"/>
                <a:cs typeface="Helvetica Neue"/>
              </a:rPr>
              <a:t>pipes</a:t>
            </a:r>
          </a:p>
          <a:p>
            <a:r>
              <a:rPr lang="en-US" altLang="ja-JP" sz="1000" dirty="0">
                <a:latin typeface="Helvetica Neue"/>
                <a:cs typeface="Helvetica Neue"/>
              </a:rPr>
              <a:t>&amp; bellows</a:t>
            </a: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3154616" y="1820476"/>
            <a:ext cx="566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>
                <a:latin typeface="Helvetica Neue"/>
                <a:cs typeface="Helvetica Neue"/>
              </a:rPr>
              <a:t>Belle II</a:t>
            </a:r>
          </a:p>
        </p:txBody>
      </p:sp>
      <p:sp>
        <p:nvSpPr>
          <p:cNvPr id="30" name="Line 49"/>
          <p:cNvSpPr>
            <a:spLocks noChangeShapeType="1"/>
          </p:cNvSpPr>
          <p:nvPr/>
        </p:nvSpPr>
        <p:spPr bwMode="auto">
          <a:xfrm flipH="1" flipV="1">
            <a:off x="4258319" y="1934412"/>
            <a:ext cx="381000" cy="2286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テキスト ボックス 48"/>
          <p:cNvSpPr txBox="1">
            <a:spLocks noChangeArrowheads="1"/>
          </p:cNvSpPr>
          <p:nvPr/>
        </p:nvSpPr>
        <p:spPr bwMode="auto">
          <a:xfrm>
            <a:off x="3419872" y="3356992"/>
            <a:ext cx="1912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dirty="0" smtClean="0">
                <a:latin typeface="Helvetica Neue"/>
                <a:cs typeface="Helvetica Neue"/>
              </a:rPr>
              <a:t>Reinforce </a:t>
            </a:r>
            <a:r>
              <a:rPr lang="en-US" altLang="ja-JP" sz="1000" dirty="0">
                <a:latin typeface="Helvetica Neue"/>
                <a:cs typeface="Helvetica Neue"/>
              </a:rPr>
              <a:t>RF systems for higher beam </a:t>
            </a:r>
            <a:r>
              <a:rPr lang="en-US" altLang="ja-JP" sz="1000" dirty="0" smtClean="0">
                <a:latin typeface="Helvetica Neue"/>
                <a:cs typeface="Helvetica Neue"/>
              </a:rPr>
              <a:t>currents</a:t>
            </a:r>
            <a:endParaRPr lang="en-US" altLang="ja-JP" sz="1000" dirty="0">
              <a:latin typeface="Helvetica Neue"/>
              <a:cs typeface="Helvetica Neue"/>
            </a:endParaRPr>
          </a:p>
        </p:txBody>
      </p:sp>
      <p:sp>
        <p:nvSpPr>
          <p:cNvPr id="37" name="テキスト ボックス 49"/>
          <p:cNvSpPr txBox="1">
            <a:spLocks noChangeArrowheads="1"/>
          </p:cNvSpPr>
          <p:nvPr/>
        </p:nvSpPr>
        <p:spPr bwMode="auto">
          <a:xfrm>
            <a:off x="3635896" y="4541058"/>
            <a:ext cx="1181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Helvetica Neue"/>
                <a:cs typeface="Helvetica Neue"/>
              </a:rPr>
              <a:t>New positron</a:t>
            </a:r>
            <a:r>
              <a:rPr lang="en-US" altLang="ja-JP" sz="1000" dirty="0" smtClean="0">
                <a:latin typeface="Helvetica Neue"/>
                <a:cs typeface="Helvetica Neue"/>
              </a:rPr>
              <a:t>  </a:t>
            </a:r>
            <a:r>
              <a:rPr lang="en-US" altLang="ja-JP" sz="1000" dirty="0">
                <a:latin typeface="Helvetica Neue"/>
                <a:cs typeface="Helvetica Neue"/>
              </a:rPr>
              <a:t>capture section</a:t>
            </a:r>
          </a:p>
        </p:txBody>
      </p:sp>
      <p:sp>
        <p:nvSpPr>
          <p:cNvPr id="39" name="テキスト ボックス 51"/>
          <p:cNvSpPr txBox="1">
            <a:spLocks noChangeArrowheads="1"/>
          </p:cNvSpPr>
          <p:nvPr/>
        </p:nvSpPr>
        <p:spPr bwMode="auto">
          <a:xfrm>
            <a:off x="1592310" y="5473839"/>
            <a:ext cx="17955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Helvetica Neue"/>
                <a:cs typeface="Helvetica Neue"/>
              </a:rPr>
              <a:t>Low </a:t>
            </a:r>
            <a:r>
              <a:rPr lang="en-US" altLang="ja-JP" sz="1000" dirty="0" err="1">
                <a:latin typeface="Helvetica Neue"/>
                <a:cs typeface="Helvetica Neue"/>
              </a:rPr>
              <a:t>emittance</a:t>
            </a:r>
            <a:r>
              <a:rPr lang="en-US" altLang="ja-JP" sz="1000" dirty="0">
                <a:latin typeface="Helvetica Neue"/>
                <a:cs typeface="Helvetica Neue"/>
              </a:rPr>
              <a:t> </a:t>
            </a:r>
            <a:r>
              <a:rPr lang="en-US" altLang="ja-JP" sz="1000" dirty="0" smtClean="0">
                <a:latin typeface="Helvetica Neue"/>
                <a:cs typeface="Helvetica Neue"/>
              </a:rPr>
              <a:t>electron gun</a:t>
            </a:r>
            <a:endParaRPr lang="en-US" altLang="ja-JP" sz="1000" dirty="0">
              <a:latin typeface="Helvetica Neue"/>
              <a:cs typeface="Helvetica Neue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074942" y="118373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KEKB to </a:t>
            </a:r>
            <a:r>
              <a:rPr kumimoji="1" lang="en-US" altLang="ja-JP" sz="3600" b="1" dirty="0" err="1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SuperKEKB</a:t>
            </a:r>
            <a:endParaRPr kumimoji="1" lang="ja-JP" altLang="en-US" sz="3600" b="1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5" name="テキスト ボックス 48"/>
          <p:cNvSpPr txBox="1">
            <a:spLocks noChangeArrowheads="1"/>
          </p:cNvSpPr>
          <p:nvPr/>
        </p:nvSpPr>
        <p:spPr bwMode="auto">
          <a:xfrm>
            <a:off x="3491880" y="3782751"/>
            <a:ext cx="15295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 smtClean="0">
                <a:latin typeface="Helvetica Neue"/>
                <a:cs typeface="Helvetica Neue"/>
              </a:rPr>
              <a:t>Improve beam monitors and control system</a:t>
            </a:r>
            <a:endParaRPr lang="en-US" altLang="ja-JP" sz="1000" dirty="0">
              <a:latin typeface="Helvetica Neue"/>
              <a:cs typeface="Helvetica Neue"/>
            </a:endParaRPr>
          </a:p>
        </p:txBody>
      </p:sp>
      <p:sp>
        <p:nvSpPr>
          <p:cNvPr id="56" name="スライド番号プレースホルダ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46" name="Textfeld 45"/>
          <p:cNvSpPr txBox="1"/>
          <p:nvPr/>
        </p:nvSpPr>
        <p:spPr>
          <a:xfrm>
            <a:off x="5382801" y="1154673"/>
            <a:ext cx="362509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Upgrade KEKB to reach</a:t>
            </a:r>
          </a:p>
          <a:p>
            <a:r>
              <a:rPr lang="en-GB" dirty="0" smtClean="0"/>
              <a:t>L = 8 x 10</a:t>
            </a:r>
            <a:r>
              <a:rPr lang="en-GB" baseline="30000" dirty="0" smtClean="0"/>
              <a:t>35</a:t>
            </a:r>
            <a:r>
              <a:rPr lang="en-GB" dirty="0" smtClean="0"/>
              <a:t> 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</a:p>
          <a:p>
            <a:endParaRPr lang="en-GB" dirty="0"/>
          </a:p>
          <a:p>
            <a:r>
              <a:rPr lang="en-GB" dirty="0" smtClean="0"/>
              <a:t>(40 x luminosity of KEKB)</a:t>
            </a:r>
          </a:p>
          <a:p>
            <a:endParaRPr lang="en-GB" dirty="0"/>
          </a:p>
          <a:p>
            <a:r>
              <a:rPr lang="en-GB" dirty="0" smtClean="0"/>
              <a:t>Nano Beams: 10µm x 60nm</a:t>
            </a:r>
          </a:p>
          <a:p>
            <a:r>
              <a:rPr lang="en-GB" dirty="0" smtClean="0"/>
              <a:t>Increase beam current (x2)</a:t>
            </a:r>
          </a:p>
          <a:p>
            <a:endParaRPr lang="en-GB" dirty="0"/>
          </a:p>
          <a:p>
            <a:r>
              <a:rPr lang="en-GB" dirty="0" smtClean="0"/>
              <a:t>Reduce asymmetry (boost)</a:t>
            </a:r>
          </a:p>
          <a:p>
            <a:endParaRPr lang="en-GB" dirty="0"/>
          </a:p>
          <a:p>
            <a:r>
              <a:rPr lang="en-GB" dirty="0" smtClean="0"/>
              <a:t>KEB: 		</a:t>
            </a:r>
          </a:p>
          <a:p>
            <a:r>
              <a:rPr lang="en-GB" dirty="0">
                <a:latin typeface="Symbol" panose="05050102010706020507" pitchFamily="18" charset="2"/>
              </a:rPr>
              <a:t>	</a:t>
            </a:r>
            <a:r>
              <a:rPr lang="en-GB" dirty="0" err="1" smtClean="0">
                <a:latin typeface="Symbol" panose="05050102010706020507" pitchFamily="18" charset="2"/>
              </a:rPr>
              <a:t>bg</a:t>
            </a:r>
            <a:r>
              <a:rPr lang="en-GB" dirty="0" smtClean="0"/>
              <a:t> = 0.42  (8 GeV, 3.5 GeV)</a:t>
            </a:r>
          </a:p>
          <a:p>
            <a:endParaRPr lang="en-GB" dirty="0" smtClean="0"/>
          </a:p>
          <a:p>
            <a:r>
              <a:rPr lang="en-GB" dirty="0" err="1" smtClean="0"/>
              <a:t>SuperKEKB</a:t>
            </a:r>
            <a:r>
              <a:rPr lang="en-GB" dirty="0" smtClean="0"/>
              <a:t>: </a:t>
            </a:r>
          </a:p>
          <a:p>
            <a:r>
              <a:rPr lang="en-GB" dirty="0">
                <a:latin typeface="Symbol" panose="05050102010706020507" pitchFamily="18" charset="2"/>
              </a:rPr>
              <a:t>	</a:t>
            </a:r>
            <a:r>
              <a:rPr lang="en-GB" dirty="0" err="1" smtClean="0">
                <a:latin typeface="Symbol" panose="05050102010706020507" pitchFamily="18" charset="2"/>
              </a:rPr>
              <a:t>bg</a:t>
            </a:r>
            <a:r>
              <a:rPr lang="en-GB" dirty="0" smtClean="0"/>
              <a:t> = 0.28 (7 GeV, 4 GeV)</a:t>
            </a:r>
          </a:p>
          <a:p>
            <a:endParaRPr lang="en-GB" dirty="0"/>
          </a:p>
          <a:p>
            <a:r>
              <a:rPr lang="en-GB" dirty="0" smtClean="0"/>
              <a:t>Well in schedule, </a:t>
            </a:r>
          </a:p>
          <a:p>
            <a:r>
              <a:rPr lang="en-GB" dirty="0" smtClean="0"/>
              <a:t>first beam in February 2016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6 Oct 2015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7676" y="184935"/>
            <a:ext cx="134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Kanazawa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65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ddbg01_preview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53106" y="939803"/>
            <a:ext cx="295275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928662" y="76200"/>
            <a:ext cx="7165626" cy="685800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ea typeface="MS PGothic" pitchFamily="34" charset="-128"/>
              </a:rPr>
              <a:t>Requirements for the  B</a:t>
            </a:r>
            <a:r>
              <a:rPr lang="sl-SI" altLang="ja-JP" sz="3600" dirty="0" smtClean="0">
                <a:ea typeface="MS PGothic" pitchFamily="34" charset="-128"/>
              </a:rPr>
              <a:t>elle II</a:t>
            </a:r>
            <a:r>
              <a:rPr lang="en-US" altLang="ja-JP" sz="3600" dirty="0">
                <a:ea typeface="MS PGothic" pitchFamily="34" charset="-128"/>
              </a:rPr>
              <a:t> </a:t>
            </a:r>
            <a:r>
              <a:rPr lang="en-US" altLang="ja-JP" sz="3600" dirty="0" smtClean="0">
                <a:ea typeface="MS PGothic" pitchFamily="34" charset="-128"/>
              </a:rPr>
              <a:t>detector</a:t>
            </a:r>
          </a:p>
        </p:txBody>
      </p:sp>
      <p:pic>
        <p:nvPicPr>
          <p:cNvPr id="40964" name="Picture 4" descr="addbg20_preview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4050" y="3911600"/>
            <a:ext cx="295275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57224" y="4540919"/>
            <a:ext cx="428628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  <a:buFontTx/>
              <a:buChar char="-"/>
            </a:pPr>
            <a:r>
              <a:rPr kumimoji="1" lang="en-US" altLang="ja-JP" sz="1800" dirty="0" smtClean="0">
                <a:latin typeface="Helvetica" pitchFamily="34" charset="0"/>
                <a:ea typeface="MS PGothic" pitchFamily="34" charset="-128"/>
              </a:rPr>
              <a:t> </a:t>
            </a:r>
            <a:r>
              <a:rPr kumimoji="1" lang="en-US" altLang="ja-JP" sz="1800" dirty="0" err="1" smtClean="0">
                <a:latin typeface="Symbol" pitchFamily="18" charset="2"/>
                <a:ea typeface="MS PGothic" pitchFamily="34" charset="-128"/>
              </a:rPr>
              <a:t>gb</a:t>
            </a:r>
            <a:r>
              <a:rPr kumimoji="1" lang="en-US" altLang="ja-JP" sz="1800" dirty="0" smtClean="0">
                <a:latin typeface="Helvetica" pitchFamily="34" charset="0"/>
                <a:ea typeface="MS PGothic" pitchFamily="34" charset="-128"/>
              </a:rPr>
              <a:t> reduced by a factor of 2: compensated by improved </a:t>
            </a:r>
            <a:r>
              <a:rPr kumimoji="1" lang="en-US" altLang="ja-JP" sz="1800" dirty="0" err="1" smtClean="0">
                <a:latin typeface="Helvetica" pitchFamily="34" charset="0"/>
                <a:ea typeface="MS PGothic" pitchFamily="34" charset="-128"/>
              </a:rPr>
              <a:t>vertexing</a:t>
            </a:r>
            <a:endParaRPr kumimoji="1" lang="en-US" altLang="ja-JP" sz="1800" dirty="0"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811213" y="2078693"/>
            <a:ext cx="4760919" cy="9510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  <a:buFontTx/>
              <a:buChar char="-"/>
            </a:pPr>
            <a:r>
              <a:rPr kumimoji="1" lang="en-US" altLang="ja-JP" sz="1800" dirty="0">
                <a:latin typeface="Helvetica" pitchFamily="34" charset="0"/>
                <a:ea typeface="MS PGothic" pitchFamily="34" charset="-128"/>
              </a:rPr>
              <a:t> radiation damage and occupancy</a:t>
            </a:r>
          </a:p>
          <a:p>
            <a:pPr>
              <a:spcBef>
                <a:spcPct val="10000"/>
              </a:spcBef>
              <a:buFontTx/>
              <a:buChar char="-"/>
            </a:pPr>
            <a:r>
              <a:rPr kumimoji="1" lang="en-US" altLang="ja-JP" sz="1800" dirty="0">
                <a:latin typeface="Helvetica" pitchFamily="34" charset="0"/>
                <a:ea typeface="MS PGothic" pitchFamily="34" charset="-128"/>
              </a:rPr>
              <a:t> fake hits and pile-up noise in the </a:t>
            </a:r>
            <a:r>
              <a:rPr kumimoji="1" lang="en-US" altLang="ja-JP" sz="1800" dirty="0" smtClean="0">
                <a:latin typeface="Helvetica" pitchFamily="34" charset="0"/>
                <a:ea typeface="MS PGothic" pitchFamily="34" charset="-128"/>
              </a:rPr>
              <a:t>EM Calorimeter</a:t>
            </a:r>
            <a:endParaRPr kumimoji="1" lang="en-US" altLang="ja-JP" sz="1800" dirty="0"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857224" y="3469349"/>
            <a:ext cx="39608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800" dirty="0">
                <a:latin typeface="Helvetica" pitchFamily="34" charset="0"/>
                <a:ea typeface="MS PGothic" pitchFamily="34" charset="-128"/>
              </a:rPr>
              <a:t>- higher rate trigger, DAQ and computing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57158" y="1143000"/>
            <a:ext cx="4600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Critical </a:t>
            </a:r>
            <a:r>
              <a:rPr kumimoji="1" lang="sl-SI" altLang="ja-JP" sz="2000" b="1" dirty="0">
                <a:latin typeface="Arial" pitchFamily="34" charset="0"/>
              </a:rPr>
              <a:t>i</a:t>
            </a:r>
            <a:r>
              <a:rPr kumimoji="1" lang="en-US" altLang="ja-JP" sz="2000" b="1" dirty="0" err="1">
                <a:latin typeface="Arial" pitchFamily="34" charset="0"/>
                <a:ea typeface="MS PGothic" pitchFamily="34" charset="-128"/>
              </a:rPr>
              <a:t>ssues</a:t>
            </a:r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 at L= </a:t>
            </a:r>
            <a:r>
              <a:rPr kumimoji="1" lang="sl-SI" altLang="ja-JP" sz="2000" b="1" dirty="0">
                <a:latin typeface="Arial" pitchFamily="34" charset="0"/>
                <a:ea typeface="MS PGothic" pitchFamily="34" charset="-128"/>
              </a:rPr>
              <a:t>8</a:t>
            </a:r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 x 10</a:t>
            </a:r>
            <a:r>
              <a:rPr kumimoji="1" lang="en-US" altLang="ja-JP" sz="2000" b="1" baseline="30000" dirty="0">
                <a:latin typeface="Arial" pitchFamily="34" charset="0"/>
                <a:ea typeface="MS PGothic" pitchFamily="34" charset="-128"/>
              </a:rPr>
              <a:t>35</a:t>
            </a:r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/cm</a:t>
            </a:r>
            <a:r>
              <a:rPr kumimoji="1" lang="en-US" altLang="ja-JP" sz="2000" b="1" baseline="30000" dirty="0">
                <a:latin typeface="Arial" pitchFamily="34" charset="0"/>
                <a:ea typeface="MS PGothic" pitchFamily="34" charset="-128"/>
              </a:rPr>
              <a:t>2</a:t>
            </a:r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/sec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60375" y="1667537"/>
            <a:ext cx="5292731" cy="288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 dirty="0">
                <a:latin typeface="Webdings" pitchFamily="18" charset="2"/>
                <a:ea typeface="MS PGothic" pitchFamily="34" charset="-128"/>
              </a:rPr>
              <a:t>4</a:t>
            </a:r>
            <a:r>
              <a:rPr kumimoji="1" lang="en-US" altLang="ja-JP" sz="1600" dirty="0">
                <a:latin typeface="Helvetica" pitchFamily="34" charset="0"/>
                <a:ea typeface="MS PGothic" pitchFamily="34" charset="-128"/>
              </a:rPr>
              <a:t> 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Higher background ( 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</a:t>
            </a:r>
            <a:r>
              <a:rPr kumimoji="1" lang="sl-SI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10-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20</a:t>
            </a:r>
            <a:r>
              <a:rPr kumimoji="1" lang="en-US" altLang="ja-JP" sz="1800" b="1" dirty="0" smtClean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)</a:t>
            </a:r>
          </a:p>
          <a:p>
            <a:pPr>
              <a:spcBef>
                <a:spcPct val="50000"/>
              </a:spcBef>
            </a:pPr>
            <a:r>
              <a:rPr kumimoji="1" lang="en-US" altLang="ja-JP" sz="1800" b="1" dirty="0" smtClean="0">
                <a:solidFill>
                  <a:srgbClr val="CC0000"/>
                </a:solidFill>
                <a:latin typeface="Helvetica" pitchFamily="34" charset="0"/>
                <a:ea typeface="MS PGothic" pitchFamily="34" charset="-128"/>
              </a:rPr>
              <a:t> </a:t>
            </a:r>
            <a:endParaRPr kumimoji="1" lang="en-US" altLang="ja-JP" sz="1800" b="1" dirty="0">
              <a:solidFill>
                <a:srgbClr val="CC0000"/>
              </a:solidFill>
              <a:latin typeface="Helvetica" pitchFamily="34" charset="0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endParaRPr kumimoji="1" lang="en-US" altLang="ja-JP" sz="1800" b="1" dirty="0">
              <a:solidFill>
                <a:srgbClr val="CC0000"/>
              </a:solidFill>
              <a:latin typeface="Helvetica" pitchFamily="34" charset="0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endParaRPr kumimoji="1" lang="en-US" altLang="ja-JP" sz="700" dirty="0">
              <a:latin typeface="Webdings" pitchFamily="18" charset="2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kumimoji="1" lang="en-US" altLang="ja-JP" sz="1800" dirty="0">
                <a:latin typeface="Webdings" pitchFamily="18" charset="2"/>
                <a:ea typeface="MS PGothic" pitchFamily="34" charset="-128"/>
              </a:rPr>
              <a:t>4</a:t>
            </a:r>
            <a:r>
              <a:rPr kumimoji="1" lang="en-US" altLang="ja-JP" sz="1800" dirty="0">
                <a:solidFill>
                  <a:srgbClr val="CC0000"/>
                </a:solidFill>
                <a:latin typeface="Helvetica" pitchFamily="34" charset="0"/>
                <a:ea typeface="MS PGothic" pitchFamily="34" charset="-128"/>
              </a:rPr>
              <a:t> 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Higher event rate ( 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10)</a:t>
            </a:r>
          </a:p>
          <a:p>
            <a:pPr>
              <a:spcBef>
                <a:spcPct val="50000"/>
              </a:spcBef>
            </a:pPr>
            <a:endParaRPr kumimoji="1" lang="en-US" altLang="ja-JP" sz="1000" b="1" dirty="0" smtClean="0">
              <a:latin typeface="Webdings" pitchFamily="18" charset="2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endParaRPr kumimoji="1" lang="en-US" altLang="ja-JP" sz="1000" b="1" dirty="0" smtClean="0">
              <a:latin typeface="Webdings" pitchFamily="18" charset="2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endParaRPr kumimoji="1" lang="en-US" altLang="ja-JP" sz="1000" b="1" dirty="0">
              <a:latin typeface="Webdings" pitchFamily="18" charset="2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kumimoji="1" lang="en-US" altLang="ja-JP" sz="1800" dirty="0">
                <a:latin typeface="Webdings" pitchFamily="18" charset="2"/>
                <a:ea typeface="MS PGothic" pitchFamily="34" charset="-128"/>
              </a:rPr>
              <a:t>4</a:t>
            </a:r>
            <a:r>
              <a:rPr kumimoji="1" lang="en-US" altLang="ja-JP" sz="1800" dirty="0">
                <a:latin typeface="Helvetica" pitchFamily="34" charset="0"/>
                <a:ea typeface="MS PGothic" pitchFamily="34" charset="-128"/>
              </a:rPr>
              <a:t> </a:t>
            </a:r>
            <a:r>
              <a:rPr kumimoji="1" lang="en-US" altLang="ja-JP" sz="1800" b="1" dirty="0" smtClean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Special features required</a:t>
            </a:r>
            <a:endParaRPr kumimoji="1" lang="en-US" altLang="ja-JP" sz="1800" b="1" dirty="0">
              <a:solidFill>
                <a:srgbClr val="FF0000"/>
              </a:solidFill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 rot="8220238">
            <a:off x="8208963" y="3573463"/>
            <a:ext cx="790575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68DE6-A16F-473F-B7F9-0E72B4FE7B6E}" type="slidenum">
              <a:rPr lang="sl-SI" smtClean="0"/>
              <a:pPr>
                <a:defRPr/>
              </a:pPr>
              <a:t>6</a:t>
            </a:fld>
            <a:endParaRPr lang="sl-SI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928662" y="5753417"/>
            <a:ext cx="44950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Result:  significant upgrade of detector needed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Belle II</a:t>
            </a:r>
            <a:endParaRPr lang="en-GB" sz="36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690134" cy="512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01802"/>
            <a:ext cx="35956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985316"/>
            <a:ext cx="37084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" name="Text Box 28"/>
          <p:cNvSpPr txBox="1">
            <a:spLocks noChangeArrowheads="1"/>
          </p:cNvSpPr>
          <p:nvPr/>
        </p:nvSpPr>
        <p:spPr bwMode="auto">
          <a:xfrm>
            <a:off x="4820327" y="3140968"/>
            <a:ext cx="3280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dirty="0" err="1">
                <a:solidFill>
                  <a:srgbClr val="0000FF"/>
                </a:solidFill>
              </a:rPr>
              <a:t>Significant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improvement</a:t>
            </a:r>
            <a:r>
              <a:rPr lang="de-DE" sz="1200" dirty="0">
                <a:solidFill>
                  <a:srgbClr val="0000FF"/>
                </a:solidFill>
              </a:rPr>
              <a:t> in z-vertex </a:t>
            </a:r>
            <a:r>
              <a:rPr lang="de-DE" sz="1200" dirty="0" err="1">
                <a:solidFill>
                  <a:srgbClr val="0000FF"/>
                </a:solidFill>
              </a:rPr>
              <a:t>resolution</a:t>
            </a:r>
            <a:endParaRPr lang="de-DE" sz="1200" dirty="0">
              <a:solidFill>
                <a:srgbClr val="0000FF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751017" y="1844824"/>
            <a:ext cx="5489570" cy="1200150"/>
            <a:chOff x="2245" y="856"/>
            <a:chExt cx="3458" cy="756"/>
          </a:xfrm>
        </p:grpSpPr>
        <p:sp>
          <p:nvSpPr>
            <p:cNvPr id="1154" name="Text Box 29"/>
            <p:cNvSpPr txBox="1">
              <a:spLocks noChangeArrowheads="1"/>
            </p:cNvSpPr>
            <p:nvPr/>
          </p:nvSpPr>
          <p:spPr bwMode="auto">
            <a:xfrm>
              <a:off x="2368" y="856"/>
              <a:ext cx="333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 smtClean="0"/>
                <a:t>PXD: 2 </a:t>
              </a:r>
              <a:r>
                <a:rPr lang="de-DE" dirty="0"/>
                <a:t>layer Si pixel detector  (DEPFET technology)</a:t>
              </a:r>
              <a:br>
                <a:rPr lang="de-DE" dirty="0"/>
              </a:br>
              <a:r>
                <a:rPr lang="de-DE" sz="1400" dirty="0"/>
                <a:t>(R = </a:t>
              </a:r>
              <a:r>
                <a:rPr lang="de-DE" sz="1400" dirty="0" smtClean="0"/>
                <a:t>1.4, </a:t>
              </a:r>
              <a:r>
                <a:rPr lang="de-DE" sz="1400" dirty="0"/>
                <a:t>2.2 cm)                   </a:t>
              </a:r>
              <a:endParaRPr lang="de-DE" sz="1400" dirty="0" smtClean="0"/>
            </a:p>
            <a:p>
              <a:r>
                <a:rPr lang="de-DE" sz="1400" dirty="0" smtClean="0"/>
                <a:t>monolithic </a:t>
              </a:r>
              <a:r>
                <a:rPr lang="de-DE" sz="1400" dirty="0"/>
                <a:t>sensor </a:t>
              </a:r>
            </a:p>
            <a:p>
              <a:r>
                <a:rPr lang="de-DE" sz="1400" dirty="0"/>
                <a:t>thickness </a:t>
              </a:r>
              <a:r>
                <a:rPr lang="de-DE" sz="1400" dirty="0" smtClean="0"/>
                <a:t>75 </a:t>
              </a:r>
              <a:r>
                <a:rPr lang="de-DE" sz="1400" dirty="0"/>
                <a:t>µm (!), </a:t>
              </a:r>
              <a:endParaRPr lang="de-DE" sz="1400" dirty="0" smtClean="0"/>
            </a:p>
            <a:p>
              <a:r>
                <a:rPr lang="de-DE" sz="1400" dirty="0" smtClean="0"/>
                <a:t>pixel </a:t>
              </a:r>
              <a:r>
                <a:rPr lang="de-DE" sz="1400" dirty="0"/>
                <a:t>size </a:t>
              </a:r>
              <a:r>
                <a:rPr lang="de-DE" sz="1400" dirty="0" smtClean="0"/>
                <a:t>50 </a:t>
              </a:r>
              <a:r>
                <a:rPr lang="de-DE" sz="1400" dirty="0"/>
                <a:t>x </a:t>
              </a:r>
              <a:r>
                <a:rPr lang="de-DE" sz="1400" dirty="0" smtClean="0"/>
                <a:t>55 </a:t>
              </a:r>
              <a:r>
                <a:rPr lang="de-DE" sz="1400" dirty="0"/>
                <a:t>µm² </a:t>
              </a:r>
              <a:r>
                <a:rPr lang="de-DE" sz="1400" dirty="0" smtClean="0"/>
                <a:t>to  50 x 85µm² (depending on layer and z)</a:t>
              </a:r>
            </a:p>
          </p:txBody>
        </p:sp>
        <p:sp>
          <p:nvSpPr>
            <p:cNvPr id="1155" name="Oval 30"/>
            <p:cNvSpPr>
              <a:spLocks noChangeArrowheads="1"/>
            </p:cNvSpPr>
            <p:nvPr/>
          </p:nvSpPr>
          <p:spPr bwMode="auto">
            <a:xfrm>
              <a:off x="2245" y="935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756373" y="1052736"/>
            <a:ext cx="3798889" cy="554038"/>
            <a:chOff x="2245" y="1321"/>
            <a:chExt cx="2393" cy="349"/>
          </a:xfrm>
        </p:grpSpPr>
        <p:sp>
          <p:nvSpPr>
            <p:cNvPr id="1152" name="Oval 31"/>
            <p:cNvSpPr>
              <a:spLocks noChangeArrowheads="1"/>
            </p:cNvSpPr>
            <p:nvPr/>
          </p:nvSpPr>
          <p:spPr bwMode="auto">
            <a:xfrm>
              <a:off x="2245" y="138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3" name="Text Box 33"/>
            <p:cNvSpPr txBox="1">
              <a:spLocks noChangeArrowheads="1"/>
            </p:cNvSpPr>
            <p:nvPr/>
          </p:nvSpPr>
          <p:spPr bwMode="auto">
            <a:xfrm>
              <a:off x="2381" y="1321"/>
              <a:ext cx="225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 smtClean="0"/>
                <a:t>SVD: 4 </a:t>
              </a:r>
              <a:r>
                <a:rPr lang="de-DE" dirty="0"/>
                <a:t>layer Si strip detector (DSSD)</a:t>
              </a:r>
              <a:br>
                <a:rPr lang="de-DE" dirty="0"/>
              </a:br>
              <a:r>
                <a:rPr lang="de-DE" sz="1400" dirty="0"/>
                <a:t>(R = 3.8, 8.0, 11.5, 14.0 cm)</a:t>
              </a:r>
              <a:endParaRPr lang="de-DE" dirty="0"/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3977010" y="3573016"/>
            <a:ext cx="4843462" cy="2889250"/>
            <a:chOff x="2608" y="2387"/>
            <a:chExt cx="3051" cy="1820"/>
          </a:xfrm>
        </p:grpSpPr>
        <p:sp>
          <p:nvSpPr>
            <p:cNvPr id="1132" name="テキスト ボックス 12"/>
            <p:cNvSpPr txBox="1">
              <a:spLocks noChangeArrowheads="1"/>
            </p:cNvSpPr>
            <p:nvPr/>
          </p:nvSpPr>
          <p:spPr bwMode="auto">
            <a:xfrm>
              <a:off x="5132" y="3566"/>
              <a:ext cx="5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>
                  <a:solidFill>
                    <a:srgbClr val="3366FF"/>
                  </a:solidFill>
                  <a:latin typeface="Arial Black" pitchFamily="34" charset="0"/>
                </a:rPr>
                <a:t>15</a:t>
              </a:r>
              <a:r>
                <a:rPr lang="en-US" altLang="ja-JP" i="1">
                  <a:solidFill>
                    <a:srgbClr val="3366FF"/>
                  </a:solidFill>
                  <a:latin typeface="Symbol" pitchFamily="18" charset="2"/>
                </a:rPr>
                <a:t>m</a:t>
              </a:r>
              <a:r>
                <a:rPr lang="en-US" altLang="ja-JP" i="1">
                  <a:solidFill>
                    <a:srgbClr val="3366FF"/>
                  </a:solidFill>
                  <a:latin typeface="Arial" charset="0"/>
                  <a:cs typeface="Arial" charset="0"/>
                </a:rPr>
                <a:t>m</a:t>
              </a:r>
              <a:endParaRPr lang="ja-JP" altLang="en-US" i="1">
                <a:solidFill>
                  <a:srgbClr val="3366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33" name="テキスト ボックス 13"/>
            <p:cNvSpPr txBox="1">
              <a:spLocks noChangeArrowheads="1"/>
            </p:cNvSpPr>
            <p:nvPr/>
          </p:nvSpPr>
          <p:spPr bwMode="auto">
            <a:xfrm>
              <a:off x="5148" y="3290"/>
              <a:ext cx="5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>
                  <a:solidFill>
                    <a:srgbClr val="FF33CC"/>
                  </a:solidFill>
                  <a:latin typeface="Arial Black" pitchFamily="34" charset="0"/>
                </a:rPr>
                <a:t>30</a:t>
              </a:r>
              <a:r>
                <a:rPr lang="en-US" altLang="ja-JP" i="1">
                  <a:solidFill>
                    <a:srgbClr val="FF33CC"/>
                  </a:solidFill>
                  <a:latin typeface="Symbol" pitchFamily="18" charset="2"/>
                </a:rPr>
                <a:t>m</a:t>
              </a:r>
              <a:r>
                <a:rPr lang="en-US" altLang="ja-JP" i="1">
                  <a:solidFill>
                    <a:srgbClr val="FF33CC"/>
                  </a:solidFill>
                  <a:latin typeface="Arial" charset="0"/>
                  <a:cs typeface="Arial" charset="0"/>
                </a:rPr>
                <a:t>m</a:t>
              </a:r>
              <a:endParaRPr lang="ja-JP" altLang="en-US" i="1">
                <a:solidFill>
                  <a:srgbClr val="FF33CC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2608" y="2387"/>
              <a:ext cx="2645" cy="1820"/>
              <a:chOff x="2576" y="2387"/>
              <a:chExt cx="2645" cy="1820"/>
            </a:xfrm>
          </p:grpSpPr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3097" y="2387"/>
                <a:ext cx="2084" cy="1452"/>
                <a:chOff x="1111" y="2432"/>
                <a:chExt cx="2084" cy="1452"/>
              </a:xfrm>
            </p:grpSpPr>
            <p:pic>
              <p:nvPicPr>
                <p:cNvPr id="1149" name="Picture 30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1111" y="2432"/>
                  <a:ext cx="2084" cy="14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50" name="テキスト ボックス 9"/>
                <p:cNvSpPr txBox="1">
                  <a:spLocks noChangeArrowheads="1"/>
                </p:cNvSpPr>
                <p:nvPr/>
              </p:nvSpPr>
              <p:spPr bwMode="auto">
                <a:xfrm>
                  <a:off x="1837" y="2931"/>
                  <a:ext cx="51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>
                      <a:solidFill>
                        <a:srgbClr val="FF33CC"/>
                      </a:solidFill>
                      <a:latin typeface="Arial Black" pitchFamily="34" charset="0"/>
                    </a:rPr>
                    <a:t>Belle</a:t>
                  </a:r>
                  <a:endParaRPr lang="ja-JP" altLang="en-US" i="1">
                    <a:solidFill>
                      <a:srgbClr val="FF33CC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1151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204" y="3475"/>
                  <a:ext cx="6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>
                      <a:solidFill>
                        <a:srgbClr val="3366FF"/>
                      </a:solidFill>
                      <a:latin typeface="Arial Black" pitchFamily="34" charset="0"/>
                    </a:rPr>
                    <a:t>Belle</a:t>
                  </a:r>
                  <a:r>
                    <a:rPr lang="ja-JP" altLang="en-US" i="1">
                      <a:solidFill>
                        <a:srgbClr val="3366FF"/>
                      </a:solidFill>
                      <a:latin typeface="Arial Black" pitchFamily="34" charset="0"/>
                    </a:rPr>
                    <a:t> </a:t>
                  </a:r>
                  <a:r>
                    <a:rPr lang="en-US" altLang="ja-JP" i="1">
                      <a:solidFill>
                        <a:srgbClr val="3366FF"/>
                      </a:solidFill>
                      <a:latin typeface="Arial Black" pitchFamily="34" charset="0"/>
                    </a:rPr>
                    <a:t>II</a:t>
                  </a:r>
                  <a:endParaRPr lang="ja-JP" altLang="en-US" i="1">
                    <a:solidFill>
                      <a:srgbClr val="3366FF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8" name="Group 41"/>
              <p:cNvGrpSpPr>
                <a:grpSpLocks/>
              </p:cNvGrpSpPr>
              <p:nvPr/>
            </p:nvGrpSpPr>
            <p:grpSpPr bwMode="auto">
              <a:xfrm>
                <a:off x="3006" y="3813"/>
                <a:ext cx="2215" cy="394"/>
                <a:chOff x="3006" y="3813"/>
                <a:chExt cx="2215" cy="394"/>
              </a:xfrm>
            </p:grpSpPr>
            <p:sp>
              <p:nvSpPr>
                <p:cNvPr id="1142" name="テキスト ボックス 18"/>
                <p:cNvSpPr txBox="1">
                  <a:spLocks noChangeArrowheads="1"/>
                </p:cNvSpPr>
                <p:nvPr/>
              </p:nvSpPr>
              <p:spPr bwMode="auto">
                <a:xfrm>
                  <a:off x="3606" y="3995"/>
                  <a:ext cx="1099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p</a:t>
                  </a:r>
                  <a:r>
                    <a:rPr lang="en-US" altLang="ja-JP" sz="1600" b="1" i="1">
                      <a:latin typeface="Symbol" pitchFamily="18" charset="2"/>
                    </a:rPr>
                    <a:t>b</a:t>
                  </a:r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sin(</a:t>
                  </a:r>
                  <a:r>
                    <a:rPr lang="en-US" altLang="ja-JP" sz="1600" b="1" i="1">
                      <a:latin typeface="Symbol" pitchFamily="18" charset="2"/>
                    </a:rPr>
                    <a:t>q</a:t>
                  </a:r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)</a:t>
                  </a:r>
                  <a:r>
                    <a:rPr lang="en-US" altLang="ja-JP" sz="1100" b="1">
                      <a:latin typeface="Arial" charset="0"/>
                    </a:rPr>
                    <a:t>  </a:t>
                  </a:r>
                  <a:r>
                    <a:rPr lang="en-US" altLang="ja-JP" sz="1600" b="1">
                      <a:latin typeface="Arial" charset="0"/>
                    </a:rPr>
                    <a:t>[GeV/c]</a:t>
                  </a:r>
                  <a:endParaRPr lang="ja-JP" altLang="en-US" sz="1600" b="1">
                    <a:latin typeface="Arial" charset="0"/>
                  </a:endParaRPr>
                </a:p>
              </p:txBody>
            </p:sp>
            <p:sp>
              <p:nvSpPr>
                <p:cNvPr id="1143" name="テキスト ボックス 10"/>
                <p:cNvSpPr txBox="1">
                  <a:spLocks noChangeArrowheads="1"/>
                </p:cNvSpPr>
                <p:nvPr/>
              </p:nvSpPr>
              <p:spPr bwMode="auto">
                <a:xfrm>
                  <a:off x="3339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0.4</a:t>
                  </a:r>
                  <a:endParaRPr lang="ja-JP" altLang="en-US"/>
                </a:p>
              </p:txBody>
            </p:sp>
            <p:sp>
              <p:nvSpPr>
                <p:cNvPr id="1144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888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2.0</a:t>
                  </a:r>
                  <a:endParaRPr lang="ja-JP" altLang="en-US"/>
                </a:p>
              </p:txBody>
            </p:sp>
            <p:sp>
              <p:nvSpPr>
                <p:cNvPr id="1145" name="テキスト ボックス 17"/>
                <p:cNvSpPr txBox="1">
                  <a:spLocks noChangeArrowheads="1"/>
                </p:cNvSpPr>
                <p:nvPr/>
              </p:nvSpPr>
              <p:spPr bwMode="auto">
                <a:xfrm>
                  <a:off x="3006" y="3813"/>
                  <a:ext cx="20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</a:t>
                  </a:r>
                  <a:endParaRPr lang="ja-JP" altLang="en-US"/>
                </a:p>
              </p:txBody>
            </p:sp>
            <p:sp>
              <p:nvSpPr>
                <p:cNvPr id="1146" name="テキスト ボックス 10"/>
                <p:cNvSpPr txBox="1">
                  <a:spLocks noChangeArrowheads="1"/>
                </p:cNvSpPr>
                <p:nvPr/>
              </p:nvSpPr>
              <p:spPr bwMode="auto">
                <a:xfrm>
                  <a:off x="3738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0.8</a:t>
                  </a:r>
                  <a:endParaRPr lang="ja-JP" altLang="en-US"/>
                </a:p>
              </p:txBody>
            </p:sp>
            <p:sp>
              <p:nvSpPr>
                <p:cNvPr id="1147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117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1.2</a:t>
                  </a:r>
                  <a:endParaRPr lang="ja-JP" altLang="en-US"/>
                </a:p>
              </p:txBody>
            </p:sp>
            <p:sp>
              <p:nvSpPr>
                <p:cNvPr id="1148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489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1.6</a:t>
                  </a:r>
                  <a:endParaRPr lang="ja-JP" altLang="en-US"/>
                </a:p>
              </p:txBody>
            </p:sp>
          </p:grpSp>
          <p:grpSp>
            <p:nvGrpSpPr>
              <p:cNvPr id="9" name="Group 40"/>
              <p:cNvGrpSpPr>
                <a:grpSpLocks/>
              </p:cNvGrpSpPr>
              <p:nvPr/>
            </p:nvGrpSpPr>
            <p:grpSpPr bwMode="auto">
              <a:xfrm>
                <a:off x="2576" y="2432"/>
                <a:ext cx="576" cy="1259"/>
                <a:chOff x="2530" y="2432"/>
                <a:chExt cx="576" cy="1259"/>
              </a:xfrm>
            </p:grpSpPr>
            <p:sp>
              <p:nvSpPr>
                <p:cNvPr id="113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685" y="2852"/>
                  <a:ext cx="37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/>
                    <a:t>100</a:t>
                  </a:r>
                </a:p>
              </p:txBody>
            </p:sp>
            <p:sp>
              <p:nvSpPr>
                <p:cNvPr id="113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780" y="3460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/>
                    <a:t>20</a:t>
                  </a:r>
                </a:p>
              </p:txBody>
            </p:sp>
            <p:sp>
              <p:nvSpPr>
                <p:cNvPr id="114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673" y="3131"/>
                  <a:ext cx="38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>
                      <a:latin typeface="Arial Black" pitchFamily="34" charset="0"/>
                    </a:rPr>
                    <a:t>  </a:t>
                  </a:r>
                  <a:r>
                    <a:rPr lang="de-DE"/>
                    <a:t>50</a:t>
                  </a:r>
                </a:p>
              </p:txBody>
            </p:sp>
            <p:sp>
              <p:nvSpPr>
                <p:cNvPr id="114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530" y="2432"/>
                  <a:ext cx="57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l-GR" sz="2000" b="1">
                      <a:latin typeface="Arial" charset="0"/>
                      <a:cs typeface="Arial" charset="0"/>
                    </a:rPr>
                    <a:t>σ</a:t>
                  </a:r>
                  <a:r>
                    <a:rPr lang="de-DE" sz="2000" b="1">
                      <a:latin typeface="Arial" charset="0"/>
                      <a:cs typeface="Arial" charset="0"/>
                    </a:rPr>
                    <a:t> </a:t>
                  </a:r>
                  <a:r>
                    <a:rPr lang="de-DE" b="1">
                      <a:latin typeface="Arial" charset="0"/>
                      <a:cs typeface="Arial" charset="0"/>
                    </a:rPr>
                    <a:t>[µm]</a:t>
                  </a:r>
                  <a:endParaRPr lang="el-GR" b="1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1100" name="Line 61"/>
          <p:cNvSpPr>
            <a:spLocks noChangeShapeType="1"/>
          </p:cNvSpPr>
          <p:nvPr/>
        </p:nvSpPr>
        <p:spPr bwMode="auto">
          <a:xfrm flipH="1">
            <a:off x="2339752" y="4149080"/>
            <a:ext cx="432048" cy="576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102" name="Text Box 59"/>
          <p:cNvSpPr txBox="1">
            <a:spLocks noChangeArrowheads="1"/>
          </p:cNvSpPr>
          <p:nvPr/>
        </p:nvSpPr>
        <p:spPr bwMode="auto">
          <a:xfrm>
            <a:off x="2487315" y="3789040"/>
            <a:ext cx="644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PXD</a:t>
            </a:r>
          </a:p>
        </p:txBody>
      </p:sp>
      <p:sp>
        <p:nvSpPr>
          <p:cNvPr id="1109" name="Text Box 81"/>
          <p:cNvSpPr txBox="1">
            <a:spLocks noChangeArrowheads="1"/>
          </p:cNvSpPr>
          <p:nvPr/>
        </p:nvSpPr>
        <p:spPr bwMode="auto">
          <a:xfrm>
            <a:off x="6804025" y="3962400"/>
            <a:ext cx="12573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PXD+SVD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43608" y="179929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  <a:latin typeface="Arial Rounded MT Bold" pitchFamily="34" charset="0"/>
              </a:rPr>
              <a:t>Silicon Tracking System @ Belle II</a:t>
            </a:r>
            <a:endParaRPr lang="de-DE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4" name="Line 61"/>
          <p:cNvSpPr>
            <a:spLocks noChangeShapeType="1"/>
          </p:cNvSpPr>
          <p:nvPr/>
        </p:nvSpPr>
        <p:spPr bwMode="auto">
          <a:xfrm flipH="1" flipV="1">
            <a:off x="1907704" y="2852936"/>
            <a:ext cx="864096" cy="8640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757492" y="6572968"/>
            <a:ext cx="363538" cy="236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54615C-216B-4055-9C4E-4186CF5696BA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3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1"/>
          <p:cNvSpPr/>
          <p:nvPr/>
        </p:nvSpPr>
        <p:spPr>
          <a:xfrm flipH="1">
            <a:off x="2287818" y="3762918"/>
            <a:ext cx="889852" cy="0"/>
          </a:xfrm>
          <a:prstGeom prst="line">
            <a:avLst/>
          </a:prstGeom>
          <a:ln w="76320">
            <a:solidFill>
              <a:srgbClr val="B2B2B2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Line 2"/>
          <p:cNvSpPr/>
          <p:nvPr/>
        </p:nvSpPr>
        <p:spPr>
          <a:xfrm flipV="1">
            <a:off x="3372947" y="3751487"/>
            <a:ext cx="493745" cy="13390"/>
          </a:xfrm>
          <a:prstGeom prst="line">
            <a:avLst/>
          </a:prstGeom>
          <a:ln w="76320">
            <a:solidFill>
              <a:srgbClr val="B2B2B2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TextShape 3"/>
          <p:cNvSpPr txBox="1"/>
          <p:nvPr/>
        </p:nvSpPr>
        <p:spPr>
          <a:xfrm>
            <a:off x="3956821" y="3574478"/>
            <a:ext cx="452600" cy="45526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2500" spc="-1">
                <a:solidFill>
                  <a:srgbClr val="0000FF"/>
                </a:solidFill>
                <a:latin typeface="Arial"/>
              </a:rPr>
              <a:t>e</a:t>
            </a:r>
            <a:r>
              <a:rPr lang="en-GB" sz="2500" spc="-1" baseline="101000">
                <a:solidFill>
                  <a:srgbClr val="0000FF"/>
                </a:solidFill>
                <a:latin typeface="Arial"/>
              </a:rPr>
              <a:t>+</a:t>
            </a:r>
            <a:endParaRPr/>
          </a:p>
        </p:txBody>
      </p:sp>
      <p:pic>
        <p:nvPicPr>
          <p:cNvPr id="42" name="bantib"/>
          <p:cNvPicPr/>
          <p:nvPr/>
        </p:nvPicPr>
        <p:blipFill>
          <a:blip r:embed="rId2"/>
          <a:stretch/>
        </p:blipFill>
        <p:spPr>
          <a:xfrm>
            <a:off x="2159157" y="4123142"/>
            <a:ext cx="2317860" cy="950690"/>
          </a:xfrm>
          <a:prstGeom prst="rect">
            <a:avLst/>
          </a:prstGeom>
          <a:ln>
            <a:noFill/>
          </a:ln>
        </p:spPr>
      </p:pic>
      <p:sp>
        <p:nvSpPr>
          <p:cNvPr id="43" name="TextShape 4"/>
          <p:cNvSpPr txBox="1"/>
          <p:nvPr/>
        </p:nvSpPr>
        <p:spPr>
          <a:xfrm>
            <a:off x="2140543" y="5208058"/>
            <a:ext cx="3415399" cy="646313"/>
          </a:xfrm>
          <a:prstGeom prst="rect">
            <a:avLst/>
          </a:prstGeom>
          <a:noFill/>
          <a:ln>
            <a:noFill/>
          </a:ln>
        </p:spPr>
        <p:txBody>
          <a:bodyPr lIns="81639" tIns="42452" rIns="81639" bIns="42452"/>
          <a:lstStyle/>
          <a:p>
            <a:pPr algn="ctr">
              <a:lnSpc>
                <a:spcPct val="98000"/>
              </a:lnSpc>
            </a:pPr>
            <a:r>
              <a:rPr lang="en-US" sz="1800" i="1" spc="-1">
                <a:latin typeface="Arial"/>
              </a:rPr>
              <a:t>Quantum entangled neutral</a:t>
            </a:r>
            <a:endParaRPr/>
          </a:p>
          <a:p>
            <a:pPr algn="ctr">
              <a:lnSpc>
                <a:spcPct val="98000"/>
              </a:lnSpc>
            </a:pPr>
            <a:r>
              <a:rPr lang="en-US" sz="1800" i="1" spc="-1">
                <a:latin typeface="Arial"/>
              </a:rPr>
              <a:t> B meson pair production</a:t>
            </a:r>
            <a:endParaRPr/>
          </a:p>
        </p:txBody>
      </p:sp>
      <p:sp>
        <p:nvSpPr>
          <p:cNvPr id="44" name="Line 5"/>
          <p:cNvSpPr/>
          <p:nvPr/>
        </p:nvSpPr>
        <p:spPr>
          <a:xfrm flipV="1">
            <a:off x="3417684" y="3335091"/>
            <a:ext cx="1806155" cy="364469"/>
          </a:xfrm>
          <a:prstGeom prst="line">
            <a:avLst/>
          </a:prstGeom>
          <a:ln w="38160">
            <a:solidFill>
              <a:srgbClr val="B2B2B2"/>
            </a:solidFill>
            <a:custDash>
              <a:ds d="100000" sp="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Line 6"/>
          <p:cNvSpPr/>
          <p:nvPr/>
        </p:nvSpPr>
        <p:spPr>
          <a:xfrm>
            <a:off x="3459157" y="3810599"/>
            <a:ext cx="1765009" cy="313849"/>
          </a:xfrm>
          <a:prstGeom prst="line">
            <a:avLst/>
          </a:prstGeom>
          <a:ln w="38160">
            <a:solidFill>
              <a:srgbClr val="CCCCFF"/>
            </a:solidFill>
            <a:custDash>
              <a:ds d="100000" sp="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Line 7"/>
          <p:cNvSpPr/>
          <p:nvPr/>
        </p:nvSpPr>
        <p:spPr>
          <a:xfrm flipV="1">
            <a:off x="5228085" y="3178657"/>
            <a:ext cx="1246119" cy="180928"/>
          </a:xfrm>
          <a:prstGeom prst="line">
            <a:avLst/>
          </a:prstGeom>
          <a:ln w="38160">
            <a:solidFill>
              <a:srgbClr val="B2B2B2"/>
            </a:solidFill>
            <a:custDash>
              <a:ds d="4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Line 8"/>
          <p:cNvSpPr/>
          <p:nvPr/>
        </p:nvSpPr>
        <p:spPr>
          <a:xfrm flipV="1">
            <a:off x="5259760" y="2496419"/>
            <a:ext cx="1902814" cy="839325"/>
          </a:xfrm>
          <a:prstGeom prst="line">
            <a:avLst/>
          </a:prstGeom>
          <a:ln w="38160">
            <a:solidFill>
              <a:srgbClr val="5C852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" name="Grafik 47"/>
          <p:cNvPicPr/>
          <p:nvPr/>
        </p:nvPicPr>
        <p:blipFill>
          <a:blip r:embed="rId3"/>
          <a:stretch/>
        </p:blipFill>
        <p:spPr>
          <a:xfrm>
            <a:off x="7191310" y="2283812"/>
            <a:ext cx="276915" cy="223384"/>
          </a:xfrm>
          <a:prstGeom prst="rect">
            <a:avLst/>
          </a:prstGeom>
          <a:ln>
            <a:noFill/>
          </a:ln>
        </p:spPr>
      </p:pic>
      <p:sp>
        <p:nvSpPr>
          <p:cNvPr id="49" name="Ellipse 9"/>
          <p:cNvSpPr/>
          <p:nvPr/>
        </p:nvSpPr>
        <p:spPr>
          <a:xfrm>
            <a:off x="5212083" y="3289369"/>
            <a:ext cx="93067" cy="9275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</p:sp>
      <p:sp>
        <p:nvSpPr>
          <p:cNvPr id="50" name="Line 10"/>
          <p:cNvSpPr/>
          <p:nvPr/>
        </p:nvSpPr>
        <p:spPr>
          <a:xfrm flipV="1">
            <a:off x="6489552" y="3186495"/>
            <a:ext cx="955489" cy="12410"/>
          </a:xfrm>
          <a:prstGeom prst="line">
            <a:avLst/>
          </a:prstGeom>
          <a:ln w="38160">
            <a:solidFill>
              <a:srgbClr val="C0C0C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Line 11"/>
          <p:cNvSpPr/>
          <p:nvPr/>
        </p:nvSpPr>
        <p:spPr>
          <a:xfrm>
            <a:off x="6481388" y="3202824"/>
            <a:ext cx="835971" cy="239387"/>
          </a:xfrm>
          <a:prstGeom prst="line">
            <a:avLst/>
          </a:prstGeom>
          <a:ln w="38160">
            <a:solidFill>
              <a:srgbClr val="C0C0C0"/>
            </a:solidFill>
            <a:custDash>
              <a:ds d="400000" sp="3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Line 12"/>
          <p:cNvSpPr/>
          <p:nvPr/>
        </p:nvSpPr>
        <p:spPr>
          <a:xfrm flipV="1">
            <a:off x="6481388" y="2886362"/>
            <a:ext cx="804296" cy="308297"/>
          </a:xfrm>
          <a:prstGeom prst="line">
            <a:avLst/>
          </a:prstGeom>
          <a:ln w="38160">
            <a:solidFill>
              <a:srgbClr val="96969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" name="Grafik 52"/>
          <p:cNvPicPr/>
          <p:nvPr/>
        </p:nvPicPr>
        <p:blipFill>
          <a:blip r:embed="rId4"/>
          <a:stretch/>
        </p:blipFill>
        <p:spPr>
          <a:xfrm>
            <a:off x="7303317" y="2667224"/>
            <a:ext cx="387943" cy="210974"/>
          </a:xfrm>
          <a:prstGeom prst="rect">
            <a:avLst/>
          </a:prstGeom>
          <a:ln>
            <a:noFill/>
          </a:ln>
        </p:spPr>
      </p:pic>
      <p:sp>
        <p:nvSpPr>
          <p:cNvPr id="54" name="Ellipse 13"/>
          <p:cNvSpPr/>
          <p:nvPr/>
        </p:nvSpPr>
        <p:spPr>
          <a:xfrm>
            <a:off x="6434691" y="3149590"/>
            <a:ext cx="93394" cy="93077"/>
          </a:xfrm>
          <a:prstGeom prst="ellipse">
            <a:avLst/>
          </a:prstGeom>
          <a:solidFill>
            <a:srgbClr val="808080"/>
          </a:solidFill>
          <a:ln>
            <a:noFill/>
          </a:ln>
        </p:spPr>
      </p:sp>
      <p:sp>
        <p:nvSpPr>
          <p:cNvPr id="55" name="Line 14"/>
          <p:cNvSpPr/>
          <p:nvPr/>
        </p:nvSpPr>
        <p:spPr>
          <a:xfrm>
            <a:off x="5252249" y="3363830"/>
            <a:ext cx="770334" cy="253430"/>
          </a:xfrm>
          <a:prstGeom prst="line">
            <a:avLst/>
          </a:prstGeom>
          <a:ln w="38160">
            <a:solidFill>
              <a:srgbClr val="C0C0C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Rectangle 15"/>
          <p:cNvSpPr/>
          <p:nvPr/>
        </p:nvSpPr>
        <p:spPr>
          <a:xfrm>
            <a:off x="6067321" y="3501323"/>
            <a:ext cx="294549" cy="20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57" name="Grafik 56"/>
          <p:cNvPicPr/>
          <p:nvPr/>
        </p:nvPicPr>
        <p:blipFill>
          <a:blip r:embed="rId5"/>
          <a:stretch/>
        </p:blipFill>
        <p:spPr>
          <a:xfrm>
            <a:off x="6067321" y="3501323"/>
            <a:ext cx="294549" cy="203136"/>
          </a:xfrm>
          <a:prstGeom prst="rect">
            <a:avLst/>
          </a:prstGeom>
          <a:ln>
            <a:noFill/>
          </a:ln>
        </p:spPr>
      </p:pic>
      <p:sp>
        <p:nvSpPr>
          <p:cNvPr id="58" name="Line 16"/>
          <p:cNvSpPr/>
          <p:nvPr/>
        </p:nvSpPr>
        <p:spPr>
          <a:xfrm>
            <a:off x="5224166" y="2678001"/>
            <a:ext cx="0" cy="2630319"/>
          </a:xfrm>
          <a:prstGeom prst="line">
            <a:avLst/>
          </a:prstGeom>
          <a:ln w="25560">
            <a:solidFill>
              <a:srgbClr val="660033"/>
            </a:solidFill>
            <a:custDash>
              <a:ds d="12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Line 17"/>
          <p:cNvSpPr/>
          <p:nvPr/>
        </p:nvSpPr>
        <p:spPr>
          <a:xfrm>
            <a:off x="5224166" y="4135552"/>
            <a:ext cx="910098" cy="160353"/>
          </a:xfrm>
          <a:prstGeom prst="line">
            <a:avLst/>
          </a:prstGeom>
          <a:ln w="38160">
            <a:solidFill>
              <a:srgbClr val="CCCCFF"/>
            </a:solidFill>
            <a:custDash>
              <a:ds d="100000" sp="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Rectangle 18"/>
          <p:cNvSpPr/>
          <p:nvPr/>
        </p:nvSpPr>
        <p:spPr>
          <a:xfrm>
            <a:off x="6050340" y="3785126"/>
            <a:ext cx="388269" cy="3079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61" name="Grafik 60"/>
          <p:cNvPicPr/>
          <p:nvPr/>
        </p:nvPicPr>
        <p:blipFill>
          <a:blip r:embed="rId6"/>
          <a:stretch/>
        </p:blipFill>
        <p:spPr>
          <a:xfrm>
            <a:off x="6050340" y="3785126"/>
            <a:ext cx="388269" cy="307970"/>
          </a:xfrm>
          <a:prstGeom prst="rect">
            <a:avLst/>
          </a:prstGeom>
          <a:ln>
            <a:noFill/>
          </a:ln>
        </p:spPr>
      </p:pic>
      <p:sp>
        <p:nvSpPr>
          <p:cNvPr id="62" name="Line 19"/>
          <p:cNvSpPr/>
          <p:nvPr/>
        </p:nvSpPr>
        <p:spPr>
          <a:xfrm>
            <a:off x="6050340" y="4274677"/>
            <a:ext cx="1021779" cy="63031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Line 20"/>
          <p:cNvSpPr/>
          <p:nvPr/>
        </p:nvSpPr>
        <p:spPr>
          <a:xfrm flipV="1">
            <a:off x="6027808" y="3904656"/>
            <a:ext cx="1200402" cy="392556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21"/>
          <p:cNvSpPr/>
          <p:nvPr/>
        </p:nvSpPr>
        <p:spPr>
          <a:xfrm>
            <a:off x="7262172" y="3669514"/>
            <a:ext cx="298468" cy="27955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65" name="Grafik 64"/>
          <p:cNvPicPr/>
          <p:nvPr/>
        </p:nvPicPr>
        <p:blipFill>
          <a:blip r:embed="rId7"/>
          <a:stretch/>
        </p:blipFill>
        <p:spPr>
          <a:xfrm>
            <a:off x="7262172" y="3669514"/>
            <a:ext cx="298468" cy="279557"/>
          </a:xfrm>
          <a:prstGeom prst="rect">
            <a:avLst/>
          </a:prstGeom>
          <a:ln>
            <a:noFill/>
          </a:ln>
        </p:spPr>
      </p:pic>
      <p:sp>
        <p:nvSpPr>
          <p:cNvPr id="66" name="Rectangle 22"/>
          <p:cNvSpPr/>
          <p:nvPr/>
        </p:nvSpPr>
        <p:spPr>
          <a:xfrm>
            <a:off x="7168778" y="4751166"/>
            <a:ext cx="286059" cy="2730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67" name="Grafik 66"/>
          <p:cNvPicPr/>
          <p:nvPr/>
        </p:nvPicPr>
        <p:blipFill>
          <a:blip r:embed="rId8"/>
          <a:stretch/>
        </p:blipFill>
        <p:spPr>
          <a:xfrm>
            <a:off x="7168778" y="4751166"/>
            <a:ext cx="286059" cy="273025"/>
          </a:xfrm>
          <a:prstGeom prst="rect">
            <a:avLst/>
          </a:prstGeom>
          <a:ln>
            <a:noFill/>
          </a:ln>
        </p:spPr>
      </p:pic>
      <p:sp>
        <p:nvSpPr>
          <p:cNvPr id="68" name="Line 23"/>
          <p:cNvSpPr/>
          <p:nvPr/>
        </p:nvSpPr>
        <p:spPr>
          <a:xfrm>
            <a:off x="6159735" y="4309622"/>
            <a:ext cx="1223914" cy="197258"/>
          </a:xfrm>
          <a:prstGeom prst="line">
            <a:avLst/>
          </a:prstGeom>
          <a:ln w="38160">
            <a:solidFill>
              <a:srgbClr val="CC99FF"/>
            </a:solidFill>
            <a:custDash>
              <a:ds d="4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Rectangle 24"/>
          <p:cNvSpPr/>
          <p:nvPr/>
        </p:nvSpPr>
        <p:spPr>
          <a:xfrm>
            <a:off x="7103794" y="4116936"/>
            <a:ext cx="350716" cy="31678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70" name="Grafik 69"/>
          <p:cNvPicPr/>
          <p:nvPr/>
        </p:nvPicPr>
        <p:blipFill>
          <a:blip r:embed="rId9"/>
          <a:stretch/>
        </p:blipFill>
        <p:spPr>
          <a:xfrm>
            <a:off x="7103794" y="4116936"/>
            <a:ext cx="350716" cy="316788"/>
          </a:xfrm>
          <a:prstGeom prst="rect">
            <a:avLst/>
          </a:prstGeom>
          <a:ln>
            <a:noFill/>
          </a:ln>
        </p:spPr>
      </p:pic>
      <p:sp>
        <p:nvSpPr>
          <p:cNvPr id="71" name="Ellipse 25"/>
          <p:cNvSpPr/>
          <p:nvPr/>
        </p:nvSpPr>
        <p:spPr>
          <a:xfrm>
            <a:off x="6097690" y="4246917"/>
            <a:ext cx="93394" cy="1018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2" name="Line 26"/>
          <p:cNvSpPr/>
          <p:nvPr/>
        </p:nvSpPr>
        <p:spPr>
          <a:xfrm>
            <a:off x="7406181" y="4499695"/>
            <a:ext cx="1017860" cy="306337"/>
          </a:xfrm>
          <a:prstGeom prst="line">
            <a:avLst/>
          </a:prstGeom>
          <a:ln w="38160">
            <a:solidFill>
              <a:srgbClr val="0000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Line 27"/>
          <p:cNvSpPr/>
          <p:nvPr/>
        </p:nvSpPr>
        <p:spPr>
          <a:xfrm flipV="1">
            <a:off x="7384628" y="4140451"/>
            <a:ext cx="986185" cy="358917"/>
          </a:xfrm>
          <a:prstGeom prst="line">
            <a:avLst/>
          </a:prstGeom>
          <a:ln w="38160">
            <a:solidFill>
              <a:srgbClr val="0000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Rectangle 28"/>
          <p:cNvSpPr/>
          <p:nvPr/>
        </p:nvSpPr>
        <p:spPr>
          <a:xfrm>
            <a:off x="8445920" y="4692380"/>
            <a:ext cx="299121" cy="22730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75" name="Grafik 74"/>
          <p:cNvPicPr/>
          <p:nvPr/>
        </p:nvPicPr>
        <p:blipFill>
          <a:blip r:embed="rId10"/>
          <a:stretch/>
        </p:blipFill>
        <p:spPr>
          <a:xfrm>
            <a:off x="8445920" y="4692380"/>
            <a:ext cx="299121" cy="227303"/>
          </a:xfrm>
          <a:prstGeom prst="rect">
            <a:avLst/>
          </a:prstGeom>
          <a:ln>
            <a:noFill/>
          </a:ln>
        </p:spPr>
      </p:pic>
      <p:sp>
        <p:nvSpPr>
          <p:cNvPr id="76" name="Rectangle 29"/>
          <p:cNvSpPr/>
          <p:nvPr/>
        </p:nvSpPr>
        <p:spPr>
          <a:xfrm>
            <a:off x="8400856" y="4019941"/>
            <a:ext cx="294549" cy="20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77" name="Grafik 76"/>
          <p:cNvPicPr/>
          <p:nvPr/>
        </p:nvPicPr>
        <p:blipFill>
          <a:blip r:embed="rId5"/>
          <a:stretch/>
        </p:blipFill>
        <p:spPr>
          <a:xfrm>
            <a:off x="8400856" y="4019941"/>
            <a:ext cx="294549" cy="203136"/>
          </a:xfrm>
          <a:prstGeom prst="rect">
            <a:avLst/>
          </a:prstGeom>
          <a:ln>
            <a:noFill/>
          </a:ln>
        </p:spPr>
      </p:pic>
      <p:sp>
        <p:nvSpPr>
          <p:cNvPr id="78" name="Line 30"/>
          <p:cNvSpPr/>
          <p:nvPr/>
        </p:nvSpPr>
        <p:spPr>
          <a:xfrm>
            <a:off x="5224166" y="4847835"/>
            <a:ext cx="855564" cy="0"/>
          </a:xfrm>
          <a:prstGeom prst="line">
            <a:avLst/>
          </a:prstGeom>
          <a:ln w="19080">
            <a:solidFill>
              <a:srgbClr val="6600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Line 31"/>
          <p:cNvSpPr/>
          <p:nvPr/>
        </p:nvSpPr>
        <p:spPr>
          <a:xfrm>
            <a:off x="6079730" y="4379184"/>
            <a:ext cx="0" cy="929136"/>
          </a:xfrm>
          <a:prstGeom prst="line">
            <a:avLst/>
          </a:prstGeom>
          <a:ln w="25560">
            <a:solidFill>
              <a:srgbClr val="660033"/>
            </a:solidFill>
            <a:custDash>
              <a:ds d="12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TextShape 32"/>
          <p:cNvSpPr txBox="1"/>
          <p:nvPr/>
        </p:nvSpPr>
        <p:spPr>
          <a:xfrm>
            <a:off x="5624518" y="3807660"/>
            <a:ext cx="845114" cy="70509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2500" spc="-1">
                <a:solidFill>
                  <a:srgbClr val="FF0000"/>
                </a:solidFill>
                <a:latin typeface="Arial"/>
              </a:rPr>
              <a:t>B</a:t>
            </a:r>
            <a:r>
              <a:rPr lang="en-GB" sz="2500" spc="-1" baseline="-10000">
                <a:solidFill>
                  <a:srgbClr val="FF0000"/>
                </a:solidFill>
                <a:latin typeface="Arial"/>
              </a:rPr>
              <a:t>phys</a:t>
            </a:r>
            <a:endParaRPr/>
          </a:p>
        </p:txBody>
      </p:sp>
      <p:sp>
        <p:nvSpPr>
          <p:cNvPr id="81" name="TextShape 33"/>
          <p:cNvSpPr txBox="1"/>
          <p:nvPr/>
        </p:nvSpPr>
        <p:spPr>
          <a:xfrm>
            <a:off x="4585432" y="2855663"/>
            <a:ext cx="653102" cy="44546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z="2500" spc="-1">
                <a:solidFill>
                  <a:srgbClr val="0000FF"/>
                </a:solidFill>
                <a:latin typeface="Arial"/>
              </a:rPr>
              <a:t>B</a:t>
            </a:r>
            <a:r>
              <a:rPr lang="en-GB" sz="2500" spc="-1" baseline="-10000">
                <a:solidFill>
                  <a:srgbClr val="0000FF"/>
                </a:solidFill>
                <a:latin typeface="Arial"/>
              </a:rPr>
              <a:t>tag</a:t>
            </a:r>
            <a:endParaRPr/>
          </a:p>
        </p:txBody>
      </p:sp>
      <p:sp>
        <p:nvSpPr>
          <p:cNvPr id="82" name="TextShape 34"/>
          <p:cNvSpPr txBox="1"/>
          <p:nvPr/>
        </p:nvSpPr>
        <p:spPr>
          <a:xfrm>
            <a:off x="165888" y="4147636"/>
            <a:ext cx="1492992" cy="151405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GB" spc="-1">
                <a:latin typeface="Arial"/>
              </a:rPr>
              <a:t>Resolution on </a:t>
            </a:r>
            <a:r>
              <a:rPr lang="en-GB" spc="-1">
                <a:latin typeface="Symbol"/>
              </a:rPr>
              <a:t>D</a:t>
            </a:r>
            <a:r>
              <a:rPr lang="en-GB" spc="-1">
                <a:latin typeface="Arial"/>
              </a:rPr>
              <a:t>t will be dominated by the resolution of the tagging side vertex</a:t>
            </a:r>
            <a:endParaRPr/>
          </a:p>
        </p:txBody>
      </p:sp>
      <p:pic>
        <p:nvPicPr>
          <p:cNvPr id="84" name="Grafik 83"/>
          <p:cNvPicPr/>
          <p:nvPr/>
        </p:nvPicPr>
        <p:blipFill>
          <a:blip r:embed="rId11"/>
          <a:stretch/>
        </p:blipFill>
        <p:spPr>
          <a:xfrm>
            <a:off x="3047376" y="5922301"/>
            <a:ext cx="5877921" cy="659703"/>
          </a:xfrm>
          <a:prstGeom prst="rect">
            <a:avLst/>
          </a:prstGeom>
          <a:ln>
            <a:noFill/>
          </a:ln>
        </p:spPr>
      </p:pic>
      <p:sp>
        <p:nvSpPr>
          <p:cNvPr id="85" name="TextShape 36"/>
          <p:cNvSpPr txBox="1"/>
          <p:nvPr/>
        </p:nvSpPr>
        <p:spPr>
          <a:xfrm>
            <a:off x="3732480" y="1482114"/>
            <a:ext cx="5225472" cy="1010782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marL="195934" indent="-195934">
              <a:buBlip>
                <a:blip r:embed="rId12"/>
              </a:buBlip>
            </a:pPr>
            <a:r>
              <a:rPr lang="en-GB" spc="-1" dirty="0">
                <a:latin typeface="Arial"/>
              </a:rPr>
              <a:t>Y(4S) is the first resonance just above the BB production threshold</a:t>
            </a:r>
            <a:endParaRPr dirty="0"/>
          </a:p>
          <a:p>
            <a:pPr marL="195934" indent="-195934">
              <a:buBlip>
                <a:blip r:embed="rId12"/>
              </a:buBlip>
            </a:pPr>
            <a:r>
              <a:rPr lang="en-GB" spc="-1" dirty="0">
                <a:latin typeface="Arial"/>
              </a:rPr>
              <a:t>Only BB pairs are produced, and are quasi at rest in the Y(4S) frame</a:t>
            </a:r>
            <a:endParaRPr dirty="0"/>
          </a:p>
        </p:txBody>
      </p:sp>
      <p:sp>
        <p:nvSpPr>
          <p:cNvPr id="86" name="TextShape 37"/>
          <p:cNvSpPr txBox="1"/>
          <p:nvPr/>
        </p:nvSpPr>
        <p:spPr>
          <a:xfrm>
            <a:off x="157071" y="6050976"/>
            <a:ext cx="2828913" cy="353039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GB" spc="-1">
                <a:latin typeface="Symbol"/>
              </a:rPr>
              <a:t>D</a:t>
            </a:r>
            <a:r>
              <a:rPr lang="en-GB" spc="-1">
                <a:latin typeface="Arial"/>
              </a:rPr>
              <a:t>t probability parametrization</a:t>
            </a:r>
            <a:endParaRPr/>
          </a:p>
        </p:txBody>
      </p:sp>
      <p:pic>
        <p:nvPicPr>
          <p:cNvPr id="87" name="Grafik 86"/>
          <p:cNvPicPr/>
          <p:nvPr/>
        </p:nvPicPr>
        <p:blipFill>
          <a:blip r:embed="rId13"/>
          <a:stretch/>
        </p:blipFill>
        <p:spPr>
          <a:xfrm>
            <a:off x="82944" y="1438613"/>
            <a:ext cx="3458830" cy="2206411"/>
          </a:xfrm>
          <a:prstGeom prst="rect">
            <a:avLst/>
          </a:prstGeom>
          <a:ln>
            <a:noFill/>
          </a:ln>
        </p:spPr>
      </p:pic>
      <p:sp>
        <p:nvSpPr>
          <p:cNvPr id="88" name="TextShape 38"/>
          <p:cNvSpPr txBox="1"/>
          <p:nvPr/>
        </p:nvSpPr>
        <p:spPr>
          <a:xfrm>
            <a:off x="6200554" y="5260312"/>
            <a:ext cx="1845014" cy="62410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GB" spc="-1">
                <a:latin typeface="Arial"/>
              </a:rPr>
              <a:t>Belle ~ 200 </a:t>
            </a:r>
            <a:r>
              <a:rPr lang="en-GB" spc="-1">
                <a:latin typeface="Symbol"/>
              </a:rPr>
              <a:t>m</a:t>
            </a:r>
            <a:r>
              <a:rPr lang="en-GB" spc="-1">
                <a:latin typeface="Arial"/>
              </a:rPr>
              <a:t>m</a:t>
            </a:r>
            <a:endParaRPr/>
          </a:p>
          <a:p>
            <a:r>
              <a:rPr lang="en-GB" spc="-1">
                <a:latin typeface="Arial"/>
              </a:rPr>
              <a:t>Belle II ~ 130 </a:t>
            </a:r>
            <a:r>
              <a:rPr lang="en-GB" spc="-1">
                <a:latin typeface="Symbol"/>
              </a:rPr>
              <a:t>m</a:t>
            </a:r>
            <a:r>
              <a:rPr lang="en-GB" spc="-1">
                <a:latin typeface="Arial"/>
              </a:rPr>
              <a:t>m  </a:t>
            </a:r>
            <a:endParaRPr/>
          </a:p>
        </p:txBody>
      </p:sp>
      <p:sp>
        <p:nvSpPr>
          <p:cNvPr id="89" name="Textfeld 88"/>
          <p:cNvSpPr txBox="1"/>
          <p:nvPr/>
        </p:nvSpPr>
        <p:spPr>
          <a:xfrm>
            <a:off x="1043608" y="179929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rgbClr val="FF0000"/>
                </a:solidFill>
                <a:latin typeface="+mj-lt"/>
              </a:rPr>
              <a:t>Physics</a:t>
            </a:r>
            <a:r>
              <a:rPr lang="de-DE" sz="3200" b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de-DE" sz="3200" b="1" dirty="0" smtClean="0">
                <a:solidFill>
                  <a:srgbClr val="FF0000"/>
                </a:solidFill>
                <a:latin typeface="Arial Rounded MT Bold" pitchFamily="34" charset="0"/>
              </a:rPr>
              <a:t>&amp; </a:t>
            </a:r>
            <a:r>
              <a:rPr lang="de-DE" sz="3200" b="1" dirty="0" err="1" smtClean="0">
                <a:solidFill>
                  <a:srgbClr val="FF0000"/>
                </a:solidFill>
                <a:latin typeface="Arial Rounded MT Bold" pitchFamily="34" charset="0"/>
              </a:rPr>
              <a:t>Physics</a:t>
            </a:r>
            <a:r>
              <a:rPr lang="de-DE" sz="32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 Rounded MT Bold" pitchFamily="34" charset="0"/>
              </a:rPr>
              <a:t>Preparation</a:t>
            </a:r>
            <a:endParaRPr lang="de-DE" sz="32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438753" y="940658"/>
            <a:ext cx="5886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Time dependent measurements of CP violation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692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1498</Words>
  <Application>Microsoft Office PowerPoint</Application>
  <PresentationFormat>Bildschirmpräsentation (4:3)</PresentationFormat>
  <Paragraphs>386</Paragraphs>
  <Slides>26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2_Standarddesign</vt:lpstr>
      <vt:lpstr>Belle &amp; Belle II</vt:lpstr>
      <vt:lpstr>MPP Team</vt:lpstr>
      <vt:lpstr>Physics at B-factories</vt:lpstr>
      <vt:lpstr>PowerPoint-Präsentation</vt:lpstr>
      <vt:lpstr>IR 6 Oct 2015</vt:lpstr>
      <vt:lpstr>Requirements for the  Belle II detector</vt:lpstr>
      <vt:lpstr>Belle II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CO2 Cooling</vt:lpstr>
      <vt:lpstr>VXD Installation</vt:lpstr>
      <vt:lpstr>Support &amp; Assembly</vt:lpstr>
      <vt:lpstr>Mechanics: jigs for assembly</vt:lpstr>
      <vt:lpstr>Kapton Design</vt:lpstr>
      <vt:lpstr>Sensor/Module Production</vt:lpstr>
      <vt:lpstr>1st Module Completed</vt:lpstr>
      <vt:lpstr>Injection Noise &amp; Gating</vt:lpstr>
      <vt:lpstr>Tests with laser</vt:lpstr>
      <vt:lpstr>Schedule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2012-12-17T14:23:56Z</dcterms:created>
  <dcterms:modified xsi:type="dcterms:W3CDTF">2015-12-14T10:16:12Z</dcterms:modified>
</cp:coreProperties>
</file>