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591" r:id="rId2"/>
    <p:sldId id="596" r:id="rId3"/>
    <p:sldId id="530" r:id="rId4"/>
    <p:sldId id="531" r:id="rId5"/>
    <p:sldId id="534" r:id="rId6"/>
    <p:sldId id="535" r:id="rId7"/>
    <p:sldId id="597" r:id="rId8"/>
    <p:sldId id="598" r:id="rId9"/>
    <p:sldId id="537" r:id="rId10"/>
    <p:sldId id="538" r:id="rId11"/>
    <p:sldId id="600" r:id="rId12"/>
    <p:sldId id="601" r:id="rId13"/>
    <p:sldId id="542" r:id="rId14"/>
    <p:sldId id="603" r:id="rId15"/>
    <p:sldId id="628" r:id="rId16"/>
    <p:sldId id="594" r:id="rId17"/>
    <p:sldId id="545" r:id="rId18"/>
    <p:sldId id="625" r:id="rId19"/>
    <p:sldId id="553" r:id="rId20"/>
    <p:sldId id="607" r:id="rId21"/>
    <p:sldId id="605" r:id="rId22"/>
    <p:sldId id="606" r:id="rId23"/>
    <p:sldId id="593" r:id="rId24"/>
    <p:sldId id="555" r:id="rId25"/>
    <p:sldId id="556" r:id="rId26"/>
    <p:sldId id="609" r:id="rId27"/>
    <p:sldId id="613" r:id="rId28"/>
    <p:sldId id="614" r:id="rId29"/>
    <p:sldId id="560" r:id="rId30"/>
    <p:sldId id="615" r:id="rId31"/>
    <p:sldId id="616" r:id="rId32"/>
    <p:sldId id="617" r:id="rId33"/>
    <p:sldId id="618" r:id="rId34"/>
    <p:sldId id="619" r:id="rId35"/>
    <p:sldId id="626" r:id="rId36"/>
    <p:sldId id="620" r:id="rId37"/>
    <p:sldId id="621" r:id="rId38"/>
    <p:sldId id="622" r:id="rId39"/>
    <p:sldId id="567" r:id="rId40"/>
    <p:sldId id="623" r:id="rId41"/>
    <p:sldId id="592" r:id="rId42"/>
    <p:sldId id="578" r:id="rId43"/>
  </p:sldIdLst>
  <p:sldSz cx="9217025" cy="6911975"/>
  <p:notesSz cx="6781800" cy="9926638"/>
  <p:custDataLst>
    <p:tags r:id="rId45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953737"/>
    <a:srgbClr val="C00000"/>
    <a:srgbClr val="3366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93" autoAdjust="0"/>
    <p:restoredTop sz="94540" autoAdjust="0"/>
  </p:normalViewPr>
  <p:slideViewPr>
    <p:cSldViewPr>
      <p:cViewPr>
        <p:scale>
          <a:sx n="60" d="100"/>
          <a:sy n="60" d="100"/>
        </p:scale>
        <p:origin x="-1644" y="-1134"/>
      </p:cViewPr>
      <p:guideLst>
        <p:guide orient="horz" pos="1134"/>
        <p:guide orient="horz" pos="3901"/>
        <p:guide pos="1633"/>
        <p:guide pos="2470"/>
        <p:guide pos="4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3684210526317E-3"/>
          <c:y val="0.13842482100238662"/>
          <c:w val="0.99342105263157898"/>
          <c:h val="0.71599045346062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373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FF00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CCCC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73</c:v>
                </c:pt>
                <c:pt idx="1">
                  <c:v>1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4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980161664233321E-2"/>
          <c:y val="2.9409423858025897E-2"/>
          <c:w val="0.89153383351411408"/>
          <c:h val="0.815355659673538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Sheet1!$A$2:$A$39</c:f>
              <c:numCache>
                <c:formatCode>0</c:formatCode>
                <c:ptCount val="38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1980</c:v>
                </c:pt>
                <c:pt idx="4">
                  <c:v>1981</c:v>
                </c:pt>
                <c:pt idx="5">
                  <c:v>1982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1987</c:v>
                </c:pt>
                <c:pt idx="11">
                  <c:v>1988</c:v>
                </c:pt>
                <c:pt idx="12">
                  <c:v>1989</c:v>
                </c:pt>
                <c:pt idx="13">
                  <c:v>1990</c:v>
                </c:pt>
                <c:pt idx="14">
                  <c:v>1991</c:v>
                </c:pt>
                <c:pt idx="15">
                  <c:v>1992</c:v>
                </c:pt>
                <c:pt idx="16">
                  <c:v>1993</c:v>
                </c:pt>
                <c:pt idx="17">
                  <c:v>1994</c:v>
                </c:pt>
                <c:pt idx="18">
                  <c:v>1995</c:v>
                </c:pt>
                <c:pt idx="19">
                  <c:v>1996</c:v>
                </c:pt>
                <c:pt idx="20">
                  <c:v>1997</c:v>
                </c:pt>
                <c:pt idx="21">
                  <c:v>1998</c:v>
                </c:pt>
                <c:pt idx="22">
                  <c:v>1999</c:v>
                </c:pt>
                <c:pt idx="23">
                  <c:v>2000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  <c:pt idx="35">
                  <c:v>2012</c:v>
                </c:pt>
                <c:pt idx="36">
                  <c:v>2013</c:v>
                </c:pt>
                <c:pt idx="37">
                  <c:v>2014</c:v>
                </c:pt>
              </c:numCache>
            </c:numRef>
          </c:cat>
          <c:val>
            <c:numRef>
              <c:f>Sheet1!$B$2:$B$39</c:f>
              <c:numCache>
                <c:formatCode>0</c:formatCode>
                <c:ptCount val="38"/>
                <c:pt idx="0">
                  <c:v>10</c:v>
                </c:pt>
                <c:pt idx="1">
                  <c:v>70</c:v>
                </c:pt>
                <c:pt idx="2">
                  <c:v>43</c:v>
                </c:pt>
                <c:pt idx="3">
                  <c:v>24</c:v>
                </c:pt>
                <c:pt idx="4">
                  <c:v>104</c:v>
                </c:pt>
                <c:pt idx="5">
                  <c:v>126</c:v>
                </c:pt>
                <c:pt idx="6">
                  <c:v>99</c:v>
                </c:pt>
                <c:pt idx="7">
                  <c:v>88</c:v>
                </c:pt>
                <c:pt idx="8">
                  <c:v>91</c:v>
                </c:pt>
                <c:pt idx="9">
                  <c:v>129</c:v>
                </c:pt>
                <c:pt idx="10">
                  <c:v>103</c:v>
                </c:pt>
                <c:pt idx="11">
                  <c:v>109</c:v>
                </c:pt>
                <c:pt idx="12">
                  <c:v>97</c:v>
                </c:pt>
                <c:pt idx="13">
                  <c:v>110</c:v>
                </c:pt>
                <c:pt idx="14">
                  <c:v>102</c:v>
                </c:pt>
                <c:pt idx="15">
                  <c:v>92</c:v>
                </c:pt>
                <c:pt idx="16">
                  <c:v>86</c:v>
                </c:pt>
                <c:pt idx="17">
                  <c:v>68</c:v>
                </c:pt>
                <c:pt idx="18">
                  <c:v>87</c:v>
                </c:pt>
                <c:pt idx="19">
                  <c:v>94</c:v>
                </c:pt>
                <c:pt idx="20">
                  <c:v>98</c:v>
                </c:pt>
                <c:pt idx="21">
                  <c:v>122</c:v>
                </c:pt>
                <c:pt idx="22">
                  <c:v>95</c:v>
                </c:pt>
                <c:pt idx="23">
                  <c:v>97</c:v>
                </c:pt>
                <c:pt idx="24">
                  <c:v>72</c:v>
                </c:pt>
                <c:pt idx="25">
                  <c:v>73</c:v>
                </c:pt>
                <c:pt idx="26">
                  <c:v>69</c:v>
                </c:pt>
                <c:pt idx="27">
                  <c:v>113</c:v>
                </c:pt>
                <c:pt idx="28">
                  <c:v>115</c:v>
                </c:pt>
                <c:pt idx="29">
                  <c:v>135</c:v>
                </c:pt>
                <c:pt idx="30">
                  <c:v>179</c:v>
                </c:pt>
                <c:pt idx="31">
                  <c:v>183</c:v>
                </c:pt>
                <c:pt idx="32">
                  <c:v>185</c:v>
                </c:pt>
                <c:pt idx="33">
                  <c:v>221</c:v>
                </c:pt>
                <c:pt idx="34">
                  <c:v>188</c:v>
                </c:pt>
                <c:pt idx="35">
                  <c:v>206</c:v>
                </c:pt>
                <c:pt idx="36">
                  <c:v>236</c:v>
                </c:pt>
                <c:pt idx="37">
                  <c:v>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842624"/>
        <c:axId val="32520384"/>
      </c:barChart>
      <c:catAx>
        <c:axId val="17084262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32520384"/>
        <c:crosses val="autoZero"/>
        <c:auto val="1"/>
        <c:lblAlgn val="ctr"/>
        <c:lblOffset val="100"/>
        <c:noMultiLvlLbl val="0"/>
      </c:catAx>
      <c:valAx>
        <c:axId val="3252038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70842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3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4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608513" y="6696437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Project Review, MPP, Munich, 14–15 Dec 2015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Project Review, MPP, Munich, 14–15 Dec 2015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Raffelt\cast_tracking_labeled.mov" TargetMode="External"/><Relationship Id="rId1" Type="http://schemas.microsoft.com/office/2007/relationships/media" Target="file:///C:\Users\Georg%20Raffelt\Desktop\Raffelt\cast_tracking_labeled.mov" TargetMode="Externa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9" Type="http://schemas.openxmlformats.org/officeDocument/2006/relationships/image" Target="../media/image27.jpg"/><Relationship Id="rId3" Type="http://schemas.openxmlformats.org/officeDocument/2006/relationships/image" Target="../media/image10.jpg"/><Relationship Id="rId21" Type="http://schemas.openxmlformats.org/officeDocument/2006/relationships/image" Target="../media/image200.png"/><Relationship Id="rId34" Type="http://schemas.openxmlformats.org/officeDocument/2006/relationships/image" Target="../media/image22.jpg"/><Relationship Id="rId7" Type="http://schemas.openxmlformats.org/officeDocument/2006/relationships/image" Target="../media/image14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21.jpg"/><Relationship Id="rId38" Type="http://schemas.openxmlformats.org/officeDocument/2006/relationships/image" Target="../media/image26.jpg"/><Relationship Id="rId2" Type="http://schemas.openxmlformats.org/officeDocument/2006/relationships/image" Target="../media/image9.jpg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24" Type="http://schemas.openxmlformats.org/officeDocument/2006/relationships/image" Target="../media/image231.png"/><Relationship Id="rId32" Type="http://schemas.openxmlformats.org/officeDocument/2006/relationships/image" Target="../media/image20.jpg"/><Relationship Id="rId37" Type="http://schemas.openxmlformats.org/officeDocument/2006/relationships/image" Target="../media/image25.jpg"/><Relationship Id="rId40" Type="http://schemas.openxmlformats.org/officeDocument/2006/relationships/image" Target="../media/image28.jpg"/><Relationship Id="rId5" Type="http://schemas.openxmlformats.org/officeDocument/2006/relationships/image" Target="../media/image12.jpg"/><Relationship Id="rId23" Type="http://schemas.openxmlformats.org/officeDocument/2006/relationships/image" Target="../media/image223.png"/><Relationship Id="rId28" Type="http://schemas.openxmlformats.org/officeDocument/2006/relationships/image" Target="../media/image16.jpg"/><Relationship Id="rId36" Type="http://schemas.openxmlformats.org/officeDocument/2006/relationships/image" Target="../media/image24.jpg"/><Relationship Id="rId19" Type="http://schemas.openxmlformats.org/officeDocument/2006/relationships/image" Target="../media/image180.png"/><Relationship Id="rId31" Type="http://schemas.openxmlformats.org/officeDocument/2006/relationships/image" Target="../media/image19.jpg"/><Relationship Id="rId4" Type="http://schemas.openxmlformats.org/officeDocument/2006/relationships/image" Target="../media/image11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18.jpg"/><Relationship Id="rId35" Type="http://schemas.openxmlformats.org/officeDocument/2006/relationships/image" Target="../media/image23.jpg"/><Relationship Id="rId8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280.png"/><Relationship Id="rId10" Type="http://schemas.openxmlformats.org/officeDocument/2006/relationships/image" Target="../media/image64.png"/><Relationship Id="rId4" Type="http://schemas.openxmlformats.org/officeDocument/2006/relationships/image" Target="../media/image270.pn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7" Type="http://schemas.openxmlformats.org/officeDocument/2006/relationships/image" Target="../media/image110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1.png"/><Relationship Id="rId5" Type="http://schemas.openxmlformats.org/officeDocument/2006/relationships/image" Target="../media/image1080.png"/><Relationship Id="rId4" Type="http://schemas.openxmlformats.org/officeDocument/2006/relationships/image" Target="../media/image1070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0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3.png"/><Relationship Id="rId26" Type="http://schemas.openxmlformats.org/officeDocument/2006/relationships/image" Target="../media/image25.png"/><Relationship Id="rId39" Type="http://schemas.openxmlformats.org/officeDocument/2006/relationships/image" Target="../media/image272.png"/><Relationship Id="rId21" Type="http://schemas.openxmlformats.org/officeDocument/2006/relationships/image" Target="../media/image200.png"/><Relationship Id="rId34" Type="http://schemas.openxmlformats.org/officeDocument/2006/relationships/image" Target="../media/image22.jpg"/><Relationship Id="rId42" Type="http://schemas.openxmlformats.org/officeDocument/2006/relationships/image" Target="../media/image32.jpg"/><Relationship Id="rId47" Type="http://schemas.openxmlformats.org/officeDocument/2006/relationships/image" Target="../media/image290.pn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6" Type="http://schemas.openxmlformats.org/officeDocument/2006/relationships/image" Target="../media/image15.png"/><Relationship Id="rId20" Type="http://schemas.openxmlformats.org/officeDocument/2006/relationships/image" Target="../media/image191.png"/><Relationship Id="rId29" Type="http://schemas.openxmlformats.org/officeDocument/2006/relationships/image" Target="../media/image17.jpg"/><Relationship Id="rId41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24" Type="http://schemas.openxmlformats.org/officeDocument/2006/relationships/image" Target="../media/image231.png"/><Relationship Id="rId32" Type="http://schemas.openxmlformats.org/officeDocument/2006/relationships/image" Target="../media/image20.jpg"/><Relationship Id="rId37" Type="http://schemas.openxmlformats.org/officeDocument/2006/relationships/image" Target="../media/image20.png"/><Relationship Id="rId40" Type="http://schemas.openxmlformats.org/officeDocument/2006/relationships/image" Target="../media/image30.jpg"/><Relationship Id="rId45" Type="http://schemas.openxmlformats.org/officeDocument/2006/relationships/image" Target="../media/image35.png"/><Relationship Id="rId5" Type="http://schemas.openxmlformats.org/officeDocument/2006/relationships/image" Target="../media/image12.jpg"/><Relationship Id="rId23" Type="http://schemas.openxmlformats.org/officeDocument/2006/relationships/image" Target="../media/image22.png"/><Relationship Id="rId28" Type="http://schemas.openxmlformats.org/officeDocument/2006/relationships/image" Target="../media/image16.jpg"/><Relationship Id="rId36" Type="http://schemas.openxmlformats.org/officeDocument/2006/relationships/image" Target="../media/image29.png"/><Relationship Id="rId19" Type="http://schemas.openxmlformats.org/officeDocument/2006/relationships/image" Target="../media/image18.png"/><Relationship Id="rId31" Type="http://schemas.openxmlformats.org/officeDocument/2006/relationships/image" Target="../media/image19.jpg"/><Relationship Id="rId44" Type="http://schemas.openxmlformats.org/officeDocument/2006/relationships/image" Target="../media/image34.jpg"/><Relationship Id="rId4" Type="http://schemas.openxmlformats.org/officeDocument/2006/relationships/image" Target="../media/image11.jp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18.jpg"/><Relationship Id="rId35" Type="http://schemas.openxmlformats.org/officeDocument/2006/relationships/image" Target="../media/image23.jpg"/><Relationship Id="rId43" Type="http://schemas.openxmlformats.org/officeDocument/2006/relationships/image" Target="../media/image33.jpg"/><Relationship Id="rId48" Type="http://schemas.openxmlformats.org/officeDocument/2006/relationships/image" Target="../media/image36.png"/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1.jpg"/><Relationship Id="rId38" Type="http://schemas.openxmlformats.org/officeDocument/2006/relationships/image" Target="../media/image230.png"/><Relationship Id="rId46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13" Type="http://schemas.openxmlformats.org/officeDocument/2006/relationships/image" Target="../media/image105.png"/><Relationship Id="rId3" Type="http://schemas.openxmlformats.org/officeDocument/2006/relationships/image" Target="../media/image97.jpg"/><Relationship Id="rId7" Type="http://schemas.openxmlformats.org/officeDocument/2006/relationships/image" Target="../media/image100.jpg"/><Relationship Id="rId12" Type="http://schemas.openxmlformats.org/officeDocument/2006/relationships/image" Target="../media/image104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11" Type="http://schemas.openxmlformats.org/officeDocument/2006/relationships/image" Target="../media/image103.jpg"/><Relationship Id="rId5" Type="http://schemas.openxmlformats.org/officeDocument/2006/relationships/image" Target="../media/image99.jpg"/><Relationship Id="rId10" Type="http://schemas.openxmlformats.org/officeDocument/2006/relationships/image" Target="../media/image5.png"/><Relationship Id="rId4" Type="http://schemas.openxmlformats.org/officeDocument/2006/relationships/image" Target="../media/image98.jpg"/><Relationship Id="rId9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36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1.pn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80.png"/><Relationship Id="rId7" Type="http://schemas.openxmlformats.org/officeDocument/2006/relationships/image" Target="../media/image2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openxmlformats.org/officeDocument/2006/relationships/image" Target="../media/image78.png"/><Relationship Id="rId5" Type="http://schemas.openxmlformats.org/officeDocument/2006/relationships/image" Target="../media/image200.png"/><Relationship Id="rId10" Type="http://schemas.openxmlformats.org/officeDocument/2006/relationships/image" Target="../media/image160.png"/><Relationship Id="rId4" Type="http://schemas.openxmlformats.org/officeDocument/2006/relationships/image" Target="../media/image191.png"/><Relationship Id="rId9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3892" y="3095937"/>
            <a:ext cx="8929240" cy="1302540"/>
          </a:xfrm>
          <a:effectLst/>
        </p:spPr>
        <p:txBody>
          <a:bodyPr/>
          <a:lstStyle/>
          <a:p>
            <a:r>
              <a:rPr lang="en-US" sz="7200" smtClean="0"/>
              <a:t>Axion Landscape</a:t>
            </a:r>
            <a:endParaRPr lang="en-US" sz="7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4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527"/>
            <a:ext cx="1727671" cy="172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94414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Matter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Long-Range Force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287547"/>
            <a:ext cx="1584220" cy="13134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7" y="334343"/>
            <a:ext cx="996449" cy="1159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32" y="143767"/>
            <a:ext cx="1728000" cy="172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7443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Universe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152" y="61923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endParaRPr lang="en-US" sz="2900" b="1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5803742"/>
            <a:ext cx="1296180" cy="1052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52" y="5904327"/>
            <a:ext cx="1405798" cy="980558"/>
          </a:xfrm>
          <a:prstGeom prst="rect">
            <a:avLst/>
          </a:prstGeom>
        </p:spPr>
      </p:pic>
      <p:sp>
        <p:nvSpPr>
          <p:cNvPr id="21" name="Title 2"/>
          <p:cNvSpPr txBox="1">
            <a:spLocks/>
          </p:cNvSpPr>
          <p:nvPr/>
        </p:nvSpPr>
        <p:spPr>
          <a:xfrm>
            <a:off x="-128" y="5623642"/>
            <a:ext cx="8929240" cy="1302540"/>
          </a:xfrm>
          <a:prstGeom prst="rect">
            <a:avLst/>
          </a:prstGeom>
          <a:noFill/>
          <a:effectLst/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Georg Raffelt</a:t>
            </a:r>
          </a:p>
          <a:p>
            <a:r>
              <a:rPr lang="en-US" sz="3000" smtClean="0"/>
              <a:t>Max Planck Institute for Physics, Munich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4779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Cleansing Axion</a:t>
            </a:r>
            <a:endParaRPr lang="en-US"/>
          </a:p>
        </p:txBody>
      </p:sp>
      <p:pic>
        <p:nvPicPr>
          <p:cNvPr id="4" name="Picture 4" descr="C:\Users\Georg Raffelt\Desktop\Avignon\pics\frank_wilc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13" y="791997"/>
            <a:ext cx="2448272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eorg Raffelt\Desktop\Avignon\pics\axiondishwas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647998"/>
            <a:ext cx="1729693" cy="583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eorg Raffelt\Desktop\Avignon\pics\925007933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4966483"/>
            <a:ext cx="1728192" cy="15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408713" y="3887986"/>
            <a:ext cx="244827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/>
              </a:rPr>
              <a:t>Frank Wilczek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40561" y="5183981"/>
            <a:ext cx="3861429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/>
            <a:r>
              <a:rPr lang="en-US" sz="2200" b="1">
                <a:effectLst/>
              </a:rPr>
              <a:t>“I named them after a laundry</a:t>
            </a:r>
          </a:p>
          <a:p>
            <a:pPr algn="r"/>
            <a:r>
              <a:rPr lang="en-US" sz="2200" b="1">
                <a:effectLst/>
              </a:rPr>
              <a:t> detergent, since they clean up</a:t>
            </a:r>
          </a:p>
          <a:p>
            <a:pPr algn="r"/>
            <a:r>
              <a:rPr lang="en-US" sz="2200" b="1">
                <a:effectLst/>
              </a:rPr>
              <a:t> a problem with an axial current.”</a:t>
            </a:r>
          </a:p>
          <a:p>
            <a:pPr algn="r"/>
            <a:r>
              <a:rPr lang="en-US" sz="2200" b="1">
                <a:effectLst/>
              </a:rPr>
              <a:t> (Nobel lecture 2004)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46" y="1223677"/>
            <a:ext cx="3234706" cy="36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Arthur Godfrey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8" y="0"/>
            <a:ext cx="9217025" cy="6912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-494"/>
            <a:ext cx="5328196" cy="69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9952" y="3888137"/>
            <a:ext cx="5994790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</a:rPr>
              <a:t>Opportunities for detection</a:t>
            </a:r>
            <a:endParaRPr lang="en-US" sz="3600" b="1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36360" y="3384067"/>
            <a:ext cx="2809228" cy="2088200"/>
            <a:chOff x="6336360" y="3384067"/>
            <a:chExt cx="2809228" cy="2088200"/>
          </a:xfrm>
        </p:grpSpPr>
        <p:sp>
          <p:nvSpPr>
            <p:cNvPr id="402" name="Rectangle 401"/>
            <p:cNvSpPr>
              <a:spLocks noChangeArrowheads="1"/>
            </p:cNvSpPr>
            <p:nvPr/>
          </p:nvSpPr>
          <p:spPr bwMode="auto">
            <a:xfrm>
              <a:off x="6336360" y="3384067"/>
              <a:ext cx="2809228" cy="648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algn="ctr"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Astrophysical Bounds</a:t>
              </a:r>
            </a:p>
            <a:p>
              <a:pPr algn="ctr"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(Energy loss of stars)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752" y="4104267"/>
              <a:ext cx="1368000" cy="13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6" name="Rectangle 4"/>
            <p:cNvSpPr>
              <a:spLocks noChangeArrowheads="1"/>
            </p:cNvSpPr>
            <p:nvPr/>
          </p:nvSpPr>
          <p:spPr bwMode="auto">
            <a:xfrm>
              <a:off x="6336752" y="5184227"/>
              <a:ext cx="1368000" cy="28799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7" name="Picture 4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142" y="4104267"/>
              <a:ext cx="1368000" cy="13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9" name="Rectangle 4"/>
            <p:cNvSpPr>
              <a:spLocks noChangeArrowheads="1"/>
            </p:cNvSpPr>
            <p:nvPr/>
          </p:nvSpPr>
          <p:spPr bwMode="auto">
            <a:xfrm>
              <a:off x="7776952" y="5184227"/>
              <a:ext cx="1368000" cy="28799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Globular Cluster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99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360040" y="2663877"/>
                <a:ext cx="4104452" cy="3383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Primakoff effect:</a:t>
                </a:r>
              </a:p>
              <a:p>
                <a:pPr algn="l"/>
                <a:endParaRPr lang="en-US" sz="7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l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Axion-photon transition in external</a:t>
                </a:r>
              </a:p>
              <a:p>
                <a:pPr algn="l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static E or B field</a:t>
                </a:r>
              </a:p>
              <a:p>
                <a:pPr algn="l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(Originally discussed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 </a:t>
                </a:r>
              </a:p>
              <a:p>
                <a:pPr algn="l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 by Henri Primakoff 1951)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40" y="2663877"/>
                <a:ext cx="4104452" cy="3383988"/>
              </a:xfrm>
              <a:prstGeom prst="rect">
                <a:avLst/>
              </a:prstGeom>
              <a:blipFill rotWithShape="1">
                <a:blip r:embed="rId3"/>
                <a:stretch>
                  <a:fillRect l="-1634" t="-9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08512" y="2663877"/>
            <a:ext cx="4392488" cy="338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Pierre Sikivie:</a:t>
            </a:r>
          </a:p>
          <a:p>
            <a:pPr algn="l"/>
            <a:endParaRPr lang="en-US" sz="70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Macroscopic B-field can provide a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large coherent transition rate over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a big volume (low-mass axions)</a:t>
            </a:r>
          </a:p>
          <a:p>
            <a:pPr algn="l"/>
            <a:endParaRPr lang="en-US" sz="50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Axion helioscope: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  Look at the Sun through a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effectLst/>
              </a:rPr>
              <a:t>dipole magnet</a:t>
            </a:r>
            <a:endParaRPr lang="en-US" sz="200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l"/>
            <a:endParaRPr lang="en-US" sz="50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Axion haloscope: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  Look for dark-matter axions with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effectLst/>
              </a:rPr>
              <a:t>a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microwave resonant cavity</a:t>
            </a:r>
          </a:p>
        </p:txBody>
      </p:sp>
      <p:pic>
        <p:nvPicPr>
          <p:cNvPr id="6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50" y="4487949"/>
            <a:ext cx="2376258" cy="12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9922" y="5832317"/>
                <a:ext cx="65168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Two-photon vertex generic for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𝜂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, axion-like particles (ALPs), gravitons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832317"/>
                <a:ext cx="6516844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935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1119850" y="4896187"/>
            <a:ext cx="896302" cy="93613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Solar Axions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"/>
          <p:cNvSpPr>
            <a:spLocks noChangeAspect="1" noChangeArrowheads="1"/>
          </p:cNvSpPr>
          <p:nvPr/>
        </p:nvSpPr>
        <p:spPr bwMode="auto">
          <a:xfrm>
            <a:off x="441050" y="647998"/>
            <a:ext cx="2871319" cy="287099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8086" y="1799994"/>
            <a:ext cx="2151239" cy="920997"/>
            <a:chOff x="2736" y="2208"/>
            <a:chExt cx="1344" cy="57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>
              <a:off x="2736" y="2208"/>
              <a:ext cx="672" cy="46"/>
              <a:chOff x="240" y="2016"/>
              <a:chExt cx="2088" cy="144"/>
            </a:xfrm>
          </p:grpSpPr>
          <p:grpSp>
            <p:nvGrpSpPr>
              <p:cNvPr id="32" name="Group 7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58" name="Freeform 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1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1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3" name="Group 12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54" name="Freeform 1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1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1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1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4" name="Group 17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50" name="Freeform 1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1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2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2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5" name="Group 22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46" name="Freeform 2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2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2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2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6" name="Group 27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42" name="Freeform 2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Freeform 2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3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3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7" name="Group 32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38" name="Freeform 3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Freeform 3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3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7" name="Line 37"/>
            <p:cNvSpPr>
              <a:spLocks noChangeAspect="1" noChangeShapeType="1"/>
            </p:cNvSpPr>
            <p:nvPr/>
          </p:nvSpPr>
          <p:spPr bwMode="auto">
            <a:xfrm flipV="1">
              <a:off x="3408" y="2208"/>
              <a:ext cx="672" cy="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3408" y="2208"/>
              <a:ext cx="46" cy="448"/>
              <a:chOff x="3647" y="2303"/>
              <a:chExt cx="46" cy="448"/>
            </a:xfrm>
          </p:grpSpPr>
          <p:grpSp>
            <p:nvGrpSpPr>
              <p:cNvPr id="12" name="Group 39"/>
              <p:cNvGrpSpPr>
                <a:grpSpLocks noChangeAspect="1"/>
              </p:cNvGrpSpPr>
              <p:nvPr/>
            </p:nvGrpSpPr>
            <p:grpSpPr bwMode="auto">
              <a:xfrm rot="-5400000">
                <a:off x="3614" y="2672"/>
                <a:ext cx="112" cy="46"/>
                <a:chOff x="288" y="2208"/>
                <a:chExt cx="4416" cy="1440"/>
              </a:xfrm>
            </p:grpSpPr>
            <p:sp>
              <p:nvSpPr>
                <p:cNvPr id="28" name="Freeform 40"/>
                <p:cNvSpPr>
                  <a:spLocks noChangeAspect="1"/>
                </p:cNvSpPr>
                <p:nvPr/>
              </p:nvSpPr>
              <p:spPr bwMode="auto">
                <a:xfrm>
                  <a:off x="1381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Freeform 41"/>
                <p:cNvSpPr>
                  <a:spLocks noChangeAspect="1"/>
                </p:cNvSpPr>
                <p:nvPr/>
              </p:nvSpPr>
              <p:spPr bwMode="auto">
                <a:xfrm flipH="1">
                  <a:off x="235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Freeform 42"/>
                <p:cNvSpPr>
                  <a:spLocks noChangeAspect="1"/>
                </p:cNvSpPr>
                <p:nvPr/>
              </p:nvSpPr>
              <p:spPr bwMode="auto">
                <a:xfrm flipV="1">
                  <a:off x="3601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Freeform 43"/>
                <p:cNvSpPr>
                  <a:spLocks noChangeAspect="1"/>
                </p:cNvSpPr>
                <p:nvPr/>
              </p:nvSpPr>
              <p:spPr bwMode="auto">
                <a:xfrm flipH="1" flipV="1">
                  <a:off x="252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3" name="Group 44"/>
              <p:cNvGrpSpPr>
                <a:grpSpLocks noChangeAspect="1"/>
              </p:cNvGrpSpPr>
              <p:nvPr/>
            </p:nvGrpSpPr>
            <p:grpSpPr bwMode="auto">
              <a:xfrm rot="-5400000">
                <a:off x="3614" y="2560"/>
                <a:ext cx="112" cy="46"/>
                <a:chOff x="288" y="2208"/>
                <a:chExt cx="4416" cy="1440"/>
              </a:xfrm>
            </p:grpSpPr>
            <p:sp>
              <p:nvSpPr>
                <p:cNvPr id="24" name="Freeform 45"/>
                <p:cNvSpPr>
                  <a:spLocks noChangeAspect="1"/>
                </p:cNvSpPr>
                <p:nvPr/>
              </p:nvSpPr>
              <p:spPr bwMode="auto">
                <a:xfrm>
                  <a:off x="1404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Freeform 46"/>
                <p:cNvSpPr>
                  <a:spLocks noChangeAspect="1"/>
                </p:cNvSpPr>
                <p:nvPr/>
              </p:nvSpPr>
              <p:spPr bwMode="auto">
                <a:xfrm flipH="1">
                  <a:off x="294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47"/>
                <p:cNvSpPr>
                  <a:spLocks noChangeAspect="1"/>
                </p:cNvSpPr>
                <p:nvPr/>
              </p:nvSpPr>
              <p:spPr bwMode="auto">
                <a:xfrm flipV="1">
                  <a:off x="3660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48"/>
                <p:cNvSpPr>
                  <a:spLocks noChangeAspect="1"/>
                </p:cNvSpPr>
                <p:nvPr/>
              </p:nvSpPr>
              <p:spPr bwMode="auto">
                <a:xfrm flipH="1" flipV="1">
                  <a:off x="2513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4" name="Group 49"/>
              <p:cNvGrpSpPr>
                <a:grpSpLocks noChangeAspect="1"/>
              </p:cNvGrpSpPr>
              <p:nvPr/>
            </p:nvGrpSpPr>
            <p:grpSpPr bwMode="auto">
              <a:xfrm rot="-5400000">
                <a:off x="3614" y="2448"/>
                <a:ext cx="112" cy="46"/>
                <a:chOff x="288" y="2208"/>
                <a:chExt cx="4416" cy="1440"/>
              </a:xfrm>
            </p:grpSpPr>
            <p:sp>
              <p:nvSpPr>
                <p:cNvPr id="20" name="Freeform 50"/>
                <p:cNvSpPr>
                  <a:spLocks noChangeAspect="1"/>
                </p:cNvSpPr>
                <p:nvPr/>
              </p:nvSpPr>
              <p:spPr bwMode="auto">
                <a:xfrm>
                  <a:off x="1389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Freeform 51"/>
                <p:cNvSpPr>
                  <a:spLocks noChangeAspect="1"/>
                </p:cNvSpPr>
                <p:nvPr/>
              </p:nvSpPr>
              <p:spPr bwMode="auto">
                <a:xfrm flipH="1">
                  <a:off x="243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Freeform 52"/>
                <p:cNvSpPr>
                  <a:spLocks noChangeAspect="1"/>
                </p:cNvSpPr>
                <p:nvPr/>
              </p:nvSpPr>
              <p:spPr bwMode="auto">
                <a:xfrm flipV="1">
                  <a:off x="3609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Freeform 53"/>
                <p:cNvSpPr>
                  <a:spLocks noChangeAspect="1"/>
                </p:cNvSpPr>
                <p:nvPr/>
              </p:nvSpPr>
              <p:spPr bwMode="auto">
                <a:xfrm flipH="1" flipV="1">
                  <a:off x="2536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54"/>
              <p:cNvGrpSpPr>
                <a:grpSpLocks noChangeAspect="1"/>
              </p:cNvGrpSpPr>
              <p:nvPr/>
            </p:nvGrpSpPr>
            <p:grpSpPr bwMode="auto">
              <a:xfrm rot="-5400000">
                <a:off x="3614" y="2336"/>
                <a:ext cx="112" cy="46"/>
                <a:chOff x="288" y="2208"/>
                <a:chExt cx="4416" cy="1440"/>
              </a:xfrm>
            </p:grpSpPr>
            <p:sp>
              <p:nvSpPr>
                <p:cNvPr id="16" name="Freeform 55"/>
                <p:cNvSpPr>
                  <a:spLocks noChangeAspect="1"/>
                </p:cNvSpPr>
                <p:nvPr/>
              </p:nvSpPr>
              <p:spPr bwMode="auto">
                <a:xfrm>
                  <a:off x="1412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56"/>
                <p:cNvSpPr>
                  <a:spLocks noChangeAspect="1"/>
                </p:cNvSpPr>
                <p:nvPr/>
              </p:nvSpPr>
              <p:spPr bwMode="auto">
                <a:xfrm flipH="1">
                  <a:off x="302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57"/>
                <p:cNvSpPr>
                  <a:spLocks noChangeAspect="1"/>
                </p:cNvSpPr>
                <p:nvPr/>
              </p:nvSpPr>
              <p:spPr bwMode="auto">
                <a:xfrm flipV="1">
                  <a:off x="366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Freeform 58"/>
                <p:cNvSpPr>
                  <a:spLocks noChangeAspect="1"/>
                </p:cNvSpPr>
                <p:nvPr/>
              </p:nvSpPr>
              <p:spPr bwMode="auto">
                <a:xfrm flipH="1" flipV="1">
                  <a:off x="2522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9" name="Group 59"/>
            <p:cNvGrpSpPr>
              <a:grpSpLocks noChangeAspect="1"/>
            </p:cNvGrpSpPr>
            <p:nvPr/>
          </p:nvGrpSpPr>
          <p:grpSpPr bwMode="auto">
            <a:xfrm>
              <a:off x="3360" y="2592"/>
              <a:ext cx="190" cy="192"/>
              <a:chOff x="2880" y="3264"/>
              <a:chExt cx="288" cy="288"/>
            </a:xfrm>
          </p:grpSpPr>
          <p:sp>
            <p:nvSpPr>
              <p:cNvPr id="10" name="Line 60"/>
              <p:cNvSpPr>
                <a:spLocks noChangeAspect="1" noChangeShapeType="1"/>
              </p:cNvSpPr>
              <p:nvPr/>
            </p:nvSpPr>
            <p:spPr bwMode="auto">
              <a:xfrm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Line 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62" name="Text Box 62"/>
          <p:cNvSpPr txBox="1">
            <a:spLocks noChangeArrowheads="1"/>
          </p:cNvSpPr>
          <p:nvPr/>
        </p:nvSpPr>
        <p:spPr bwMode="auto">
          <a:xfrm>
            <a:off x="691578" y="1799994"/>
            <a:ext cx="321036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2535282" y="1727994"/>
            <a:ext cx="384043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 i="1">
                <a:solidFill>
                  <a:srgbClr val="008000"/>
                </a:solidFill>
              </a:rPr>
              <a:t>a</a:t>
            </a:r>
            <a:endParaRPr lang="de-DE" sz="2600" b="1" i="1">
              <a:solidFill>
                <a:srgbClr val="008000"/>
              </a:solidFill>
            </a:endParaRPr>
          </a:p>
        </p:txBody>
      </p:sp>
      <p:sp>
        <p:nvSpPr>
          <p:cNvPr id="64" name="Text Box 64"/>
          <p:cNvSpPr txBox="1">
            <a:spLocks noChangeArrowheads="1"/>
          </p:cNvSpPr>
          <p:nvPr/>
        </p:nvSpPr>
        <p:spPr bwMode="auto">
          <a:xfrm>
            <a:off x="1530171" y="2945990"/>
            <a:ext cx="583657" cy="40083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latin typeface="+mj-lt"/>
              </a:rPr>
              <a:t>Sun</a:t>
            </a:r>
            <a:endParaRPr lang="de-DE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1185132" y="1148996"/>
            <a:ext cx="1359575" cy="5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Primakoff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production</a:t>
            </a:r>
            <a:endParaRPr lang="de-DE" b="1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761529" y="674997"/>
            <a:ext cx="4608513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400" b="1"/>
              <a:t>Axion Helioscope</a:t>
            </a:r>
          </a:p>
          <a:p>
            <a:pPr defTabSz="921018"/>
            <a:r>
              <a:rPr lang="en-US" sz="2400" b="1"/>
              <a:t>(Sikivie 1983)</a:t>
            </a:r>
            <a:endParaRPr lang="de-DE" sz="2400" b="1"/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8777476" y="1799994"/>
            <a:ext cx="334537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4902545" y="2234992"/>
            <a:ext cx="3804423" cy="46049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8706968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4902545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4902545" y="2234992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4902545" y="1543495"/>
            <a:ext cx="3804423" cy="460498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4902545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8706968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4902545" y="2015993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6" name="Text Box 76"/>
          <p:cNvSpPr txBox="1">
            <a:spLocks noChangeArrowheads="1"/>
          </p:cNvSpPr>
          <p:nvPr/>
        </p:nvSpPr>
        <p:spPr bwMode="auto">
          <a:xfrm>
            <a:off x="4464497" y="1796994"/>
            <a:ext cx="369041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</a:t>
            </a:r>
            <a:endParaRPr lang="de-DE" sz="26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7" name="Line 77"/>
          <p:cNvSpPr>
            <a:spLocks noChangeAspect="1" noChangeShapeType="1"/>
          </p:cNvSpPr>
          <p:nvPr/>
        </p:nvSpPr>
        <p:spPr bwMode="auto">
          <a:xfrm flipH="1" flipV="1">
            <a:off x="4830537" y="2116493"/>
            <a:ext cx="1870709" cy="30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732749" y="2080493"/>
            <a:ext cx="2047728" cy="75000"/>
            <a:chOff x="1632" y="3792"/>
            <a:chExt cx="1344" cy="46"/>
          </a:xfrm>
        </p:grpSpPr>
        <p:grpSp>
          <p:nvGrpSpPr>
            <p:cNvPr id="79" name="Group 79"/>
            <p:cNvGrpSpPr>
              <a:grpSpLocks noChangeAspect="1"/>
            </p:cNvGrpSpPr>
            <p:nvPr/>
          </p:nvGrpSpPr>
          <p:grpSpPr bwMode="auto">
            <a:xfrm flipH="1">
              <a:off x="1632" y="3792"/>
              <a:ext cx="672" cy="46"/>
              <a:chOff x="240" y="2016"/>
              <a:chExt cx="2088" cy="144"/>
            </a:xfrm>
          </p:grpSpPr>
          <p:grpSp>
            <p:nvGrpSpPr>
              <p:cNvPr id="111" name="Group 80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37" name="Freeform 8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Freeform 8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9" name="Freeform 8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Freeform 8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2" name="Group 85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33" name="Freeform 8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Freeform 8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Freeform 8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Freeform 8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3" name="Group 90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129" name="Freeform 91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Freeform 92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Freeform 93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Freeform 94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4" name="Group 95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125" name="Freeform 96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Freeform 97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Freeform 98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Freeform 99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5" name="Group 100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121" name="Freeform 10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Freeform 10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Freeform 10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Freeform 10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6" name="Group 105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117" name="Freeform 10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Freeform 10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Freeform 10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Freeform 10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80" name="Group 110"/>
            <p:cNvGrpSpPr>
              <a:grpSpLocks noChangeAspect="1"/>
            </p:cNvGrpSpPr>
            <p:nvPr/>
          </p:nvGrpSpPr>
          <p:grpSpPr bwMode="auto">
            <a:xfrm flipH="1">
              <a:off x="2304" y="3792"/>
              <a:ext cx="672" cy="46"/>
              <a:chOff x="240" y="2016"/>
              <a:chExt cx="2088" cy="144"/>
            </a:xfrm>
          </p:grpSpPr>
          <p:grpSp>
            <p:nvGrpSpPr>
              <p:cNvPr id="81" name="Group 111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07" name="Freeform 11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" name="Freeform 11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9" name="Freeform 114"/>
                <p:cNvSpPr>
                  <a:spLocks noChangeAspect="1"/>
                </p:cNvSpPr>
                <p:nvPr/>
              </p:nvSpPr>
              <p:spPr bwMode="auto">
                <a:xfrm flipV="1">
                  <a:off x="362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Freeform 11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2" name="Group 116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03" name="Freeform 117"/>
                <p:cNvSpPr>
                  <a:spLocks noChangeAspect="1"/>
                </p:cNvSpPr>
                <p:nvPr/>
              </p:nvSpPr>
              <p:spPr bwMode="auto">
                <a:xfrm>
                  <a:off x="142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" name="Freeform 118"/>
                <p:cNvSpPr>
                  <a:spLocks noChangeAspect="1"/>
                </p:cNvSpPr>
                <p:nvPr/>
              </p:nvSpPr>
              <p:spPr bwMode="auto">
                <a:xfrm flipH="1">
                  <a:off x="29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" name="Freeform 11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Freeform 120"/>
                <p:cNvSpPr>
                  <a:spLocks noChangeAspect="1"/>
                </p:cNvSpPr>
                <p:nvPr/>
              </p:nvSpPr>
              <p:spPr bwMode="auto">
                <a:xfrm flipH="1" flipV="1">
                  <a:off x="2549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3" name="Group 121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99" name="Freeform 122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0" name="Freeform 123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1" name="Freeform 124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2" name="Freeform 125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4" name="Group 126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95" name="Freeform 127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6" name="Freeform 128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7" name="Freeform 129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Freeform 130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5" name="Group 131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91" name="Freeform 13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" name="Freeform 13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134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" name="Freeform 13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6" name="Group 136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87" name="Freeform 137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138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13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Freeform 140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1" name="Text Box 141"/>
          <p:cNvSpPr txBox="1">
            <a:spLocks noChangeArrowheads="1"/>
          </p:cNvSpPr>
          <p:nvPr/>
        </p:nvSpPr>
        <p:spPr bwMode="auto">
          <a:xfrm>
            <a:off x="4895850" y="2663991"/>
            <a:ext cx="3841116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Axion-Photon-Oscillation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142" name="Text Box 142"/>
          <p:cNvSpPr txBox="1">
            <a:spLocks noChangeArrowheads="1"/>
          </p:cNvSpPr>
          <p:nvPr/>
        </p:nvSpPr>
        <p:spPr bwMode="auto">
          <a:xfrm>
            <a:off x="4824542" y="3599987"/>
            <a:ext cx="4176583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Tokyo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Helioscope (“Sumico”)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Results since 1998, up again 2008)</a:t>
            </a:r>
          </a:p>
          <a:p>
            <a:pPr algn="l" eaLnBrk="1" hangingPunct="1">
              <a:lnSpc>
                <a:spcPct val="30000"/>
              </a:lnSpc>
              <a:buFont typeface="Monotype Sorts" pitchFamily="2" charset="2"/>
              <a:buChar char="è"/>
            </a:pPr>
            <a:endParaRPr lang="en-US">
              <a:solidFill>
                <a:srgbClr val="990000"/>
              </a:solidFill>
              <a:effectLst/>
              <a:latin typeface="+mn-lt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CERN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Solar Telescope (CAST)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Data since 2003)</a:t>
            </a:r>
            <a:endParaRPr lang="de-DE">
              <a:solidFill>
                <a:srgbClr val="990000"/>
              </a:solidFill>
              <a:effectLst/>
              <a:latin typeface="+mn-lt"/>
            </a:endParaRPr>
          </a:p>
        </p:txBody>
      </p:sp>
      <p:sp>
        <p:nvSpPr>
          <p:cNvPr id="143" name="AutoShape 143"/>
          <p:cNvSpPr>
            <a:spLocks noChangeArrowheads="1"/>
          </p:cNvSpPr>
          <p:nvPr/>
        </p:nvSpPr>
        <p:spPr bwMode="auto">
          <a:xfrm>
            <a:off x="3058841" y="1562995"/>
            <a:ext cx="1765696" cy="1100996"/>
          </a:xfrm>
          <a:prstGeom prst="rightArrow">
            <a:avLst>
              <a:gd name="adj1" fmla="val 52861"/>
              <a:gd name="adj2" fmla="val 50682"/>
            </a:avLst>
          </a:prstGeom>
          <a:gradFill rotWithShape="0">
            <a:gsLst>
              <a:gs pos="0">
                <a:srgbClr val="CCFF99"/>
              </a:gs>
              <a:gs pos="100000">
                <a:srgbClr val="0099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>
                <a:latin typeface="Comic Sans MS" pitchFamily="66" charset="0"/>
              </a:rPr>
              <a:t> </a:t>
            </a:r>
            <a:r>
              <a:rPr lang="en-US" sz="2000" b="1">
                <a:solidFill>
                  <a:schemeClr val="tx1"/>
                </a:solidFill>
                <a:effectLst/>
              </a:rPr>
              <a:t>Axion  flux</a:t>
            </a:r>
            <a:endParaRPr lang="de-DE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144" name="Text Box 144"/>
          <p:cNvSpPr txBox="1">
            <a:spLocks noChangeArrowheads="1"/>
          </p:cNvSpPr>
          <p:nvPr/>
        </p:nvSpPr>
        <p:spPr bwMode="auto">
          <a:xfrm>
            <a:off x="4752659" y="5032471"/>
            <a:ext cx="4608513" cy="15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de-DE">
                <a:effectLst/>
                <a:latin typeface="+mn-lt"/>
              </a:rPr>
              <a:t>Alternative technique: 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effectLst/>
                <a:latin typeface="+mn-lt"/>
              </a:rPr>
              <a:t> Bragg conversion in crystal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Experimental limits on solar axion flux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from dark-matter experiments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(SOLAX, COSME, DAMA, CDMS ...)</a:t>
            </a:r>
          </a:p>
        </p:txBody>
      </p:sp>
      <p:sp>
        <p:nvSpPr>
          <p:cNvPr id="145" name="Rectangle 145"/>
          <p:cNvSpPr>
            <a:spLocks noChangeArrowheads="1"/>
          </p:cNvSpPr>
          <p:nvPr/>
        </p:nvSpPr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28" y="0"/>
            <a:ext cx="9217025" cy="6911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smtClean="0"/>
              <a:t>CERN Axion Solar Telescope (CAST)</a:t>
            </a:r>
            <a:endParaRPr lang="en-US"/>
          </a:p>
        </p:txBody>
      </p:sp>
      <p:pic>
        <p:nvPicPr>
          <p:cNvPr id="5" name="cast_tracking_label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3600"/>
            <a:ext cx="9217025" cy="5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CAST Results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467"/>
            <a:ext cx="9216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00622" y="1367697"/>
            <a:ext cx="2047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AA0000"/>
                </a:solidFill>
              </a:rPr>
              <a:t>Weinberg Wilczek</a:t>
            </a:r>
          </a:p>
          <a:p>
            <a:r>
              <a:rPr lang="en-US" sz="2000" smtClean="0">
                <a:solidFill>
                  <a:srgbClr val="AA0000"/>
                </a:solidFill>
              </a:rPr>
              <a:t>“standard axion”</a:t>
            </a:r>
            <a:endParaRPr lang="en-US" sz="2000">
              <a:solidFill>
                <a:srgbClr val="AA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52578" y="2003573"/>
            <a:ext cx="344224" cy="300254"/>
          </a:xfrm>
          <a:prstGeom prst="straightConnector1">
            <a:avLst/>
          </a:prstGeom>
          <a:ln w="28575">
            <a:solidFill>
              <a:srgbClr val="A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480772" y="3239957"/>
                <a:ext cx="1766701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𝛾𝛾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64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72" y="3239957"/>
                <a:ext cx="1766701" cy="6560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88162" y="1223677"/>
                <a:ext cx="2321854" cy="1040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rgbClr val="336699"/>
                    </a:solidFill>
                  </a:rPr>
                  <a:t>Two parameters:</a:t>
                </a:r>
              </a:p>
              <a:p>
                <a:r>
                  <a:rPr lang="en-US" sz="2000" smtClean="0">
                    <a:solidFill>
                      <a:srgbClr val="336699"/>
                    </a:solidFill>
                  </a:rPr>
                  <a:t>- ALP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rgbClr val="336699"/>
                  </a:solidFill>
                </a:endParaRPr>
              </a:p>
              <a:p>
                <a:r>
                  <a:rPr lang="en-US" sz="2000" smtClean="0">
                    <a:solidFill>
                      <a:srgbClr val="336699"/>
                    </a:solidFill>
                  </a:rPr>
                  <a:t>- ALP-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336699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000" smtClean="0">
                    <a:solidFill>
                      <a:srgbClr val="336699"/>
                    </a:solidFill>
                  </a:rPr>
                  <a:t>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62" y="1223677"/>
                <a:ext cx="2321854" cy="1040157"/>
              </a:xfrm>
              <a:prstGeom prst="rect">
                <a:avLst/>
              </a:prstGeom>
              <a:blipFill rotWithShape="1">
                <a:blip r:embed="rId4"/>
                <a:stretch>
                  <a:fillRect l="-2895" t="-2941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88162" y="2807897"/>
            <a:ext cx="2821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336699"/>
                </a:solidFill>
              </a:rPr>
              <a:t>Model dependence</a:t>
            </a:r>
          </a:p>
          <a:p>
            <a:r>
              <a:rPr lang="en-US" sz="2000" smtClean="0">
                <a:solidFill>
                  <a:srgbClr val="336699"/>
                </a:solidFill>
              </a:rPr>
              <a:t>(KSVZ, DFSZ, …) broadens</a:t>
            </a:r>
          </a:p>
          <a:p>
            <a:r>
              <a:rPr lang="en-US" sz="2000" smtClean="0">
                <a:solidFill>
                  <a:srgbClr val="336699"/>
                </a:solidFill>
              </a:rPr>
              <a:t>the “axion line”</a:t>
            </a:r>
            <a:endParaRPr lang="en-US" sz="2000">
              <a:solidFill>
                <a:srgbClr val="336699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76452" y="3567963"/>
            <a:ext cx="720100" cy="608124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3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6652" y="1098707"/>
            <a:ext cx="914400" cy="914400"/>
          </a:xfrm>
          <a:prstGeom prst="rect">
            <a:avLst/>
          </a:prstGeom>
          <a:solidFill>
            <a:srgbClr val="FF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42449" y="1079657"/>
            <a:ext cx="2378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CAST exclusion range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" y="792417"/>
            <a:ext cx="7632000" cy="576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88162" y="2879907"/>
            <a:ext cx="2392590" cy="978408"/>
            <a:chOff x="2088162" y="2879907"/>
            <a:chExt cx="2392590" cy="978408"/>
          </a:xfrm>
        </p:grpSpPr>
        <p:sp>
          <p:nvSpPr>
            <p:cNvPr id="6" name="Down Arrow 5"/>
            <p:cNvSpPr/>
            <p:nvPr/>
          </p:nvSpPr>
          <p:spPr>
            <a:xfrm>
              <a:off x="2088162" y="2879907"/>
              <a:ext cx="484632" cy="978408"/>
            </a:xfrm>
            <a:prstGeom prst="downArrow">
              <a:avLst/>
            </a:prstGeom>
            <a:solidFill>
              <a:srgbClr val="AA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76202" y="3066332"/>
              <a:ext cx="21045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AA0000"/>
                  </a:solidFill>
                </a:rPr>
                <a:t>ALPS-II at DESY</a:t>
              </a:r>
              <a:endParaRPr lang="en-US" sz="2400" b="1">
                <a:solidFill>
                  <a:srgbClr val="AA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9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roup 776"/>
          <p:cNvGrpSpPr/>
          <p:nvPr/>
        </p:nvGrpSpPr>
        <p:grpSpPr>
          <a:xfrm>
            <a:off x="8389697" y="2088343"/>
            <a:ext cx="648000" cy="496209"/>
            <a:chOff x="8389697" y="2088343"/>
            <a:chExt cx="648000" cy="496209"/>
          </a:xfrm>
        </p:grpSpPr>
        <p:sp>
          <p:nvSpPr>
            <p:cNvPr id="778" name="TextBox 777"/>
            <p:cNvSpPr txBox="1"/>
            <p:nvPr/>
          </p:nvSpPr>
          <p:spPr>
            <a:xfrm>
              <a:off x="8389697" y="2224552"/>
              <a:ext cx="648000" cy="360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600" smtClean="0"/>
                <a:t>22 </a:t>
              </a:r>
              <a:r>
                <a:rPr lang="en-US" sz="1600" smtClean="0">
                  <a:latin typeface="Symbol" panose="05050102010706020507" pitchFamily="18" charset="2"/>
                </a:rPr>
                <a:t>m</a:t>
              </a:r>
              <a:r>
                <a:rPr lang="en-US" sz="1600" smtClean="0"/>
                <a:t>g</a:t>
              </a:r>
              <a:endParaRPr lang="en-US" sz="1600"/>
            </a:p>
          </p:txBody>
        </p:sp>
        <p:cxnSp>
          <p:nvCxnSpPr>
            <p:cNvPr id="779" name="Straight Arrow Connector 778"/>
            <p:cNvCxnSpPr/>
            <p:nvPr/>
          </p:nvCxnSpPr>
          <p:spPr>
            <a:xfrm flipV="1">
              <a:off x="8713082" y="208834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0712" y="2087797"/>
            <a:ext cx="4320410" cy="4463816"/>
            <a:chOff x="4680712" y="2087797"/>
            <a:chExt cx="4320410" cy="4463816"/>
          </a:xfrm>
        </p:grpSpPr>
        <p:sp>
          <p:nvSpPr>
            <p:cNvPr id="25" name="Rectangle 24"/>
            <p:cNvSpPr/>
            <p:nvPr/>
          </p:nvSpPr>
          <p:spPr>
            <a:xfrm>
              <a:off x="4908760" y="2087797"/>
              <a:ext cx="4080599" cy="189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41122" y="2160057"/>
              <a:ext cx="3960000" cy="180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“for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the theoretical discovery of a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mechanism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that contributes to our understanding of the origin of mass of subatomic particles, and which recently was confirmed through the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discovery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of the predicted fundamental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par-ticle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, by the ATLAS and CMS experiments at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CERN’s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Large Hadron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Collider”</a:t>
              </a:r>
              <a:endParaRPr lang="en-US" sz="16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722" y="4257624"/>
              <a:ext cx="1368000" cy="19347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112" y="4248097"/>
              <a:ext cx="1368000" cy="19347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7" name="Rectangle 1029"/>
            <p:cNvSpPr>
              <a:spLocks noChangeArrowheads="1"/>
            </p:cNvSpPr>
            <p:nvPr/>
          </p:nvSpPr>
          <p:spPr bwMode="auto">
            <a:xfrm>
              <a:off x="7560922" y="619236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mtClean="0"/>
                <a:t>P. Higgs</a:t>
              </a:r>
              <a:endParaRPr lang="en-US"/>
            </a:p>
          </p:txBody>
        </p:sp>
        <p:sp>
          <p:nvSpPr>
            <p:cNvPr id="768" name="Rectangle 1029"/>
            <p:cNvSpPr>
              <a:spLocks noChangeArrowheads="1"/>
            </p:cNvSpPr>
            <p:nvPr/>
          </p:nvSpPr>
          <p:spPr bwMode="auto">
            <a:xfrm>
              <a:off x="6120722" y="619236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/>
                <a:t>F</a:t>
              </a:r>
              <a:r>
                <a:rPr lang="en-US" smtClean="0"/>
                <a:t>. Englert</a:t>
              </a:r>
              <a:endParaRPr lang="en-US"/>
            </a:p>
          </p:txBody>
        </p:sp>
        <p:pic>
          <p:nvPicPr>
            <p:cNvPr id="769" name="Picture 768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712" y="4536137"/>
              <a:ext cx="1368000" cy="1368000"/>
            </a:xfrm>
            <a:prstGeom prst="rect">
              <a:avLst/>
            </a:prstGeom>
          </p:spPr>
        </p:pic>
        <p:sp>
          <p:nvSpPr>
            <p:cNvPr id="771" name="Rectangle 1029"/>
            <p:cNvSpPr>
              <a:spLocks noChangeArrowheads="1"/>
            </p:cNvSpPr>
            <p:nvPr/>
          </p:nvSpPr>
          <p:spPr bwMode="auto">
            <a:xfrm>
              <a:off x="4680712" y="590432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 b="1" smtClean="0">
                  <a:solidFill>
                    <a:schemeClr val="accent6">
                      <a:lumMod val="50000"/>
                    </a:schemeClr>
                  </a:solidFill>
                </a:rPr>
                <a:t>2013</a:t>
              </a:r>
              <a:endParaRPr lang="en-US" sz="20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772" name="Straight Arrow Connector 771"/>
            <p:cNvCxnSpPr/>
            <p:nvPr/>
          </p:nvCxnSpPr>
          <p:spPr>
            <a:xfrm rot="5400000">
              <a:off x="5007715" y="2836907"/>
              <a:ext cx="4737" cy="225282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98623" y="2951917"/>
            <a:ext cx="4337879" cy="3599696"/>
            <a:chOff x="198623" y="2951917"/>
            <a:chExt cx="4337879" cy="3599696"/>
          </a:xfrm>
        </p:grpSpPr>
        <p:sp>
          <p:nvSpPr>
            <p:cNvPr id="8" name="Rectangle 7"/>
            <p:cNvSpPr/>
            <p:nvPr/>
          </p:nvSpPr>
          <p:spPr>
            <a:xfrm>
              <a:off x="198623" y="3143689"/>
              <a:ext cx="2664000" cy="79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“for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the discovery of neutrino oscillations,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which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shows that neutrinos have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mass”</a:t>
              </a:r>
              <a:endParaRPr lang="en-US" sz="16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02" y="4248097"/>
              <a:ext cx="1368000" cy="19347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112" y="4248097"/>
              <a:ext cx="1368000" cy="19347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312" y="4536327"/>
              <a:ext cx="1368000" cy="1368000"/>
            </a:xfrm>
            <a:prstGeom prst="rect">
              <a:avLst/>
            </a:prstGeom>
          </p:spPr>
        </p:pic>
        <p:sp>
          <p:nvSpPr>
            <p:cNvPr id="762" name="Rectangle 1029"/>
            <p:cNvSpPr>
              <a:spLocks noChangeArrowheads="1"/>
            </p:cNvSpPr>
            <p:nvPr/>
          </p:nvSpPr>
          <p:spPr bwMode="auto">
            <a:xfrm>
              <a:off x="288102" y="619236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mtClean="0"/>
                <a:t>T. Kajita</a:t>
              </a:r>
              <a:endParaRPr lang="en-US"/>
            </a:p>
          </p:txBody>
        </p:sp>
        <p:sp>
          <p:nvSpPr>
            <p:cNvPr id="766" name="Rectangle 1029"/>
            <p:cNvSpPr>
              <a:spLocks noChangeArrowheads="1"/>
            </p:cNvSpPr>
            <p:nvPr/>
          </p:nvSpPr>
          <p:spPr bwMode="auto">
            <a:xfrm>
              <a:off x="1728112" y="619236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/>
                <a:t>A. McDonald</a:t>
              </a:r>
            </a:p>
          </p:txBody>
        </p:sp>
        <p:sp>
          <p:nvSpPr>
            <p:cNvPr id="770" name="Rectangle 1029"/>
            <p:cNvSpPr>
              <a:spLocks noChangeArrowheads="1"/>
            </p:cNvSpPr>
            <p:nvPr/>
          </p:nvSpPr>
          <p:spPr bwMode="auto">
            <a:xfrm>
              <a:off x="3168502" y="5905131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 b="1" smtClean="0">
                  <a:solidFill>
                    <a:schemeClr val="accent6">
                      <a:lumMod val="50000"/>
                    </a:schemeClr>
                  </a:solidFill>
                </a:rPr>
                <a:t>2015</a:t>
              </a:r>
              <a:endParaRPr lang="en-US" sz="20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773" name="Straight Arrow Connector 772"/>
            <p:cNvCxnSpPr/>
            <p:nvPr/>
          </p:nvCxnSpPr>
          <p:spPr>
            <a:xfrm rot="10800000">
              <a:off x="1291315" y="2951917"/>
              <a:ext cx="4737" cy="225282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4" name="Straight Arrow Connector 773"/>
            <p:cNvCxnSpPr/>
            <p:nvPr/>
          </p:nvCxnSpPr>
          <p:spPr>
            <a:xfrm rot="10800000">
              <a:off x="1641220" y="2951917"/>
              <a:ext cx="4737" cy="225282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Shining TeV Gamma Rays through the Universe</a:t>
            </a:r>
            <a:endParaRPr lang="en-US"/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" y="1007647"/>
            <a:ext cx="7200000" cy="518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6543135"/>
            <a:ext cx="92170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Figure from a talk by Manuel Meyer (Univ. Hamburg)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" y="1007647"/>
            <a:ext cx="7200000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 (</a:t>
            </a:r>
            <a:r>
              <a:rPr lang="en-US" smtClean="0"/>
              <a:t>IAXO) at CERN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274" y="5392734"/>
            <a:ext cx="896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Irastorza et al.: Towards a new generation axion helioscope, arXiv:1103.5334</a:t>
            </a:r>
          </a:p>
          <a:p>
            <a:r>
              <a:rPr lang="en-US" sz="2000"/>
              <a:t>• Armengaud </a:t>
            </a:r>
            <a:r>
              <a:rPr lang="en-US" sz="2000" smtClean="0"/>
              <a:t>et al.:</a:t>
            </a:r>
          </a:p>
          <a:p>
            <a:r>
              <a:rPr lang="en-US" sz="2000" smtClean="0"/>
              <a:t>  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</a:t>
            </a:r>
            <a:r>
              <a:rPr lang="en-US" sz="2000"/>
              <a:t>1401.3233</a:t>
            </a:r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" y="863627"/>
            <a:ext cx="2618620" cy="261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Need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 w/</a:t>
                </a:r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bigger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aperture: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Lighter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(no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iron yoke)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Bores at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</a:t>
                </a:r>
                <a:r>
                  <a:rPr lang="en-US" sz="2400" baseline="-25000" smtClean="0">
                    <a:solidFill>
                      <a:srgbClr val="003399"/>
                    </a:solidFill>
                  </a:rPr>
                  <a:t>room</a:t>
                </a:r>
                <a:endParaRPr lang="en-US" sz="2400" baseline="-25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blipFill rotWithShape="1">
                <a:blip r:embed="rId3"/>
                <a:stretch>
                  <a:fillRect l="-2673" r="-44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82" y="864096"/>
            <a:ext cx="6148751" cy="3845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93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163"/>
            <a:ext cx="7632000" cy="5759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62" y="1439707"/>
            <a:ext cx="23475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- Improvement by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a factor of 30</a:t>
            </a:r>
          </a:p>
          <a:p>
            <a:endParaRPr lang="en-US" sz="8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- Leaping into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uncharted territory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00122" y="3600007"/>
            <a:ext cx="2880400" cy="792110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Pushing generic</a:t>
            </a:r>
          </a:p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 frontier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 rot="18983267">
            <a:off x="4651351" y="3550432"/>
            <a:ext cx="1504621" cy="708575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QCD Axion</a:t>
            </a:r>
          </a:p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 frontier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62" y="4464127"/>
            <a:ext cx="1410505" cy="11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" y="64665"/>
            <a:ext cx="9217024" cy="582932"/>
          </a:xfrm>
          <a:noFill/>
          <a:ln>
            <a:noFill/>
          </a:ln>
        </p:spPr>
        <p:txBody>
          <a:bodyPr/>
          <a:lstStyle/>
          <a:p>
            <a:r>
              <a:rPr lang="en-US" smtClean="0"/>
              <a:t> Pie Chart</a:t>
            </a:r>
            <a:r>
              <a:rPr lang="en-US" baseline="0" smtClean="0"/>
              <a:t> of </a:t>
            </a:r>
            <a:r>
              <a:rPr lang="en-US" smtClean="0"/>
              <a:t>Dark Matter of the Universe</a:t>
            </a:r>
            <a:endParaRPr lang="en-US" dirty="0"/>
          </a:p>
        </p:txBody>
      </p:sp>
      <p:pic>
        <p:nvPicPr>
          <p:cNvPr id="3" name="Picture 3" descr="C:\Users\Georg Raffelt\Desktop\sky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178909"/>
              </p:ext>
            </p:extLst>
          </p:nvPr>
        </p:nvGraphicFramePr>
        <p:xfrm>
          <a:off x="1083120" y="1381135"/>
          <a:ext cx="7049284" cy="38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4056" y="935637"/>
            <a:ext cx="3384376" cy="10079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Dark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Cosmological Constant)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912769" y="4463624"/>
            <a:ext cx="1800200" cy="863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286888" y="5039622"/>
            <a:ext cx="1872208" cy="86399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Dark Matter</a:t>
            </a:r>
          </a:p>
          <a:p>
            <a:pPr defTabSz="921018"/>
            <a:r>
              <a:rPr lang="en-US" sz="2400" b="1" smtClean="0"/>
              <a:t>25%</a:t>
            </a:r>
            <a:endParaRPr lang="en-US" sz="2400" b="1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4056" y="4679623"/>
            <a:ext cx="2880320" cy="12284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Ordinary </a:t>
            </a:r>
            <a:r>
              <a:rPr lang="en-US" sz="2400" b="1" smtClean="0"/>
              <a:t>Matter  5%</a:t>
            </a:r>
            <a:endParaRPr lang="en-US" sz="2400" b="1"/>
          </a:p>
          <a:p>
            <a:pPr defTabSz="921018"/>
            <a:r>
              <a:rPr lang="en-US" sz="2400" b="1"/>
              <a:t>(of this only about</a:t>
            </a:r>
          </a:p>
          <a:p>
            <a:pPr defTabSz="921018"/>
            <a:r>
              <a:rPr lang="en-US" sz="2400" b="1"/>
              <a:t> 10% luminous)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87" y="935637"/>
            <a:ext cx="1905845" cy="3024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10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6" y="3167947"/>
            <a:ext cx="2565076" cy="1575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Creation of Cosmological Axions by Re-alignment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144015" y="863627"/>
                <a:ext cx="4032697" cy="1612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(very early universe)</a:t>
                </a:r>
                <a:endParaRPr lang="de-DE" b="1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l" eaLnBrk="1" hangingPunct="1"/>
                <a:endParaRPr lang="en-US" sz="70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U</a:t>
                </a:r>
                <a:r>
                  <a:rPr lang="en-US" baseline="-2500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PQ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(1) spontaneously broken</a:t>
                </a:r>
              </a:p>
              <a:p>
                <a:pPr algn="l" eaLnBrk="1" hangingPunct="1"/>
                <a:endParaRPr lang="en-US" sz="4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Higgs field settles in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“Mexican hat”</a:t>
                </a:r>
              </a:p>
              <a:p>
                <a:pPr algn="l" eaLnBrk="1" hangingPunct="1"/>
                <a:endParaRPr lang="en-US" sz="4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de-DE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Axion field sits fixed </a:t>
                </a:r>
                <a:r>
                  <a:rPr lang="de-DE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at 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𝑎</m:t>
                    </m:r>
                    <m:r>
                      <a:rPr lang="de-DE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𝑖</m:t>
                    </m:r>
                    <m:r>
                      <a:rPr lang="de-D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Θ</m:t>
                    </m:r>
                    <m:r>
                      <a:rPr lang="de-DE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𝑖</m:t>
                    </m:r>
                    <m:r>
                      <a:rPr lang="de-D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endParaRPr lang="de-DE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5" y="863627"/>
                <a:ext cx="4032697" cy="1612446"/>
              </a:xfrm>
              <a:prstGeom prst="rect">
                <a:avLst/>
              </a:prstGeom>
              <a:blipFill rotWithShape="1">
                <a:blip r:embed="rId3"/>
                <a:stretch>
                  <a:fillRect l="-1664" t="-2273" r="-1513" b="-26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989279" y="889497"/>
            <a:ext cx="2108701" cy="1684493"/>
            <a:chOff x="2976" y="2410"/>
            <a:chExt cx="1317" cy="1053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976" y="2410"/>
              <a:ext cx="1317" cy="1053"/>
              <a:chOff x="2976" y="2410"/>
              <a:chExt cx="1317" cy="1053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976" y="2492"/>
                <a:ext cx="1248" cy="971"/>
                <a:chOff x="3552" y="624"/>
                <a:chExt cx="1248" cy="1008"/>
              </a:xfrm>
            </p:grpSpPr>
            <p:sp>
              <p:nvSpPr>
                <p:cNvPr id="13" name="Line 9"/>
                <p:cNvSpPr>
                  <a:spLocks noChangeShapeType="1"/>
                </p:cNvSpPr>
                <p:nvPr/>
              </p:nvSpPr>
              <p:spPr bwMode="auto">
                <a:xfrm>
                  <a:off x="3552" y="1536"/>
                  <a:ext cx="12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624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de-DE" sz="23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300" i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 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891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049" y="3345"/>
              <a:ext cx="100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4"/>
            <p:cNvSpPr>
              <a:spLocks noChangeAspect="1" noChangeArrowheads="1"/>
            </p:cNvSpPr>
            <p:nvPr/>
          </p:nvSpPr>
          <p:spPr bwMode="auto">
            <a:xfrm>
              <a:off x="3184" y="3260"/>
              <a:ext cx="96" cy="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989278" y="3226437"/>
            <a:ext cx="1998222" cy="1553994"/>
            <a:chOff x="3552" y="624"/>
            <a:chExt cx="1248" cy="1008"/>
          </a:xfrm>
        </p:grpSpPr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552" y="1536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 flipV="1">
              <a:off x="4176" y="62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7296812" y="3596936"/>
            <a:ext cx="1399656" cy="1006497"/>
            <a:chOff x="3744" y="2208"/>
            <a:chExt cx="874" cy="509"/>
          </a:xfrm>
        </p:grpSpPr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744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 flipH="1">
              <a:off x="4176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" name="Oval 24"/>
          <p:cNvSpPr>
            <a:spLocks noChangeAspect="1" noChangeArrowheads="1"/>
          </p:cNvSpPr>
          <p:nvPr/>
        </p:nvSpPr>
        <p:spPr bwMode="auto">
          <a:xfrm>
            <a:off x="7748362" y="3956935"/>
            <a:ext cx="154517" cy="148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7461830" y="4022934"/>
            <a:ext cx="10801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6"/>
              <p:cNvSpPr txBox="1">
                <a:spLocks noChangeArrowheads="1"/>
              </p:cNvSpPr>
              <p:nvPr/>
            </p:nvSpPr>
            <p:spPr bwMode="auto">
              <a:xfrm>
                <a:off x="8630460" y="4171434"/>
                <a:ext cx="457020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0460" y="4171434"/>
                <a:ext cx="457020" cy="44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7988390" y="3095937"/>
                <a:ext cx="891433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8390" y="3095937"/>
                <a:ext cx="891433" cy="446999"/>
              </a:xfrm>
              <a:prstGeom prst="rect">
                <a:avLst/>
              </a:prstGeom>
              <a:blipFill rotWithShape="1">
                <a:blip r:embed="rId7"/>
                <a:stretch>
                  <a:fillRect b="-205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7565342" y="4733932"/>
                <a:ext cx="1047309" cy="447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3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acc>
                      <m:r>
                        <a:rPr lang="en-US" sz="23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5342" y="4733932"/>
                <a:ext cx="1047309" cy="44783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144016" y="2879907"/>
                <a:ext cx="4536506" cy="252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𝟏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m:t>GeV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𝑯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eV)</a:t>
                </a:r>
                <a:endParaRPr lang="de-DE" b="1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l" eaLnBrk="1" hangingPunct="1"/>
                <a:endParaRPr lang="en-US" sz="80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Axion mass turns on quickly</a:t>
                </a:r>
              </a:p>
              <a:p>
                <a:pPr algn="l" eaLnBrk="1" hangingPunct="1"/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  by thermal </a:t>
                </a:r>
                <a:r>
                  <a:rPr lang="de-DE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instanton gas</a:t>
                </a:r>
              </a:p>
              <a:p>
                <a:pPr algn="l" eaLnBrk="1" hangingPunct="1"/>
                <a:endParaRPr lang="de-DE" sz="5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Field starts oscillating when</a:t>
                </a:r>
                <a:endParaRPr lang="en-US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/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𝑚</m:t>
                    </m:r>
                    <m:r>
                      <a:rPr lang="en-US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𝑎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≳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3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𝐻</m:t>
                    </m:r>
                  </m:oMath>
                </a14:m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/>
                <a:endParaRPr lang="en-US" sz="5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Classical field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oscillations (axions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at rest)</a:t>
                </a:r>
              </a:p>
              <a:p>
                <a:pPr algn="l" eaLnBrk="1" hangingPunct="1"/>
                <a:endParaRPr lang="de-DE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3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2879907"/>
                <a:ext cx="4536506" cy="2520350"/>
              </a:xfrm>
              <a:prstGeom prst="rect">
                <a:avLst/>
              </a:prstGeom>
              <a:blipFill rotWithShape="1">
                <a:blip r:embed="rId9"/>
                <a:stretch>
                  <a:fillRect l="-1478" t="-966" r="-13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4016" y="5472267"/>
            <a:ext cx="8928993" cy="86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953737"/>
                </a:solidFill>
                <a:latin typeface="+mn-lt"/>
              </a:rPr>
              <a:t>Axions are born as nonrelativistic, classical field oscillations</a:t>
            </a:r>
          </a:p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953737"/>
                </a:solidFill>
                <a:latin typeface="+mn-lt"/>
              </a:rPr>
              <a:t>Very small mass, yet cold dark matter</a:t>
            </a:r>
            <a:endParaRPr lang="de-DE" b="1" smtClean="0">
              <a:ln w="3175">
                <a:noFill/>
              </a:ln>
              <a:solidFill>
                <a:srgbClr val="953737"/>
              </a:solidFill>
              <a:latin typeface="+mn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6" y="1007646"/>
            <a:ext cx="2565076" cy="1583513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>
            <a:off x="5904693" y="4320107"/>
            <a:ext cx="223064" cy="1440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80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Cosmology in PLB 120 (1983)</a:t>
            </a:r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144016" y="791997"/>
            <a:ext cx="6624737" cy="3167989"/>
            <a:chOff x="96" y="480"/>
            <a:chExt cx="4416" cy="2112"/>
          </a:xfrm>
        </p:grpSpPr>
        <p:pic>
          <p:nvPicPr>
            <p:cNvPr id="22" name="Picture 4" descr="C:\Users\Georg Raffelt\Desktop\a000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1423809" y="2087992"/>
            <a:ext cx="6624737" cy="3167989"/>
            <a:chOff x="912" y="1344"/>
            <a:chExt cx="4416" cy="2112"/>
          </a:xfrm>
        </p:grpSpPr>
        <p:pic>
          <p:nvPicPr>
            <p:cNvPr id="25" name="Picture 7" descr="C:\Users\Georg Raffelt\Desktop\a00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2448272" y="3383988"/>
            <a:ext cx="6624737" cy="3167989"/>
            <a:chOff x="1632" y="2208"/>
            <a:chExt cx="4416" cy="2112"/>
          </a:xfrm>
        </p:grpSpPr>
        <p:pic>
          <p:nvPicPr>
            <p:cNvPr id="28" name="Picture 10" descr="C:\Users\Georg Raffelt\Desktop\a00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43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Galactic WIMP vs Axion Dark Matter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1122" y="791677"/>
            <a:ext cx="8496112" cy="50401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accent3">
                    <a:lumMod val="50000"/>
                  </a:schemeClr>
                </a:solidFill>
              </a:rPr>
              <a:t>Local dark matter density around  0.4 GeV/cm</a:t>
            </a:r>
            <a:r>
              <a:rPr lang="en-US" sz="2000" b="1" baseline="3000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en-US" sz="2000" b="1" baseline="3000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90" y="1439707"/>
                <a:ext cx="4176712" cy="5040468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US" sz="400" b="1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WIMPs:  Typical mass 100 GeV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Local number density: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𝟒𝟎𝟎𝟎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𝟏𝟎𝟎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𝐆𝐞𝐕</m:t>
                        </m:r>
                      </m:num>
                      <m:den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𝐖𝐈𝐌𝐏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Dilute gas of particles</a:t>
                </a:r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90" y="1439707"/>
                <a:ext cx="4176712" cy="5040468"/>
              </a:xfrm>
              <a:prstGeom prst="rect">
                <a:avLst/>
              </a:prstGeom>
              <a:blipFill rotWithShape="1">
                <a:blip r:embed="rId2"/>
                <a:stretch>
                  <a:fillRect l="-1310"/>
                </a:stretch>
              </a:blip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680522" y="1439707"/>
                <a:ext cx="4176712" cy="504331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US" sz="400" b="1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Axions:  Typical mass 10 </a:t>
                </a:r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eV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Local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number density:</a:t>
                </a:r>
              </a:p>
              <a:p>
                <a:endParaRPr lang="en-US" sz="7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𝟒</m:t>
                    </m:r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×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𝟏𝟗</m:t>
                        </m:r>
                      </m:sup>
                    </m:sSup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𝛍</m:t>
                        </m:r>
                        <m:r>
                          <a:rPr lang="en-US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𝐞𝐕</m:t>
                        </m:r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Typical galactic virial velocity: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𝐠𝐚𝐥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𝒄</m:t>
                    </m:r>
                  </m:oMath>
                </a14:m>
                <a:endParaRPr lang="en-US" sz="2000" b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Typical de Broglie wavelength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(“localisation”)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𝝀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𝝅</m:t>
                        </m:r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𝐠𝐚𝐥</m:t>
                            </m:r>
                          </m:sub>
                        </m:sSub>
                      </m:den>
                    </m:f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𝟏𝟎𝟎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𝐦</m:t>
                    </m:r>
                    <m:r>
                      <a:rPr 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𝛍</m:t>
                        </m:r>
                        <m:r>
                          <a:rPr lang="en-US" sz="20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𝐞𝐕</m:t>
                        </m:r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• Typical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occupation number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𝒇</m:t>
                    </m:r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𝟐𝟓</m:t>
                        </m:r>
                      </m:sup>
                    </m:sSup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𝟏𝟎</m:t>
                                </m:r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000" b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𝛍</m:t>
                                </m:r>
                                <m:r>
                                  <a:rPr lang="en-US" sz="2000" b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𝐞𝐕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𝒂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endParaRPr lang="en-US" sz="6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Highly degenerate Bose gas!</a:t>
                </a: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22" y="1439707"/>
                <a:ext cx="4176712" cy="5043317"/>
              </a:xfrm>
              <a:prstGeom prst="rect">
                <a:avLst/>
              </a:prstGeom>
              <a:blipFill rotWithShape="1">
                <a:blip r:embed="rId3"/>
                <a:stretch>
                  <a:fillRect l="-1456" b="-483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1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Driving Oscillators</a:t>
            </a:r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31932" y="791617"/>
            <a:ext cx="3960550" cy="2304319"/>
            <a:chOff x="431932" y="863627"/>
            <a:chExt cx="3960550" cy="2304319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5" t="536" r="34137" b="-536"/>
            <a:stretch/>
          </p:blipFill>
          <p:spPr>
            <a:xfrm>
              <a:off x="772610" y="1079656"/>
              <a:ext cx="2736000" cy="145176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2140532" y="863627"/>
              <a:ext cx="0" cy="18722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40609" y="2525640"/>
              <a:ext cx="3716793" cy="57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2932" y="2520156"/>
              <a:ext cx="0" cy="2157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25092" y="1121903"/>
              <a:ext cx="216030" cy="53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168615" y="2706281"/>
                  <a:ext cx="672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8615" y="2706281"/>
                  <a:ext cx="672172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1932" y="2706281"/>
                  <a:ext cx="672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2" y="2706281"/>
                  <a:ext cx="67217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143652" y="863627"/>
                  <a:ext cx="931024" cy="516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QCD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652" y="863627"/>
                  <a:ext cx="931024" cy="51655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>
              <a:off x="3509312" y="2519856"/>
              <a:ext cx="0" cy="2157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72932" y="1079656"/>
              <a:ext cx="0" cy="1482605"/>
            </a:xfrm>
            <a:prstGeom prst="line">
              <a:avLst/>
            </a:prstGeom>
            <a:ln w="38100">
              <a:solidFill>
                <a:srgbClr val="557D7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503693" y="1063890"/>
              <a:ext cx="4914" cy="1505845"/>
            </a:xfrm>
            <a:prstGeom prst="line">
              <a:avLst/>
            </a:prstGeom>
            <a:ln w="38100">
              <a:solidFill>
                <a:srgbClr val="557D7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512082" y="2010944"/>
              <a:ext cx="1224170" cy="482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007808" y="1924269"/>
                  <a:ext cx="1384674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i="0" smtClean="0">
                            <a:latin typeface="Cambria Math"/>
                          </a:rPr>
                          <m:t>Θ</m:t>
                        </m:r>
                        <m:r>
                          <a:rPr lang="en-US" sz="2400" b="0" i="0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a</m:t>
                        </m:r>
                        <m:r>
                          <a:rPr lang="en-US" sz="2400" b="0" i="0" smtClean="0"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a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808" y="1924269"/>
                  <a:ext cx="1384674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800122" y="1871767"/>
              <a:ext cx="288380" cy="28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608512" y="719607"/>
            <a:ext cx="4392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xion dark matter: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Relic oscillations of QCD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term</a:t>
            </a:r>
          </a:p>
          <a:p>
            <a:endParaRPr lang="en-US" sz="4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Drives oscillating neutron EDM</a:t>
            </a:r>
          </a:p>
          <a:p>
            <a:endParaRPr lang="en-US" sz="400" b="1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Drives oscillating E-field in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  microwave cavity w/ B-field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4252" y="3311967"/>
            <a:ext cx="1152000" cy="2016280"/>
            <a:chOff x="1584252" y="3311967"/>
            <a:chExt cx="1152000" cy="201628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2160332" y="3311967"/>
              <a:ext cx="0" cy="201628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584252" y="3744177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endPara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9922" y="5544277"/>
                <a:ext cx="360156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Neutron electric dipole moment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oscillating with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𝝎</m:t>
                    </m:r>
                    <m:r>
                      <a:rPr lang="en-US" sz="2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544277"/>
                <a:ext cx="3601563" cy="707886"/>
              </a:xfrm>
              <a:prstGeom prst="rect">
                <a:avLst/>
              </a:prstGeom>
              <a:blipFill rotWithShape="1">
                <a:blip r:embed="rId8"/>
                <a:stretch>
                  <a:fillRect l="-1692" t="-4274" r="-135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>
            <a:off x="6840822" y="3744027"/>
            <a:ext cx="0" cy="129618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36752" y="3311967"/>
            <a:ext cx="0" cy="201628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12582" y="3888047"/>
            <a:ext cx="1061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static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B-field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065393" y="3716768"/>
                <a:ext cx="179170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Axion-induced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electric field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oscillating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𝝎</m:t>
                      </m:r>
                      <m:r>
                        <a:rPr lang="en-US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000" b="1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393" y="3716768"/>
                <a:ext cx="1791709" cy="1323439"/>
              </a:xfrm>
              <a:prstGeom prst="rect">
                <a:avLst/>
              </a:prstGeom>
              <a:blipFill rotWithShape="1">
                <a:blip r:embed="rId9"/>
                <a:stretch>
                  <a:fillRect l="-3401" t="-2304" r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4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228599" y="5472267"/>
                <a:ext cx="8772525" cy="1079346"/>
              </a:xfrm>
              <a:prstGeom prst="roundRect">
                <a:avLst>
                  <a:gd name="adj" fmla="val 1755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𝛺</m:t>
                          </m:r>
                        </m:e>
                        <m:sub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=0.20 </m:t>
                      </m:r>
                      <m:sSubSup>
                        <m:sSub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</a:rPr>
                                    <m:t>GeV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1.184</m:t>
                          </m:r>
                        </m:sup>
                      </m:sSup>
                      <m:r>
                        <a:rPr lang="en-US" sz="24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=0.11 </m:t>
                      </m:r>
                      <m:sSubSup>
                        <m:sSub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a:rPr lang="en-US" sz="2400" b="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</a:rPr>
                                    <m:t>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1.184</m:t>
                          </m:r>
                        </m:sup>
                      </m:sSup>
                    </m:oMath>
                  </m:oMathPara>
                </a14:m>
                <a:endPara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5472267"/>
                <a:ext cx="8772525" cy="1079346"/>
              </a:xfrm>
              <a:prstGeom prst="roundRect">
                <a:avLst>
                  <a:gd name="adj" fmla="val 17554"/>
                </a:avLst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Cold Axion Populations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03942" y="1799757"/>
            <a:ext cx="28804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3942" y="2231817"/>
            <a:ext cx="288040" cy="36005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1982" y="2591867"/>
            <a:ext cx="79211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584092" y="2087797"/>
            <a:ext cx="0" cy="64809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188037" y="1799757"/>
            <a:ext cx="396055" cy="28804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1982" y="1799757"/>
            <a:ext cx="396055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88037" y="1511717"/>
            <a:ext cx="396055" cy="28804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84092" y="1511717"/>
            <a:ext cx="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84092" y="1511717"/>
            <a:ext cx="86412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48212" y="1655737"/>
            <a:ext cx="14402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584092" y="2087797"/>
            <a:ext cx="1008140" cy="32404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84092" y="2735887"/>
            <a:ext cx="28804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872132" y="2591867"/>
            <a:ext cx="360050" cy="7201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1584092" y="2411842"/>
            <a:ext cx="648090" cy="18002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232182" y="2591867"/>
            <a:ext cx="28804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520222" y="2591867"/>
            <a:ext cx="36005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2592232" y="2087797"/>
            <a:ext cx="288040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448212" y="1439707"/>
            <a:ext cx="504070" cy="2160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952282" y="1439707"/>
            <a:ext cx="43206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592232" y="2015787"/>
            <a:ext cx="792110" cy="7201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84342" y="2015787"/>
            <a:ext cx="366165" cy="15041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564368" y="2159807"/>
            <a:ext cx="186139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2880273" y="2591867"/>
            <a:ext cx="68409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20222" y="3023927"/>
            <a:ext cx="57608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089926" y="3095937"/>
            <a:ext cx="369635" cy="36005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456352" y="2591867"/>
            <a:ext cx="108015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872132" y="3311967"/>
            <a:ext cx="122417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287912" y="2591867"/>
            <a:ext cx="50407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84931" y="3023927"/>
            <a:ext cx="444815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29746" y="3275963"/>
            <a:ext cx="458291" cy="2520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188037" y="3275962"/>
            <a:ext cx="684095" cy="360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03048" y="206003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0.37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665876" y="171822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1.12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55517" y="248932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2.01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69946" y="222229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0.63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46026" y="272636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3.14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880272" y="212589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1.93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602006" y="165573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0.01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944142" y="291044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29746" y="280789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0.17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4032429" y="719607"/>
                <a:ext cx="518472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Scenario 1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Cosmic inflation first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PQ symmetry breaking at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𝑇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Every causal patch has different random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Topological defects at interfaces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• Axion dark matter from </a:t>
                </a:r>
                <a:endParaRPr lang="en-US" sz="200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- average re-alignment</a:t>
                </a: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- cosmic-string (CS) &amp; domain-wall (DW) decay</a:t>
                </a:r>
                <a:endParaRPr lang="en-US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29" y="719607"/>
                <a:ext cx="5184723" cy="2862322"/>
              </a:xfrm>
              <a:prstGeom prst="rect">
                <a:avLst/>
              </a:prstGeom>
              <a:blipFill rotWithShape="1">
                <a:blip r:embed="rId3"/>
                <a:stretch>
                  <a:fillRect l="-1175" t="-1064" r="-470" b="-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>
            <a:spLocks noChangeAspect="1"/>
          </p:cNvSpPr>
          <p:nvPr/>
        </p:nvSpPr>
        <p:spPr>
          <a:xfrm>
            <a:off x="2395272" y="1583747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>
            <a:spLocks noChangeAspect="1"/>
          </p:cNvSpPr>
          <p:nvPr/>
        </p:nvSpPr>
        <p:spPr>
          <a:xfrm>
            <a:off x="2287272" y="1475737"/>
            <a:ext cx="360000" cy="360000"/>
          </a:xfrm>
          <a:prstGeom prst="arc">
            <a:avLst>
              <a:gd name="adj1" fmla="val 16200000"/>
              <a:gd name="adj2" fmla="val 12269441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9892" y="1070375"/>
                <a:ext cx="10541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Random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mtClean="0"/>
                  <a:t> values</a:t>
                </a:r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92" y="1070375"/>
                <a:ext cx="1054199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4624" t="-4717" r="-520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097561" y="791617"/>
            <a:ext cx="1412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Cosmic axion</a:t>
            </a:r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032432" y="3527997"/>
                <a:ext cx="518472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Scenario 2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Cosmic inflation after PQ symmetry breaking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•  All axions from re-alignment of one random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in our patch of the universe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Allows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≪1</m:t>
                    </m:r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(“anthropic” case)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32" y="3527997"/>
                <a:ext cx="5184723" cy="1815882"/>
              </a:xfrm>
              <a:prstGeom prst="rect">
                <a:avLst/>
              </a:prstGeom>
              <a:blipFill rotWithShape="1">
                <a:blip r:embed="rId5"/>
                <a:stretch>
                  <a:fillRect l="-1175" t="-1678" b="-5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>
            <a:off x="228600" y="3275962"/>
            <a:ext cx="1868961" cy="136242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376202" y="3293964"/>
            <a:ext cx="1427448" cy="134441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15902" y="4338110"/>
                <a:ext cx="3600500" cy="7201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=1.57</m:t>
                      </m:r>
                    </m:oMath>
                  </m:oMathPara>
                </a14:m>
                <a:endPara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4338110"/>
                <a:ext cx="3600500" cy="720100"/>
              </a:xfrm>
              <a:prstGeom prst="ellipse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3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Production by Domain Wall and String Decay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718803"/>
            <a:ext cx="4968691" cy="583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185162" y="647597"/>
                <a:ext cx="3887402" cy="5904016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Recent numerical studies of collapse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o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f string-domain wall system</a:t>
                </a:r>
              </a:p>
              <a:p>
                <a:endParaRPr lang="en-US" sz="80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8.4±3.0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GeV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1.19</m:t>
                          </m:r>
                        </m:sup>
                      </m:sSup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400" b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     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∗,1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70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−0.41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400 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MeV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Implies a CDM axion mass of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∼300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/>
                  <a:t>Hiramatsu</a:t>
                </a:r>
                <a:r>
                  <a:rPr lang="en-US" sz="2000"/>
                  <a:t>, Kawasaki, </a:t>
                </a:r>
                <a:r>
                  <a:rPr lang="en-US" sz="2000" smtClean="0"/>
                  <a:t>Saikawa</a:t>
                </a:r>
                <a:r>
                  <a:rPr lang="en-US" sz="2000"/>
                  <a:t> </a:t>
                </a:r>
                <a:r>
                  <a:rPr lang="en-US" sz="2000" smtClean="0"/>
                  <a:t>&amp;</a:t>
                </a:r>
                <a:endParaRPr lang="en-US" sz="2000"/>
              </a:p>
              <a:p>
                <a:r>
                  <a:rPr lang="en-US" sz="2000"/>
                  <a:t>Sekiguchi, arXiv:1202.5851 (2012</a:t>
                </a:r>
                <a:r>
                  <a:rPr lang="en-US" sz="2000" smtClean="0"/>
                  <a:t>)</a:t>
                </a:r>
              </a:p>
              <a:p>
                <a:endParaRPr lang="en-US" sz="2000"/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More recently by the same group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90</m:t>
                      </m:r>
                      <m: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140 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  <a:p>
                <a:endParaRPr lang="en-US" sz="800">
                  <a:solidFill>
                    <a:srgbClr val="003399"/>
                  </a:solidFill>
                </a:endParaRPr>
              </a:p>
              <a:p>
                <a:r>
                  <a:rPr lang="en-US" sz="2000" smtClean="0"/>
                  <a:t>Kawasaki</a:t>
                </a:r>
                <a:r>
                  <a:rPr lang="en-US" sz="2000"/>
                  <a:t>, Saikawa </a:t>
                </a:r>
                <a:r>
                  <a:rPr lang="en-US" sz="2000" smtClean="0"/>
                  <a:t>&amp; Sekiguchi,</a:t>
                </a:r>
              </a:p>
              <a:p>
                <a:r>
                  <a:rPr lang="en-US" sz="2000" smtClean="0"/>
                  <a:t>arXiv:1412.0789 (PRD 2015)</a:t>
                </a:r>
                <a:endParaRPr lang="en-US" sz="20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162" y="647597"/>
                <a:ext cx="3887402" cy="5904016"/>
              </a:xfrm>
              <a:prstGeom prst="rect">
                <a:avLst/>
              </a:prstGeom>
              <a:blipFill rotWithShape="1">
                <a:blip r:embed="rId3"/>
                <a:stretch>
                  <a:fillRect l="-1727" t="-516" r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2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9697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6092" y="2231817"/>
            <a:ext cx="8141076" cy="2097815"/>
            <a:chOff x="936092" y="2231817"/>
            <a:chExt cx="8141076" cy="2097815"/>
          </a:xfrm>
        </p:grpSpPr>
        <p:pic>
          <p:nvPicPr>
            <p:cNvPr id="398" name="Picture 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262" y="2303827"/>
              <a:ext cx="1383906" cy="1409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TextBox 398"/>
                <p:cNvSpPr txBox="1"/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𝑫</m:t>
                            </m:r>
                          </m:sub>
                        </m:sSub>
                      </m:oMath>
                    </m:oMathPara>
                  </a14:m>
                  <a:endParaRPr lang="en-US" sz="2400" b="1">
                    <a:solidFill>
                      <a:schemeClr val="accent3">
                        <a:lumMod val="5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99" name="TextBox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blipFill rotWithShape="1">
                  <a:blip r:embed="rId37"/>
                  <a:stretch>
                    <a:fillRect b="-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TextBox 399"/>
                <p:cNvSpPr txBox="1"/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sub>
                              <m:sup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  <m:t>𝑴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0" name="TextBox 3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blipFill rotWithShape="1">
                  <a:blip r:embed="rId3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TextBox 400"/>
                <p:cNvSpPr txBox="1"/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𝑴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1" name="TextBox 4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blipFill rotWithShape="1">
                  <a:blip r:embed="rId3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2" name="Group 401"/>
            <p:cNvGrpSpPr/>
            <p:nvPr/>
          </p:nvGrpSpPr>
          <p:grpSpPr>
            <a:xfrm>
              <a:off x="5501704" y="2231817"/>
              <a:ext cx="1987208" cy="432394"/>
              <a:chOff x="5573714" y="2375503"/>
              <a:chExt cx="1987208" cy="432394"/>
            </a:xfrm>
          </p:grpSpPr>
          <p:cxnSp>
            <p:nvCxnSpPr>
              <p:cNvPr id="404" name="Straight Arrow Connector 403"/>
              <p:cNvCxnSpPr/>
              <p:nvPr/>
            </p:nvCxnSpPr>
            <p:spPr>
              <a:xfrm>
                <a:off x="5573714" y="2591867"/>
                <a:ext cx="198720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5" name="Oval 404"/>
              <p:cNvSpPr>
                <a:spLocks noChangeAspect="1"/>
              </p:cNvSpPr>
              <p:nvPr/>
            </p:nvSpPr>
            <p:spPr>
              <a:xfrm>
                <a:off x="5832682" y="2375503"/>
                <a:ext cx="432000" cy="432000"/>
              </a:xfrm>
              <a:prstGeom prst="ellipse">
                <a:avLst/>
              </a:prstGeom>
              <a:blipFill dpi="0" rotWithShape="1"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6" name="Oval 405"/>
              <p:cNvSpPr>
                <a:spLocks noChangeAspect="1"/>
              </p:cNvSpPr>
              <p:nvPr/>
            </p:nvSpPr>
            <p:spPr>
              <a:xfrm>
                <a:off x="6336812" y="2375503"/>
                <a:ext cx="432000" cy="432000"/>
              </a:xfrm>
              <a:prstGeom prst="ellipse">
                <a:avLst/>
              </a:prstGeom>
              <a:blipFill dpi="0" rotWithShape="1"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7" name="Oval 406"/>
              <p:cNvSpPr>
                <a:spLocks noChangeAspect="1"/>
              </p:cNvSpPr>
              <p:nvPr/>
            </p:nvSpPr>
            <p:spPr>
              <a:xfrm>
                <a:off x="6840882" y="2375897"/>
                <a:ext cx="432000" cy="432000"/>
              </a:xfrm>
              <a:prstGeom prst="ellipse">
                <a:avLst/>
              </a:prstGeom>
              <a:blipFill dpi="0" rotWithShape="1"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03" name="TextBox 402"/>
            <p:cNvSpPr txBox="1"/>
            <p:nvPr/>
          </p:nvSpPr>
          <p:spPr>
            <a:xfrm>
              <a:off x="5544196" y="2663877"/>
              <a:ext cx="2160746" cy="93612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mtClean="0">
                  <a:solidFill>
                    <a:srgbClr val="953737"/>
                  </a:solidFill>
                </a:rPr>
                <a:t>Heavy right-handed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neutrinos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(see-saw mechanism)</a:t>
              </a:r>
              <a:endParaRPr lang="en-US">
                <a:solidFill>
                  <a:srgbClr val="953737"/>
                </a:solidFill>
              </a:endParaRPr>
            </a:p>
          </p:txBody>
        </p:sp>
      </p:grpSp>
      <p:grpSp>
        <p:nvGrpSpPr>
          <p:cNvPr id="408" name="Group 407"/>
          <p:cNvGrpSpPr/>
          <p:nvPr/>
        </p:nvGrpSpPr>
        <p:grpSpPr>
          <a:xfrm>
            <a:off x="4176572" y="4104077"/>
            <a:ext cx="3312340" cy="648090"/>
            <a:chOff x="4176572" y="4572172"/>
            <a:chExt cx="3312340" cy="648090"/>
          </a:xfrm>
        </p:grpSpPr>
        <p:cxnSp>
          <p:nvCxnSpPr>
            <p:cNvPr id="409" name="Straight Arrow Connector 408"/>
            <p:cNvCxnSpPr/>
            <p:nvPr/>
          </p:nvCxnSpPr>
          <p:spPr>
            <a:xfrm>
              <a:off x="4176572" y="489621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/>
            <p:cNvSpPr>
              <a:spLocks noChangeAspect="1"/>
            </p:cNvSpPr>
            <p:nvPr/>
          </p:nvSpPr>
          <p:spPr>
            <a:xfrm>
              <a:off x="4392482" y="4680217"/>
              <a:ext cx="432000" cy="432000"/>
            </a:xfrm>
            <a:prstGeom prst="ellipse">
              <a:avLst/>
            </a:prstGeom>
            <a:blipFill dpi="0"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5184592" y="4572172"/>
              <a:ext cx="2304320" cy="64809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WIMP dark matter</a:t>
              </a:r>
            </a:p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(related to EW scale, perhaps SUSY)</a:t>
              </a: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465" y="4968197"/>
            <a:ext cx="7855507" cy="1507300"/>
            <a:chOff x="65465" y="4968197"/>
            <a:chExt cx="7855507" cy="1507300"/>
          </a:xfrm>
        </p:grpSpPr>
        <p:cxnSp>
          <p:nvCxnSpPr>
            <p:cNvPr id="412" name="Straight Arrow Connector 411"/>
            <p:cNvCxnSpPr/>
            <p:nvPr/>
          </p:nvCxnSpPr>
          <p:spPr>
            <a:xfrm>
              <a:off x="144012" y="540025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Oval 412"/>
            <p:cNvSpPr>
              <a:spLocks noChangeAspect="1"/>
            </p:cNvSpPr>
            <p:nvPr/>
          </p:nvSpPr>
          <p:spPr>
            <a:xfrm>
              <a:off x="359982" y="5184287"/>
              <a:ext cx="432000" cy="432000"/>
            </a:xfrm>
            <a:prstGeom prst="ellipse">
              <a:avLst/>
            </a:prstGeom>
            <a:blipFill dpi="0"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14" name="Straight Arrow Connector 413"/>
            <p:cNvCxnSpPr/>
            <p:nvPr/>
          </p:nvCxnSpPr>
          <p:spPr>
            <a:xfrm>
              <a:off x="6254734" y="5400257"/>
              <a:ext cx="166623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884" y="4968197"/>
              <a:ext cx="1310018" cy="732557"/>
            </a:xfrm>
            <a:prstGeom prst="rect">
              <a:avLst/>
            </a:prstGeom>
          </p:spPr>
        </p:pic>
        <p:sp>
          <p:nvSpPr>
            <p:cNvPr id="417" name="TextBox 416"/>
            <p:cNvSpPr txBox="1"/>
            <p:nvPr/>
          </p:nvSpPr>
          <p:spPr>
            <a:xfrm>
              <a:off x="1080022" y="5112217"/>
              <a:ext cx="5010684" cy="540585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Axion dark matter</a:t>
              </a:r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(related to Peccei-Quinn symmetry)</a:t>
              </a:r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8" name="TextBox 417"/>
                <p:cNvSpPr txBox="1"/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8" name="TextBox 4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blipFill rotWithShape="1">
                  <a:blip r:embed="rId46"/>
                  <a:stretch>
                    <a:fillRect l="-2105"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" name="TextBox 418"/>
                <p:cNvSpPr txBox="1"/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∼</m:t>
                        </m:r>
                        <m:f>
                          <m:f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9" name="TextBox 4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blipFill rotWithShape="1">
                  <a:blip r:embed="rId4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0" name="TextBox 419"/>
                <p:cNvSpPr txBox="1"/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0" name="TextBox 4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203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Parameters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464217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2" name="Rectangle 591"/>
              <p:cNvSpPr>
                <a:spLocks noChangeArrowheads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Too much dark matter in</a:t>
                </a:r>
              </a:p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re-aligment scenario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𝚯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𝐢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</m:oMath>
                </a14:m>
                <a:endPara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92" name="Rectangle 5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blipFill rotWithShape="1">
                <a:blip r:embed="rId2"/>
                <a:stretch>
                  <a:fillRect t="-7339" b="-1559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Rectangle 586"/>
          <p:cNvSpPr>
            <a:spLocks noChangeArrowheads="1"/>
          </p:cNvSpPr>
          <p:nvPr/>
        </p:nvSpPr>
        <p:spPr bwMode="auto">
          <a:xfrm>
            <a:off x="151393" y="5328247"/>
            <a:ext cx="496119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dark matter in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string and domain wall scenario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" name="Rectangle 592"/>
          <p:cNvSpPr>
            <a:spLocks noChangeArrowheads="1"/>
          </p:cNvSpPr>
          <p:nvPr/>
        </p:nvSpPr>
        <p:spPr bwMode="auto">
          <a:xfrm>
            <a:off x="4464492" y="4464217"/>
            <a:ext cx="288000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4" name="Text Box 356"/>
          <p:cNvSpPr txBox="1">
            <a:spLocks noChangeArrowheads="1"/>
          </p:cNvSpPr>
          <p:nvPr/>
        </p:nvSpPr>
        <p:spPr bwMode="auto">
          <a:xfrm>
            <a:off x="4752632" y="446418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5" name="Rectangle 594"/>
          <p:cNvSpPr>
            <a:spLocks noChangeArrowheads="1"/>
          </p:cNvSpPr>
          <p:nvPr/>
        </p:nvSpPr>
        <p:spPr bwMode="auto">
          <a:xfrm>
            <a:off x="5112582" y="5328337"/>
            <a:ext cx="346586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6" name="Text Box 356"/>
          <p:cNvSpPr txBox="1">
            <a:spLocks noChangeArrowheads="1"/>
          </p:cNvSpPr>
          <p:nvPr/>
        </p:nvSpPr>
        <p:spPr bwMode="auto">
          <a:xfrm>
            <a:off x="5472732" y="532830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1393" y="4320107"/>
            <a:ext cx="4790151" cy="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Galactic Axions (Cold Dark Matter)</a:t>
            </a:r>
          </a:p>
        </p:txBody>
      </p:sp>
      <p:pic>
        <p:nvPicPr>
          <p:cNvPr id="3" name="Picture 2" descr="C:\Users\Georg Raffelt\Desktop\axiontalk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5003982"/>
            <a:ext cx="1728192" cy="11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176465" y="2038492"/>
            <a:ext cx="3150350" cy="2149582"/>
            <a:chOff x="192" y="2928"/>
            <a:chExt cx="1968" cy="1344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40" y="3015"/>
              <a:ext cx="1920" cy="1008"/>
              <a:chOff x="720" y="864"/>
              <a:chExt cx="1920" cy="1008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>
                <a:off x="720" y="1777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H="1" flipV="1">
                <a:off x="815" y="864"/>
                <a:ext cx="0" cy="10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32" y="2928"/>
              <a:ext cx="1488" cy="951"/>
            </a:xfrm>
            <a:custGeom>
              <a:avLst/>
              <a:gdLst>
                <a:gd name="T0" fmla="*/ 0 w 1488"/>
                <a:gd name="T1" fmla="*/ 951 h 951"/>
                <a:gd name="T2" fmla="*/ 192 w 1488"/>
                <a:gd name="T3" fmla="*/ 855 h 951"/>
                <a:gd name="T4" fmla="*/ 480 w 1488"/>
                <a:gd name="T5" fmla="*/ 567 h 951"/>
                <a:gd name="T6" fmla="*/ 627 w 1488"/>
                <a:gd name="T7" fmla="*/ 342 h 951"/>
                <a:gd name="T8" fmla="*/ 768 w 1488"/>
                <a:gd name="T9" fmla="*/ 231 h 951"/>
                <a:gd name="T10" fmla="*/ 907 w 1488"/>
                <a:gd name="T11" fmla="*/ 276 h 951"/>
                <a:gd name="T12" fmla="*/ 1162 w 1488"/>
                <a:gd name="T13" fmla="*/ 605 h 951"/>
                <a:gd name="T14" fmla="*/ 1252 w 1488"/>
                <a:gd name="T15" fmla="*/ 21 h 951"/>
                <a:gd name="T16" fmla="*/ 1293 w 1488"/>
                <a:gd name="T17" fmla="*/ 729 h 951"/>
                <a:gd name="T18" fmla="*/ 1488 w 1488"/>
                <a:gd name="T19" fmla="*/ 90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8" h="951">
                  <a:moveTo>
                    <a:pt x="0" y="951"/>
                  </a:moveTo>
                  <a:cubicBezTo>
                    <a:pt x="56" y="935"/>
                    <a:pt x="112" y="919"/>
                    <a:pt x="192" y="855"/>
                  </a:cubicBezTo>
                  <a:cubicBezTo>
                    <a:pt x="272" y="791"/>
                    <a:pt x="407" y="653"/>
                    <a:pt x="480" y="567"/>
                  </a:cubicBezTo>
                  <a:cubicBezTo>
                    <a:pt x="553" y="481"/>
                    <a:pt x="579" y="398"/>
                    <a:pt x="627" y="342"/>
                  </a:cubicBezTo>
                  <a:cubicBezTo>
                    <a:pt x="675" y="286"/>
                    <a:pt x="721" y="242"/>
                    <a:pt x="768" y="231"/>
                  </a:cubicBezTo>
                  <a:cubicBezTo>
                    <a:pt x="815" y="220"/>
                    <a:pt x="841" y="214"/>
                    <a:pt x="907" y="276"/>
                  </a:cubicBezTo>
                  <a:cubicBezTo>
                    <a:pt x="973" y="338"/>
                    <a:pt x="1104" y="647"/>
                    <a:pt x="1162" y="605"/>
                  </a:cubicBezTo>
                  <a:cubicBezTo>
                    <a:pt x="1220" y="563"/>
                    <a:pt x="1230" y="0"/>
                    <a:pt x="1252" y="21"/>
                  </a:cubicBezTo>
                  <a:cubicBezTo>
                    <a:pt x="1274" y="42"/>
                    <a:pt x="1254" y="582"/>
                    <a:pt x="1293" y="729"/>
                  </a:cubicBezTo>
                  <a:cubicBezTo>
                    <a:pt x="1332" y="876"/>
                    <a:pt x="1448" y="867"/>
                    <a:pt x="1488" y="903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84" y="2964"/>
              <a:ext cx="58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4D4D4D"/>
                  </a:solidFill>
                  <a:effectLst/>
                </a:rPr>
                <a:t>Power</a:t>
              </a:r>
              <a:endParaRPr lang="de-DE" b="1">
                <a:solidFill>
                  <a:srgbClr val="4D4D4D"/>
                </a:solidFill>
                <a:effectLst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92" y="4018"/>
              <a:ext cx="815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4D4D4D"/>
                  </a:solidFill>
                  <a:effectLst/>
                  <a:latin typeface="+mn-lt"/>
                </a:rPr>
                <a:t>Frequency</a:t>
              </a:r>
              <a:endParaRPr lang="de-DE" b="1">
                <a:solidFill>
                  <a:srgbClr val="4D4D4D"/>
                </a:solidFill>
                <a:effectLst/>
                <a:latin typeface="+mn-lt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680" y="2976"/>
              <a:ext cx="0" cy="10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521" y="4006"/>
              <a:ext cx="327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/>
            <a:p>
              <a:pPr defTabSz="921018"/>
              <a:r>
                <a:rPr lang="en-US" sz="2000" b="1">
                  <a:solidFill>
                    <a:srgbClr val="FF5050"/>
                  </a:solidFill>
                  <a:effectLst/>
                </a:rPr>
                <a:t>m</a:t>
              </a:r>
              <a:r>
                <a:rPr lang="en-US" sz="2800" b="1" baseline="-25000">
                  <a:solidFill>
                    <a:srgbClr val="FF5050"/>
                  </a:solidFill>
                </a:rPr>
                <a:t>a</a:t>
              </a:r>
              <a:endParaRPr lang="de-DE" sz="2800" b="1" baseline="-25000">
                <a:solidFill>
                  <a:srgbClr val="FF5050"/>
                </a:solidFill>
              </a:endParaRPr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696745" y="1994993"/>
            <a:ext cx="1656184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Axion Signal</a:t>
            </a:r>
            <a:endParaRPr lang="de-DE" b="1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696745" y="2807991"/>
            <a:ext cx="2088232" cy="57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Thermal noise of </a:t>
            </a:r>
          </a:p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cavity &amp; detector</a:t>
            </a:r>
            <a:endParaRPr lang="de-DE" b="1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032448" y="4391984"/>
            <a:ext cx="4824537" cy="201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Power of galactic axion signal</a:t>
            </a:r>
            <a:endParaRPr lang="de-DE" sz="2000" b="1">
              <a:effectLst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6120681" y="719998"/>
            <a:ext cx="2951882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 anchor="ctr"/>
          <a:lstStyle/>
          <a:p>
            <a:pPr defTabSz="921018"/>
            <a:r>
              <a:rPr lang="en-US" sz="2000" b="1">
                <a:solidFill>
                  <a:srgbClr val="990000"/>
                </a:solidFill>
                <a:effectLst/>
              </a:rPr>
              <a:t> </a:t>
            </a:r>
            <a:r>
              <a:rPr lang="en-US" sz="2000" b="1">
                <a:solidFill>
                  <a:srgbClr val="990000"/>
                </a:solidFill>
              </a:rPr>
              <a:t>Microwave Energies</a:t>
            </a:r>
          </a:p>
          <a:p>
            <a:pPr defTabSz="921018"/>
            <a:r>
              <a:rPr lang="en-US" sz="2000" b="1">
                <a:solidFill>
                  <a:srgbClr val="990000"/>
                </a:solidFill>
              </a:rPr>
              <a:t> (1 GHz </a:t>
            </a:r>
            <a:r>
              <a:rPr lang="en-US" sz="2000" b="1">
                <a:solidFill>
                  <a:srgbClr val="990000"/>
                </a:solidFill>
                <a:sym typeface="Symbol" pitchFamily="18" charset="2"/>
              </a:rPr>
              <a:t> 4 </a:t>
            </a:r>
            <a:r>
              <a:rPr lang="en-US" sz="2000" b="1">
                <a:solidFill>
                  <a:srgbClr val="990000"/>
                </a:solidFill>
                <a:latin typeface="Symbol" pitchFamily="18" charset="2"/>
              </a:rPr>
              <a:t>m</a:t>
            </a:r>
            <a:r>
              <a:rPr lang="en-US" sz="2000" b="1">
                <a:solidFill>
                  <a:srgbClr val="990000"/>
                </a:solidFill>
              </a:rPr>
              <a:t>eV)</a:t>
            </a:r>
            <a:endParaRPr lang="de-DE" sz="2000" b="1">
              <a:solidFill>
                <a:srgbClr val="990000"/>
              </a:solidFill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60040" y="719998"/>
            <a:ext cx="4752529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Dark matter axions</a:t>
            </a:r>
          </a:p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Velocities in galaxy</a:t>
            </a:r>
          </a:p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Energies therefore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808312" y="719998"/>
            <a:ext cx="2232248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m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2000" b="1">
                <a:solidFill>
                  <a:srgbClr val="4D4D4D"/>
                </a:solidFill>
                <a:effectLst/>
              </a:rPr>
              <a:t> = 1</a:t>
            </a:r>
            <a:r>
              <a:rPr lang="en-US" sz="2000" b="1">
                <a:solidFill>
                  <a:srgbClr val="4D4D4D"/>
                </a:solidFill>
                <a:effectLst/>
                <a:latin typeface="Symbol" pitchFamily="18" charset="2"/>
              </a:rPr>
              <a:t>-</a:t>
            </a:r>
            <a:r>
              <a:rPr lang="en-US" sz="2000" b="1">
                <a:solidFill>
                  <a:srgbClr val="4D4D4D"/>
                </a:solidFill>
                <a:effectLst/>
              </a:rPr>
              <a:t>100 </a:t>
            </a:r>
            <a:r>
              <a:rPr lang="en-US" sz="2000" b="1">
                <a:solidFill>
                  <a:srgbClr val="4D4D4D"/>
                </a:solidFill>
                <a:effectLst/>
                <a:latin typeface="Symbol" pitchFamily="18" charset="2"/>
              </a:rPr>
              <a:t>m</a:t>
            </a:r>
            <a:r>
              <a:rPr lang="en-US" sz="2000" b="1">
                <a:solidFill>
                  <a:srgbClr val="4D4D4D"/>
                </a:solidFill>
                <a:effectLst/>
              </a:rPr>
              <a:t>eV</a:t>
            </a:r>
          </a:p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v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1400" b="1">
                <a:solidFill>
                  <a:srgbClr val="4D4D4D"/>
                </a:solidFill>
              </a:rPr>
              <a:t> 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 10</a:t>
            </a:r>
            <a:r>
              <a:rPr lang="en-US" sz="2400" b="1" baseline="30000">
                <a:solidFill>
                  <a:srgbClr val="4D4D4D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US" sz="2400" b="1" baseline="30000">
                <a:solidFill>
                  <a:srgbClr val="4D4D4D"/>
                </a:solidFill>
                <a:sym typeface="Symbol" pitchFamily="18" charset="2"/>
              </a:rPr>
              <a:t>3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 c</a:t>
            </a:r>
          </a:p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E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2000" b="1">
                <a:solidFill>
                  <a:srgbClr val="4D4D4D"/>
                </a:solidFill>
                <a:effectLst/>
              </a:rPr>
              <a:t>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 </a:t>
            </a:r>
            <a:r>
              <a:rPr lang="en-US" sz="2000" b="1">
                <a:solidFill>
                  <a:srgbClr val="4D4D4D"/>
                </a:solidFill>
                <a:effectLst/>
              </a:rPr>
              <a:t>(1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</a:t>
            </a:r>
            <a:r>
              <a:rPr lang="en-US" sz="2000" b="1">
                <a:solidFill>
                  <a:srgbClr val="4D4D4D"/>
                </a:solidFill>
                <a:effectLst/>
              </a:rPr>
              <a:t>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10</a:t>
            </a:r>
            <a:r>
              <a:rPr lang="en-US" sz="2400" b="1" baseline="30000">
                <a:solidFill>
                  <a:srgbClr val="4D4D4D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US" sz="2400" b="1" baseline="30000">
                <a:solidFill>
                  <a:srgbClr val="4D4D4D"/>
                </a:solidFill>
                <a:sym typeface="Symbol" pitchFamily="18" charset="2"/>
              </a:rPr>
              <a:t>6</a:t>
            </a:r>
            <a:r>
              <a:rPr lang="en-US" sz="2000" b="1">
                <a:solidFill>
                  <a:srgbClr val="4D4D4D"/>
                </a:solidFill>
                <a:effectLst/>
              </a:rPr>
              <a:t>) m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5184577" y="1007997"/>
            <a:ext cx="864096" cy="458998"/>
          </a:xfrm>
          <a:prstGeom prst="rightArrow">
            <a:avLst>
              <a:gd name="adj1" fmla="val 49676"/>
              <a:gd name="adj2" fmla="val 49020"/>
            </a:avLst>
          </a:prstGeom>
          <a:gradFill rotWithShape="0">
            <a:gsLst>
              <a:gs pos="0">
                <a:srgbClr val="404040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60040" y="1871993"/>
            <a:ext cx="3528392" cy="251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Axion Haloscope</a:t>
            </a:r>
            <a:r>
              <a:rPr lang="en-US" sz="1600" b="1"/>
              <a:t> </a:t>
            </a:r>
            <a:r>
              <a:rPr lang="en-US" sz="2000" b="1">
                <a:effectLst/>
              </a:rPr>
              <a:t>(Sikivie</a:t>
            </a:r>
            <a:r>
              <a:rPr lang="en-US" sz="1600" b="1"/>
              <a:t> </a:t>
            </a:r>
            <a:r>
              <a:rPr lang="en-US" sz="2000" b="1">
                <a:effectLst/>
              </a:rPr>
              <a:t>1983)</a:t>
            </a:r>
            <a:endParaRPr lang="de-DE" sz="2000" b="1">
              <a:effectLst/>
            </a:endParaRPr>
          </a:p>
        </p:txBody>
      </p: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895600" y="2485492"/>
            <a:ext cx="916601" cy="1535994"/>
            <a:chOff x="384" y="2112"/>
            <a:chExt cx="576" cy="960"/>
          </a:xfrm>
        </p:grpSpPr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384" y="2880"/>
              <a:ext cx="576" cy="192"/>
            </a:xfrm>
            <a:prstGeom prst="ellipse">
              <a:avLst/>
            </a:prstGeom>
            <a:gradFill rotWithShape="0">
              <a:gsLst>
                <a:gs pos="0">
                  <a:srgbClr val="CC3399"/>
                </a:gs>
                <a:gs pos="100000">
                  <a:srgbClr val="CC33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84" y="2208"/>
              <a:ext cx="576" cy="769"/>
            </a:xfrm>
            <a:prstGeom prst="rect">
              <a:avLst/>
            </a:prstGeom>
            <a:gradFill rotWithShape="0">
              <a:gsLst>
                <a:gs pos="0">
                  <a:srgbClr val="CC0099"/>
                </a:gs>
                <a:gs pos="100000">
                  <a:srgbClr val="CC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384" y="2112"/>
              <a:ext cx="576" cy="192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666074" y="2332492"/>
            <a:ext cx="1375653" cy="1919993"/>
            <a:chOff x="1488" y="1632"/>
            <a:chExt cx="864" cy="1200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1488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1584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680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1872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1968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2064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2160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256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2352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2160240" y="2368492"/>
            <a:ext cx="1555461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008000"/>
                </a:solidFill>
                <a:effectLst/>
                <a:latin typeface="+mn-lt"/>
              </a:rPr>
              <a:t>B</a:t>
            </a:r>
            <a:r>
              <a:rPr lang="en-US" sz="2300" b="1" baseline="-25000">
                <a:solidFill>
                  <a:srgbClr val="008000"/>
                </a:solidFill>
                <a:latin typeface="+mn-lt"/>
              </a:rPr>
              <a:t>ext</a:t>
            </a:r>
            <a:r>
              <a:rPr lang="en-US" b="1">
                <a:solidFill>
                  <a:srgbClr val="008000"/>
                </a:solidFill>
                <a:effectLst/>
                <a:latin typeface="+mn-lt"/>
              </a:rPr>
              <a:t> </a:t>
            </a:r>
            <a:r>
              <a:rPr lang="en-US" b="1">
                <a:solidFill>
                  <a:srgbClr val="008000"/>
                </a:solidFill>
                <a:effectLst/>
                <a:latin typeface="+mn-lt"/>
                <a:sym typeface="Symbol" pitchFamily="18" charset="2"/>
              </a:rPr>
              <a:t> 8 Tesla</a:t>
            </a:r>
            <a:endParaRPr lang="de-DE" b="1">
              <a:solidFill>
                <a:srgbClr val="008000"/>
              </a:solidFill>
              <a:effectLst/>
              <a:latin typeface="+mn-lt"/>
              <a:sym typeface="Symbol" pitchFamily="18" charset="2"/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2160240" y="2947490"/>
            <a:ext cx="1424015" cy="10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Microwave 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Resonator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Q </a:t>
            </a:r>
            <a:r>
              <a:rPr lang="en-US" b="1">
                <a:solidFill>
                  <a:srgbClr val="CC3399"/>
                </a:solidFill>
                <a:effectLst/>
                <a:latin typeface="+mn-lt"/>
                <a:sym typeface="Symbol" pitchFamily="18" charset="2"/>
              </a:rPr>
              <a:t> 10</a:t>
            </a:r>
            <a:r>
              <a:rPr lang="en-US" sz="2300" b="1" baseline="30000">
                <a:solidFill>
                  <a:srgbClr val="CC3399"/>
                </a:solidFill>
                <a:latin typeface="+mn-lt"/>
                <a:sym typeface="Symbol" pitchFamily="18" charset="2"/>
              </a:rPr>
              <a:t>5</a:t>
            </a:r>
            <a:endParaRPr lang="de-DE" sz="2300" b="1" baseline="30000">
              <a:solidFill>
                <a:srgbClr val="CC3399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360040" y="4535983"/>
            <a:ext cx="3528392" cy="201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Primakoff Conversion</a:t>
            </a:r>
          </a:p>
          <a:p>
            <a:pPr defTabSz="921018"/>
            <a:endParaRPr lang="de-DE" sz="2000" b="1">
              <a:effectLst/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2506780" y="4823983"/>
            <a:ext cx="307940" cy="44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300" b="1">
                <a:solidFill>
                  <a:srgbClr val="404040"/>
                </a:solidFill>
                <a:latin typeface="Symbol" pitchFamily="18" charset="2"/>
              </a:rPr>
              <a:t>g</a:t>
            </a:r>
            <a:endParaRPr lang="de-DE" sz="2300" b="1">
              <a:solidFill>
                <a:srgbClr val="404040"/>
              </a:solidFill>
              <a:latin typeface="Symbol" pitchFamily="18" charset="2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480053" y="4895983"/>
            <a:ext cx="384043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404040"/>
                </a:solidFill>
                <a:effectLst/>
              </a:rPr>
              <a:t>a</a:t>
            </a:r>
            <a:endParaRPr lang="de-DE" b="1">
              <a:solidFill>
                <a:srgbClr val="404040"/>
              </a:solidFill>
              <a:effectLst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1372654" y="6058479"/>
            <a:ext cx="585388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404040"/>
                </a:solidFill>
                <a:effectLst/>
                <a:latin typeface="+mn-lt"/>
              </a:rPr>
              <a:t>B</a:t>
            </a:r>
            <a:r>
              <a:rPr lang="en-US" sz="2300" b="1" baseline="-25000">
                <a:solidFill>
                  <a:srgbClr val="404040"/>
                </a:solidFill>
                <a:latin typeface="+mn-lt"/>
              </a:rPr>
              <a:t>ext</a:t>
            </a:r>
            <a:endParaRPr lang="de-DE" sz="2300" b="1" baseline="-2500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2160240" y="5251482"/>
            <a:ext cx="1468115" cy="131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Cavity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overcomes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momentum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mismatch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2448" y="4824177"/>
                <a:ext cx="5040684" cy="1699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4×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−21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i="0" smtClean="0"/>
                        <m:t>W</m:t>
                      </m:r>
                      <m:r>
                        <m:rPr>
                          <m:nor/>
                        </m:rPr>
                        <a:rPr lang="en-US" sz="2400" i="0" smtClean="0"/>
                        <m:t> 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0.22 </m:t>
                          </m:r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400" i="0" smtClean="0"/>
                                <m:t>m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8.5 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×</m:t>
                      </m:r>
                      <m:d>
                        <m:d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a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0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en-US" sz="240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i="0" smtClean="0"/>
                                <m:t>GHz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5×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−25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/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cm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2400" i="0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i="1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48" y="4824177"/>
                <a:ext cx="5040684" cy="169976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0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Experiment (ADMX) – Seattle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696075"/>
            <a:ext cx="9217025" cy="21639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 smtClean="0">
                <a:solidFill>
                  <a:srgbClr val="FFFFFF"/>
                </a:solidFill>
              </a:rPr>
              <a:t>Adapted from Gray Rybka</a:t>
            </a:r>
            <a:endParaRPr lang="en-US" sz="1200" b="1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1" y="719607"/>
            <a:ext cx="8239431" cy="56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-493"/>
            <a:ext cx="9214869" cy="648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SQUID Microwave Amplifiers in ADMX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696075"/>
            <a:ext cx="9217025" cy="21639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 smtClean="0">
                <a:solidFill>
                  <a:srgbClr val="FFFFFF"/>
                </a:solidFill>
              </a:rPr>
              <a:t>Adapted from Gianpaolo Carosi</a:t>
            </a:r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ADMX Gen 2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469"/>
            <a:ext cx="9216000" cy="691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Parameters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464217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2" name="Rectangle 591"/>
              <p:cNvSpPr>
                <a:spLocks noChangeArrowheads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Too much dark matter in</a:t>
                </a:r>
              </a:p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re-aligment scenario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𝚯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𝐢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</m:oMath>
                </a14:m>
                <a:endPara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92" name="Rectangle 5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blipFill rotWithShape="1">
                <a:blip r:embed="rId2"/>
                <a:stretch>
                  <a:fillRect t="-7339" b="-1559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Rectangle 586"/>
          <p:cNvSpPr>
            <a:spLocks noChangeArrowheads="1"/>
          </p:cNvSpPr>
          <p:nvPr/>
        </p:nvSpPr>
        <p:spPr bwMode="auto">
          <a:xfrm>
            <a:off x="151393" y="5328247"/>
            <a:ext cx="496119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dark matter in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string and domain wall scenario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" name="Rectangle 592"/>
          <p:cNvSpPr>
            <a:spLocks noChangeArrowheads="1"/>
          </p:cNvSpPr>
          <p:nvPr/>
        </p:nvSpPr>
        <p:spPr bwMode="auto">
          <a:xfrm>
            <a:off x="4464492" y="4464217"/>
            <a:ext cx="288000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4" name="Text Box 356"/>
          <p:cNvSpPr txBox="1">
            <a:spLocks noChangeArrowheads="1"/>
          </p:cNvSpPr>
          <p:nvPr/>
        </p:nvSpPr>
        <p:spPr bwMode="auto">
          <a:xfrm>
            <a:off x="4752632" y="446418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5" name="Rectangle 594"/>
          <p:cNvSpPr>
            <a:spLocks noChangeArrowheads="1"/>
          </p:cNvSpPr>
          <p:nvPr/>
        </p:nvSpPr>
        <p:spPr bwMode="auto">
          <a:xfrm>
            <a:off x="5112582" y="5328337"/>
            <a:ext cx="346586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6" name="Text Box 356"/>
          <p:cNvSpPr txBox="1">
            <a:spLocks noChangeArrowheads="1"/>
          </p:cNvSpPr>
          <p:nvPr/>
        </p:nvSpPr>
        <p:spPr bwMode="auto">
          <a:xfrm>
            <a:off x="5472732" y="532830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97136" y="5975497"/>
            <a:ext cx="1671426" cy="707886"/>
            <a:chOff x="3297136" y="5975497"/>
            <a:chExt cx="1671426" cy="707886"/>
          </a:xfrm>
        </p:grpSpPr>
        <p:cxnSp>
          <p:nvCxnSpPr>
            <p:cNvPr id="598" name="Straight Arrow Connector 597"/>
            <p:cNvCxnSpPr/>
            <p:nvPr/>
          </p:nvCxnSpPr>
          <p:spPr>
            <a:xfrm>
              <a:off x="4176667" y="6264377"/>
              <a:ext cx="791895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TextBox 599"/>
            <p:cNvSpPr txBox="1"/>
            <p:nvPr/>
          </p:nvSpPr>
          <p:spPr>
            <a:xfrm>
              <a:off x="3297136" y="5975497"/>
              <a:ext cx="13645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ADMX</a:t>
              </a:r>
            </a:p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Taking data</a:t>
              </a:r>
            </a:p>
          </p:txBody>
        </p:sp>
      </p:grpSp>
      <p:cxnSp>
        <p:nvCxnSpPr>
          <p:cNvPr id="597" name="Straight Arrow Connector 596"/>
          <p:cNvCxnSpPr/>
          <p:nvPr/>
        </p:nvCxnSpPr>
        <p:spPr>
          <a:xfrm>
            <a:off x="151393" y="4320107"/>
            <a:ext cx="4790151" cy="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1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Search with Transition Radiation</a:t>
            </a:r>
            <a:endParaRPr lang="en-US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44" y="1552571"/>
            <a:ext cx="3919288" cy="12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12" y="1563169"/>
            <a:ext cx="2259885" cy="121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363" y="719607"/>
            <a:ext cx="8097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Dark matter axion field producing photons at dielectric interface (in B-field!)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Jaeckel &amp; Redondo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PRD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88 (2013)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115002, arXiv:1308.1103) 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2" name="Picture 31" descr="C:\Users\bela\Documents\Prace\AXIONS\Seed_Project\Mechanics\Drawings_151126\ISO2_Scheibenabstand 15m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2" y="2951917"/>
            <a:ext cx="4641667" cy="366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680522" y="3167947"/>
            <a:ext cx="420672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“Seed project” at MPI Physics:</a:t>
            </a:r>
          </a:p>
          <a:p>
            <a:endParaRPr lang="en-US" sz="4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Test practical boost factor with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 setup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that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contains up to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five exchangeable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discs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(diameter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200 mm) with 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high-ε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material that can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be positioned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using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motor drives with a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precision of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 few μm </a:t>
            </a:r>
            <a:endParaRPr lang="de-DE" altLang="de-DE" sz="200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78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62" y="719607"/>
            <a:ext cx="3384000" cy="56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Center for Axion and Precision Physics (CAPP)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3892" y="3848917"/>
            <a:ext cx="540075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The </a:t>
            </a:r>
            <a:r>
              <a:rPr lang="en-US" sz="2000"/>
              <a:t>plan is to launch a competitive Axion Dark Matter Experiment in Korea, participate in state-of-the-art axion experiments around the world, play a leading role in the proposed proton electric-dipole-moment (EDM) experiment and take a significant role in storage-ring precision physics involving EDM and muon </a:t>
            </a:r>
            <a:r>
              <a:rPr lang="en-US" sz="2000" smtClean="0"/>
              <a:t>g–2 experiments.</a:t>
            </a:r>
          </a:p>
          <a:p>
            <a:endParaRPr lang="en-US" sz="500" smtClean="0"/>
          </a:p>
          <a:p>
            <a:r>
              <a:rPr lang="en-US" sz="2000" smtClean="0"/>
              <a:t>http://capp.ibs.re.kr</a:t>
            </a:r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719138"/>
            <a:ext cx="5400179" cy="3024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>
            <a:spLocks noChangeAspect="1"/>
          </p:cNvSpPr>
          <p:nvPr/>
        </p:nvSpPr>
        <p:spPr>
          <a:xfrm>
            <a:off x="7632932" y="4968197"/>
            <a:ext cx="1440000" cy="144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36" y="5080898"/>
            <a:ext cx="1392848" cy="11998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3153" y="328236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15 Oct 2013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441" y="791617"/>
            <a:ext cx="1633781" cy="622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 smtClean="0">
                <a:solidFill>
                  <a:schemeClr val="bg1"/>
                </a:solidFill>
              </a:rPr>
              <a:t>Yannis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sz="2400" dirty="0" err="1" smtClean="0">
                <a:solidFill>
                  <a:schemeClr val="bg1"/>
                </a:solidFill>
              </a:rPr>
              <a:t>Semertzidis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Searching for Axions in the Anthropic Window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016" y="5904327"/>
            <a:ext cx="8928993" cy="71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Graham &amp; Rajendran, </a:t>
            </a:r>
            <a:r>
              <a:rPr lang="en-US" sz="2000" smtClean="0">
                <a:solidFill>
                  <a:schemeClr val="tx1"/>
                </a:solidFill>
                <a:effectLst/>
              </a:rPr>
              <a:t>arXiv:1101.2691</a:t>
            </a:r>
          </a:p>
          <a:p>
            <a:pPr algn="ctr"/>
            <a:r>
              <a:rPr lang="en-US" sz="2000"/>
              <a:t>Budker, Graham, Ledbetter, Rajendran &amp; Sushkov, </a:t>
            </a:r>
            <a:r>
              <a:rPr lang="en-US" sz="2000" smtClean="0"/>
              <a:t>arXiv:1306.6089</a:t>
            </a:r>
            <a:endParaRPr lang="en-US" sz="20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12" y="916113"/>
            <a:ext cx="3168440" cy="346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6" y="863627"/>
            <a:ext cx="4464496" cy="364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20222" y="4744644"/>
            <a:ext cx="4248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solidFill>
                  <a:srgbClr val="003399"/>
                </a:solidFill>
              </a:rPr>
              <a:t>CASPEr experiment</a:t>
            </a:r>
            <a:endParaRPr lang="en-US" sz="2000" b="1">
              <a:solidFill>
                <a:srgbClr val="003399"/>
              </a:solidFill>
            </a:endParaRPr>
          </a:p>
          <a:p>
            <a:r>
              <a:rPr lang="en-US" sz="2000" b="1">
                <a:solidFill>
                  <a:srgbClr val="003399"/>
                </a:solidFill>
              </a:rPr>
              <a:t>P</a:t>
            </a:r>
            <a:r>
              <a:rPr lang="en-US" sz="2000" b="1" smtClean="0">
                <a:solidFill>
                  <a:srgbClr val="003399"/>
                </a:solidFill>
              </a:rPr>
              <a:t>recise </a:t>
            </a:r>
            <a:r>
              <a:rPr lang="en-US" sz="2000" b="1">
                <a:solidFill>
                  <a:srgbClr val="003399"/>
                </a:solidFill>
              </a:rPr>
              <a:t>magnetometry to measure</a:t>
            </a:r>
          </a:p>
          <a:p>
            <a:r>
              <a:rPr lang="en-US" sz="2000" b="1">
                <a:solidFill>
                  <a:srgbClr val="003399"/>
                </a:solidFill>
              </a:rPr>
              <a:t>tiny deviations from Larmor </a:t>
            </a:r>
            <a:r>
              <a:rPr lang="en-US" sz="2000" b="1" smtClean="0">
                <a:solidFill>
                  <a:srgbClr val="003399"/>
                </a:solidFill>
              </a:rPr>
              <a:t>frequency</a:t>
            </a:r>
            <a:endParaRPr lang="en-US" sz="20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NMR Experiment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3"/>
            <a:ext cx="9217025" cy="2019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6" y="2375837"/>
            <a:ext cx="3400426" cy="3210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70" y="2254893"/>
            <a:ext cx="4205532" cy="3361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463" y="5688297"/>
            <a:ext cx="892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ARIADNE: Axion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Resonant InterAction DetectioN 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A.Geraci, A.Arvanitaki, A.Kapitulnik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Chen-Yu Liu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, J.Long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Y.Semertzidis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M.Snow 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be supported by NSF and/or DoE?)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Bestiarium of Low-Mass Bosons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89685"/>
            <a:ext cx="3549587" cy="569072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6632" y="719606"/>
                <a:ext cx="5328510" cy="583474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Weakly Interacting Sub-eV Particles (WISPs)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Axion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(1 parameter family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Solves strong CP problem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Could be dark matter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String axions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(almost massless pseudoscalars in string theory)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One of them may solve CP problem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Axion-like particles (ALPs)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Generic two-photon vertex, could be dark matter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(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2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Hidden photons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Low-mass gauge bosons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′(1)</m:t>
                    </m:r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(kinetic mixing parameter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and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𝛾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′</m:t>
                        </m:r>
                      </m:sub>
                      <m:sup/>
                    </m:sSubSup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Chameleons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Scalars in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certain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models of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scalar-tensor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gravity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Motivated by dark energy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Environment-dependent properties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632" y="719606"/>
                <a:ext cx="5328510" cy="5834741"/>
              </a:xfrm>
              <a:prstGeom prst="rect">
                <a:avLst/>
              </a:prstGeom>
              <a:blipFill rotWithShape="1">
                <a:blip r:embed="rId3"/>
                <a:stretch>
                  <a:fillRect l="-1144" t="-522" r="-3204" b="-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8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Searches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783971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64498" y="5112217"/>
            <a:ext cx="1512204" cy="1512210"/>
            <a:chOff x="4464498" y="5112217"/>
            <a:chExt cx="1512204" cy="1512210"/>
          </a:xfrm>
        </p:grpSpPr>
        <p:pic>
          <p:nvPicPr>
            <p:cNvPr id="602" name="Picture 60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498" y="5457034"/>
              <a:ext cx="1512204" cy="1167393"/>
            </a:xfrm>
            <a:prstGeom prst="rect">
              <a:avLst/>
            </a:prstGeom>
          </p:spPr>
        </p:pic>
        <p:cxnSp>
          <p:nvCxnSpPr>
            <p:cNvPr id="603" name="Straight Arrow Connector 602"/>
            <p:cNvCxnSpPr/>
            <p:nvPr/>
          </p:nvCxnSpPr>
          <p:spPr>
            <a:xfrm>
              <a:off x="5010600" y="5112217"/>
              <a:ext cx="390022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800878" y="4139044"/>
            <a:ext cx="1471984" cy="796816"/>
            <a:chOff x="5800878" y="4139044"/>
            <a:chExt cx="1471984" cy="796816"/>
          </a:xfrm>
        </p:grpSpPr>
        <p:pic>
          <p:nvPicPr>
            <p:cNvPr id="605" name="Picture 6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878" y="4139044"/>
              <a:ext cx="797627" cy="661280"/>
            </a:xfrm>
            <a:prstGeom prst="rect">
              <a:avLst/>
            </a:prstGeom>
          </p:spPr>
        </p:pic>
        <p:sp>
          <p:nvSpPr>
            <p:cNvPr id="606" name="Rectangle 27"/>
            <p:cNvSpPr>
              <a:spLocks noChangeArrowheads="1"/>
            </p:cNvSpPr>
            <p:nvPr/>
          </p:nvSpPr>
          <p:spPr bwMode="auto">
            <a:xfrm>
              <a:off x="6552782" y="4359862"/>
              <a:ext cx="720080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IAXO</a:t>
              </a:r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19155" y="4817766"/>
            <a:ext cx="1253794" cy="902335"/>
            <a:chOff x="5419155" y="4817766"/>
            <a:chExt cx="1253794" cy="902335"/>
          </a:xfrm>
        </p:grpSpPr>
        <p:pic>
          <p:nvPicPr>
            <p:cNvPr id="608" name="Picture 60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072" y="4817766"/>
              <a:ext cx="562640" cy="654501"/>
            </a:xfrm>
            <a:prstGeom prst="rect">
              <a:avLst/>
            </a:prstGeom>
          </p:spPr>
        </p:pic>
        <p:sp>
          <p:nvSpPr>
            <p:cNvPr id="610" name="Rectangle 27"/>
            <p:cNvSpPr>
              <a:spLocks noChangeArrowheads="1"/>
            </p:cNvSpPr>
            <p:nvPr/>
          </p:nvSpPr>
          <p:spPr bwMode="auto">
            <a:xfrm>
              <a:off x="5419155" y="5370234"/>
              <a:ext cx="1253794" cy="349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ARIADNE</a:t>
              </a:r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936002" y="4536302"/>
            <a:ext cx="1205339" cy="719935"/>
            <a:chOff x="7987960" y="2949407"/>
            <a:chExt cx="1205339" cy="719935"/>
          </a:xfrm>
        </p:grpSpPr>
        <p:sp>
          <p:nvSpPr>
            <p:cNvPr id="613" name="Rectangle 28"/>
            <p:cNvSpPr>
              <a:spLocks noChangeArrowheads="1"/>
            </p:cNvSpPr>
            <p:nvPr/>
          </p:nvSpPr>
          <p:spPr bwMode="auto">
            <a:xfrm>
              <a:off x="8489781" y="3021252"/>
              <a:ext cx="703518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CASPEr</a:t>
              </a:r>
            </a:p>
          </p:txBody>
        </p:sp>
        <p:pic>
          <p:nvPicPr>
            <p:cNvPr id="614" name="Picture 6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960" y="2949407"/>
              <a:ext cx="419338" cy="71993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04192" y="4153546"/>
            <a:ext cx="1586911" cy="958671"/>
            <a:chOff x="3404192" y="4153546"/>
            <a:chExt cx="1586911" cy="958671"/>
          </a:xfrm>
        </p:grpSpPr>
        <p:cxnSp>
          <p:nvCxnSpPr>
            <p:cNvPr id="598" name="Straight Arrow Connector 597"/>
            <p:cNvCxnSpPr/>
            <p:nvPr/>
          </p:nvCxnSpPr>
          <p:spPr>
            <a:xfrm>
              <a:off x="4176667" y="5112217"/>
              <a:ext cx="791895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9" name="Picture 59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52" y="4153546"/>
              <a:ext cx="814651" cy="8146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04192" y="4248097"/>
              <a:ext cx="8442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Taking</a:t>
              </a:r>
            </a:p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data</a:t>
              </a:r>
              <a:endParaRPr lang="en-US" sz="2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0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" y="1439707"/>
            <a:ext cx="9073978" cy="456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and Axion-Like Particle Searches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719607"/>
            <a:ext cx="1512654" cy="3034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2" y="5036757"/>
            <a:ext cx="1767840" cy="15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58" y="5036757"/>
            <a:ext cx="2362794" cy="15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31" y="719607"/>
            <a:ext cx="2519779" cy="1411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730693"/>
            <a:ext cx="1778477" cy="709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56" y="5040207"/>
            <a:ext cx="2696795" cy="1512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62" y="719607"/>
            <a:ext cx="807482" cy="1426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07030" y="647597"/>
            <a:ext cx="2519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/>
                </a:solidFill>
              </a:rPr>
              <a:t>Center for Axion &amp; Precision Physics (Daejon, Korea)</a:t>
            </a:r>
            <a:endParaRPr lang="en-US" sz="15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7" y="2992419"/>
            <a:ext cx="16932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 Dark Matter</a:t>
            </a:r>
          </a:p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(UW, Seattle)</a:t>
            </a:r>
            <a:endParaRPr 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80541" y="2583172"/>
            <a:ext cx="101983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</a:rPr>
              <a:t>ADMX-HF</a:t>
            </a:r>
          </a:p>
          <a:p>
            <a:r>
              <a:rPr lang="en-US" sz="1600" b="1" smtClean="0">
                <a:solidFill>
                  <a:schemeClr val="bg1"/>
                </a:solidFill>
              </a:rPr>
              <a:t>(Yale)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8662" y="722539"/>
            <a:ext cx="80748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WISP</a:t>
            </a:r>
          </a:p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DMX</a:t>
            </a:r>
          </a:p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DESY</a:t>
            </a:r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162176" y="2130724"/>
            <a:ext cx="223284" cy="38863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3"/>
          </p:cNvCxnSpPr>
          <p:nvPr/>
        </p:nvCxnSpPr>
        <p:spPr>
          <a:xfrm>
            <a:off x="1584092" y="2236831"/>
            <a:ext cx="578083" cy="10631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752532" y="1492833"/>
            <a:ext cx="936130" cy="79715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" idx="0"/>
          </p:cNvCxnSpPr>
          <p:nvPr/>
        </p:nvCxnSpPr>
        <p:spPr>
          <a:xfrm>
            <a:off x="4589821" y="1439707"/>
            <a:ext cx="162711" cy="7971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7" idx="2"/>
          </p:cNvCxnSpPr>
          <p:nvPr/>
        </p:nvCxnSpPr>
        <p:spPr>
          <a:xfrm flipH="1">
            <a:off x="7416902" y="2130724"/>
            <a:ext cx="450019" cy="39782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08762" y="5040207"/>
            <a:ext cx="271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CASPEr, perhaps @ HIM (Mainz)</a:t>
            </a:r>
            <a:endParaRPr lang="en-US" b="1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4752532" y="2343150"/>
            <a:ext cx="3132720" cy="279114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25135" y="6236045"/>
            <a:ext cx="14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CAST @ CERN</a:t>
            </a:r>
            <a:endParaRPr lang="en-US" b="1"/>
          </a:p>
        </p:txBody>
      </p:sp>
      <p:sp>
        <p:nvSpPr>
          <p:cNvPr id="47" name="TextBox 46"/>
          <p:cNvSpPr txBox="1"/>
          <p:nvPr/>
        </p:nvSpPr>
        <p:spPr>
          <a:xfrm>
            <a:off x="4280780" y="5040207"/>
            <a:ext cx="1546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IAXO Proposal</a:t>
            </a:r>
          </a:p>
          <a:p>
            <a:r>
              <a:rPr lang="en-US" b="1" smtClean="0"/>
              <a:t>(CERN)</a:t>
            </a:r>
            <a:endParaRPr lang="en-US" b="1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4752532" y="2447847"/>
            <a:ext cx="412260" cy="25889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" idx="0"/>
          </p:cNvCxnSpPr>
          <p:nvPr/>
        </p:nvCxnSpPr>
        <p:spPr>
          <a:xfrm flipV="1">
            <a:off x="2995055" y="2447847"/>
            <a:ext cx="1757477" cy="25889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73" y="954687"/>
            <a:ext cx="996449" cy="11591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18638" y="607537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ARIADNE</a:t>
            </a:r>
            <a:endParaRPr lang="en-US" sz="200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91" y="3985683"/>
            <a:ext cx="526471" cy="5504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39522" y="4464127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H.E.S.S.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02" y="2655337"/>
            <a:ext cx="523121" cy="34954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697807" y="2375837"/>
            <a:ext cx="766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MAGIC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9538">
            <a:off x="22435" y="4926548"/>
            <a:ext cx="1969407" cy="55175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0010227">
            <a:off x="278422" y="5535060"/>
            <a:ext cx="10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Fermi LAT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Dow Jones Index of Axion Physics</a:t>
            </a:r>
            <a:endParaRPr lang="en-US"/>
          </a:p>
        </p:txBody>
      </p:sp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882971260"/>
              </p:ext>
            </p:extLst>
          </p:nvPr>
        </p:nvGraphicFramePr>
        <p:xfrm>
          <a:off x="431799" y="1275552"/>
          <a:ext cx="8353425" cy="5176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3942" y="790285"/>
            <a:ext cx="860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3399"/>
                </a:solidFill>
              </a:rPr>
              <a:t>inSPIRE: Citation of Peccei-Quinn papers or title axion (and similar)</a:t>
            </a:r>
            <a:endParaRPr lang="en-US" sz="2400">
              <a:solidFill>
                <a:srgbClr val="0033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44787" y="-72503"/>
            <a:ext cx="6068111" cy="5588867"/>
            <a:chOff x="3344787" y="-72503"/>
            <a:chExt cx="6068111" cy="55888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787" y="-72503"/>
              <a:ext cx="6068111" cy="446462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rot="20048654">
              <a:off x="5272265" y="3663542"/>
              <a:ext cx="3732738" cy="1852822"/>
            </a:xfrm>
            <a:prstGeom prst="rightArrow">
              <a:avLst>
                <a:gd name="adj1" fmla="val 63466"/>
                <a:gd name="adj2" fmla="val 5070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smtClean="0"/>
                <a:t>   It’s </a:t>
              </a:r>
              <a:r>
                <a:rPr lang="en-US" sz="2800" b="1"/>
                <a:t>a bull market,</a:t>
              </a:r>
            </a:p>
            <a:p>
              <a:pPr algn="ctr"/>
              <a:r>
                <a:rPr lang="en-US" sz="2800" b="1" smtClean="0"/>
                <a:t>   buy </a:t>
              </a:r>
              <a:r>
                <a:rPr lang="en-US" sz="2800" b="1"/>
                <a:t>shares!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6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CP Violation in Particle Physics</a:t>
            </a:r>
            <a:endParaRPr lang="en-US"/>
          </a:p>
        </p:txBody>
      </p:sp>
      <p:pic>
        <p:nvPicPr>
          <p:cNvPr id="3" name="Picture 4" descr="C:\Users\Georg Raffelt\Desktop\kobayas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6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Georg Raffelt\Desktop\maska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98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6840" y="6192418"/>
            <a:ext cx="338556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Physics Nobel Prize 2008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8155" y="719607"/>
            <a:ext cx="8784977" cy="29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 b="1" dirty="0">
                <a:solidFill>
                  <a:srgbClr val="003399"/>
                </a:solidFill>
                <a:effectLst/>
              </a:rPr>
              <a:t>Discrete symmetries in particle </a:t>
            </a:r>
            <a:r>
              <a:rPr lang="en-US" sz="2000" b="1" dirty="0" smtClean="0">
                <a:solidFill>
                  <a:srgbClr val="003399"/>
                </a:solidFill>
                <a:effectLst/>
              </a:rPr>
              <a:t>physics</a:t>
            </a:r>
          </a:p>
          <a:p>
            <a:pPr algn="l"/>
            <a:endParaRPr lang="en-US" sz="200" dirty="0">
              <a:solidFill>
                <a:srgbClr val="003399"/>
              </a:solidFill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C      </a:t>
            </a:r>
            <a:r>
              <a:rPr lang="en-US" sz="800" dirty="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  Charge </a:t>
            </a:r>
            <a:r>
              <a:rPr lang="en-US" sz="2000" dirty="0">
                <a:solidFill>
                  <a:srgbClr val="003399"/>
                </a:solidFill>
                <a:effectLst/>
              </a:rPr>
              <a:t>conjugation, transforms particles to antiparticles</a:t>
            </a:r>
          </a:p>
          <a:p>
            <a:pPr algn="l"/>
            <a:r>
              <a:rPr lang="en-US" sz="2000" dirty="0" smtClean="0">
                <a:solidFill>
                  <a:srgbClr val="003399"/>
                </a:solidFill>
                <a:effectLst/>
              </a:rPr>
              <a:t>       </a:t>
            </a:r>
            <a:r>
              <a:rPr lang="en-US" sz="2000" dirty="0" smtClean="0">
                <a:solidFill>
                  <a:srgbClr val="003399"/>
                </a:solidFill>
              </a:rPr>
              <a:t>    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by weak interactions</a:t>
            </a:r>
          </a:p>
          <a:p>
            <a:pPr algn="l"/>
            <a:endParaRPr lang="en-US" sz="200" dirty="0" smtClean="0">
              <a:solidFill>
                <a:srgbClr val="003399"/>
              </a:solidFill>
              <a:effectLst/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P      </a:t>
            </a:r>
            <a:r>
              <a:rPr lang="en-US" sz="1050" dirty="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Parity</a:t>
            </a:r>
            <a:r>
              <a:rPr lang="en-US" sz="2000" dirty="0">
                <a:solidFill>
                  <a:srgbClr val="003399"/>
                </a:solidFill>
                <a:effectLst/>
              </a:rPr>
              <a:t>, changes left-handedness to right-handedness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    </a:t>
            </a:r>
            <a:r>
              <a:rPr lang="en-US" sz="2000" dirty="0">
                <a:solidFill>
                  <a:srgbClr val="003399"/>
                </a:solidFill>
              </a:rPr>
              <a:t>  </a:t>
            </a:r>
            <a:r>
              <a:rPr lang="en-US" sz="2000" dirty="0" smtClean="0">
                <a:solidFill>
                  <a:srgbClr val="003399"/>
                </a:solidFill>
              </a:rPr>
              <a:t> 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weak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interactions</a:t>
            </a:r>
          </a:p>
          <a:p>
            <a:pPr algn="l"/>
            <a:endParaRPr lang="en-US" sz="200" dirty="0" smtClean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 smtClean="0">
                <a:solidFill>
                  <a:srgbClr val="003399"/>
                </a:solidFill>
              </a:rPr>
              <a:t>T      </a:t>
            </a:r>
            <a:r>
              <a:rPr lang="en-US" sz="1100" dirty="0" smtClean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Time </a:t>
            </a:r>
            <a:r>
              <a:rPr lang="en-US" sz="2000" dirty="0">
                <a:solidFill>
                  <a:srgbClr val="003399"/>
                </a:solidFill>
                <a:effectLst/>
              </a:rPr>
              <a:t>reversal, changes direction of motion (forward to backward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)</a:t>
            </a:r>
          </a:p>
          <a:p>
            <a:pPr algn="l"/>
            <a:endParaRPr lang="en-US" sz="200" dirty="0">
              <a:solidFill>
                <a:srgbClr val="003399"/>
              </a:solidFill>
              <a:effectLst/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CPT 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exactly </a:t>
            </a:r>
            <a:r>
              <a:rPr lang="en-US" sz="2000" dirty="0">
                <a:solidFill>
                  <a:srgbClr val="003399"/>
                </a:solidFill>
                <a:effectLst/>
              </a:rPr>
              <a:t>conserved in quantum field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theory</a:t>
            </a:r>
          </a:p>
          <a:p>
            <a:endParaRPr lang="en-US" sz="200" dirty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 smtClean="0">
                <a:solidFill>
                  <a:srgbClr val="003399"/>
                </a:solidFill>
                <a:effectLst/>
              </a:rPr>
              <a:t>CP    –  conserved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all gauge interactions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</a:t>
            </a:r>
            <a:r>
              <a:rPr lang="en-US" sz="2000" dirty="0">
                <a:solidFill>
                  <a:srgbClr val="003399"/>
                </a:solidFill>
              </a:rPr>
              <a:t>    </a:t>
            </a:r>
            <a:r>
              <a:rPr lang="en-US" sz="2000" dirty="0">
                <a:solidFill>
                  <a:srgbClr val="003399"/>
                </a:solidFill>
                <a:effectLst/>
              </a:rPr>
              <a:t>  </a:t>
            </a:r>
            <a:r>
              <a:rPr lang="en-US" sz="2000" dirty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three-flavor quark mixing matrix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6840" y="5832316"/>
            <a:ext cx="1657848" cy="28811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Kobayashi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4534" y="5832316"/>
            <a:ext cx="1657848" cy="28811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Maskawa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903783" y="3767593"/>
            <a:ext cx="5241359" cy="22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/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All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measured CP-violating effects derive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from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a single phase in the quark mass matrix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(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Kobayashi-Maskawa phase), </a:t>
            </a:r>
            <a:endParaRPr lang="en-US" sz="200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algn="l"/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i.e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. from complex Yukawa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couplings</a:t>
            </a:r>
          </a:p>
          <a:p>
            <a:pPr algn="l"/>
            <a:endParaRPr lang="en-US" sz="50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Cosmic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matter-antimatter asymmetry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requires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new ingredients</a:t>
            </a:r>
          </a:p>
        </p:txBody>
      </p:sp>
    </p:spTree>
    <p:extLst>
      <p:ext uri="{BB962C8B-B14F-4D97-AF65-F5344CB8AC3E}">
        <p14:creationId xmlns:p14="http://schemas.microsoft.com/office/powerpoint/2010/main" val="9429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CP Problem of Strong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87912" y="1439707"/>
                <a:ext cx="8139601" cy="1029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i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solidFill>
                            <a:srgbClr val="AA0000"/>
                          </a:solidFill>
                          <a:latin typeface="Cambria Math"/>
                          <a:ea typeface="Cambria Math"/>
                        </a:rPr>
                        <m:t>Θ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1439707"/>
                <a:ext cx="8139601" cy="10291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→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b/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/2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𝐺𝐺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limLow>
                        <m:limLow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0" smtClean="0">
                                      <a:latin typeface="Cambria Math"/>
                                      <a:ea typeface="Cambria Math"/>
                                    </a:rPr>
                                    <m:t>Θ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arg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det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≤</m:t>
                          </m:r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ba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≤+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lim>
                      </m:limLow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376202" y="875841"/>
            <a:ext cx="12878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Real quark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mass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2719" y="863627"/>
            <a:ext cx="191225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Phase from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Yukawa coupling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70397" y="863627"/>
            <a:ext cx="101444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Angle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variable</a:t>
            </a:r>
            <a:endParaRPr lang="en-US" sz="20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28862" y="863627"/>
                <a:ext cx="1900841" cy="608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sz="2000" dirty="0" smtClean="0">
                    <a:solidFill>
                      <a:srgbClr val="003399"/>
                    </a:solidFill>
                  </a:rPr>
                  <a:t>CP-odd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sz="2000" dirty="0">
                    <a:solidFill>
                      <a:srgbClr val="003399"/>
                    </a:solidFill>
                  </a:rPr>
                  <a:t>q</a:t>
                </a:r>
                <a:r>
                  <a:rPr lang="en-US" sz="2000" dirty="0" smtClean="0">
                    <a:solidFill>
                      <a:srgbClr val="003399"/>
                    </a:solidFill>
                  </a:rPr>
                  <a:t>uantity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∼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⋅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endParaRPr lang="en-US" sz="2000" b="1" dirty="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862" y="863627"/>
                <a:ext cx="1900841" cy="608115"/>
              </a:xfrm>
              <a:prstGeom prst="rect">
                <a:avLst/>
              </a:prstGeom>
              <a:blipFill rotWithShape="1">
                <a:blip r:embed="rId5"/>
                <a:stretch>
                  <a:fillRect l="-3205" t="-1313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168312" y="1295687"/>
            <a:ext cx="72010" cy="43206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88412" y="1439707"/>
            <a:ext cx="216031" cy="21603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477620" y="1415454"/>
            <a:ext cx="75162" cy="25882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632932" y="1409174"/>
            <a:ext cx="144020" cy="23548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88032" y="2591867"/>
            <a:ext cx="8640961" cy="3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Remove phase of mass term by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chiral transformation </a:t>
            </a:r>
            <a:r>
              <a:rPr lang="en-US" sz="2000">
                <a:solidFill>
                  <a:srgbClr val="003399"/>
                </a:solidFill>
                <a:effectLst/>
              </a:rPr>
              <a:t>of quark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marL="342900" indent="-342900" algn="l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can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be traded between quark phases and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𝐺</m:t>
                    </m:r>
                    <m:acc>
                      <m:accPr>
                        <m:chr m:val="̃"/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term</a:t>
                </a:r>
              </a:p>
              <a:p>
                <a:pPr algn="l"/>
                <a:endParaRPr lang="en-US" sz="600" smtClean="0">
                  <a:solidFill>
                    <a:srgbClr val="003399"/>
                  </a:solidFill>
                  <a:effectLst/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</a:rPr>
                  <a:t>No physical impact if at least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Induces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a large neutron electric dipole moment (a T-violating quantity)</a:t>
                </a:r>
              </a:p>
            </p:txBody>
          </p:sp>
        </mc:Choice>
        <mc:Fallback xmlns="">
          <p:sp>
            <p:nvSpPr>
              <p:cNvPr id="18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blipFill rotWithShape="1">
                <a:blip r:embed="rId6"/>
                <a:stretch>
                  <a:fillRect l="-1622" t="-8511" b="-475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pPr algn="ctr"/>
                <a:r>
                  <a:rPr lang="en-US" sz="2400" b="1" smtClean="0">
                    <a:solidFill>
                      <a:srgbClr val="AA0000"/>
                    </a:solidFill>
                  </a:rPr>
                  <a:t>Experimental </a:t>
                </a:r>
                <a:r>
                  <a:rPr lang="en-US" sz="2400" b="1">
                    <a:solidFill>
                      <a:srgbClr val="AA0000"/>
                    </a:solidFill>
                  </a:rPr>
                  <a:t>limits: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AA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AA0000"/>
                                </a:solidFill>
                                <a:latin typeface="Cambria Math"/>
                                <a:ea typeface="Cambria Math"/>
                              </a:rPr>
                              <m:t>𝚯</m:t>
                            </m:r>
                          </m:e>
                        </m:acc>
                      </m:e>
                    </m:d>
                    <m:r>
                      <a:rPr lang="en-US" sz="2400" b="1" i="1" smtClean="0">
                        <a:solidFill>
                          <a:srgbClr val="AA0000"/>
                        </a:solidFill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2400" b="1" smtClean="0">
                    <a:solidFill>
                      <a:srgbClr val="AA0000"/>
                    </a:solidFill>
                  </a:rPr>
                  <a:t>    Why </a:t>
                </a:r>
                <a:r>
                  <a:rPr lang="en-US" sz="2400" b="1">
                    <a:solidFill>
                      <a:srgbClr val="AA0000"/>
                    </a:solidFill>
                  </a:rPr>
                  <a:t>so small?</a:t>
                </a:r>
                <a:r>
                  <a:rPr lang="en-US" sz="2400" b="1">
                    <a:solidFill>
                      <a:srgbClr val="AA0000"/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1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Strong CP Problem</a:t>
            </a:r>
            <a:endParaRPr lang="en-US"/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3" y="1752432"/>
            <a:ext cx="8641200" cy="216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607923" y="1248062"/>
            <a:ext cx="590" cy="34320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463" y="3912432"/>
            <a:ext cx="89281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403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382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1800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92482" y="1746753"/>
            <a:ext cx="216030" cy="53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8299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blipFill rotWithShape="1">
                <a:blip r:embed="rId6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597670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QCD vacuum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𝑉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2650" t="-10667" r="-70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97997" y="4670632"/>
                <a:ext cx="775103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• CP conserving vacuum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(Vafa and Witten 1984)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QCD could have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≤+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, is “constant of nature”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Energy can not be minimized: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not dynamical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97" y="4670632"/>
                <a:ext cx="7751033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179" t="-4061" r="-23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080022" y="2144947"/>
            <a:ext cx="14936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4273" y="2139727"/>
            <a:ext cx="149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235408" y="2375837"/>
            <a:ext cx="2736683" cy="0"/>
          </a:xfrm>
          <a:prstGeom prst="straightConnector1">
            <a:avLst/>
          </a:prstGeom>
          <a:ln w="38100">
            <a:solidFill>
              <a:srgbClr val="557D7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3753162" y="2783362"/>
            <a:ext cx="457200" cy="4565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35408" y="1488477"/>
            <a:ext cx="4914" cy="2466360"/>
          </a:xfrm>
          <a:prstGeom prst="line">
            <a:avLst/>
          </a:prstGeom>
          <a:ln w="38100">
            <a:solidFill>
              <a:srgbClr val="55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71788" y="1511717"/>
            <a:ext cx="4914" cy="2466360"/>
          </a:xfrm>
          <a:prstGeom prst="line">
            <a:avLst/>
          </a:prstGeom>
          <a:ln w="38100">
            <a:solidFill>
              <a:srgbClr val="55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298390" y="3064871"/>
            <a:ext cx="6908558" cy="3555786"/>
            <a:chOff x="1298390" y="3064871"/>
            <a:chExt cx="6908558" cy="35557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298390" y="5789660"/>
                  <a:ext cx="690855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Peccei-Quinn solution: </a:t>
                  </a:r>
                </a:p>
                <a:p>
                  <a:r>
                    <a:rPr lang="en-US" sz="2400" b="1">
                      <a:solidFill>
                        <a:schemeClr val="accent2">
                          <a:lumMod val="75000"/>
                        </a:schemeClr>
                      </a:solidFill>
                    </a:rPr>
                    <a:t>Make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𝚯</m:t>
                      </m:r>
                    </m:oMath>
                  </a14:m>
                  <a:r>
                    <a:rPr lang="en-US" sz="2400" b="1">
                      <a:solidFill>
                        <a:schemeClr val="accent2">
                          <a:lumMod val="75000"/>
                        </a:schemeClr>
                      </a:solidFill>
                    </a:rPr>
                    <a:t> dynamical, let system relax to lowest </a:t>
                  </a:r>
                  <a:r>
                    <a:rPr lang="en-US" sz="2400" b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energy</a:t>
                  </a:r>
                  <a:endParaRPr lang="en-US" sz="2400" b="1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8390" y="5789660"/>
                  <a:ext cx="6908558" cy="83099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412" t="-5882" r="-441" b="-16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4015013" y="3064871"/>
              <a:ext cx="352271" cy="67461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78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Pool Table Analogy  (Pierre Sikivie 1996)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225359" y="1795494"/>
            <a:ext cx="2766308" cy="1688994"/>
            <a:chOff x="2016" y="1392"/>
            <a:chExt cx="1728" cy="10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2016" y="1392"/>
              <a:ext cx="288" cy="1056"/>
            </a:xfrm>
            <a:prstGeom prst="parallelogram">
              <a:avLst>
                <a:gd name="adj" fmla="val 5902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 flipH="1">
              <a:off x="3456" y="1392"/>
              <a:ext cx="288" cy="1056"/>
            </a:xfrm>
            <a:prstGeom prst="parallelogram">
              <a:avLst>
                <a:gd name="adj" fmla="val 5902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960107" y="1436995"/>
            <a:ext cx="0" cy="299549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3017" y="976497"/>
            <a:ext cx="1614180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solidFill>
                  <a:srgbClr val="CC0000"/>
                </a:solidFill>
                <a:effectLst/>
                <a:latin typeface="+mn-lt"/>
              </a:rPr>
              <a:t>Gravity</a:t>
            </a:r>
            <a:endParaRPr lang="de-DE" b="1">
              <a:solidFill>
                <a:srgbClr val="CC0000"/>
              </a:solidFill>
              <a:effectLst/>
              <a:latin typeface="+mn-lt"/>
            </a:endParaRPr>
          </a:p>
        </p:txBody>
      </p:sp>
      <p:sp>
        <p:nvSpPr>
          <p:cNvPr id="8" name="Oval 7"/>
          <p:cNvSpPr>
            <a:spLocks noChangeAspect="1" noChangeArrowheads="1"/>
          </p:cNvSpPr>
          <p:nvPr/>
        </p:nvSpPr>
        <p:spPr bwMode="auto">
          <a:xfrm>
            <a:off x="5337593" y="1352995"/>
            <a:ext cx="384043" cy="383999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89278" y="1196996"/>
            <a:ext cx="1546997" cy="120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Symmetric</a:t>
            </a:r>
          </a:p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relative</a:t>
            </a:r>
          </a:p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to gravity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764808" y="976497"/>
            <a:ext cx="1743194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effectLst/>
                <a:latin typeface="+mn-lt"/>
              </a:rPr>
              <a:t>Pool table</a:t>
            </a:r>
            <a:endParaRPr lang="de-DE" b="1">
              <a:effectLst/>
              <a:latin typeface="+mn-lt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44017" y="2564991"/>
            <a:ext cx="6581232" cy="3698987"/>
            <a:chOff x="96" y="1950"/>
            <a:chExt cx="4387" cy="2466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102" y="1950"/>
              <a:ext cx="4381" cy="2247"/>
              <a:chOff x="96" y="1873"/>
              <a:chExt cx="4107" cy="2107"/>
            </a:xfrm>
          </p:grpSpPr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96" y="1873"/>
                <a:ext cx="4107" cy="2107"/>
                <a:chOff x="96" y="1873"/>
                <a:chExt cx="4107" cy="2107"/>
              </a:xfrm>
            </p:grpSpPr>
            <p:grpSp>
              <p:nvGrpSpPr>
                <p:cNvPr id="18" name="Group 13"/>
                <p:cNvGrpSpPr>
                  <a:grpSpLocks/>
                </p:cNvGrpSpPr>
                <p:nvPr/>
              </p:nvGrpSpPr>
              <p:grpSpPr bwMode="auto">
                <a:xfrm>
                  <a:off x="1557" y="1873"/>
                  <a:ext cx="2646" cy="1967"/>
                  <a:chOff x="1557" y="1873"/>
                  <a:chExt cx="2646" cy="1967"/>
                </a:xfrm>
              </p:grpSpPr>
              <p:sp>
                <p:nvSpPr>
                  <p:cNvPr id="20" name="Arc 14"/>
                  <p:cNvSpPr>
                    <a:spLocks noChangeAspect="1"/>
                  </p:cNvSpPr>
                  <p:nvPr/>
                </p:nvSpPr>
                <p:spPr bwMode="auto">
                  <a:xfrm>
                    <a:off x="1557" y="1873"/>
                    <a:ext cx="2646" cy="1919"/>
                  </a:xfrm>
                  <a:custGeom>
                    <a:avLst/>
                    <a:gdLst>
                      <a:gd name="G0" fmla="+- 14957 0 0"/>
                      <a:gd name="G1" fmla="+- 0 0 0"/>
                      <a:gd name="G2" fmla="+- 21600 0 0"/>
                      <a:gd name="T0" fmla="*/ 29764 w 29764"/>
                      <a:gd name="T1" fmla="*/ 15727 h 21600"/>
                      <a:gd name="T2" fmla="*/ 0 w 29764"/>
                      <a:gd name="T3" fmla="*/ 15584 h 21600"/>
                      <a:gd name="T4" fmla="*/ 14957 w 29764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9764" h="21600" fill="none" extrusionOk="0">
                        <a:moveTo>
                          <a:pt x="29763" y="15726"/>
                        </a:moveTo>
                        <a:cubicBezTo>
                          <a:pt x="25756" y="19499"/>
                          <a:pt x="20460" y="21599"/>
                          <a:pt x="14957" y="21600"/>
                        </a:cubicBezTo>
                        <a:cubicBezTo>
                          <a:pt x="9381" y="21600"/>
                          <a:pt x="4022" y="19444"/>
                          <a:pt x="0" y="15583"/>
                        </a:cubicBezTo>
                      </a:path>
                      <a:path w="29764" h="21600" stroke="0" extrusionOk="0">
                        <a:moveTo>
                          <a:pt x="29763" y="15726"/>
                        </a:moveTo>
                        <a:cubicBezTo>
                          <a:pt x="25756" y="19499"/>
                          <a:pt x="20460" y="21599"/>
                          <a:pt x="14957" y="21600"/>
                        </a:cubicBezTo>
                        <a:cubicBezTo>
                          <a:pt x="9381" y="21600"/>
                          <a:pt x="4022" y="19444"/>
                          <a:pt x="0" y="15583"/>
                        </a:cubicBezTo>
                        <a:lnTo>
                          <a:pt x="14957" y="0"/>
                        </a:lnTo>
                        <a:close/>
                      </a:path>
                    </a:pathLst>
                  </a:custGeom>
                  <a:noFill/>
                  <a:ln w="50800">
                    <a:solidFill>
                      <a:srgbClr val="008000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 useBgFill="1">
                <p:nvSpPr>
                  <p:cNvPr id="21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3744"/>
                    <a:ext cx="432" cy="96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6" y="3226"/>
                  <a:ext cx="1127" cy="7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>
                  <a:spAutoFit/>
                </a:bodyPr>
                <a:lstStyle>
                  <a:lvl1pPr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487363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974725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463675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951038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4082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8654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3226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7798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New degree </a:t>
                  </a:r>
                </a:p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of freedom</a:t>
                  </a:r>
                </a:p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  <a:sym typeface="Symbol" pitchFamily="18" charset="2"/>
                    </a:rPr>
                    <a:t></a:t>
                  </a:r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  <a:sym typeface="Monotype Sorts" pitchFamily="2" charset="2"/>
                    </a:rPr>
                    <a:t> </a:t>
                  </a:r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Axion</a:t>
                  </a:r>
                  <a:endParaRPr lang="de-DE" b="1">
                    <a:solidFill>
                      <a:srgbClr val="008000"/>
                    </a:solidFill>
                    <a:effectLst/>
                    <a:latin typeface="+mn-lt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3231"/>
                    <a:ext cx="335" cy="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487363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97472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46367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951038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4082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8654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3226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7798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b="1" i="0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𝚯</m:t>
                              </m:r>
                            </m:e>
                          </m:acc>
                        </m:oMath>
                      </m:oMathPara>
                    </a14:m>
                    <a:endParaRPr lang="en-US" sz="2800" b="1" smtClean="0">
                      <a:solidFill>
                        <a:srgbClr val="008000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6" name="Text 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016" y="3231"/>
                    <a:ext cx="335" cy="331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96" y="4128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b="1">
                  <a:solidFill>
                    <a:srgbClr val="008000"/>
                  </a:solidFill>
                  <a:effectLst/>
                </a:rPr>
                <a:t>(Weinberg 1978, Wilczek 1978)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111346" y="1799993"/>
            <a:ext cx="6105679" cy="4463984"/>
            <a:chOff x="2074" y="1440"/>
            <a:chExt cx="4070" cy="2976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074" y="1440"/>
              <a:ext cx="4070" cy="2969"/>
              <a:chOff x="1944" y="1392"/>
              <a:chExt cx="3816" cy="2784"/>
            </a:xfrm>
          </p:grpSpPr>
          <p:grpSp>
            <p:nvGrpSpPr>
              <p:cNvPr id="25" name="Group 23"/>
              <p:cNvGrpSpPr>
                <a:grpSpLocks/>
              </p:cNvGrpSpPr>
              <p:nvPr/>
            </p:nvGrpSpPr>
            <p:grpSpPr bwMode="auto">
              <a:xfrm>
                <a:off x="1944" y="1392"/>
                <a:ext cx="1872" cy="2784"/>
                <a:chOff x="1944" y="1392"/>
                <a:chExt cx="1872" cy="2784"/>
              </a:xfrm>
            </p:grpSpPr>
            <p:sp useBgFill="1">
              <p:nvSpPr>
                <p:cNvPr id="27" name="Rectangle 24"/>
                <p:cNvSpPr>
                  <a:spLocks noChangeArrowheads="1"/>
                </p:cNvSpPr>
                <p:nvPr/>
              </p:nvSpPr>
              <p:spPr bwMode="auto">
                <a:xfrm>
                  <a:off x="1944" y="1407"/>
                  <a:ext cx="1872" cy="1089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" name="Group 25"/>
                <p:cNvGrpSpPr>
                  <a:grpSpLocks/>
                </p:cNvGrpSpPr>
                <p:nvPr/>
              </p:nvGrpSpPr>
              <p:grpSpPr bwMode="auto">
                <a:xfrm>
                  <a:off x="2016" y="1392"/>
                  <a:ext cx="1728" cy="2784"/>
                  <a:chOff x="2016" y="1392"/>
                  <a:chExt cx="1728" cy="2784"/>
                </a:xfrm>
              </p:grpSpPr>
              <p:grpSp>
                <p:nvGrpSpPr>
                  <p:cNvPr id="29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2544" y="1392"/>
                    <a:ext cx="672" cy="2784"/>
                    <a:chOff x="2544" y="1392"/>
                    <a:chExt cx="672" cy="2784"/>
                  </a:xfrm>
                </p:grpSpPr>
                <p:sp>
                  <p:nvSpPr>
                    <p:cNvPr id="35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1392"/>
                      <a:ext cx="0" cy="2688"/>
                    </a:xfrm>
                    <a:prstGeom prst="line">
                      <a:avLst/>
                    </a:prstGeom>
                    <a:noFill/>
                    <a:ln w="152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" name="Oval 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24" y="1728"/>
                      <a:ext cx="312" cy="31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3936"/>
                      <a:ext cx="672" cy="24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2016" y="1776"/>
                    <a:ext cx="1728" cy="672"/>
                    <a:chOff x="2016" y="1776"/>
                    <a:chExt cx="1728" cy="672"/>
                  </a:xfrm>
                </p:grpSpPr>
                <p:sp>
                  <p:nvSpPr>
                    <p:cNvPr id="32" name="AutoShap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1872"/>
                      <a:ext cx="960" cy="576"/>
                    </a:xfrm>
                    <a:prstGeom prst="parallelogram">
                      <a:avLst>
                        <a:gd name="adj" fmla="val 136983"/>
                      </a:avLst>
                    </a:prstGeom>
                    <a:solidFill>
                      <a:srgbClr val="800080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AutoShape 32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2784" y="1872"/>
                      <a:ext cx="960" cy="576"/>
                    </a:xfrm>
                    <a:prstGeom prst="parallelogram">
                      <a:avLst>
                        <a:gd name="adj" fmla="val 136983"/>
                      </a:avLst>
                    </a:prstGeom>
                    <a:solidFill>
                      <a:srgbClr val="800080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Oval 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72" y="1776"/>
                      <a:ext cx="216" cy="21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2" y="1738"/>
                    <a:ext cx="452" cy="2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487363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97472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46367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951038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4082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8654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3226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7798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r>
                      <a:rPr lang="en-US" b="1">
                        <a:effectLst/>
                        <a:latin typeface="+mn-lt"/>
                      </a:rPr>
                      <a:t>Axis</a:t>
                    </a:r>
                    <a:endParaRPr lang="de-DE" b="1">
                      <a:effectLst/>
                      <a:latin typeface="+mn-lt"/>
                    </a:endParaRPr>
                  </a:p>
                </p:txBody>
              </p:sp>
            </p:grpSp>
          </p:grpSp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4368" y="3264"/>
                <a:ext cx="1392" cy="7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Symmetry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dynamically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restored</a:t>
                </a:r>
                <a:endParaRPr lang="de-DE" b="1">
                  <a:solidFill>
                    <a:srgbClr val="003399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4704" y="4128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>
                  <a:effectLst/>
                </a:rPr>
                <a:t>  </a:t>
              </a:r>
              <a:r>
                <a:rPr lang="en-US" b="1">
                  <a:effectLst/>
                </a:rPr>
                <a:t>(Peccei &amp; Quinn 1977)</a:t>
              </a: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995834" y="1487995"/>
            <a:ext cx="3225359" cy="307499"/>
            <a:chOff x="1776" y="1200"/>
            <a:chExt cx="2016" cy="192"/>
          </a:xfrm>
        </p:grpSpPr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1824" y="1392"/>
              <a:ext cx="192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1776" y="1200"/>
              <a:ext cx="48" cy="192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3744" y="1200"/>
              <a:ext cx="48" cy="192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>
            <a:grpSpLocks/>
          </p:cNvGrpSpPr>
          <p:nvPr/>
        </p:nvGrpSpPr>
        <p:grpSpPr bwMode="auto">
          <a:xfrm>
            <a:off x="2535283" y="3023989"/>
            <a:ext cx="6131182" cy="1217996"/>
            <a:chOff x="1584" y="2160"/>
            <a:chExt cx="3832" cy="761"/>
          </a:xfrm>
        </p:grpSpPr>
        <p:grpSp>
          <p:nvGrpSpPr>
            <p:cNvPr id="43" name="Group 43"/>
            <p:cNvGrpSpPr>
              <a:grpSpLocks/>
            </p:cNvGrpSpPr>
            <p:nvPr/>
          </p:nvGrpSpPr>
          <p:grpSpPr bwMode="auto">
            <a:xfrm>
              <a:off x="1584" y="2160"/>
              <a:ext cx="3832" cy="761"/>
              <a:chOff x="1584" y="2160"/>
              <a:chExt cx="3832" cy="761"/>
            </a:xfrm>
          </p:grpSpPr>
          <p:sp>
            <p:nvSpPr>
              <p:cNvPr id="45" name="Text Box 44"/>
              <p:cNvSpPr txBox="1">
                <a:spLocks noChangeArrowheads="1"/>
              </p:cNvSpPr>
              <p:nvPr/>
            </p:nvSpPr>
            <p:spPr bwMode="auto">
              <a:xfrm>
                <a:off x="4368" y="2160"/>
                <a:ext cx="1048" cy="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sz="1000" b="1">
                  <a:solidFill>
                    <a:srgbClr val="003399"/>
                  </a:solidFill>
                  <a:latin typeface="+mn-lt"/>
                </a:endParaRP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Symmetry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broken</a:t>
                </a:r>
                <a:endParaRPr lang="de-DE" b="1">
                  <a:solidFill>
                    <a:srgbClr val="003399"/>
                  </a:solidFill>
                  <a:effectLst/>
                  <a:latin typeface="+mn-lt"/>
                </a:endParaRPr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1584" y="2160"/>
                <a:ext cx="2592" cy="336"/>
                <a:chOff x="1584" y="2160"/>
                <a:chExt cx="2592" cy="336"/>
              </a:xfrm>
            </p:grpSpPr>
            <p:sp useBgFill="1">
              <p:nvSpPr>
                <p:cNvPr id="47" name="AutoShape 46"/>
                <p:cNvSpPr>
                  <a:spLocks noChangeArrowheads="1"/>
                </p:cNvSpPr>
                <p:nvPr/>
              </p:nvSpPr>
              <p:spPr bwMode="auto">
                <a:xfrm rot="16200000">
                  <a:off x="2712" y="1032"/>
                  <a:ext cx="336" cy="2592"/>
                </a:xfrm>
                <a:prstGeom prst="rtTriangl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584" y="2160"/>
                  <a:ext cx="2592" cy="336"/>
                </a:xfrm>
                <a:prstGeom prst="line">
                  <a:avLst/>
                </a:prstGeom>
                <a:noFill/>
                <a:ln w="76200">
                  <a:solidFill>
                    <a:srgbClr val="99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44" name="Text Box 48"/>
            <p:cNvSpPr txBox="1">
              <a:spLocks noChangeArrowheads="1"/>
            </p:cNvSpPr>
            <p:nvPr/>
          </p:nvSpPr>
          <p:spPr bwMode="auto">
            <a:xfrm>
              <a:off x="3168" y="2256"/>
              <a:ext cx="1008" cy="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b="1">
                  <a:solidFill>
                    <a:srgbClr val="003399"/>
                  </a:solidFill>
                  <a:effectLst/>
                  <a:latin typeface="+mn-lt"/>
                </a:rPr>
                <a:t>Floor</a:t>
              </a:r>
            </a:p>
            <a:p>
              <a:pPr algn="r"/>
              <a:r>
                <a:rPr lang="en-US" b="1">
                  <a:solidFill>
                    <a:srgbClr val="003399"/>
                  </a:solidFill>
                  <a:effectLst/>
                  <a:latin typeface="+mn-lt"/>
                </a:rPr>
                <a:t> inclined</a:t>
              </a:r>
              <a:endParaRPr lang="de-DE" b="1">
                <a:solidFill>
                  <a:srgbClr val="003399"/>
                </a:solidFill>
                <a:effectLst/>
                <a:latin typeface="+mn-lt"/>
              </a:endParaRPr>
            </a:p>
          </p:txBody>
        </p:sp>
      </p:grpSp>
      <p:grpSp>
        <p:nvGrpSpPr>
          <p:cNvPr id="49" name="Group 49"/>
          <p:cNvGrpSpPr>
            <a:grpSpLocks/>
          </p:cNvGrpSpPr>
          <p:nvPr/>
        </p:nvGrpSpPr>
        <p:grpSpPr bwMode="auto">
          <a:xfrm>
            <a:off x="4339983" y="3023989"/>
            <a:ext cx="537060" cy="767997"/>
            <a:chOff x="2712" y="2112"/>
            <a:chExt cx="336" cy="480"/>
          </a:xfrm>
        </p:grpSpPr>
        <p:sp useBgFill="1"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2712" y="2112"/>
              <a:ext cx="336" cy="48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2880" y="2112"/>
              <a:ext cx="0" cy="48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>
            <a:grpSpLocks/>
          </p:cNvGrpSpPr>
          <p:nvPr/>
        </p:nvGrpSpPr>
        <p:grpSpPr bwMode="auto">
          <a:xfrm>
            <a:off x="4839534" y="2563491"/>
            <a:ext cx="569565" cy="3532487"/>
            <a:chOff x="3024" y="1872"/>
            <a:chExt cx="356" cy="2208"/>
          </a:xfrm>
        </p:grpSpPr>
        <p:sp>
          <p:nvSpPr>
            <p:cNvPr id="53" name="Line 53"/>
            <p:cNvSpPr>
              <a:spLocks noChangeShapeType="1"/>
            </p:cNvSpPr>
            <p:nvPr/>
          </p:nvSpPr>
          <p:spPr bwMode="auto">
            <a:xfrm>
              <a:off x="3024" y="1872"/>
              <a:ext cx="0" cy="220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3120" y="2890"/>
              <a:ext cx="26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/>
            <a:p>
              <a:pPr defTabSz="921018"/>
              <a:r>
                <a:rPr lang="en-US" sz="2300" b="1" smtClean="0">
                  <a:solidFill>
                    <a:srgbClr val="008000"/>
                  </a:solidFill>
                </a:rPr>
                <a:t>f</a:t>
              </a:r>
              <a:r>
                <a:rPr lang="en-US" sz="3000" b="1" baseline="-25000" smtClean="0">
                  <a:solidFill>
                    <a:srgbClr val="008000"/>
                  </a:solidFill>
                </a:rPr>
                <a:t>a</a:t>
              </a:r>
              <a:endParaRPr lang="de-DE" sz="3000" b="1" baseline="-2500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16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37 Years of Axions</a:t>
            </a:r>
            <a:endParaRPr lang="en-US"/>
          </a:p>
        </p:txBody>
      </p:sp>
      <p:pic>
        <p:nvPicPr>
          <p:cNvPr id="3" name="Picture 2" descr="C:\Users\Georg Raffelt\Desktop\p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2" y="782623"/>
            <a:ext cx="7777080" cy="3465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2" y="3083057"/>
            <a:ext cx="7785800" cy="3469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</TotalTime>
  <Words>2759</Words>
  <Application>Microsoft Office PowerPoint</Application>
  <PresentationFormat>Custom</PresentationFormat>
  <Paragraphs>614</Paragraphs>
  <Slides>42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Axion Landscape</vt:lpstr>
      <vt:lpstr>High- and Low-Energy Frontiers in Particle Physics</vt:lpstr>
      <vt:lpstr>High- and Low-Energy Frontiers in Particle Physics</vt:lpstr>
      <vt:lpstr>Bestiarium of Low-Mass Bosons</vt:lpstr>
      <vt:lpstr>CP Violation in Particle Physics</vt:lpstr>
      <vt:lpstr>The CP Problem of Strong Interactions</vt:lpstr>
      <vt:lpstr>Strong CP Problem</vt:lpstr>
      <vt:lpstr>The Pool Table Analogy  (Pierre Sikivie 1996)</vt:lpstr>
      <vt:lpstr>37 Years of Axions</vt:lpstr>
      <vt:lpstr>The Cleansing Axion</vt:lpstr>
      <vt:lpstr>Arthur Godfrey</vt:lpstr>
      <vt:lpstr>Axion Bounds</vt:lpstr>
      <vt:lpstr>Experimental Tests of Invisible Axions</vt:lpstr>
      <vt:lpstr>Search for Solar Axions</vt:lpstr>
      <vt:lpstr>CERN Axion Solar Telescope (CAST)</vt:lpstr>
      <vt:lpstr>CAST Results</vt:lpstr>
      <vt:lpstr>Parameter Space for Axion-Like Particles (ALPs)</vt:lpstr>
      <vt:lpstr>Parameter Space for Axion-Like Particles (ALPs)</vt:lpstr>
      <vt:lpstr>Parameter Space for Axion-Like Particles (ALPs)</vt:lpstr>
      <vt:lpstr>Shining TeV Gamma Rays through the Universe</vt:lpstr>
      <vt:lpstr>Next Generation Axion Helioscope (IAXO) at CERN</vt:lpstr>
      <vt:lpstr>Parameter Space for Axion-Like Particles (ALPs)</vt:lpstr>
      <vt:lpstr> Pie Chart of Dark Matter of the Universe</vt:lpstr>
      <vt:lpstr>Creation of Cosmological Axions by Re-alignment </vt:lpstr>
      <vt:lpstr>Axion Cosmology in PLB 120 (1983)</vt:lpstr>
      <vt:lpstr>Galactic WIMP vs Axion Dark Matter</vt:lpstr>
      <vt:lpstr>Axion Dark Matter Driving Oscillators</vt:lpstr>
      <vt:lpstr>Cold Axion Populations</vt:lpstr>
      <vt:lpstr>Axion Production by Domain Wall and String Decay</vt:lpstr>
      <vt:lpstr>Axion Dark Matter Parameters</vt:lpstr>
      <vt:lpstr>Search for Galactic Axions (Cold Dark Matter)</vt:lpstr>
      <vt:lpstr>Axion Dark Matter Experiment (ADMX) – Seattle </vt:lpstr>
      <vt:lpstr>SQUID Microwave Amplifiers in ADMX</vt:lpstr>
      <vt:lpstr>ADMX Gen 2</vt:lpstr>
      <vt:lpstr>Axion Dark Matter Parameters</vt:lpstr>
      <vt:lpstr>Axion Dark Matter Search with Transition Radiation</vt:lpstr>
      <vt:lpstr>Center for Axion and Precision Physics (CAPP)</vt:lpstr>
      <vt:lpstr>Searching for Axions in the Anthropic Window</vt:lpstr>
      <vt:lpstr>NMR Experiment</vt:lpstr>
      <vt:lpstr>Axion Searches</vt:lpstr>
      <vt:lpstr>Axion and Axion-Like Particle Searches</vt:lpstr>
      <vt:lpstr>Dow Jones Index of Axion Physics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Alois Kabelschact</cp:lastModifiedBy>
  <cp:revision>354</cp:revision>
  <cp:lastPrinted>2011-04-10T14:40:34Z</cp:lastPrinted>
  <dcterms:created xsi:type="dcterms:W3CDTF">2006-08-16T00:00:00Z</dcterms:created>
  <dcterms:modified xsi:type="dcterms:W3CDTF">2015-12-15T09:41:15Z</dcterms:modified>
</cp:coreProperties>
</file>