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3" r:id="rId1"/>
  </p:sldMasterIdLst>
  <p:notesMasterIdLst>
    <p:notesMasterId r:id="rId16"/>
  </p:notesMasterIdLst>
  <p:handoutMasterIdLst>
    <p:handoutMasterId r:id="rId17"/>
  </p:handoutMasterIdLst>
  <p:sldIdLst>
    <p:sldId id="284" r:id="rId2"/>
    <p:sldId id="299" r:id="rId3"/>
    <p:sldId id="300" r:id="rId4"/>
    <p:sldId id="309" r:id="rId5"/>
    <p:sldId id="301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298" r:id="rId15"/>
  </p:sldIdLst>
  <p:sldSz cx="9144000" cy="6858000" type="screen4x3"/>
  <p:notesSz cx="6794500" cy="9906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6203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2411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68618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4823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1031" algn="l" defTabSz="912411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37234" algn="l" defTabSz="912411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193433" algn="l" defTabSz="912411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49644" algn="l" defTabSz="912411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0000"/>
    <a:srgbClr val="00FF00"/>
    <a:srgbClr val="33CC33"/>
    <a:srgbClr val="336600"/>
    <a:srgbClr val="FFCC00"/>
    <a:srgbClr val="FF00FF"/>
    <a:srgbClr val="C2BAEC"/>
    <a:srgbClr val="B7ADE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3" autoAdjust="0"/>
    <p:restoredTop sz="96024" autoAdjust="0"/>
  </p:normalViewPr>
  <p:slideViewPr>
    <p:cSldViewPr snapToObjects="1" showGuides="1">
      <p:cViewPr varScale="1">
        <p:scale>
          <a:sx n="86" d="100"/>
          <a:sy n="86" d="100"/>
        </p:scale>
        <p:origin x="-16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Objects="1" showGuides="1">
      <p:cViewPr varScale="1">
        <p:scale>
          <a:sx n="80" d="100"/>
          <a:sy n="80" d="100"/>
        </p:scale>
        <p:origin x="-2484" y="-84"/>
      </p:cViewPr>
      <p:guideLst>
        <p:guide orient="horz" pos="3119"/>
        <p:guide pos="213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3" rIns="92702" bIns="46353" numCol="1" anchor="t" anchorCtr="0" compatLnSpc="1">
            <a:prstTxWarp prst="textNoShape">
              <a:avLst/>
            </a:prstTxWarp>
          </a:bodyPr>
          <a:lstStyle>
            <a:lvl1pPr algn="l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3" rIns="92702" bIns="46353" numCol="1" anchor="t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1958A26B-ED87-4956-A520-E3D955EFE688}" type="datetime1">
              <a:rPr lang="en-US" altLang="en-US"/>
              <a:pPr/>
              <a:t>1/20/2015</a:t>
            </a:fld>
            <a:endParaRPr lang="en-US" alt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3" rIns="92702" bIns="46353" numCol="1" anchor="b" anchorCtr="0" compatLnSpc="1">
            <a:prstTxWarp prst="textNoShape">
              <a:avLst/>
            </a:prstTxWarp>
          </a:bodyPr>
          <a:lstStyle>
            <a:lvl1pPr algn="l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r>
              <a:rPr lang="en-US" altLang="en-US"/>
              <a:t>Ladislav Andricek, MPI Munich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3" rIns="92702" bIns="46353" numCol="1" anchor="b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E972FCF8-00BB-4F7E-A4D1-FE1EE099024C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158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3" rIns="92702" bIns="46353" numCol="1" anchor="t" anchorCtr="0" compatLnSpc="1">
            <a:prstTxWarp prst="textNoShape">
              <a:avLst/>
            </a:prstTxWarp>
          </a:bodyPr>
          <a:lstStyle>
            <a:lvl1pPr algn="l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3" rIns="92702" bIns="46353" numCol="1" anchor="t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3215B84E-B8A3-46D2-AD05-D7BBDFDB9578}" type="datetime1">
              <a:rPr lang="en-US" altLang="en-US"/>
              <a:pPr/>
              <a:t>1/20/2015</a:t>
            </a:fld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5350"/>
            <a:ext cx="498475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3" rIns="92702" bIns="463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3" rIns="92702" bIns="46353" numCol="1" anchor="b" anchorCtr="0" compatLnSpc="1">
            <a:prstTxWarp prst="textNoShape">
              <a:avLst/>
            </a:prstTxWarp>
          </a:bodyPr>
          <a:lstStyle>
            <a:lvl1pPr algn="l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r>
              <a:rPr lang="en-US" altLang="en-US"/>
              <a:t>Ladislav Andricek, MPI Munich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02" tIns="46353" rIns="92702" bIns="46353" numCol="1" anchor="b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F827CE9A-CA15-48DA-9922-958EA8F9BC48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84622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20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41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61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482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1031" algn="l" defTabSz="9124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234" algn="l" defTabSz="9124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3433" algn="l" defTabSz="9124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9644" algn="l" defTabSz="9124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26618" y="6658578"/>
            <a:ext cx="3311525" cy="188912"/>
          </a:xfrm>
          <a:ln/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B2GM, Nov 2014</a:t>
            </a:r>
            <a:endParaRPr lang="de-DE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Laci Andricek, MPG Halbleiterlabor</a:t>
            </a:r>
            <a:endParaRPr lang="de-DE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52D20-2352-4749-B7C5-DD441254C40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idx="1"/>
          </p:nvPr>
        </p:nvSpPr>
        <p:spPr bwMode="auto">
          <a:xfrm>
            <a:off x="566738" y="1304652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93998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ci\Desktop\Logo-tran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510" y="180931"/>
            <a:ext cx="1019829" cy="62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7698" name="Rectangle 2"/>
          <p:cNvSpPr>
            <a:spLocks noChangeArrowheads="1"/>
          </p:cNvSpPr>
          <p:nvPr userDrawn="1"/>
        </p:nvSpPr>
        <p:spPr bwMode="auto">
          <a:xfrm>
            <a:off x="119063" y="0"/>
            <a:ext cx="133350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699" name="Rectangle 3"/>
          <p:cNvSpPr>
            <a:spLocks noChangeArrowheads="1"/>
          </p:cNvSpPr>
          <p:nvPr userDrawn="1"/>
        </p:nvSpPr>
        <p:spPr bwMode="auto">
          <a:xfrm>
            <a:off x="252413" y="0"/>
            <a:ext cx="13176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0" name="Rectangle 4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5763" y="157383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00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Title</a:t>
            </a:r>
          </a:p>
        </p:txBody>
      </p:sp>
      <p:sp>
        <p:nvSpPr>
          <p:cNvPr id="797702" name="Rectangle 6"/>
          <p:cNvSpPr>
            <a:spLocks noChangeArrowheads="1"/>
          </p:cNvSpPr>
          <p:nvPr userDrawn="1"/>
        </p:nvSpPr>
        <p:spPr bwMode="auto">
          <a:xfrm>
            <a:off x="0" y="0"/>
            <a:ext cx="119063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3" name="Rectangle 7"/>
          <p:cNvSpPr>
            <a:spLocks noChangeArrowheads="1"/>
          </p:cNvSpPr>
          <p:nvPr userDrawn="1"/>
        </p:nvSpPr>
        <p:spPr bwMode="auto">
          <a:xfrm>
            <a:off x="0" y="-26988"/>
            <a:ext cx="9144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4" name="Line 8"/>
          <p:cNvSpPr>
            <a:spLocks noChangeShapeType="1"/>
          </p:cNvSpPr>
          <p:nvPr/>
        </p:nvSpPr>
        <p:spPr bwMode="auto">
          <a:xfrm>
            <a:off x="296863" y="813460"/>
            <a:ext cx="7585075" cy="0"/>
          </a:xfrm>
          <a:prstGeom prst="line">
            <a:avLst/>
          </a:prstGeom>
          <a:noFill/>
          <a:ln w="38100">
            <a:solidFill>
              <a:srgbClr val="E6F2F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7638" y="6669088"/>
            <a:ext cx="33115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B2GM, Nov 2014</a:t>
            </a:r>
            <a:endParaRPr lang="de-DE" dirty="0"/>
          </a:p>
        </p:txBody>
      </p:sp>
      <p:sp>
        <p:nvSpPr>
          <p:cNvPr id="7977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42795" y="6666515"/>
            <a:ext cx="2546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Laci Andricek, MPG Halbleiterlabor</a:t>
            </a:r>
            <a:endParaRPr lang="de-DE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304652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797709" name="Oval 13"/>
          <p:cNvSpPr>
            <a:spLocks noChangeArrowheads="1"/>
          </p:cNvSpPr>
          <p:nvPr userDrawn="1"/>
        </p:nvSpPr>
        <p:spPr bwMode="auto">
          <a:xfrm>
            <a:off x="566738" y="382808"/>
            <a:ext cx="179387" cy="180975"/>
          </a:xfrm>
          <a:prstGeom prst="ellipse">
            <a:avLst/>
          </a:prstGeom>
          <a:gradFill rotWithShape="1">
            <a:gsLst>
              <a:gs pos="0">
                <a:srgbClr val="7CA6A6">
                  <a:gamma/>
                  <a:shade val="46275"/>
                  <a:invGamma/>
                </a:srgbClr>
              </a:gs>
              <a:gs pos="50000">
                <a:srgbClr val="7CA6A6"/>
              </a:gs>
              <a:gs pos="100000">
                <a:srgbClr val="7CA6A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4265240" y="6670895"/>
            <a:ext cx="455613" cy="155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76F9865-C8D1-41C0-A188-E3828898930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08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9pPr>
    </p:titleStyle>
    <p:bodyStyle>
      <a:lvl1pPr marL="812800" indent="-812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168400" indent="-711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3" panose="05040102010807070707" pitchFamily="18" charset="2"/>
        <a:buChar char="w"/>
        <a:defRPr sz="1400">
          <a:solidFill>
            <a:schemeClr val="tx1"/>
          </a:solidFill>
          <a:latin typeface="+mn-lt"/>
        </a:defRPr>
      </a:lvl2pPr>
      <a:lvl3pPr marL="1524000" indent="-609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Font typeface="Wingdings 3" panose="05040102010807070707" pitchFamily="18" charset="2"/>
        <a:buChar char="9"/>
        <a:defRPr sz="1200">
          <a:solidFill>
            <a:schemeClr val="tx1"/>
          </a:solidFill>
          <a:latin typeface="+mn-lt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Font typeface="Wingdings 3" panose="05040102010807070707" pitchFamily="18" charset="2"/>
        <a:buChar char="9"/>
        <a:defRPr sz="1200">
          <a:solidFill>
            <a:schemeClr val="tx1"/>
          </a:solidFill>
          <a:latin typeface="+mn-lt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Font typeface="Wingdings 3" panose="05040102010807070707" pitchFamily="18" charset="2"/>
        <a:buChar char="9"/>
        <a:defRPr sz="1200">
          <a:solidFill>
            <a:schemeClr val="tx1"/>
          </a:solidFill>
          <a:latin typeface="+mn-lt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Laci\1-Conferences-Talks\DEPFET-MEETINGS\2015-01-Prag\module-tit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" r="9478"/>
          <a:stretch/>
        </p:blipFill>
        <p:spPr bwMode="auto">
          <a:xfrm>
            <a:off x="1" y="-23614"/>
            <a:ext cx="9144000" cy="688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B2GM, Nov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Laci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1367644" y="620688"/>
            <a:ext cx="6120680" cy="172293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PXD Module </a:t>
            </a:r>
            <a:r>
              <a:rPr lang="en-US" sz="3200" dirty="0" smtClean="0">
                <a:solidFill>
                  <a:schemeClr val="bg1"/>
                </a:solidFill>
              </a:rPr>
              <a:t>Assembly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3200" dirty="0">
              <a:solidFill>
                <a:schemeClr val="bg1"/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- </a:t>
            </a:r>
            <a:r>
              <a:rPr lang="en-US" sz="3200" dirty="0" smtClean="0">
                <a:solidFill>
                  <a:schemeClr val="bg1"/>
                </a:solidFill>
              </a:rPr>
              <a:t>Overview and SWB bumping - 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2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of FC Assemblies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B2GM, Nov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Laci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146" name="Picture 2" descr="D:\Laci\2-Projects\Flip-Chip\SWB_Bumping_chip_level\PacTech-SWB18V1-bumping\X-ray-geflippt\SWT PacTec\SWT1_Dummy_detail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980728"/>
            <a:ext cx="4140461" cy="414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75556" y="5208739"/>
            <a:ext cx="1836204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No dummy reflow</a:t>
            </a:r>
            <a:endParaRPr lang="en-US" dirty="0" smtClean="0"/>
          </a:p>
        </p:txBody>
      </p:sp>
      <p:pic>
        <p:nvPicPr>
          <p:cNvPr id="6147" name="Picture 3" descr="D:\Laci\2-Projects\Flip-Chip\SWB_Bumping_chip_level\PacTech-SWB18V1-bumping\X-ray-geflippt\SWT PacTec Hot nach FlipChip 15-12-14\SWT3_angeschmolzene_Bumps_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3" r="32325" b="5782"/>
          <a:stretch/>
        </p:blipFill>
        <p:spPr bwMode="auto">
          <a:xfrm>
            <a:off x="4728587" y="980728"/>
            <a:ext cx="4191794" cy="414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824484" y="5235489"/>
            <a:ext cx="2083946" cy="4037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with</a:t>
            </a:r>
            <a:r>
              <a:rPr lang="en-US" dirty="0" smtClean="0"/>
              <a:t> dummy reflow</a:t>
            </a:r>
            <a:endParaRPr lang="en-US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2280315" y="5781619"/>
            <a:ext cx="4896544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sym typeface="Wingdings" panose="05000000000000000000" pitchFamily="2" charset="2"/>
              </a:rPr>
              <a:t> The dip does not harm, don’t need to </a:t>
            </a:r>
            <a:r>
              <a:rPr lang="en-US" dirty="0" smtClean="0">
                <a:sym typeface="Wingdings" panose="05000000000000000000" pitchFamily="2" charset="2"/>
              </a:rPr>
              <a:t>do it!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424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it apart: shear tests – with dummy reflow 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B2GM, Nov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Laci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170" name="Picture 2" descr="D:\Laci\2-Projects\Flip-Chip\SWB_Bumping_chip_level\PacTech-SWB18V1-bumping\shear-tests-after-FC-to-bump-adapter\shear-1-substra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21" b="31139"/>
          <a:stretch/>
        </p:blipFill>
        <p:spPr bwMode="auto">
          <a:xfrm>
            <a:off x="647564" y="1052736"/>
            <a:ext cx="7612835" cy="177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Laci\2-Projects\Flip-Chip\SWB_Bumping_chip_level\PacTech-SWB18V1-bumping\shear-tests-after-FC-to-bump-adapter\shear-1-chi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94" b="34904"/>
          <a:stretch/>
        </p:blipFill>
        <p:spPr bwMode="auto">
          <a:xfrm>
            <a:off x="647564" y="4473116"/>
            <a:ext cx="7882588" cy="179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03548" y="1048538"/>
            <a:ext cx="1524129" cy="5292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solidFill>
                  <a:schemeClr val="bg1"/>
                </a:solidFill>
              </a:rPr>
              <a:t>substrate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02082" y="4401108"/>
            <a:ext cx="1524129" cy="5292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solidFill>
                  <a:schemeClr val="bg1"/>
                </a:solidFill>
              </a:rPr>
              <a:t>ASIC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27583" y="3176972"/>
            <a:ext cx="7330579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imperfect wetting 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en-US" dirty="0" smtClean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shear at UMB at substrate side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low force: ~10 g/bump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638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Laci\2-Projects\Flip-Chip\SWB_Bumping_chip_level\PacTech-SWB18V1-bumping\shear-tests-after-FC-to-bump-adapter\shear-4-chi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5" b="34671"/>
          <a:stretch/>
        </p:blipFill>
        <p:spPr bwMode="auto">
          <a:xfrm rot="10800000">
            <a:off x="503548" y="4326524"/>
            <a:ext cx="8566582" cy="209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Laci\2-Projects\Flip-Chip\SWB_Bumping_chip_level\PacTech-SWB18V1-bumping\shear-tests-after-FC-to-bump-adapter\shear-4-substra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9" b="56645"/>
          <a:stretch/>
        </p:blipFill>
        <p:spPr bwMode="auto">
          <a:xfrm>
            <a:off x="623571" y="1138596"/>
            <a:ext cx="8194564" cy="160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it apart: shear tests – without dummy reflow 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B2GM, Nov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Laci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503548" y="1048538"/>
            <a:ext cx="1524129" cy="5292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solidFill>
                  <a:schemeClr val="bg1"/>
                </a:solidFill>
              </a:rPr>
              <a:t>substrate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43508" y="4293096"/>
            <a:ext cx="1524129" cy="5292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solidFill>
                  <a:schemeClr val="bg1"/>
                </a:solidFill>
              </a:rPr>
              <a:t>ASIC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27582" y="3032956"/>
            <a:ext cx="7330579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perfect wetting 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en-US" dirty="0" smtClean="0"/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shear at UMB on substrate side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:- still somewhat low force but acceptable: ~25 g/bump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894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 of flip chip assembly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B2GM, Nov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Laci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9219" name="Picture 3" descr="D:\Laci\2-Projects\Flip-Chip\SWB_Bumping_chip_level\PacTech-SWB18V1-bumping\schliff-pactech-bumps\Flip-Chipped-to-bump-adapter\fc-schliff-2000x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50" y="836712"/>
            <a:ext cx="7522461" cy="564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88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B2GM, Nov 2014</a:t>
            </a:r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Laci Andricek, MPG Halbleiterlabor</a:t>
            </a:r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67AE-C9BE-4E13-B139-6134C2DA75A4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6053" y="1556792"/>
            <a:ext cx="8229600" cy="4525962"/>
          </a:xfrm>
        </p:spPr>
        <p:txBody>
          <a:bodyPr/>
          <a:lstStyle/>
          <a:p>
            <a:r>
              <a:rPr lang="en-US" dirty="0" smtClean="0"/>
              <a:t>:- preparations for last production phase finished, awaiting the PXD9-pilot to come </a:t>
            </a:r>
          </a:p>
          <a:p>
            <a:endParaRPr lang="en-US" dirty="0" smtClean="0"/>
          </a:p>
          <a:p>
            <a:r>
              <a:rPr lang="en-US" dirty="0" smtClean="0"/>
              <a:t>:- thinned </a:t>
            </a:r>
            <a:r>
              <a:rPr lang="en-US" dirty="0" smtClean="0"/>
              <a:t>module samples </a:t>
            </a:r>
            <a:r>
              <a:rPr lang="en-US" dirty="0" smtClean="0"/>
              <a:t>(</a:t>
            </a:r>
            <a:r>
              <a:rPr lang="en-US" dirty="0" smtClean="0"/>
              <a:t>two wafers </a:t>
            </a:r>
            <a:r>
              <a:rPr lang="en-US" dirty="0" smtClean="0"/>
              <a:t>Copper) available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:- practice </a:t>
            </a:r>
            <a:r>
              <a:rPr lang="en-US" dirty="0" smtClean="0"/>
              <a:t>FC</a:t>
            </a:r>
            <a:r>
              <a:rPr lang="en-US" dirty="0" smtClean="0"/>
              <a:t>, SMD, </a:t>
            </a:r>
            <a:r>
              <a:rPr lang="en-US" dirty="0" err="1" smtClean="0"/>
              <a:t>Kapton</a:t>
            </a:r>
            <a:r>
              <a:rPr lang="en-US" dirty="0" smtClean="0"/>
              <a:t> attach, </a:t>
            </a:r>
            <a:r>
              <a:rPr lang="en-US" dirty="0" smtClean="0"/>
              <a:t>ladder assembly</a:t>
            </a:r>
            <a:r>
              <a:rPr lang="en-US" dirty="0" smtClean="0"/>
              <a:t> 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	</a:t>
            </a:r>
            <a:endParaRPr lang="en-US" dirty="0"/>
          </a:p>
          <a:p>
            <a:r>
              <a:rPr lang="en-US" dirty="0" smtClean="0"/>
              <a:t>:- </a:t>
            </a:r>
            <a:r>
              <a:rPr lang="en-US" dirty="0" err="1" smtClean="0"/>
              <a:t>PacTech</a:t>
            </a:r>
            <a:r>
              <a:rPr lang="en-US" dirty="0" smtClean="0"/>
              <a:t> bumping of SWBs successful</a:t>
            </a:r>
          </a:p>
          <a:p>
            <a:r>
              <a:rPr lang="en-US" dirty="0"/>
              <a:t>	</a:t>
            </a:r>
            <a:r>
              <a:rPr lang="en-US" dirty="0" smtClean="0"/>
              <a:t>:- adjust ball size (100 </a:t>
            </a:r>
            <a:r>
              <a:rPr lang="en-US" dirty="0" smtClean="0">
                <a:sym typeface="Wingdings" panose="05000000000000000000" pitchFamily="2" charset="2"/>
              </a:rPr>
              <a:t> 80 µm)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	:- reduce </a:t>
            </a:r>
            <a:r>
              <a:rPr lang="en-US" dirty="0" err="1" smtClean="0">
                <a:sym typeface="Wingdings" panose="05000000000000000000" pitchFamily="2" charset="2"/>
              </a:rPr>
              <a:t>Alu</a:t>
            </a:r>
            <a:r>
              <a:rPr lang="en-US" dirty="0" smtClean="0">
                <a:sym typeface="Wingdings" panose="05000000000000000000" pitchFamily="2" charset="2"/>
              </a:rPr>
              <a:t> pad/passivation opening at ASICs to be the same as on module</a:t>
            </a:r>
          </a:p>
          <a:p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:- don’t expect 100% yield …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production </a:t>
            </a:r>
            <a:r>
              <a:rPr lang="en-US" dirty="0" smtClean="0"/>
              <a:t>phases and where we are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B2GM, Nov 2014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Laci Andricek, MPG Halbleiterlabor</a:t>
            </a:r>
            <a:endParaRPr lang="de-DE" dirty="0"/>
          </a:p>
        </p:txBody>
      </p:sp>
      <p:grpSp>
        <p:nvGrpSpPr>
          <p:cNvPr id="8" name="Group 10"/>
          <p:cNvGrpSpPr>
            <a:grpSpLocks noChangeAspect="1"/>
          </p:cNvGrpSpPr>
          <p:nvPr/>
        </p:nvGrpSpPr>
        <p:grpSpPr bwMode="auto">
          <a:xfrm>
            <a:off x="3268900" y="1003368"/>
            <a:ext cx="2669485" cy="1954507"/>
            <a:chOff x="1835150" y="1760601"/>
            <a:chExt cx="4905375" cy="3887787"/>
          </a:xfrm>
        </p:grpSpPr>
        <p:pic>
          <p:nvPicPr>
            <p:cNvPr id="9" name="Picture 13" descr="pixtec1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7" t="4872" r="1160" b="4872"/>
            <a:stretch>
              <a:fillRect/>
            </a:stretch>
          </p:blipFill>
          <p:spPr bwMode="auto">
            <a:xfrm>
              <a:off x="1835150" y="1760601"/>
              <a:ext cx="4905375" cy="388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2241554" y="2771777"/>
              <a:ext cx="4244978" cy="2084389"/>
              <a:chOff x="2744" y="1663"/>
              <a:chExt cx="2674" cy="1313"/>
            </a:xfrm>
          </p:grpSpPr>
          <p:sp>
            <p:nvSpPr>
              <p:cNvPr id="11" name="Text Box 63"/>
              <p:cNvSpPr txBox="1">
                <a:spLocks noChangeArrowheads="1"/>
              </p:cNvSpPr>
              <p:nvPr/>
            </p:nvSpPr>
            <p:spPr bwMode="auto">
              <a:xfrm>
                <a:off x="3424" y="1663"/>
                <a:ext cx="42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de-DE" sz="1000" dirty="0">
                    <a:solidFill>
                      <a:schemeClr val="bg1"/>
                    </a:solidFill>
                    <a:latin typeface="Comic Sans MS" pitchFamily="66" charset="0"/>
                  </a:rPr>
                  <a:t>metal_2</a:t>
                </a:r>
              </a:p>
            </p:txBody>
          </p:sp>
          <p:sp>
            <p:nvSpPr>
              <p:cNvPr id="12" name="Text Box 64"/>
              <p:cNvSpPr txBox="1">
                <a:spLocks noChangeArrowheads="1"/>
              </p:cNvSpPr>
              <p:nvPr/>
            </p:nvSpPr>
            <p:spPr bwMode="auto">
              <a:xfrm>
                <a:off x="3593" y="1859"/>
                <a:ext cx="31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de-DE" sz="1000" dirty="0">
                    <a:solidFill>
                      <a:schemeClr val="bg1"/>
                    </a:solidFill>
                    <a:latin typeface="Comic Sans MS" pitchFamily="66" charset="0"/>
                  </a:rPr>
                  <a:t>oxide</a:t>
                </a:r>
              </a:p>
            </p:txBody>
          </p:sp>
          <p:sp>
            <p:nvSpPr>
              <p:cNvPr id="13" name="Text Box 65"/>
              <p:cNvSpPr txBox="1">
                <a:spLocks noChangeArrowheads="1"/>
              </p:cNvSpPr>
              <p:nvPr/>
            </p:nvSpPr>
            <p:spPr bwMode="auto">
              <a:xfrm>
                <a:off x="4921" y="2006"/>
                <a:ext cx="409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de-DE" sz="1000" dirty="0">
                    <a:solidFill>
                      <a:schemeClr val="bg1"/>
                    </a:solidFill>
                    <a:latin typeface="Comic Sans MS" pitchFamily="66" charset="0"/>
                  </a:rPr>
                  <a:t>metal_1</a:t>
                </a:r>
              </a:p>
            </p:txBody>
          </p:sp>
          <p:sp>
            <p:nvSpPr>
              <p:cNvPr id="14" name="Text Box 66"/>
              <p:cNvSpPr txBox="1">
                <a:spLocks noChangeArrowheads="1"/>
              </p:cNvSpPr>
              <p:nvPr/>
            </p:nvSpPr>
            <p:spPr bwMode="auto">
              <a:xfrm>
                <a:off x="4286" y="2006"/>
                <a:ext cx="42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de-DE" sz="1000" dirty="0">
                    <a:solidFill>
                      <a:schemeClr val="bg1"/>
                    </a:solidFill>
                    <a:latin typeface="Comic Sans MS" pitchFamily="66" charset="0"/>
                  </a:rPr>
                  <a:t>polySi_1</a:t>
                </a:r>
              </a:p>
            </p:txBody>
          </p:sp>
          <p:sp>
            <p:nvSpPr>
              <p:cNvPr id="15" name="Text Box 67"/>
              <p:cNvSpPr txBox="1">
                <a:spLocks noChangeArrowheads="1"/>
              </p:cNvSpPr>
              <p:nvPr/>
            </p:nvSpPr>
            <p:spPr bwMode="auto">
              <a:xfrm>
                <a:off x="3560" y="1999"/>
                <a:ext cx="44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de-DE" sz="1000" dirty="0">
                    <a:solidFill>
                      <a:schemeClr val="bg1"/>
                    </a:solidFill>
                    <a:latin typeface="Comic Sans MS" pitchFamily="66" charset="0"/>
                  </a:rPr>
                  <a:t>polySi_2</a:t>
                </a:r>
              </a:p>
            </p:txBody>
          </p:sp>
          <p:sp>
            <p:nvSpPr>
              <p:cNvPr id="16" name="Text Box 68"/>
              <p:cNvSpPr txBox="1">
                <a:spLocks noChangeArrowheads="1"/>
              </p:cNvSpPr>
              <p:nvPr/>
            </p:nvSpPr>
            <p:spPr bwMode="auto">
              <a:xfrm>
                <a:off x="2744" y="2822"/>
                <a:ext cx="33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de-DE" sz="1000">
                    <a:solidFill>
                      <a:schemeClr val="bg1"/>
                    </a:solidFill>
                    <a:latin typeface="Comic Sans MS" pitchFamily="66" charset="0"/>
                  </a:rPr>
                  <a:t>n bulk</a:t>
                </a:r>
              </a:p>
            </p:txBody>
          </p:sp>
          <p:sp>
            <p:nvSpPr>
              <p:cNvPr id="17" name="Text Box 69"/>
              <p:cNvSpPr txBox="1">
                <a:spLocks noChangeArrowheads="1"/>
              </p:cNvSpPr>
              <p:nvPr/>
            </p:nvSpPr>
            <p:spPr bwMode="auto">
              <a:xfrm>
                <a:off x="5057" y="2300"/>
                <a:ext cx="36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de-DE" sz="1000" dirty="0">
                    <a:solidFill>
                      <a:schemeClr val="bg1"/>
                    </a:solidFill>
                    <a:latin typeface="Comic Sans MS" pitchFamily="66" charset="0"/>
                  </a:rPr>
                  <a:t>deep p</a:t>
                </a:r>
              </a:p>
            </p:txBody>
          </p:sp>
          <p:sp>
            <p:nvSpPr>
              <p:cNvPr id="18" name="Text Box 70"/>
              <p:cNvSpPr txBox="1">
                <a:spLocks noChangeArrowheads="1"/>
              </p:cNvSpPr>
              <p:nvPr/>
            </p:nvSpPr>
            <p:spPr bwMode="auto">
              <a:xfrm>
                <a:off x="3515" y="2202"/>
                <a:ext cx="36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de-DE" sz="1000" dirty="0">
                    <a:solidFill>
                      <a:schemeClr val="bg1"/>
                    </a:solidFill>
                    <a:latin typeface="Comic Sans MS" pitchFamily="66" charset="0"/>
                  </a:rPr>
                  <a:t>deep n</a:t>
                </a:r>
              </a:p>
            </p:txBody>
          </p:sp>
          <p:sp>
            <p:nvSpPr>
              <p:cNvPr id="19" name="Text Box 71"/>
              <p:cNvSpPr txBox="1">
                <a:spLocks noChangeArrowheads="1"/>
              </p:cNvSpPr>
              <p:nvPr/>
            </p:nvSpPr>
            <p:spPr bwMode="auto">
              <a:xfrm>
                <a:off x="2971" y="2146"/>
                <a:ext cx="22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de-DE" sz="1000" dirty="0">
                    <a:solidFill>
                      <a:schemeClr val="bg1"/>
                    </a:solidFill>
                    <a:latin typeface="Comic Sans MS" pitchFamily="66" charset="0"/>
                  </a:rPr>
                  <a:t>p+ </a:t>
                </a:r>
              </a:p>
            </p:txBody>
          </p:sp>
          <p:sp>
            <p:nvSpPr>
              <p:cNvPr id="20" name="Text Box 72"/>
              <p:cNvSpPr txBox="1">
                <a:spLocks noChangeArrowheads="1"/>
              </p:cNvSpPr>
              <p:nvPr/>
            </p:nvSpPr>
            <p:spPr bwMode="auto">
              <a:xfrm>
                <a:off x="5064" y="2153"/>
                <a:ext cx="22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de-DE" sz="1000" dirty="0">
                    <a:solidFill>
                      <a:schemeClr val="bg1"/>
                    </a:solidFill>
                    <a:latin typeface="Comic Sans MS" pitchFamily="66" charset="0"/>
                  </a:rPr>
                  <a:t>n+ </a:t>
                </a:r>
              </a:p>
            </p:txBody>
          </p:sp>
        </p:grpSp>
      </p:grpSp>
      <p:sp>
        <p:nvSpPr>
          <p:cNvPr id="21" name="TextBox 26"/>
          <p:cNvSpPr txBox="1"/>
          <p:nvPr/>
        </p:nvSpPr>
        <p:spPr>
          <a:xfrm>
            <a:off x="583259" y="2978412"/>
            <a:ext cx="2721258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 smtClean="0"/>
              <a:t>Phase I – before metal</a:t>
            </a:r>
          </a:p>
          <a:p>
            <a:pPr marL="799103" lvl="1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Implantations </a:t>
            </a:r>
          </a:p>
          <a:p>
            <a:pPr marL="799103" lvl="1" indent="-342900" algn="l">
              <a:buFont typeface="Arial" panose="020B0604020202020204" pitchFamily="34" charset="0"/>
              <a:buChar char="•"/>
            </a:pPr>
            <a:r>
              <a:rPr lang="en-US" sz="1400" dirty="0" err="1" smtClean="0"/>
              <a:t>Polysilicon</a:t>
            </a:r>
            <a:r>
              <a:rPr lang="en-US" sz="1400" dirty="0" smtClean="0"/>
              <a:t> </a:t>
            </a:r>
          </a:p>
          <a:p>
            <a:pPr marL="799103" lvl="1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Dielectric depositions </a:t>
            </a:r>
            <a:endParaRPr lang="en-US" sz="1400" dirty="0"/>
          </a:p>
        </p:txBody>
      </p:sp>
      <p:sp>
        <p:nvSpPr>
          <p:cNvPr id="22" name="TextBox 27"/>
          <p:cNvSpPr txBox="1"/>
          <p:nvPr/>
        </p:nvSpPr>
        <p:spPr>
          <a:xfrm>
            <a:off x="3780982" y="2978412"/>
            <a:ext cx="280070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 smtClean="0"/>
              <a:t>Phase  II - </a:t>
            </a:r>
            <a:r>
              <a:rPr lang="en-US" sz="1400" b="1" dirty="0" err="1" smtClean="0"/>
              <a:t>Alu</a:t>
            </a:r>
            <a:endParaRPr lang="en-US" sz="1400" b="1" dirty="0" smtClean="0"/>
          </a:p>
          <a:p>
            <a:pPr marL="799103" lvl="1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Metal 1</a:t>
            </a:r>
          </a:p>
          <a:p>
            <a:pPr marL="799103" lvl="1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isolation</a:t>
            </a:r>
          </a:p>
          <a:p>
            <a:pPr marL="799103" lvl="1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Metal 2</a:t>
            </a:r>
          </a:p>
          <a:p>
            <a:pPr marL="799103" lvl="1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&amp; ILD deposition, BCB </a:t>
            </a:r>
            <a:endParaRPr lang="en-US" sz="1400" dirty="0"/>
          </a:p>
        </p:txBody>
      </p:sp>
      <p:grpSp>
        <p:nvGrpSpPr>
          <p:cNvPr id="23" name="Group 28"/>
          <p:cNvGrpSpPr>
            <a:grpSpLocks noChangeAspect="1"/>
          </p:cNvGrpSpPr>
          <p:nvPr/>
        </p:nvGrpSpPr>
        <p:grpSpPr>
          <a:xfrm>
            <a:off x="516780" y="1007455"/>
            <a:ext cx="2622962" cy="1920630"/>
            <a:chOff x="972170" y="1063111"/>
            <a:chExt cx="6940111" cy="5081809"/>
          </a:xfrm>
        </p:grpSpPr>
        <p:grpSp>
          <p:nvGrpSpPr>
            <p:cNvPr id="24" name="Group 29"/>
            <p:cNvGrpSpPr>
              <a:grpSpLocks noChangeAspect="1"/>
            </p:cNvGrpSpPr>
            <p:nvPr/>
          </p:nvGrpSpPr>
          <p:grpSpPr bwMode="auto">
            <a:xfrm>
              <a:off x="972170" y="1063111"/>
              <a:ext cx="6940111" cy="5081809"/>
              <a:chOff x="1835150" y="1760601"/>
              <a:chExt cx="4905375" cy="3887787"/>
            </a:xfrm>
          </p:grpSpPr>
          <p:pic>
            <p:nvPicPr>
              <p:cNvPr id="33" name="Picture 38" descr="pixtec1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7" t="4872" r="1160" b="4872"/>
              <a:stretch>
                <a:fillRect/>
              </a:stretch>
            </p:blipFill>
            <p:spPr bwMode="auto">
              <a:xfrm>
                <a:off x="1835150" y="1760601"/>
                <a:ext cx="4905375" cy="3887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4" name="Group 39"/>
              <p:cNvGrpSpPr>
                <a:grpSpLocks/>
              </p:cNvGrpSpPr>
              <p:nvPr/>
            </p:nvGrpSpPr>
            <p:grpSpPr bwMode="auto">
              <a:xfrm>
                <a:off x="2241554" y="2771777"/>
                <a:ext cx="4244978" cy="2084389"/>
                <a:chOff x="2744" y="1663"/>
                <a:chExt cx="2674" cy="1313"/>
              </a:xfrm>
            </p:grpSpPr>
            <p:sp>
              <p:nvSpPr>
                <p:cNvPr id="35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3424" y="1663"/>
                  <a:ext cx="42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r>
                    <a:rPr lang="de-DE" sz="1000" dirty="0">
                      <a:solidFill>
                        <a:schemeClr val="bg1"/>
                      </a:solidFill>
                      <a:latin typeface="Comic Sans MS" pitchFamily="66" charset="0"/>
                    </a:rPr>
                    <a:t>metal_2</a:t>
                  </a:r>
                </a:p>
              </p:txBody>
            </p:sp>
            <p:sp>
              <p:nvSpPr>
                <p:cNvPr id="36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3593" y="1859"/>
                  <a:ext cx="318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r>
                    <a:rPr lang="de-DE" sz="1000" dirty="0">
                      <a:solidFill>
                        <a:schemeClr val="bg1"/>
                      </a:solidFill>
                      <a:latin typeface="Comic Sans MS" pitchFamily="66" charset="0"/>
                    </a:rPr>
                    <a:t>oxide</a:t>
                  </a:r>
                </a:p>
              </p:txBody>
            </p:sp>
            <p:sp>
              <p:nvSpPr>
                <p:cNvPr id="37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4921" y="2006"/>
                  <a:ext cx="409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r>
                    <a:rPr lang="de-DE" sz="1000" dirty="0">
                      <a:solidFill>
                        <a:schemeClr val="bg1"/>
                      </a:solidFill>
                      <a:latin typeface="Comic Sans MS" pitchFamily="66" charset="0"/>
                    </a:rPr>
                    <a:t>metal_1</a:t>
                  </a:r>
                </a:p>
              </p:txBody>
            </p:sp>
            <p:sp>
              <p:nvSpPr>
                <p:cNvPr id="38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286" y="2006"/>
                  <a:ext cx="428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r>
                    <a:rPr lang="de-DE" sz="1000" dirty="0">
                      <a:solidFill>
                        <a:schemeClr val="bg1"/>
                      </a:solidFill>
                      <a:latin typeface="Comic Sans MS" pitchFamily="66" charset="0"/>
                    </a:rPr>
                    <a:t>polySi_1</a:t>
                  </a:r>
                </a:p>
              </p:txBody>
            </p:sp>
            <p:sp>
              <p:nvSpPr>
                <p:cNvPr id="39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3560" y="1999"/>
                  <a:ext cx="441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r>
                    <a:rPr lang="de-DE" sz="1000" dirty="0">
                      <a:solidFill>
                        <a:schemeClr val="bg1"/>
                      </a:solidFill>
                      <a:latin typeface="Comic Sans MS" pitchFamily="66" charset="0"/>
                    </a:rPr>
                    <a:t>polySi_2</a:t>
                  </a:r>
                </a:p>
              </p:txBody>
            </p:sp>
            <p:sp>
              <p:nvSpPr>
                <p:cNvPr id="40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2744" y="2822"/>
                  <a:ext cx="33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r>
                    <a:rPr lang="de-DE" sz="1000">
                      <a:solidFill>
                        <a:schemeClr val="bg1"/>
                      </a:solidFill>
                      <a:latin typeface="Comic Sans MS" pitchFamily="66" charset="0"/>
                    </a:rPr>
                    <a:t>n bulk</a:t>
                  </a:r>
                </a:p>
              </p:txBody>
            </p:sp>
            <p:sp>
              <p:nvSpPr>
                <p:cNvPr id="41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5057" y="2300"/>
                  <a:ext cx="361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r>
                    <a:rPr lang="de-DE" sz="1000" dirty="0">
                      <a:solidFill>
                        <a:schemeClr val="bg1"/>
                      </a:solidFill>
                      <a:latin typeface="Comic Sans MS" pitchFamily="66" charset="0"/>
                    </a:rPr>
                    <a:t>deep p</a:t>
                  </a:r>
                </a:p>
              </p:txBody>
            </p:sp>
            <p:sp>
              <p:nvSpPr>
                <p:cNvPr id="42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3515" y="2202"/>
                  <a:ext cx="361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r>
                    <a:rPr lang="de-DE" sz="1000" dirty="0">
                      <a:solidFill>
                        <a:schemeClr val="bg1"/>
                      </a:solidFill>
                      <a:latin typeface="Comic Sans MS" pitchFamily="66" charset="0"/>
                    </a:rPr>
                    <a:t>deep n</a:t>
                  </a:r>
                </a:p>
              </p:txBody>
            </p:sp>
            <p:sp>
              <p:nvSpPr>
                <p:cNvPr id="43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971" y="2146"/>
                  <a:ext cx="220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r>
                    <a:rPr lang="de-DE" sz="1000" dirty="0">
                      <a:solidFill>
                        <a:schemeClr val="bg1"/>
                      </a:solidFill>
                      <a:latin typeface="Comic Sans MS" pitchFamily="66" charset="0"/>
                    </a:rPr>
                    <a:t>p+ </a:t>
                  </a:r>
                </a:p>
              </p:txBody>
            </p:sp>
            <p:sp>
              <p:nvSpPr>
                <p:cNvPr id="44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5064" y="2153"/>
                  <a:ext cx="220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r>
                    <a:rPr lang="de-DE" sz="1000" dirty="0">
                      <a:solidFill>
                        <a:schemeClr val="bg1"/>
                      </a:solidFill>
                      <a:latin typeface="Comic Sans MS" pitchFamily="66" charset="0"/>
                    </a:rPr>
                    <a:t>n+ </a:t>
                  </a:r>
                </a:p>
              </p:txBody>
            </p:sp>
          </p:grpSp>
        </p:grpSp>
        <p:sp>
          <p:nvSpPr>
            <p:cNvPr id="25" name="Rectangle 30"/>
            <p:cNvSpPr/>
            <p:nvPr/>
          </p:nvSpPr>
          <p:spPr bwMode="auto">
            <a:xfrm>
              <a:off x="1367644" y="1160748"/>
              <a:ext cx="1548172" cy="201168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" name="Rectangle 31"/>
            <p:cNvSpPr/>
            <p:nvPr/>
          </p:nvSpPr>
          <p:spPr bwMode="auto">
            <a:xfrm>
              <a:off x="2663788" y="1958900"/>
              <a:ext cx="1908212" cy="9144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" name="Rectangle 32"/>
            <p:cNvSpPr/>
            <p:nvPr/>
          </p:nvSpPr>
          <p:spPr bwMode="auto">
            <a:xfrm>
              <a:off x="4572000" y="1628800"/>
              <a:ext cx="3168352" cy="118872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" name="Rectangle 33"/>
            <p:cNvSpPr/>
            <p:nvPr/>
          </p:nvSpPr>
          <p:spPr bwMode="auto">
            <a:xfrm>
              <a:off x="6300192" y="2564904"/>
              <a:ext cx="1440160" cy="9144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" name="Rectangle 34"/>
            <p:cNvSpPr/>
            <p:nvPr/>
          </p:nvSpPr>
          <p:spPr bwMode="auto">
            <a:xfrm>
              <a:off x="7380312" y="3356992"/>
              <a:ext cx="360040" cy="18988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" name="Rectangle 35"/>
            <p:cNvSpPr/>
            <p:nvPr/>
          </p:nvSpPr>
          <p:spPr bwMode="auto">
            <a:xfrm>
              <a:off x="5310138" y="2775357"/>
              <a:ext cx="1152128" cy="34941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1" name="Rectangle 36"/>
            <p:cNvSpPr/>
            <p:nvPr/>
          </p:nvSpPr>
          <p:spPr bwMode="auto">
            <a:xfrm rot="20564433">
              <a:off x="6252138" y="3031788"/>
              <a:ext cx="172486" cy="33365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2" name="Rectangle 37"/>
            <p:cNvSpPr/>
            <p:nvPr/>
          </p:nvSpPr>
          <p:spPr bwMode="auto">
            <a:xfrm>
              <a:off x="1367644" y="2950065"/>
              <a:ext cx="689345" cy="59680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pic>
        <p:nvPicPr>
          <p:cNvPr id="45" name="Picture 28" descr="D:\Laci\1-Conferences-Talks\IEEE\IEEE-Anaheim-2012\Poster\E-MCM-1-tech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533" y="1165043"/>
            <a:ext cx="2644610" cy="163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30"/>
          <p:cNvSpPr txBox="1"/>
          <p:nvPr/>
        </p:nvSpPr>
        <p:spPr>
          <a:xfrm>
            <a:off x="6298096" y="2980690"/>
            <a:ext cx="2779607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 smtClean="0"/>
              <a:t>Phase  III – thinning and Cu</a:t>
            </a:r>
          </a:p>
          <a:p>
            <a:pPr marL="799103" lvl="1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Handle wafer removal </a:t>
            </a:r>
          </a:p>
          <a:p>
            <a:pPr marL="799103" lvl="1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Metal 3 (Copper)</a:t>
            </a:r>
          </a:p>
          <a:p>
            <a:pPr marL="799103" lvl="1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Passivation/solder stop</a:t>
            </a:r>
            <a:endParaRPr lang="en-US" sz="1400" dirty="0"/>
          </a:p>
        </p:txBody>
      </p:sp>
      <p:sp>
        <p:nvSpPr>
          <p:cNvPr id="47" name="Textfeld 46"/>
          <p:cNvSpPr txBox="1"/>
          <p:nvPr/>
        </p:nvSpPr>
        <p:spPr>
          <a:xfrm>
            <a:off x="566555" y="5264316"/>
            <a:ext cx="438117" cy="41493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800" dirty="0" smtClean="0">
                <a:latin typeface="Wingdings" panose="05000000000000000000" pitchFamily="2" charset="2"/>
                <a:sym typeface="Wingdings"/>
              </a:rPr>
              <a:t></a:t>
            </a:r>
            <a:endParaRPr lang="en-US" sz="2800" dirty="0" smtClean="0">
              <a:latin typeface="Wingdings" panose="05000000000000000000" pitchFamily="2" charset="2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913768" y="5331570"/>
            <a:ext cx="2225974" cy="28042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All batches </a:t>
            </a:r>
            <a:r>
              <a:rPr lang="en-US" dirty="0" smtClean="0"/>
              <a:t>finished</a:t>
            </a:r>
            <a:endParaRPr lang="en-US" dirty="0" smtClean="0"/>
          </a:p>
        </p:txBody>
      </p:sp>
      <p:sp>
        <p:nvSpPr>
          <p:cNvPr id="3" name="Geschweifte Klammer rechts 2"/>
          <p:cNvSpPr/>
          <p:nvPr/>
        </p:nvSpPr>
        <p:spPr bwMode="auto">
          <a:xfrm rot="5400000">
            <a:off x="6205681" y="2049440"/>
            <a:ext cx="461329" cy="5106103"/>
          </a:xfrm>
          <a:prstGeom prst="rightBrace">
            <a:avLst>
              <a:gd name="adj1" fmla="val 26590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4076945" y="4808090"/>
            <a:ext cx="435788" cy="5033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800" dirty="0" smtClean="0">
                <a:latin typeface="Wingdings" panose="05000000000000000000" pitchFamily="2" charset="2"/>
                <a:sym typeface="Wingdings"/>
              </a:rPr>
              <a:t></a:t>
            </a:r>
            <a:endParaRPr lang="en-US" sz="2800" dirty="0" smtClean="0">
              <a:latin typeface="Wingdings" panose="05000000000000000000" pitchFamily="2" charset="2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4535996" y="4903253"/>
            <a:ext cx="4023917" cy="7087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    Phase II:EMCM production(s) for </a:t>
            </a:r>
            <a:r>
              <a:rPr lang="en-US" dirty="0" err="1" smtClean="0"/>
              <a:t>Alu</a:t>
            </a:r>
            <a:r>
              <a:rPr lang="en-US" dirty="0" smtClean="0"/>
              <a:t>/Cu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/>
              <a:t>  </a:t>
            </a:r>
            <a:r>
              <a:rPr lang="en-US" sz="1400" dirty="0" smtClean="0"/>
              <a:t>:- </a:t>
            </a:r>
            <a:r>
              <a:rPr lang="en-US" sz="1400" dirty="0" smtClean="0"/>
              <a:t>technology confirmed with EMCM4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50" name="Textfeld 49"/>
          <p:cNvSpPr txBox="1"/>
          <p:nvPr/>
        </p:nvSpPr>
        <p:spPr>
          <a:xfrm>
            <a:off x="3941930" y="5670985"/>
            <a:ext cx="766560" cy="5033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800" dirty="0" smtClean="0">
                <a:latin typeface="Wingdings" panose="05000000000000000000" pitchFamily="2" charset="2"/>
                <a:sym typeface="Wingdings"/>
              </a:rPr>
              <a:t></a:t>
            </a:r>
            <a:endParaRPr lang="en-US" sz="2800" dirty="0" smtClean="0">
              <a:latin typeface="Wingdings" panose="05000000000000000000" pitchFamily="2" charset="2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4572000" y="5762214"/>
            <a:ext cx="4505703" cy="6551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thinning and Cu tested on PXD6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    </a:t>
            </a:r>
            <a:r>
              <a:rPr lang="en-US" sz="1400" b="1" dirty="0" smtClean="0"/>
              <a:t>:- </a:t>
            </a:r>
            <a:r>
              <a:rPr lang="en-US" sz="1400" b="1" dirty="0" smtClean="0"/>
              <a:t>final verification with PXD9 metal dummies</a:t>
            </a:r>
            <a:endParaRPr lang="en-US" b="1" dirty="0" smtClean="0"/>
          </a:p>
        </p:txBody>
      </p:sp>
      <p:sp>
        <p:nvSpPr>
          <p:cNvPr id="55" name="Foliennummernplatzhalt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9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PXD9 thinned metal dummies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B2GM, Nov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Laci Andricek, MPG Halbleiterlabor</a:t>
            </a:r>
            <a:endParaRPr lang="de-DE" dirty="0"/>
          </a:p>
        </p:txBody>
      </p:sp>
      <p:sp>
        <p:nvSpPr>
          <p:cNvPr id="9" name="TextBox 26"/>
          <p:cNvSpPr txBox="1"/>
          <p:nvPr/>
        </p:nvSpPr>
        <p:spPr>
          <a:xfrm>
            <a:off x="658137" y="4545124"/>
            <a:ext cx="5282015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8</a:t>
            </a:r>
            <a:r>
              <a:rPr lang="en-US" sz="1400" b="1" dirty="0" smtClean="0"/>
              <a:t> </a:t>
            </a:r>
            <a:r>
              <a:rPr lang="en-US" sz="1400" b="1" dirty="0" smtClean="0"/>
              <a:t>SOI Wafers, </a:t>
            </a:r>
            <a:r>
              <a:rPr lang="en-US" sz="1400" b="1" dirty="0" smtClean="0"/>
              <a:t>2 with Copper</a:t>
            </a:r>
            <a:endParaRPr lang="en-US" sz="1400" b="1" dirty="0" smtClean="0"/>
          </a:p>
          <a:p>
            <a:pPr marL="799103" lvl="1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450/0.32/75 µm </a:t>
            </a:r>
          </a:p>
          <a:p>
            <a:pPr marL="799103" lvl="1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Alu-2 + co3n on top</a:t>
            </a:r>
          </a:p>
          <a:p>
            <a:pPr marL="799103" lvl="1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Final PXD9 back side</a:t>
            </a:r>
          </a:p>
          <a:p>
            <a:pPr marL="799103" lvl="1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Practice Cu after </a:t>
            </a:r>
            <a:r>
              <a:rPr lang="en-US" sz="1400" dirty="0" smtClean="0"/>
              <a:t>thinning </a:t>
            </a:r>
            <a:r>
              <a:rPr lang="en-US" sz="1400" b="1" dirty="0" smtClean="0">
                <a:sym typeface="Wingdings" panose="05000000000000000000" pitchFamily="2" charset="2"/>
              </a:rPr>
              <a:t> done, no problem</a:t>
            </a:r>
            <a:endParaRPr lang="en-US" sz="1400" b="1" dirty="0" smtClean="0"/>
          </a:p>
          <a:p>
            <a:pPr marL="799103" lvl="1" indent="-342900" algn="l">
              <a:buFont typeface="Arial" panose="020B0604020202020204" pitchFamily="34" charset="0"/>
              <a:buChar char="•"/>
            </a:pPr>
            <a:r>
              <a:rPr lang="en-US" sz="1400" dirty="0"/>
              <a:t>a</a:t>
            </a:r>
            <a:r>
              <a:rPr lang="en-US" sz="1400" dirty="0" smtClean="0"/>
              <a:t>nd all subsequent process steps</a:t>
            </a:r>
            <a:endParaRPr lang="en-US" sz="14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2" descr="D:\Laci\1-Conferences-Talks\DEPFET-MEETINGS\2015-01-Prag\wafer-fro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8" r="21760"/>
          <a:stretch/>
        </p:blipFill>
        <p:spPr bwMode="auto">
          <a:xfrm>
            <a:off x="4687154" y="2194558"/>
            <a:ext cx="4301223" cy="335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Laci\1-Conferences-Talks\DEPFET-MEETINGS\2015-01-Prag\wafer-b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5" y="1016731"/>
            <a:ext cx="4084488" cy="328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6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Cutting edge – V-grooves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B2GM, Nov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Laci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074" name="Picture 2" descr="D:\Laci\2-Projects\Belle-II\Module\Assembly\pxd9-alu1\groove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4" b="24120"/>
          <a:stretch/>
        </p:blipFill>
        <p:spPr bwMode="auto">
          <a:xfrm>
            <a:off x="611560" y="944724"/>
            <a:ext cx="8034389" cy="30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26"/>
          <p:cNvSpPr txBox="1"/>
          <p:nvPr/>
        </p:nvSpPr>
        <p:spPr>
          <a:xfrm>
            <a:off x="495814" y="4689140"/>
            <a:ext cx="588465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/>
              <a:t>Practice Ladder Assembly procedure</a:t>
            </a:r>
            <a:endParaRPr lang="en-US" sz="1400" b="1" dirty="0" smtClean="0"/>
          </a:p>
          <a:p>
            <a:pPr marL="799103" lvl="1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5 wafers with </a:t>
            </a:r>
            <a:r>
              <a:rPr lang="en-US" sz="1400" dirty="0" err="1" smtClean="0"/>
              <a:t>alu</a:t>
            </a:r>
            <a:r>
              <a:rPr lang="en-US" sz="1400" dirty="0" smtClean="0"/>
              <a:t> on top, laser-cut </a:t>
            </a:r>
            <a:endParaRPr lang="en-US" sz="1400" dirty="0" smtClean="0"/>
          </a:p>
          <a:p>
            <a:pPr marL="799103" lvl="1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Material for 5 inner ladders, and 10 outer</a:t>
            </a:r>
            <a:endParaRPr lang="en-US" sz="1400" dirty="0" smtClean="0"/>
          </a:p>
          <a:p>
            <a:pPr marL="799103" lvl="1" indent="-342900" algn="l">
              <a:buFont typeface="Arial" panose="020B0604020202020204" pitchFamily="34" charset="0"/>
              <a:buChar char="•"/>
            </a:pPr>
            <a:r>
              <a:rPr lang="en-US" sz="1400" dirty="0" smtClean="0"/>
              <a:t>Additional std. silicon samples for gluing tests</a:t>
            </a:r>
            <a:endParaRPr lang="en-US" sz="1400" dirty="0" smtClean="0"/>
          </a:p>
        </p:txBody>
      </p:sp>
      <p:pic>
        <p:nvPicPr>
          <p:cNvPr id="9" name="Picture 2" descr="D:\Laci\1-Conferences-Talks\DEPFET-MEETINGS\2015-01-Prag\modul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t="12399" r="16920"/>
          <a:stretch/>
        </p:blipFill>
        <p:spPr bwMode="auto">
          <a:xfrm>
            <a:off x="5517136" y="4126324"/>
            <a:ext cx="3128813" cy="238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64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Assembly – procedure and status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B2GM, Nov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Laci Andricek, MPG Halbleiterlabor</a:t>
            </a:r>
            <a:endParaRPr lang="de-DE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5763" y="800708"/>
            <a:ext cx="8229600" cy="5652628"/>
          </a:xfrm>
          <a:prstGeom prst="rect">
            <a:avLst/>
          </a:prstGeom>
        </p:spPr>
        <p:txBody>
          <a:bodyPr/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3" panose="05040102010807070707" pitchFamily="18" charset="2"/>
              <a:buChar char="w"/>
              <a:defRPr sz="1400">
                <a:solidFill>
                  <a:schemeClr val="tx1"/>
                </a:solidFill>
                <a:latin typeface="+mn-lt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400" kern="0" dirty="0" smtClean="0"/>
              <a:t>Flip Chip </a:t>
            </a:r>
            <a:r>
              <a:rPr lang="de-DE" sz="1400" kern="0" dirty="0" err="1" smtClean="0"/>
              <a:t>of</a:t>
            </a:r>
            <a:r>
              <a:rPr lang="de-DE" sz="1400" kern="0" dirty="0" smtClean="0"/>
              <a:t> </a:t>
            </a:r>
            <a:r>
              <a:rPr lang="de-DE" sz="1400" kern="0" dirty="0" smtClean="0"/>
              <a:t>ASICs (~240°C):</a:t>
            </a:r>
            <a:endParaRPr lang="de-DE" sz="1400" kern="0" dirty="0" smtClean="0"/>
          </a:p>
          <a:p>
            <a:endParaRPr lang="de-DE" sz="1200" kern="0" dirty="0" smtClean="0"/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Bumped ASICs have </a:t>
            </a:r>
            <a:r>
              <a:rPr lang="en-US" sz="1200" kern="0" dirty="0" smtClean="0">
                <a:sym typeface="Wingdings" pitchFamily="2" charset="2"/>
              </a:rPr>
              <a:t>the same solder </a:t>
            </a:r>
            <a:r>
              <a:rPr lang="en-US" sz="1200" kern="0" dirty="0" smtClean="0">
                <a:sym typeface="Wingdings" pitchFamily="2" charset="2"/>
              </a:rPr>
              <a:t>balls </a:t>
            </a:r>
            <a:r>
              <a:rPr lang="en-US" sz="1200" kern="0" dirty="0" smtClean="0">
                <a:sym typeface="Wingdings" pitchFamily="2" charset="2"/>
              </a:rPr>
              <a:t>(SAC305)</a:t>
            </a:r>
            <a:endParaRPr lang="en-US" sz="1200" kern="0" dirty="0" smtClean="0">
              <a:sym typeface="Wingdings" pitchFamily="2" charset="2"/>
            </a:endParaRPr>
          </a:p>
          <a:p>
            <a:pPr marL="1041400" lvl="2" indent="-285750"/>
            <a:r>
              <a:rPr lang="en-US" kern="0" dirty="0" smtClean="0">
                <a:sym typeface="Wingdings" pitchFamily="2" charset="2"/>
              </a:rPr>
              <a:t>DHP bumping at TSMC</a:t>
            </a:r>
          </a:p>
          <a:p>
            <a:pPr marL="1041400" lvl="2" indent="-285750"/>
            <a:r>
              <a:rPr lang="en-US" b="1" kern="0" dirty="0" smtClean="0">
                <a:solidFill>
                  <a:srgbClr val="FF0000"/>
                </a:solidFill>
                <a:sym typeface="Wingdings" pitchFamily="2" charset="2"/>
              </a:rPr>
              <a:t>DCD bumping ???, availability?</a:t>
            </a:r>
            <a:r>
              <a:rPr lang="en-US" b="1" kern="0" dirty="0" smtClean="0">
                <a:sym typeface="Wingdings" pitchFamily="2" charset="2"/>
              </a:rPr>
              <a:t>		</a:t>
            </a:r>
          </a:p>
          <a:p>
            <a:pPr marL="1041400" lvl="2" indent="-285750"/>
            <a:r>
              <a:rPr lang="en-US" b="1" kern="0" dirty="0" smtClean="0">
                <a:solidFill>
                  <a:srgbClr val="FF0000"/>
                </a:solidFill>
                <a:sym typeface="Wingdings" pitchFamily="2" charset="2"/>
              </a:rPr>
              <a:t>SWB bumping on chip level at </a:t>
            </a:r>
            <a:r>
              <a:rPr lang="en-US" b="1" kern="0" dirty="0" err="1" smtClean="0">
                <a:solidFill>
                  <a:srgbClr val="FF0000"/>
                </a:solidFill>
                <a:sym typeface="Wingdings" pitchFamily="2" charset="2"/>
              </a:rPr>
              <a:t>PacTech</a:t>
            </a:r>
            <a:r>
              <a:rPr lang="en-US" b="1" kern="0" dirty="0" smtClean="0">
                <a:sym typeface="Wingdings" pitchFamily="2" charset="2"/>
              </a:rPr>
              <a:t>	</a:t>
            </a:r>
          </a:p>
          <a:p>
            <a:pPr marL="1041400" lvl="2" indent="-285750"/>
            <a:r>
              <a:rPr lang="en-US" sz="1200" kern="0" dirty="0" smtClean="0">
                <a:sym typeface="Wingdings" pitchFamily="2" charset="2"/>
              </a:rPr>
              <a:t>At </a:t>
            </a:r>
            <a:r>
              <a:rPr lang="en-US" sz="1200" kern="0" dirty="0" smtClean="0">
                <a:sym typeface="Wingdings" pitchFamily="2" charset="2"/>
              </a:rPr>
              <a:t>IZM Berlin for EMCMs and also for final </a:t>
            </a:r>
            <a:r>
              <a:rPr lang="en-US" sz="1200" kern="0" dirty="0" smtClean="0">
                <a:sym typeface="Wingdings" pitchFamily="2" charset="2"/>
              </a:rPr>
              <a:t>procedure</a:t>
            </a:r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Meeting at IZM Dec. 2014: </a:t>
            </a:r>
            <a:r>
              <a:rPr lang="en-US" sz="1200" b="1" kern="0" dirty="0" smtClean="0">
                <a:sym typeface="Wingdings" pitchFamily="2" charset="2"/>
              </a:rPr>
              <a:t>ready to go for pilot run in summer</a:t>
            </a:r>
            <a:endParaRPr lang="en-US" sz="1200" b="1" kern="0" dirty="0" smtClean="0">
              <a:sym typeface="Wingdings" pitchFamily="2" charset="2"/>
            </a:endParaRPr>
          </a:p>
          <a:p>
            <a:pPr marL="685800" lvl="1" indent="-285750"/>
            <a:endParaRPr lang="de-DE" sz="1000" kern="0" dirty="0" smtClean="0">
              <a:sym typeface="Wingdings" pitchFamily="2" charset="2"/>
            </a:endParaRPr>
          </a:p>
          <a:p>
            <a:pPr marL="285750" indent="-285750"/>
            <a:r>
              <a:rPr lang="en-US" sz="1400" kern="0" dirty="0" smtClean="0">
                <a:sym typeface="Wingdings" pitchFamily="2" charset="2"/>
              </a:rPr>
              <a:t>SMD </a:t>
            </a:r>
            <a:r>
              <a:rPr lang="en-US" sz="1400" kern="0" dirty="0" smtClean="0">
                <a:sym typeface="Wingdings" pitchFamily="2" charset="2"/>
              </a:rPr>
              <a:t>placement (~200°C):</a:t>
            </a:r>
            <a:endParaRPr lang="en-US" sz="1400" kern="0" dirty="0" smtClean="0">
              <a:sym typeface="Wingdings" pitchFamily="2" charset="2"/>
            </a:endParaRPr>
          </a:p>
          <a:p>
            <a:pPr marL="285750" indent="-285750"/>
            <a:endParaRPr lang="en-US" sz="1200" kern="0" dirty="0" smtClean="0">
              <a:sym typeface="Wingdings" pitchFamily="2" charset="2"/>
            </a:endParaRPr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Passive components (termination resistors, decoupling caps)</a:t>
            </a:r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Dispense solder paste/jetting of solder balls, pick, place and reflow</a:t>
            </a:r>
          </a:p>
          <a:p>
            <a:pPr marL="1041400" lvl="2" indent="-285750"/>
            <a:r>
              <a:rPr lang="en-US" kern="0" dirty="0" err="1" smtClean="0">
                <a:sym typeface="Wingdings" pitchFamily="2" charset="2"/>
              </a:rPr>
              <a:t>PbSn</a:t>
            </a:r>
            <a:r>
              <a:rPr lang="en-US" kern="0" dirty="0" smtClean="0">
                <a:sym typeface="Wingdings" pitchFamily="2" charset="2"/>
              </a:rPr>
              <a:t> 37/63 </a:t>
            </a:r>
            <a:r>
              <a:rPr lang="en-US" kern="0" dirty="0" smtClean="0">
                <a:sym typeface="Wingdings" pitchFamily="2" charset="2"/>
              </a:rPr>
              <a:t>solder balls</a:t>
            </a:r>
            <a:endParaRPr lang="en-US" kern="0" dirty="0" smtClean="0">
              <a:sym typeface="Wingdings" pitchFamily="2" charset="2"/>
            </a:endParaRPr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For EMCMs at </a:t>
            </a:r>
            <a:r>
              <a:rPr lang="en-US" sz="1200" kern="0" dirty="0" err="1" smtClean="0">
                <a:sym typeface="Wingdings" pitchFamily="2" charset="2"/>
              </a:rPr>
              <a:t>Finetech</a:t>
            </a:r>
            <a:r>
              <a:rPr lang="en-US" sz="1200" kern="0" dirty="0" smtClean="0">
                <a:sym typeface="Wingdings" pitchFamily="2" charset="2"/>
              </a:rPr>
              <a:t>, Berlin </a:t>
            </a:r>
            <a:endParaRPr lang="en-US" sz="1200" kern="0" dirty="0" smtClean="0">
              <a:sym typeface="Wingdings" pitchFamily="2" charset="2"/>
            </a:endParaRPr>
          </a:p>
          <a:p>
            <a:pPr marL="1041400" lvl="2" indent="-285750"/>
            <a:r>
              <a:rPr lang="en-US" b="1" kern="0" dirty="0" smtClean="0">
                <a:solidFill>
                  <a:srgbClr val="FF0000"/>
                </a:solidFill>
                <a:sym typeface="Wingdings" pitchFamily="2" charset="2"/>
              </a:rPr>
              <a:t>Solder jetting, SMD placement  </a:t>
            </a:r>
            <a:r>
              <a:rPr lang="en-US" b="1" kern="0" dirty="0" smtClean="0">
                <a:solidFill>
                  <a:srgbClr val="FF0000"/>
                </a:solidFill>
                <a:sym typeface="Wingdings" pitchFamily="2" charset="2"/>
              </a:rPr>
              <a:t>at IFIC/NTC </a:t>
            </a:r>
            <a:r>
              <a:rPr lang="en-US" b="1" kern="0" dirty="0" smtClean="0">
                <a:solidFill>
                  <a:srgbClr val="FF0000"/>
                </a:solidFill>
                <a:sym typeface="Wingdings" pitchFamily="2" charset="2"/>
              </a:rPr>
              <a:t>Valencia</a:t>
            </a:r>
            <a:r>
              <a:rPr lang="en-US" b="1" kern="0" dirty="0" smtClean="0">
                <a:sym typeface="Wingdings" pitchFamily="2" charset="2"/>
              </a:rPr>
              <a:t>	</a:t>
            </a:r>
            <a:endParaRPr lang="en-US" sz="1200" kern="0" dirty="0" smtClean="0">
              <a:sym typeface="Wingdings" pitchFamily="2" charset="2"/>
            </a:endParaRPr>
          </a:p>
          <a:p>
            <a:pPr marL="44450" indent="0"/>
            <a:endParaRPr lang="en-US" b="1" kern="0" dirty="0" smtClean="0">
              <a:sym typeface="Wingdings" pitchFamily="2" charset="2"/>
            </a:endParaRPr>
          </a:p>
          <a:p>
            <a:pPr marL="44450" indent="0"/>
            <a:endParaRPr lang="en-US" b="1" kern="0" dirty="0">
              <a:sym typeface="Wingdings" pitchFamily="2" charset="2"/>
            </a:endParaRPr>
          </a:p>
          <a:p>
            <a:pPr marL="285750" indent="-285750"/>
            <a:r>
              <a:rPr lang="en-US" sz="1400" kern="0" dirty="0" err="1" smtClean="0">
                <a:sym typeface="Wingdings" pitchFamily="2" charset="2"/>
              </a:rPr>
              <a:t>Kapton</a:t>
            </a:r>
            <a:r>
              <a:rPr lang="en-US" sz="1400" kern="0" dirty="0" smtClean="0">
                <a:sym typeface="Wingdings" pitchFamily="2" charset="2"/>
              </a:rPr>
              <a:t> </a:t>
            </a:r>
            <a:r>
              <a:rPr lang="en-US" sz="1400" kern="0" dirty="0" smtClean="0">
                <a:sym typeface="Wingdings" pitchFamily="2" charset="2"/>
              </a:rPr>
              <a:t>attachment (~160°C), </a:t>
            </a:r>
            <a:r>
              <a:rPr lang="en-US" sz="1400" kern="0" dirty="0" smtClean="0">
                <a:sym typeface="Wingdings" pitchFamily="2" charset="2"/>
              </a:rPr>
              <a:t>wire bonding:</a:t>
            </a:r>
            <a:endParaRPr lang="en-US" sz="1400" kern="0" dirty="0">
              <a:sym typeface="Wingdings" pitchFamily="2" charset="2"/>
            </a:endParaRPr>
          </a:p>
          <a:p>
            <a:pPr marL="285750" indent="-285750"/>
            <a:endParaRPr lang="en-US" sz="1200" kern="0" dirty="0">
              <a:sym typeface="Wingdings" pitchFamily="2" charset="2"/>
            </a:endParaRPr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Solder paste printing on </a:t>
            </a:r>
            <a:r>
              <a:rPr lang="en-US" sz="1200" kern="0" dirty="0" err="1" smtClean="0">
                <a:sym typeface="Wingdings" pitchFamily="2" charset="2"/>
              </a:rPr>
              <a:t>kapton</a:t>
            </a:r>
            <a:r>
              <a:rPr lang="en-US" sz="1200" kern="0" dirty="0" smtClean="0">
                <a:sym typeface="Wingdings" pitchFamily="2" charset="2"/>
              </a:rPr>
              <a:t>, </a:t>
            </a:r>
          </a:p>
          <a:p>
            <a:pPr marL="1041400" lvl="2" indent="-285750"/>
            <a:r>
              <a:rPr lang="en-US" kern="0" dirty="0" err="1" smtClean="0">
                <a:sym typeface="Wingdings" pitchFamily="2" charset="2"/>
              </a:rPr>
              <a:t>SnBi</a:t>
            </a:r>
            <a:r>
              <a:rPr lang="en-US" kern="0" dirty="0" smtClean="0">
                <a:sym typeface="Wingdings" pitchFamily="2" charset="2"/>
              </a:rPr>
              <a:t> </a:t>
            </a:r>
            <a:r>
              <a:rPr lang="en-US" kern="0" dirty="0" smtClean="0">
                <a:sym typeface="Wingdings" pitchFamily="2" charset="2"/>
              </a:rPr>
              <a:t>solder</a:t>
            </a:r>
            <a:endParaRPr lang="en-US" kern="0" dirty="0">
              <a:sym typeface="Wingdings" pitchFamily="2" charset="2"/>
            </a:endParaRPr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Wire-bond, wedge-wedge, 25 µm Al bond wires between </a:t>
            </a:r>
            <a:r>
              <a:rPr lang="en-US" sz="1200" kern="0" dirty="0" err="1" smtClean="0">
                <a:sym typeface="Wingdings" pitchFamily="2" charset="2"/>
              </a:rPr>
              <a:t>kapton</a:t>
            </a:r>
            <a:r>
              <a:rPr lang="en-US" sz="1200" kern="0" dirty="0" smtClean="0">
                <a:sym typeface="Wingdings" pitchFamily="2" charset="2"/>
              </a:rPr>
              <a:t> and substrate</a:t>
            </a:r>
          </a:p>
          <a:p>
            <a:pPr marL="685800" lvl="1" indent="-285750"/>
            <a:r>
              <a:rPr lang="en-US" sz="1200" kern="0" dirty="0" smtClean="0">
                <a:sym typeface="Wingdings" pitchFamily="2" charset="2"/>
              </a:rPr>
              <a:t>EMCM and final at MPP Munich, </a:t>
            </a:r>
            <a:r>
              <a:rPr lang="en-US" sz="1200" b="1" kern="0" dirty="0">
                <a:sym typeface="Wingdings" pitchFamily="2" charset="2"/>
              </a:rPr>
              <a:t>no issues expected</a:t>
            </a:r>
          </a:p>
          <a:p>
            <a:pPr marL="685800" lvl="1" indent="-285750"/>
            <a:endParaRPr lang="en-US" sz="1200" kern="0" dirty="0">
              <a:sym typeface="Wingdings" pitchFamily="2" charset="2"/>
            </a:endParaRPr>
          </a:p>
        </p:txBody>
      </p:sp>
      <p:pic>
        <p:nvPicPr>
          <p:cNvPr id="7" name="Picture 3" descr="D:\Laci\2-PROJECTS\Belle-II\E-MCM\Passives-Finetech\BilderDummy\passives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624" y="3072065"/>
            <a:ext cx="1808242" cy="135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7340523" y="4005064"/>
            <a:ext cx="1190444" cy="294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no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/>
              <a:t>01005 term. res</a:t>
            </a:r>
          </a:p>
        </p:txBody>
      </p:sp>
      <p:pic>
        <p:nvPicPr>
          <p:cNvPr id="9" name="Picture 4" descr="D:\Laci\2-PROJECTS\Belle-II\E-MCM\Flip Chip IZM\pics\izm-swb-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0"/>
          <a:stretch/>
        </p:blipFill>
        <p:spPr bwMode="auto">
          <a:xfrm rot="16200000">
            <a:off x="7146820" y="1009549"/>
            <a:ext cx="1572774" cy="180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766337" y="4725144"/>
            <a:ext cx="4068452" cy="100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234389" y="6165304"/>
            <a:ext cx="3600400" cy="36004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54000" dist="88900" dir="2280000" algn="ctr" rotWithShape="0">
              <a:schemeClr val="accent2">
                <a:alpha val="88000"/>
              </a:schemeClr>
            </a:outerShdw>
          </a:effectLst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400" dirty="0" smtClean="0">
                <a:solidFill>
                  <a:schemeClr val="bg1"/>
                </a:solidFill>
              </a:rPr>
              <a:t>Ladder assembly: later in this session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0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</a:t>
            </a:r>
            <a:r>
              <a:rPr lang="en-US" dirty="0" err="1" smtClean="0"/>
              <a:t>PacTech</a:t>
            </a:r>
            <a:r>
              <a:rPr lang="en-US" dirty="0" smtClean="0"/>
              <a:t> bumping (‘balling’) on chip level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B2GM, Nov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Laci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8" t="32340" b="31581"/>
          <a:stretch/>
        </p:blipFill>
        <p:spPr bwMode="auto">
          <a:xfrm>
            <a:off x="2486722" y="1196752"/>
            <a:ext cx="6583673" cy="198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99"/>
          <a:stretch/>
        </p:blipFill>
        <p:spPr bwMode="auto">
          <a:xfrm>
            <a:off x="2843808" y="3897052"/>
            <a:ext cx="6084676" cy="213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05138" y="1988840"/>
            <a:ext cx="2442846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marL="342900" indent="-342900" algn="l">
              <a:spcBef>
                <a:spcPts val="100"/>
              </a:spcBef>
              <a:spcAft>
                <a:spcPts val="100"/>
              </a:spcAft>
              <a:buAutoNum type="arabicPeriod"/>
            </a:pPr>
            <a:r>
              <a:rPr lang="en-US" dirty="0" smtClean="0"/>
              <a:t>ENIG </a:t>
            </a:r>
            <a:r>
              <a:rPr lang="en-US" dirty="0" smtClean="0">
                <a:sym typeface="Wingdings" panose="05000000000000000000" pitchFamily="2" charset="2"/>
              </a:rPr>
              <a:t> UBM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5µm Ni + flash Au</a:t>
            </a:r>
            <a:endParaRPr lang="en-US" dirty="0" smtClean="0">
              <a:sym typeface="Wingdings" panose="05000000000000000000" pitchFamily="2" charset="2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385763" y="4276859"/>
            <a:ext cx="2052228" cy="137174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 smtClean="0"/>
              <a:t>SB² </a:t>
            </a:r>
            <a:r>
              <a:rPr lang="en-US" dirty="0" smtClean="0">
                <a:sym typeface="Wingdings" panose="05000000000000000000" pitchFamily="2" charset="2"/>
              </a:rPr>
              <a:t> balls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sym typeface="Wingdings" panose="05000000000000000000" pitchFamily="2" charset="2"/>
              </a:rPr>
              <a:t>    Sn-Ag-Cu “SAC305”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142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result: 96 solder balls per chip, 100µm diameter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B2GM, Nov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Laci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2" descr="D:\Laci\2-Projects\Belle-II\SWB_Bumping\PacTech-SWB18V1-bumping\hot-chip-bumo-scan_3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1223755"/>
            <a:ext cx="5063582" cy="506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Laci\2-Projects\Belle-II\SWB_Bumping\PacTech-SWB18V1-bumping\swb-bumps-det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57842" y="2008693"/>
            <a:ext cx="4658277" cy="349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18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test results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B2GM, Nov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Laci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787377"/>
            <a:ext cx="7972885" cy="5652628"/>
          </a:xfrm>
          <a:prstGeom prst="rect">
            <a:avLst/>
          </a:prstGeom>
        </p:spPr>
        <p:txBody>
          <a:bodyPr/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3" panose="05040102010807070707" pitchFamily="18" charset="2"/>
              <a:buChar char="w"/>
              <a:defRPr sz="1400">
                <a:solidFill>
                  <a:schemeClr val="tx1"/>
                </a:solidFill>
                <a:latin typeface="+mn-lt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Wingdings 3" panose="05040102010807070707" pitchFamily="18" charset="2"/>
              <a:buChar char="9"/>
              <a:defRPr sz="1200">
                <a:solidFill>
                  <a:schemeClr val="tx1"/>
                </a:solidFill>
                <a:latin typeface="+mn-lt"/>
              </a:defRPr>
            </a:lvl5pPr>
            <a:lvl6pPr marL="27940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6pPr>
            <a:lvl7pPr marL="32512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7pPr>
            <a:lvl8pPr marL="37084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8pPr>
            <a:lvl9pPr marL="4165600" indent="-508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de-DE" sz="1200" kern="0" dirty="0" smtClean="0"/>
          </a:p>
          <a:p>
            <a:pPr marL="685800" lvl="1" indent="-285750"/>
            <a:r>
              <a:rPr lang="de-DE" kern="0" dirty="0"/>
              <a:t>20 (+10 </a:t>
            </a:r>
            <a:r>
              <a:rPr lang="de-DE" kern="0" dirty="0" err="1"/>
              <a:t>for</a:t>
            </a:r>
            <a:r>
              <a:rPr lang="de-DE" kern="0" dirty="0"/>
              <a:t> </a:t>
            </a:r>
            <a:r>
              <a:rPr lang="de-DE" kern="0" dirty="0" err="1"/>
              <a:t>setup</a:t>
            </a:r>
            <a:r>
              <a:rPr lang="de-DE" kern="0" dirty="0"/>
              <a:t>) SWB1.8 V1.0 </a:t>
            </a:r>
            <a:r>
              <a:rPr lang="de-DE" kern="0" dirty="0" err="1"/>
              <a:t>bumped</a:t>
            </a:r>
            <a:r>
              <a:rPr lang="de-DE" kern="0" dirty="0"/>
              <a:t> last </a:t>
            </a:r>
            <a:r>
              <a:rPr lang="de-DE" kern="0" dirty="0" err="1"/>
              <a:t>summer</a:t>
            </a:r>
            <a:endParaRPr lang="de-DE" kern="0" dirty="0"/>
          </a:p>
          <a:p>
            <a:pPr marL="400050" lvl="1" indent="0">
              <a:buNone/>
            </a:pPr>
            <a:endParaRPr lang="en-US" kern="0" dirty="0" smtClean="0">
              <a:sym typeface="Wingdings" pitchFamily="2" charset="2"/>
            </a:endParaRPr>
          </a:p>
          <a:p>
            <a:pPr marL="685800" lvl="1" indent="-285750"/>
            <a:r>
              <a:rPr lang="en-US" kern="0" dirty="0" smtClean="0">
                <a:sym typeface="Wingdings" pitchFamily="2" charset="2"/>
              </a:rPr>
              <a:t>“mechanically” and optically (reported during past meetings)</a:t>
            </a:r>
            <a:endParaRPr lang="en-US" kern="0" dirty="0" smtClean="0">
              <a:sym typeface="Wingdings" pitchFamily="2" charset="2"/>
            </a:endParaRPr>
          </a:p>
          <a:p>
            <a:pPr marL="1041400" lvl="2" indent="-285750"/>
            <a:r>
              <a:rPr lang="en-US" sz="1400" kern="0" dirty="0" smtClean="0">
                <a:sym typeface="Wingdings" pitchFamily="2" charset="2"/>
              </a:rPr>
              <a:t>he</a:t>
            </a:r>
            <a:r>
              <a:rPr lang="en-US" sz="1400" kern="0" dirty="0" smtClean="0">
                <a:sym typeface="Wingdings" pitchFamily="2" charset="2"/>
              </a:rPr>
              <a:t>ight </a:t>
            </a:r>
            <a:r>
              <a:rPr lang="en-US" sz="1400" kern="0" dirty="0">
                <a:sym typeface="Wingdings" pitchFamily="2" charset="2"/>
              </a:rPr>
              <a:t>h</a:t>
            </a:r>
            <a:r>
              <a:rPr lang="en-US" sz="1400" kern="0" dirty="0" smtClean="0">
                <a:sym typeface="Wingdings" pitchFamily="2" charset="2"/>
              </a:rPr>
              <a:t>omogeneity okay </a:t>
            </a:r>
          </a:p>
          <a:p>
            <a:pPr marL="1041400" lvl="2" indent="-285750"/>
            <a:r>
              <a:rPr lang="en-US" sz="1400" kern="0" dirty="0" smtClean="0">
                <a:sym typeface="Wingdings" pitchFamily="2" charset="2"/>
              </a:rPr>
              <a:t>Shear tests passed: ball shear, ~50g/bump		</a:t>
            </a:r>
          </a:p>
          <a:p>
            <a:pPr marL="1041400" lvl="2" indent="-285750"/>
            <a:r>
              <a:rPr lang="en-US" sz="1400" kern="0" dirty="0" smtClean="0">
                <a:sym typeface="Wingdings" pitchFamily="2" charset="2"/>
              </a:rPr>
              <a:t>X-ray: Voids/blisters &lt; 15%, passed	</a:t>
            </a:r>
          </a:p>
          <a:p>
            <a:pPr marL="400050" lvl="1" indent="0">
              <a:buNone/>
            </a:pPr>
            <a:endParaRPr lang="de-DE" kern="0" dirty="0" smtClean="0">
              <a:sym typeface="Wingdings" pitchFamily="2" charset="2"/>
            </a:endParaRPr>
          </a:p>
          <a:p>
            <a:pPr marL="285750" indent="-285750"/>
            <a:endParaRPr lang="en-US" sz="1400" kern="0" dirty="0" smtClean="0">
              <a:sym typeface="Wingdings" pitchFamily="2" charset="2"/>
            </a:endParaRPr>
          </a:p>
          <a:p>
            <a:pPr marL="285750" indent="-285750"/>
            <a:endParaRPr lang="en-US" sz="1400" kern="0" dirty="0">
              <a:sym typeface="Wingdings" pitchFamily="2" charset="2"/>
            </a:endParaRPr>
          </a:p>
          <a:p>
            <a:pPr marL="285750" indent="-285750"/>
            <a:endParaRPr lang="en-US" sz="1400" kern="0" dirty="0" smtClean="0">
              <a:sym typeface="Wingdings" pitchFamily="2" charset="2"/>
            </a:endParaRPr>
          </a:p>
          <a:p>
            <a:pPr marL="285750" indent="-285750"/>
            <a:endParaRPr lang="en-US" sz="1400" kern="0" dirty="0">
              <a:sym typeface="Wingdings" pitchFamily="2" charset="2"/>
            </a:endParaRPr>
          </a:p>
          <a:p>
            <a:pPr marL="285750" indent="-285750"/>
            <a:endParaRPr lang="en-US" sz="1400" kern="0" dirty="0" smtClean="0">
              <a:sym typeface="Wingdings" pitchFamily="2" charset="2"/>
            </a:endParaRPr>
          </a:p>
          <a:p>
            <a:pPr marL="285750" indent="-285750"/>
            <a:endParaRPr lang="en-US" sz="1400" kern="0" dirty="0">
              <a:sym typeface="Wingdings" pitchFamily="2" charset="2"/>
            </a:endParaRPr>
          </a:p>
          <a:p>
            <a:pPr marL="285750" indent="-285750"/>
            <a:endParaRPr lang="en-US" sz="1400" kern="0" dirty="0" smtClean="0">
              <a:sym typeface="Wingdings" pitchFamily="2" charset="2"/>
            </a:endParaRPr>
          </a:p>
          <a:p>
            <a:pPr marL="285750" indent="-285750"/>
            <a:endParaRPr lang="en-US" sz="1400" kern="0" dirty="0">
              <a:sym typeface="Wingdings" pitchFamily="2" charset="2"/>
            </a:endParaRPr>
          </a:p>
          <a:p>
            <a:pPr marL="685800" lvl="1" indent="-285750"/>
            <a:r>
              <a:rPr lang="en-US" kern="0" dirty="0" smtClean="0">
                <a:sym typeface="Wingdings" pitchFamily="2" charset="2"/>
              </a:rPr>
              <a:t>Electrically tested at Mannheim (</a:t>
            </a:r>
            <a:r>
              <a:rPr lang="en-US" kern="0" dirty="0" err="1" smtClean="0">
                <a:sym typeface="Wingdings" pitchFamily="2" charset="2"/>
              </a:rPr>
              <a:t>Probecard</a:t>
            </a:r>
            <a:r>
              <a:rPr lang="en-US" kern="0" dirty="0" smtClean="0">
                <a:sym typeface="Wingdings" pitchFamily="2" charset="2"/>
              </a:rPr>
              <a:t>)</a:t>
            </a:r>
            <a:endParaRPr lang="en-US" kern="0" dirty="0" smtClean="0">
              <a:sym typeface="Wingdings" pitchFamily="2" charset="2"/>
            </a:endParaRPr>
          </a:p>
          <a:p>
            <a:pPr marL="1041400" lvl="2" indent="-285750"/>
            <a:r>
              <a:rPr lang="en-US" sz="1400" b="1" kern="0" dirty="0" smtClean="0">
                <a:sym typeface="Wingdings" pitchFamily="2" charset="2"/>
              </a:rPr>
              <a:t>19/20 okay after bumping (Christian </a:t>
            </a:r>
            <a:r>
              <a:rPr lang="en-US" sz="1400" b="1" kern="0" dirty="0" err="1" smtClean="0">
                <a:sym typeface="Wingdings" pitchFamily="2" charset="2"/>
              </a:rPr>
              <a:t>Kreidel</a:t>
            </a:r>
            <a:r>
              <a:rPr lang="en-US" sz="1400" b="1" kern="0" dirty="0" smtClean="0">
                <a:sym typeface="Wingdings" pitchFamily="2" charset="2"/>
              </a:rPr>
              <a:t>)</a:t>
            </a:r>
          </a:p>
          <a:p>
            <a:pPr marL="1041400" lvl="2" indent="-285750"/>
            <a:endParaRPr lang="en-US" sz="1400" kern="0" dirty="0">
              <a:sym typeface="Wingdings" pitchFamily="2" charset="2"/>
            </a:endParaRPr>
          </a:p>
          <a:p>
            <a:pPr marL="755650" lvl="2" indent="0">
              <a:buNone/>
            </a:pPr>
            <a:endParaRPr lang="en-US" sz="1400" kern="0" dirty="0">
              <a:sym typeface="Wingdings" pitchFamily="2" charset="2"/>
            </a:endParaRPr>
          </a:p>
          <a:p>
            <a:pPr marL="685800" lvl="1" indent="-285750"/>
            <a:r>
              <a:rPr lang="en-US" b="1" kern="0" dirty="0" err="1" smtClean="0">
                <a:sym typeface="Wingdings" pitchFamily="2" charset="2"/>
              </a:rPr>
              <a:t>Filp</a:t>
            </a:r>
            <a:r>
              <a:rPr lang="en-US" b="1" kern="0" dirty="0" smtClean="0">
                <a:sym typeface="Wingdings" pitchFamily="2" charset="2"/>
              </a:rPr>
              <a:t>-chip to home made bump bond adapters at HLL </a:t>
            </a:r>
          </a:p>
          <a:p>
            <a:pPr marL="1041400" lvl="2" indent="-285750"/>
            <a:r>
              <a:rPr lang="en-US" sz="1400" kern="0" dirty="0" smtClean="0">
                <a:sym typeface="Wingdings" pitchFamily="2" charset="2"/>
              </a:rPr>
              <a:t>Basically same procedure as at IZM for EMCMs</a:t>
            </a:r>
          </a:p>
          <a:p>
            <a:pPr marL="1041400" lvl="2" indent="-285750"/>
            <a:endParaRPr lang="en-US" sz="1000" kern="0" dirty="0" smtClean="0">
              <a:sym typeface="Wingdings" pitchFamily="2" charset="2"/>
            </a:endParaRPr>
          </a:p>
          <a:p>
            <a:pPr marL="400050" lvl="1" indent="0">
              <a:buNone/>
            </a:pPr>
            <a:endParaRPr lang="en-US" sz="1200" kern="0" dirty="0">
              <a:sym typeface="Wingdings" pitchFamily="2" charset="2"/>
            </a:endParaRPr>
          </a:p>
        </p:txBody>
      </p:sp>
      <p:pic>
        <p:nvPicPr>
          <p:cNvPr id="8" name="Picture 2" descr="D:\Laci\2-Projects\Belle-II\SWB_Bumping\PacTech-SWB18V1-bumping\schliff-pactech-bumps\schliff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299" y="3862016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Laci\2-Projects\Belle-II\SWB_Bumping\PacTech-SWB18V1-bumping\xray\balls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15552" b="28912"/>
          <a:stretch/>
        </p:blipFill>
        <p:spPr bwMode="auto">
          <a:xfrm>
            <a:off x="1478228" y="2777841"/>
            <a:ext cx="2787012" cy="181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Laci\2-Projects\Belle-II\SWB_Bumping\PacTech-SWB18V1-bumping\xray\sheared-chip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0" r="19796" b="40003"/>
          <a:stretch/>
        </p:blipFill>
        <p:spPr bwMode="auto">
          <a:xfrm>
            <a:off x="5616116" y="1091042"/>
            <a:ext cx="3380854" cy="201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1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Flipping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B2GM, Nov 2014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Laci Andricek, MPG Halbleiterlabor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122" name="Picture 2" descr="D:\Laci\2-Projects\Flip-Chip\SWB_Bumping_chip_level\PacTech-SWB18V1-bumping\Reflow-test\nach nachlöten\SWT8_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4" r="47145" b="16710"/>
          <a:stretch/>
        </p:blipFill>
        <p:spPr bwMode="auto">
          <a:xfrm>
            <a:off x="5172236" y="1000132"/>
            <a:ext cx="3719621" cy="319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Laci\2-Projects\Flip-Chip\SWB_Bumping_chip_level\PacTech-SWB18V1-bumping\Reflow-test\vor nachlöten\pactec_bv1_SWT8_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3"/>
          <a:stretch/>
        </p:blipFill>
        <p:spPr bwMode="auto">
          <a:xfrm>
            <a:off x="287524" y="1000133"/>
            <a:ext cx="4726832" cy="319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040632" y="4689140"/>
            <a:ext cx="5375684" cy="18722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Reflow of bare chips </a:t>
            </a:r>
            <a:r>
              <a:rPr lang="en-US" dirty="0" smtClean="0"/>
              <a:t>at ~250 °C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dip is “ironed” out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 but the balls are changing “somehow” ..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dirty="0">
              <a:sym typeface="Wingdings" panose="05000000000000000000" pitchFamily="2" charset="2"/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sym typeface="Wingdings" panose="05000000000000000000" pitchFamily="2" charset="2"/>
              </a:rPr>
              <a:t>Test </a:t>
            </a:r>
            <a:r>
              <a:rPr lang="en-US" dirty="0" smtClean="0"/>
              <a:t> flip-chip with and without this dummy reflow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618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  <a:ln>
          <a:noFill/>
        </a:ln>
      </a:spPr>
      <a:bodyPr wrap="none" rtlCol="0">
        <a:noAutofit/>
      </a:bodyPr>
      <a:lstStyle>
        <a:defPPr>
          <a:spcBef>
            <a:spcPts val="100"/>
          </a:spcBef>
          <a:spcAft>
            <a:spcPts val="100"/>
          </a:spcAft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603</Words>
  <Application>Microsoft Office PowerPoint</Application>
  <PresentationFormat>Bildschirmpräsentation (4:3)</PresentationFormat>
  <Paragraphs>189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1_Default Design</vt:lpstr>
      <vt:lpstr>PowerPoint-Präsentation</vt:lpstr>
      <vt:lpstr>Sensor production phases and where we are</vt:lpstr>
      <vt:lpstr>PXD9 thinned metal dummies</vt:lpstr>
      <vt:lpstr>Cutting edge – V-grooves</vt:lpstr>
      <vt:lpstr>Module Assembly – procedure and status</vt:lpstr>
      <vt:lpstr>Reminder: PacTech bumping (‘balling’) on chip level</vt:lpstr>
      <vt:lpstr>The result: 96 solder balls per chip, 100µm diameter</vt:lpstr>
      <vt:lpstr>Summary of test results</vt:lpstr>
      <vt:lpstr>Before Flipping</vt:lpstr>
      <vt:lpstr>X-ray of FC Assemblies</vt:lpstr>
      <vt:lpstr>Taking it apart: shear tests – with dummy reflow </vt:lpstr>
      <vt:lpstr>Taking it apart: shear tests – without dummy reflow </vt:lpstr>
      <vt:lpstr>Cross section of flip chip assembly</vt:lpstr>
      <vt:lpstr>In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</dc:title>
  <dc:creator>Jelena Ninkovic</dc:creator>
  <cp:lastModifiedBy>Laci</cp:lastModifiedBy>
  <cp:revision>1088</cp:revision>
  <cp:lastPrinted>2001-12-17T12:31:23Z</cp:lastPrinted>
  <dcterms:created xsi:type="dcterms:W3CDTF">2000-08-08T15:04:12Z</dcterms:created>
  <dcterms:modified xsi:type="dcterms:W3CDTF">2015-01-21T19:32:24Z</dcterms:modified>
</cp:coreProperties>
</file>