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  <p:sldMasterId id="2147483729" r:id="rId2"/>
    <p:sldMasterId id="2147483753" r:id="rId3"/>
  </p:sldMasterIdLst>
  <p:notesMasterIdLst>
    <p:notesMasterId r:id="rId34"/>
  </p:notesMasterIdLst>
  <p:handoutMasterIdLst>
    <p:handoutMasterId r:id="rId35"/>
  </p:handoutMasterIdLst>
  <p:sldIdLst>
    <p:sldId id="557" r:id="rId4"/>
    <p:sldId id="559" r:id="rId5"/>
    <p:sldId id="708" r:id="rId6"/>
    <p:sldId id="706" r:id="rId7"/>
    <p:sldId id="714" r:id="rId8"/>
    <p:sldId id="707" r:id="rId9"/>
    <p:sldId id="715" r:id="rId10"/>
    <p:sldId id="716" r:id="rId11"/>
    <p:sldId id="705" r:id="rId12"/>
    <p:sldId id="687" r:id="rId13"/>
    <p:sldId id="695" r:id="rId14"/>
    <p:sldId id="688" r:id="rId15"/>
    <p:sldId id="689" r:id="rId16"/>
    <p:sldId id="693" r:id="rId17"/>
    <p:sldId id="699" r:id="rId18"/>
    <p:sldId id="696" r:id="rId19"/>
    <p:sldId id="671" r:id="rId20"/>
    <p:sldId id="697" r:id="rId21"/>
    <p:sldId id="698" r:id="rId22"/>
    <p:sldId id="701" r:id="rId23"/>
    <p:sldId id="702" r:id="rId24"/>
    <p:sldId id="703" r:id="rId25"/>
    <p:sldId id="676" r:id="rId26"/>
    <p:sldId id="680" r:id="rId27"/>
    <p:sldId id="704" r:id="rId28"/>
    <p:sldId id="709" r:id="rId29"/>
    <p:sldId id="710" r:id="rId30"/>
    <p:sldId id="711" r:id="rId31"/>
    <p:sldId id="712" r:id="rId32"/>
    <p:sldId id="717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FF"/>
    <a:srgbClr val="FC6985"/>
    <a:srgbClr val="FFB852"/>
    <a:srgbClr val="F08041"/>
    <a:srgbClr val="1DFF7D"/>
    <a:srgbClr val="FFFCD4"/>
    <a:srgbClr val="D8FFA9"/>
    <a:srgbClr val="5E958A"/>
    <a:srgbClr val="59ADFD"/>
    <a:srgbClr val="83C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8" autoAdjust="0"/>
    <p:restoredTop sz="93651" autoAdjust="0"/>
  </p:normalViewPr>
  <p:slideViewPr>
    <p:cSldViewPr snapToGrid="0" snapToObjects="1">
      <p:cViewPr varScale="1">
        <p:scale>
          <a:sx n="74" d="100"/>
          <a:sy n="74" d="100"/>
        </p:scale>
        <p:origin x="-20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4000" y="-104"/>
      </p:cViewPr>
      <p:guideLst>
        <p:guide orient="horz" pos="3222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3823203A-83E1-4CF0-A5C0-C052A7EAF596}" type="datetime1">
              <a:rPr lang="en-US"/>
              <a:pPr/>
              <a:t>1/21/2015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04DB44E3-EF61-4CE5-A62A-E50044EB258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90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6583CEBF-66FE-4B9F-A2DF-31B925163911}" type="datetime1">
              <a:rPr lang="en-US"/>
              <a:pPr/>
              <a:t>1/21/2015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10A674CA-299F-4D44-AA6B-709E46DA859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53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9" name="Picture 12" descr="hll-logo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MPP_os_logo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EFA3-AC85-4731-B519-8F92E713A5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02-630D-4EA7-8E07-747254EB2D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13C-D926-4B93-BAFE-921EF7FC4F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267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401-4029-4F86-A151-96939C8BE3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B476-DC73-4B2B-ACDD-CD49DA6AF0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2288" y="1493838"/>
            <a:ext cx="8229600" cy="452596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C090F-89E5-499B-B2FB-C59C6736A2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755FE-CDAE-4721-A866-B28755D0AF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444" y="674511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Picture 16" descr="MPP_os_logo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1"/>
            <a:ext cx="8229600" cy="5428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>
            <a:normAutofit/>
          </a:bodyPr>
          <a:lstStyle>
            <a:lvl1pPr>
              <a:buNone/>
              <a:defRPr sz="2800"/>
            </a:lvl1pPr>
            <a:lvl2pPr>
              <a:defRPr sz="28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24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1714"/>
            <a:ext cx="4040188" cy="48405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996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8971"/>
            <a:ext cx="4041775" cy="4833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>
            <a:normAutofit/>
          </a:bodyPr>
          <a:lstStyle>
            <a:lvl1pPr>
              <a:buNone/>
              <a:defRPr sz="2800"/>
            </a:lvl1pPr>
            <a:lvl2pPr>
              <a:defRPr sz="28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7077075" y="6677025"/>
            <a:ext cx="2546350" cy="18097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669088"/>
            <a:ext cx="3311525" cy="1889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669088"/>
            <a:ext cx="331152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136525"/>
            <a:ext cx="7543800" cy="75723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616575"/>
            <a:ext cx="1371600" cy="692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381750"/>
            <a:ext cx="133191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622-CA3A-4EFE-AC73-92FF8097AE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3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669088"/>
            <a:ext cx="3311525" cy="188912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669088"/>
            <a:ext cx="331152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9" name="Picture 12" descr="hll-logo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MPP_os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EFA3-AC85-4731-B519-8F92E713A5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4" name="Picture 16" descr="MPP_os_logo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8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1F46-9E05-47A8-A203-2A8B21A35E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9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6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622-CA3A-4EFE-AC73-92FF8097AE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3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1F46-9E05-47A8-A203-2A8B21A35E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9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80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9F55-F8C4-47A0-B45F-E531876E64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729-A3DC-4D89-9694-02DB10FAB1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3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E41A-3A6A-4371-B2BB-56AF9510A7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8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5A2C-58D1-4062-A77C-62E335212E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6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02-630D-4EA7-8E07-747254EB2D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7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13C-D926-4B93-BAFE-921EF7FC4F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80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9F55-F8C4-47A0-B45F-E531876E64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2672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401-4029-4F86-A151-96939C8BE3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1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B476-DC73-4B2B-ACDD-CD49DA6AF0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8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2288" y="1493838"/>
            <a:ext cx="8229600" cy="4525962"/>
          </a:xfrm>
        </p:spPr>
        <p:txBody>
          <a:bodyPr/>
          <a:lstStyle/>
          <a:p>
            <a:r>
              <a:rPr lang="en-GB" smtClean="0"/>
              <a:t>Click icon to add table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C090F-89E5-499B-B2FB-C59C6736A2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2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755FE-CDAE-4721-A866-B28755D0AF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2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R.H. Richter, MPG HLL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5350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729-A3DC-4D89-9694-02DB10FAB1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E41A-3A6A-4371-B2BB-56AF9510A7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5A2C-58D1-4062-A77C-62E335212E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1036" name="Picture 12" descr="hll-logo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7E4C8-7EF0-46C7-A5CA-92130283E2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  <p:sldLayoutId id="2147483727" r:id="rId12"/>
    <p:sldLayoutId id="2147483728" r:id="rId13"/>
    <p:sldLayoutId id="2147483724" r:id="rId14"/>
    <p:sldLayoutId id="214748372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371"/>
            <a:ext cx="8229600" cy="5406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IWLC2010				                       </a:t>
            </a:r>
            <a:fld id="{0C82D230-3D14-453A-90AD-6E061D432DF8}" type="slidenum">
              <a:rPr lang="en-US" sz="1000" smtClean="0"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‹Nr.›</a:t>
            </a:fld>
            <a:r>
              <a:rPr lang="en-US" sz="1000" dirty="0" smtClean="0">
                <a:latin typeface="Arial" pitchFamily="34" charset="0"/>
                <a:cs typeface="Arial" pitchFamily="34" charset="0"/>
              </a:rPr>
              <a:t>			Jelena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Ninkovic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, MPI HLL Munich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" name="Rectangle 10"/>
          <p:cNvSpPr txBox="1">
            <a:spLocks noChangeArrowheads="1"/>
          </p:cNvSpPr>
          <p:nvPr/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Tahoma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" name="Picture 12" descr="hll-logo-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7th SVD/PXD Workshop, Prague, January 2015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 smtClean="0"/>
              <a:t>R.H. Richter, MPG HLL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 smtClean="0"/>
          </a:p>
        </p:txBody>
      </p:sp>
      <p:pic>
        <p:nvPicPr>
          <p:cNvPr id="1036" name="Picture 12" descr="hll-logo-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3073" y="2338856"/>
            <a:ext cx="8650706" cy="119888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E958A"/>
                </a:solidFill>
              </a:rPr>
              <a:t>Pilot run – matrix measurements</a:t>
            </a:r>
            <a:br>
              <a:rPr lang="en-US" sz="2800" b="1" dirty="0" smtClean="0">
                <a:solidFill>
                  <a:srgbClr val="5E958A"/>
                </a:solidFill>
              </a:rPr>
            </a:br>
            <a:r>
              <a:rPr lang="en-US" sz="2800" b="1" dirty="0" smtClean="0">
                <a:solidFill>
                  <a:srgbClr val="5E958A"/>
                </a:solidFill>
              </a:rPr>
              <a:t> after first metal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8648" y="3449998"/>
            <a:ext cx="8745351" cy="16810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i="1" dirty="0" smtClean="0"/>
              <a:t>7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Belle II VXD workshop</a:t>
            </a:r>
          </a:p>
          <a:p>
            <a:pPr>
              <a:lnSpc>
                <a:spcPct val="90000"/>
              </a:lnSpc>
            </a:pPr>
            <a:r>
              <a:rPr lang="en-US" sz="1600" i="1" dirty="0" smtClean="0"/>
              <a:t>and 18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International Workshop on DEPFET Detectors and Applications</a:t>
            </a:r>
            <a:endParaRPr lang="en-US" sz="1600" i="1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Rainer H. Richter and Paola Avella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5E958A"/>
                </a:solidFill>
              </a:rPr>
              <a:t>for the MPP/HLL team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3200" y="133929"/>
            <a:ext cx="2590800" cy="1765300"/>
            <a:chOff x="6553200" y="133929"/>
            <a:chExt cx="2590800" cy="1765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133929"/>
              <a:ext cx="2590800" cy="1765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2044" y="139223"/>
              <a:ext cx="2161956" cy="128198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49" y="5302762"/>
            <a:ext cx="1028544" cy="1361106"/>
          </a:xfrm>
          <a:prstGeom prst="rect">
            <a:avLst/>
          </a:prstGeom>
        </p:spPr>
      </p:pic>
      <p:pic>
        <p:nvPicPr>
          <p:cNvPr id="10" name="Picture 9" descr="belle2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51" y="5477262"/>
            <a:ext cx="1200726" cy="118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Backside</a:t>
            </a:r>
            <a:r>
              <a:rPr lang="de-DE" dirty="0" smtClean="0"/>
              <a:t> IV </a:t>
            </a:r>
            <a:r>
              <a:rPr lang="de-DE" dirty="0" err="1" smtClean="0"/>
              <a:t>measurements</a:t>
            </a:r>
            <a:r>
              <a:rPr lang="de-DE" dirty="0" smtClean="0"/>
              <a:t> (Punch </a:t>
            </a:r>
            <a:r>
              <a:rPr lang="de-DE" dirty="0" err="1" smtClean="0"/>
              <a:t>through</a:t>
            </a:r>
            <a:r>
              <a:rPr lang="de-DE" dirty="0"/>
              <a:t> </a:t>
            </a:r>
            <a:r>
              <a:rPr lang="de-DE" dirty="0" err="1" smtClean="0"/>
              <a:t>biassing</a:t>
            </a:r>
            <a:r>
              <a:rPr lang="de-DE" dirty="0" smtClean="0"/>
              <a:t>)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030310" y="1712890"/>
            <a:ext cx="7471152" cy="4126383"/>
            <a:chOff x="1609858" y="2884866"/>
            <a:chExt cx="6891604" cy="2954407"/>
          </a:xfrm>
        </p:grpSpPr>
        <p:sp>
          <p:nvSpPr>
            <p:cNvPr id="7" name="Rechteck 6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3436522" y="3436510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398151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88970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5376955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889967" y="3433724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355759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70984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Gerade Verbindung 20"/>
            <p:cNvCxnSpPr>
              <a:endCxn id="8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feld 22"/>
            <p:cNvSpPr txBox="1"/>
            <p:nvPr/>
          </p:nvSpPr>
          <p:spPr>
            <a:xfrm>
              <a:off x="1880310" y="2884866"/>
              <a:ext cx="1647282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Vpunch</a:t>
              </a:r>
              <a:r>
                <a:rPr lang="de-DE" dirty="0" smtClean="0"/>
                <a:t> </a:t>
              </a:r>
              <a:r>
                <a:rPr lang="de-DE" dirty="0" err="1" smtClean="0"/>
                <a:t>through</a:t>
              </a:r>
              <a:r>
                <a:rPr lang="de-DE" dirty="0" smtClean="0"/>
                <a:t> (V-)</a:t>
              </a: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938802" y="3037266"/>
              <a:ext cx="1963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Matrix (not </a:t>
              </a:r>
              <a:r>
                <a:rPr lang="de-DE" dirty="0" err="1" smtClean="0"/>
                <a:t>connected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913851" y="2985750"/>
              <a:ext cx="942199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r>
                <a:rPr lang="de-DE" dirty="0" smtClean="0"/>
                <a:t> (0V)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603948" y="5007753"/>
              <a:ext cx="283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Backside</a:t>
              </a:r>
              <a:r>
                <a:rPr lang="de-DE" dirty="0" smtClean="0"/>
                <a:t> (not </a:t>
              </a:r>
              <a:r>
                <a:rPr lang="de-DE" dirty="0" err="1" smtClean="0"/>
                <a:t>directly</a:t>
              </a:r>
              <a:r>
                <a:rPr lang="de-DE" dirty="0" smtClean="0"/>
                <a:t> </a:t>
              </a:r>
              <a:r>
                <a:rPr lang="de-DE" dirty="0" err="1" smtClean="0"/>
                <a:t>accessible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7864749" y="4194228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75µm</a:t>
              </a:r>
              <a:endParaRPr lang="de-DE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295118" y="5531496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5cm</a:t>
              </a:r>
              <a:endParaRPr lang="de-DE" dirty="0"/>
            </a:p>
          </p:txBody>
        </p:sp>
      </p:grpSp>
      <p:sp>
        <p:nvSpPr>
          <p:cNvPr id="50" name="Textfeld 49"/>
          <p:cNvSpPr txBox="1"/>
          <p:nvPr/>
        </p:nvSpPr>
        <p:spPr>
          <a:xfrm>
            <a:off x="2634190" y="21656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7151799" y="2163100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pPr algn="ctr"/>
            <a:r>
              <a:rPr lang="en-US" sz="2400" dirty="0"/>
              <a:t>Punch Through Characteristic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What do we expect ?</a:t>
            </a:r>
          </a:p>
        </p:txBody>
      </p:sp>
      <p:pic>
        <p:nvPicPr>
          <p:cNvPr id="2" name="Picture 1" descr="W35_OB_PTvoltag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59" y="1362304"/>
            <a:ext cx="6675405" cy="497785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/>
              <a:t>Punch Through Characteristic [I]</a:t>
            </a:r>
            <a:endParaRPr lang="en-US" sz="2400" dirty="0" smtClean="0"/>
          </a:p>
        </p:txBody>
      </p:sp>
      <p:pic>
        <p:nvPicPr>
          <p:cNvPr id="2" name="Picture 1" descr="W35_OB_PTvoltag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" y="1362305"/>
            <a:ext cx="4361806" cy="3252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530" y="4976183"/>
            <a:ext cx="5224507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Depletion </a:t>
            </a:r>
            <a:r>
              <a:rPr lang="en-US" sz="1800" dirty="0" smtClean="0">
                <a:solidFill>
                  <a:srgbClr val="FF0000"/>
                </a:solidFill>
              </a:rPr>
              <a:t>region </a:t>
            </a:r>
            <a:r>
              <a:rPr lang="en-US" sz="1800" dirty="0">
                <a:solidFill>
                  <a:srgbClr val="FF0000"/>
                </a:solidFill>
              </a:rPr>
              <a:t>expanding 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B0F0"/>
                </a:solidFill>
              </a:rPr>
              <a:t>from </a:t>
            </a:r>
            <a:r>
              <a:rPr lang="en-US" sz="1800" dirty="0" err="1" smtClean="0">
                <a:solidFill>
                  <a:srgbClr val="0070C0"/>
                </a:solidFill>
              </a:rPr>
              <a:t>punchthrough</a:t>
            </a:r>
            <a:r>
              <a:rPr lang="en-US" sz="1800" dirty="0" smtClean="0">
                <a:solidFill>
                  <a:srgbClr val="0070C0"/>
                </a:solidFill>
              </a:rPr>
              <a:t> contact into the bulk 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70C0"/>
                </a:solidFill>
              </a:rPr>
              <a:t>(small volume -&gt; small leakage current)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973437" y="1864439"/>
            <a:ext cx="3510437" cy="1265127"/>
            <a:chOff x="1609858" y="2661066"/>
            <a:chExt cx="6168981" cy="2748060"/>
          </a:xfrm>
        </p:grpSpPr>
        <p:sp>
          <p:nvSpPr>
            <p:cNvPr id="13" name="Rechteck 12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436522" y="3436510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398151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88970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376955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889967" y="3442945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355759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0984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Gerade Verbindung 23"/>
            <p:cNvCxnSpPr>
              <a:endCxn id="14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feld 25"/>
            <p:cNvSpPr txBox="1"/>
            <p:nvPr/>
          </p:nvSpPr>
          <p:spPr>
            <a:xfrm>
              <a:off x="1767147" y="2661066"/>
              <a:ext cx="144783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Vpunch</a:t>
              </a:r>
              <a:r>
                <a:rPr lang="de-DE" dirty="0" smtClean="0"/>
                <a:t> </a:t>
              </a:r>
              <a:r>
                <a:rPr lang="de-DE" dirty="0" err="1" smtClean="0"/>
                <a:t>through</a:t>
              </a:r>
              <a:endParaRPr lang="de-DE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845954" y="2678022"/>
              <a:ext cx="633507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endParaRPr lang="de-DE" dirty="0"/>
            </a:p>
          </p:txBody>
        </p:sp>
      </p:grpSp>
      <p:cxnSp>
        <p:nvCxnSpPr>
          <p:cNvPr id="32" name="Gerade Verbindung 31"/>
          <p:cNvCxnSpPr/>
          <p:nvPr/>
        </p:nvCxnSpPr>
        <p:spPr bwMode="auto">
          <a:xfrm>
            <a:off x="8201551" y="2140328"/>
            <a:ext cx="0" cy="112651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Ellipse 6"/>
          <p:cNvSpPr/>
          <p:nvPr/>
        </p:nvSpPr>
        <p:spPr>
          <a:xfrm>
            <a:off x="5256775" y="2220278"/>
            <a:ext cx="564308" cy="432792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8168" y="2505601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 1</a:t>
            </a:r>
          </a:p>
          <a:p>
            <a:r>
              <a:rPr lang="de-DE" dirty="0" err="1" smtClean="0"/>
              <a:t>Depletion</a:t>
            </a:r>
            <a:r>
              <a:rPr lang="de-DE" dirty="0" smtClean="0"/>
              <a:t> </a:t>
            </a:r>
            <a:r>
              <a:rPr lang="de-DE" dirty="0" err="1" smtClean="0"/>
              <a:t>expands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/>
              <a:t>Punch Through Characteristic </a:t>
            </a:r>
            <a:r>
              <a:rPr lang="en-US" sz="2400" dirty="0" smtClean="0"/>
              <a:t>[II</a:t>
            </a:r>
            <a:r>
              <a:rPr lang="en-US" sz="2400" dirty="0"/>
              <a:t>]</a:t>
            </a:r>
            <a:endParaRPr lang="en-US" sz="2400" dirty="0" smtClean="0"/>
          </a:p>
        </p:txBody>
      </p:sp>
      <p:pic>
        <p:nvPicPr>
          <p:cNvPr id="2" name="Picture 1" descr="W35_OB_PTvoltag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" y="1362305"/>
            <a:ext cx="4361806" cy="3252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523" y="4795877"/>
            <a:ext cx="4044697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B0F0"/>
                </a:solidFill>
              </a:rPr>
              <a:t>2. Depletion region reaches  backside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00B0F0"/>
                </a:solidFill>
              </a:rPr>
              <a:t>  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973437" y="1864439"/>
            <a:ext cx="3778451" cy="1265127"/>
            <a:chOff x="1609858" y="2661066"/>
            <a:chExt cx="6168981" cy="2748060"/>
          </a:xfrm>
        </p:grpSpPr>
        <p:sp>
          <p:nvSpPr>
            <p:cNvPr id="13" name="Rechteck 12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436522" y="3436510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398151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88970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376955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889967" y="3442945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355759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0984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Gerade Verbindung 23"/>
            <p:cNvCxnSpPr>
              <a:endCxn id="14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feld 25"/>
            <p:cNvSpPr txBox="1"/>
            <p:nvPr/>
          </p:nvSpPr>
          <p:spPr>
            <a:xfrm>
              <a:off x="1767147" y="2661066"/>
              <a:ext cx="144783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Vpunch</a:t>
              </a:r>
              <a:r>
                <a:rPr lang="de-DE" dirty="0" smtClean="0"/>
                <a:t> </a:t>
              </a:r>
              <a:r>
                <a:rPr lang="de-DE" dirty="0" err="1" smtClean="0"/>
                <a:t>through</a:t>
              </a:r>
              <a:endParaRPr lang="de-DE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845954" y="2678022"/>
              <a:ext cx="633507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endParaRPr lang="de-DE" dirty="0"/>
            </a:p>
          </p:txBody>
        </p:sp>
      </p:grpSp>
      <p:cxnSp>
        <p:nvCxnSpPr>
          <p:cNvPr id="32" name="Gerade Verbindung 31"/>
          <p:cNvCxnSpPr/>
          <p:nvPr/>
        </p:nvCxnSpPr>
        <p:spPr bwMode="auto">
          <a:xfrm>
            <a:off x="8446252" y="2140328"/>
            <a:ext cx="0" cy="112651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018168" y="2505601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              Phase </a:t>
            </a:r>
            <a:r>
              <a:rPr lang="de-DE" dirty="0"/>
              <a:t>2</a:t>
            </a:r>
            <a:endParaRPr lang="de-DE" dirty="0" smtClean="0"/>
          </a:p>
          <a:p>
            <a:r>
              <a:rPr lang="de-DE" dirty="0" smtClean="0"/>
              <a:t>	</a:t>
            </a:r>
            <a:r>
              <a:rPr lang="de-DE" dirty="0" err="1" smtClean="0"/>
              <a:t>Backside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5294764" y="2225382"/>
            <a:ext cx="474804" cy="903204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Gerade Verbindung 32"/>
          <p:cNvCxnSpPr/>
          <p:nvPr/>
        </p:nvCxnSpPr>
        <p:spPr bwMode="auto">
          <a:xfrm>
            <a:off x="8499315" y="3129559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5058474" y="3127411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 flipH="1" flipV="1">
            <a:off x="5134151" y="3129566"/>
            <a:ext cx="945224" cy="6697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 flipV="1">
            <a:off x="7689627" y="2988605"/>
            <a:ext cx="0" cy="81066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Abgerundetes Rechteck 44"/>
          <p:cNvSpPr/>
          <p:nvPr/>
        </p:nvSpPr>
        <p:spPr>
          <a:xfrm>
            <a:off x="5192989" y="2988605"/>
            <a:ext cx="3331480" cy="140961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158675" y="382502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Interface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7075498" y="378423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/>
              <a:t>Punch Through Characteristic </a:t>
            </a:r>
            <a:r>
              <a:rPr lang="en-US" sz="2400" dirty="0" smtClean="0"/>
              <a:t>[III</a:t>
            </a:r>
            <a:r>
              <a:rPr lang="en-US" sz="2400" dirty="0"/>
              <a:t>]</a:t>
            </a:r>
            <a:endParaRPr lang="en-US" sz="2400" dirty="0" smtClean="0"/>
          </a:p>
        </p:txBody>
      </p:sp>
      <p:pic>
        <p:nvPicPr>
          <p:cNvPr id="2" name="Picture 1" descr="W35_OB_PTvoltag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" y="1362305"/>
            <a:ext cx="4361806" cy="3252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523" y="4795877"/>
            <a:ext cx="7699544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B0F0"/>
                </a:solidFill>
              </a:rPr>
              <a:t>3</a:t>
            </a:r>
            <a:r>
              <a:rPr lang="en-US" sz="1800" dirty="0" smtClean="0">
                <a:solidFill>
                  <a:srgbClr val="00B0F0"/>
                </a:solidFill>
              </a:rPr>
              <a:t>. Depletion region expands from the entire backside implant into the bulk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00B0F0"/>
                </a:solidFill>
              </a:rPr>
              <a:t>   </a:t>
            </a:r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8446252" y="2140328"/>
            <a:ext cx="0" cy="112651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Ellipse 8"/>
          <p:cNvSpPr/>
          <p:nvPr/>
        </p:nvSpPr>
        <p:spPr>
          <a:xfrm>
            <a:off x="5294764" y="2225382"/>
            <a:ext cx="474804" cy="903204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Gerade Verbindung 32"/>
          <p:cNvCxnSpPr/>
          <p:nvPr/>
        </p:nvCxnSpPr>
        <p:spPr bwMode="auto">
          <a:xfrm>
            <a:off x="8499315" y="3129559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5058474" y="3127411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 flipH="1" flipV="1">
            <a:off x="5134151" y="3129566"/>
            <a:ext cx="945224" cy="6697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 flipV="1">
            <a:off x="7689627" y="2808299"/>
            <a:ext cx="0" cy="81066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5158675" y="382502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Interface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7075498" y="378423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973437" y="1864439"/>
            <a:ext cx="3829742" cy="1265127"/>
            <a:chOff x="4973437" y="1864439"/>
            <a:chExt cx="3829742" cy="1265127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973437" y="1864439"/>
              <a:ext cx="3778451" cy="1265127"/>
              <a:chOff x="1609858" y="2661066"/>
              <a:chExt cx="6168981" cy="2748060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1609858" y="3425779"/>
                <a:ext cx="6168981" cy="1983347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2292439" y="3425779"/>
                <a:ext cx="618186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1968315" y="5278207"/>
                <a:ext cx="5385521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3436522" y="3436510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3923776" y="3434362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4398151" y="3445093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4889701" y="3434362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5376955" y="3445093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5889967" y="3442945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6355759" y="3445093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7098445" y="3440797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Gerade Verbindung 23"/>
              <p:cNvCxnSpPr>
                <a:endCxn id="14" idx="0"/>
              </p:cNvCxnSpPr>
              <p:nvPr/>
            </p:nvCxnSpPr>
            <p:spPr bwMode="auto">
              <a:xfrm>
                <a:off x="2601532" y="3181082"/>
                <a:ext cx="0" cy="244697"/>
              </a:xfrm>
              <a:prstGeom prst="line">
                <a:avLst/>
              </a:prstGeom>
              <a:solidFill>
                <a:schemeClr val="bg1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feld 25"/>
              <p:cNvSpPr txBox="1"/>
              <p:nvPr/>
            </p:nvSpPr>
            <p:spPr>
              <a:xfrm>
                <a:off x="1767147" y="2661066"/>
                <a:ext cx="144783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Vpunch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through</a:t>
                </a:r>
                <a:endParaRPr lang="de-DE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6845954" y="2678022"/>
                <a:ext cx="633507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Vbulk</a:t>
                </a:r>
                <a:endParaRPr lang="de-DE" dirty="0"/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5018168" y="2349068"/>
              <a:ext cx="3785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                 Phase 3: </a:t>
              </a:r>
              <a:r>
                <a:rPr lang="de-DE" dirty="0" err="1" smtClean="0"/>
                <a:t>entire</a:t>
              </a:r>
              <a:r>
                <a:rPr lang="de-DE" dirty="0" smtClean="0"/>
                <a:t> </a:t>
              </a:r>
              <a:r>
                <a:rPr lang="de-DE" dirty="0" err="1" smtClean="0"/>
                <a:t>bulk</a:t>
              </a:r>
              <a:r>
                <a:rPr lang="de-DE" dirty="0" smtClean="0"/>
                <a:t> </a:t>
              </a:r>
              <a:r>
                <a:rPr lang="de-DE" dirty="0" err="1" smtClean="0"/>
                <a:t>gets</a:t>
              </a:r>
              <a:r>
                <a:rPr lang="de-DE" dirty="0" smtClean="0"/>
                <a:t> </a:t>
              </a:r>
              <a:r>
                <a:rPr lang="de-DE" dirty="0" err="1" smtClean="0"/>
                <a:t>depleted</a:t>
              </a:r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5158675" y="2676984"/>
              <a:ext cx="3429196" cy="452582"/>
            </a:xfrm>
            <a:prstGeom prst="round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/>
              <a:t>Punch Through Characteristic </a:t>
            </a:r>
            <a:r>
              <a:rPr lang="en-US" sz="2400" dirty="0" smtClean="0"/>
              <a:t>[IV]</a:t>
            </a:r>
          </a:p>
        </p:txBody>
      </p:sp>
      <p:pic>
        <p:nvPicPr>
          <p:cNvPr id="2" name="Picture 1" descr="W35_OB_PTvoltag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" y="1362305"/>
            <a:ext cx="4361806" cy="3252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523" y="4795877"/>
            <a:ext cx="4352474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B0F0"/>
                </a:solidFill>
              </a:rPr>
              <a:t>4. generation states are getting activated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B0F0"/>
                </a:solidFill>
              </a:rPr>
              <a:t>	generation current  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00B0F0"/>
                </a:solidFill>
              </a:rPr>
              <a:t>  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973437" y="1864439"/>
            <a:ext cx="3778451" cy="1265127"/>
            <a:chOff x="1609858" y="2661066"/>
            <a:chExt cx="6168981" cy="2748060"/>
          </a:xfrm>
        </p:grpSpPr>
        <p:sp>
          <p:nvSpPr>
            <p:cNvPr id="13" name="Rechteck 12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436522" y="3436510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398151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88970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376955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889967" y="3442945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355759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0984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Gerade Verbindung 23"/>
            <p:cNvCxnSpPr>
              <a:endCxn id="14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feld 25"/>
            <p:cNvSpPr txBox="1"/>
            <p:nvPr/>
          </p:nvSpPr>
          <p:spPr>
            <a:xfrm>
              <a:off x="1767147" y="2661066"/>
              <a:ext cx="144783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Vpunch</a:t>
              </a:r>
              <a:r>
                <a:rPr lang="de-DE" dirty="0" smtClean="0"/>
                <a:t> </a:t>
              </a:r>
              <a:r>
                <a:rPr lang="de-DE" dirty="0" err="1" smtClean="0"/>
                <a:t>through</a:t>
              </a:r>
              <a:endParaRPr lang="de-DE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845954" y="2678022"/>
              <a:ext cx="633507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endParaRPr lang="de-DE" dirty="0"/>
            </a:p>
          </p:txBody>
        </p:sp>
      </p:grpSp>
      <p:cxnSp>
        <p:nvCxnSpPr>
          <p:cNvPr id="32" name="Gerade Verbindung 31"/>
          <p:cNvCxnSpPr/>
          <p:nvPr/>
        </p:nvCxnSpPr>
        <p:spPr bwMode="auto">
          <a:xfrm>
            <a:off x="8446252" y="2140328"/>
            <a:ext cx="0" cy="112651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71214" y="2349068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              Phase 4: </a:t>
            </a:r>
          </a:p>
          <a:p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33" name="Gerade Verbindung 32"/>
          <p:cNvCxnSpPr/>
          <p:nvPr/>
        </p:nvCxnSpPr>
        <p:spPr bwMode="auto">
          <a:xfrm>
            <a:off x="8499315" y="3129559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5058474" y="3127411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 flipH="1" flipV="1">
            <a:off x="5134151" y="3129566"/>
            <a:ext cx="945224" cy="6697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 flipV="1">
            <a:off x="7689627" y="2808299"/>
            <a:ext cx="0" cy="81066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5158675" y="382502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Interface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7075498" y="378423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5192989" y="2284673"/>
            <a:ext cx="3394882" cy="814267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032299" y="1478897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Interface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currents</a:t>
            </a:r>
            <a:endParaRPr lang="de-DE" dirty="0"/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H="1">
            <a:off x="7267874" y="1786674"/>
            <a:ext cx="31704" cy="46736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/>
              <a:t>Punch Through Characteristic </a:t>
            </a:r>
            <a:r>
              <a:rPr lang="en-US" sz="2400" dirty="0" smtClean="0"/>
              <a:t>[V]</a:t>
            </a:r>
          </a:p>
        </p:txBody>
      </p:sp>
      <p:pic>
        <p:nvPicPr>
          <p:cNvPr id="2" name="Picture 1" descr="W35_OB_PTvoltag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" y="1362305"/>
            <a:ext cx="4361806" cy="3252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523" y="4795877"/>
            <a:ext cx="4121641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B0F0"/>
                </a:solidFill>
              </a:rPr>
              <a:t>5</a:t>
            </a:r>
            <a:r>
              <a:rPr lang="en-US" sz="1800" dirty="0" smtClean="0">
                <a:solidFill>
                  <a:srgbClr val="00B0F0"/>
                </a:solidFill>
              </a:rPr>
              <a:t>. All generation states are activated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B0F0"/>
                </a:solidFill>
              </a:rPr>
              <a:t>	generation current saturates  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00B0F0"/>
                </a:solidFill>
              </a:rPr>
              <a:t>  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973437" y="1864439"/>
            <a:ext cx="3778451" cy="1265127"/>
            <a:chOff x="1609858" y="2661066"/>
            <a:chExt cx="6168981" cy="2748060"/>
          </a:xfrm>
        </p:grpSpPr>
        <p:sp>
          <p:nvSpPr>
            <p:cNvPr id="13" name="Rechteck 12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436522" y="3436510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398151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88970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376955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889967" y="3442945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355759" y="3445093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0984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Gerade Verbindung 23"/>
            <p:cNvCxnSpPr>
              <a:endCxn id="14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feld 25"/>
            <p:cNvSpPr txBox="1"/>
            <p:nvPr/>
          </p:nvSpPr>
          <p:spPr>
            <a:xfrm>
              <a:off x="1767147" y="2661066"/>
              <a:ext cx="144783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Vpunch</a:t>
              </a:r>
              <a:r>
                <a:rPr lang="de-DE" dirty="0" smtClean="0"/>
                <a:t> </a:t>
              </a:r>
              <a:r>
                <a:rPr lang="de-DE" dirty="0" err="1" smtClean="0"/>
                <a:t>through</a:t>
              </a:r>
              <a:endParaRPr lang="de-DE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845954" y="2678022"/>
              <a:ext cx="633507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endParaRPr lang="de-DE" dirty="0"/>
            </a:p>
          </p:txBody>
        </p:sp>
      </p:grpSp>
      <p:cxnSp>
        <p:nvCxnSpPr>
          <p:cNvPr id="32" name="Gerade Verbindung 31"/>
          <p:cNvCxnSpPr/>
          <p:nvPr/>
        </p:nvCxnSpPr>
        <p:spPr bwMode="auto">
          <a:xfrm>
            <a:off x="8446252" y="2140328"/>
            <a:ext cx="0" cy="112651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71214" y="2349068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              Phase 5: </a:t>
            </a:r>
          </a:p>
          <a:p>
            <a:r>
              <a:rPr lang="de-DE" dirty="0" smtClean="0"/>
              <a:t>Generation </a:t>
            </a:r>
            <a:r>
              <a:rPr lang="de-DE" dirty="0" err="1"/>
              <a:t>c</a:t>
            </a:r>
            <a:r>
              <a:rPr lang="de-DE" dirty="0" err="1" smtClean="0"/>
              <a:t>urrent</a:t>
            </a:r>
            <a:r>
              <a:rPr lang="de-DE" dirty="0" smtClean="0"/>
              <a:t> </a:t>
            </a:r>
            <a:r>
              <a:rPr lang="de-DE" dirty="0" err="1" smtClean="0"/>
              <a:t>saturates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33" name="Gerade Verbindung 32"/>
          <p:cNvCxnSpPr/>
          <p:nvPr/>
        </p:nvCxnSpPr>
        <p:spPr bwMode="auto">
          <a:xfrm>
            <a:off x="8499315" y="3129559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5058474" y="3127411"/>
            <a:ext cx="17711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 flipH="1" flipV="1">
            <a:off x="5134151" y="3129566"/>
            <a:ext cx="945224" cy="6697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 flipV="1">
            <a:off x="7689627" y="2808299"/>
            <a:ext cx="0" cy="81066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5158675" y="382502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Interface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7075498" y="378423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5192989" y="2284673"/>
            <a:ext cx="3394882" cy="814267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032299" y="1478897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Interface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currents</a:t>
            </a:r>
            <a:endParaRPr lang="de-DE" dirty="0"/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H="1">
            <a:off x="7267874" y="1786674"/>
            <a:ext cx="31704" cy="46736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4700789" y="4675034"/>
            <a:ext cx="419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Nice IV </a:t>
            </a:r>
            <a:r>
              <a:rPr lang="de-DE" sz="2000" dirty="0" err="1" smtClean="0">
                <a:solidFill>
                  <a:srgbClr val="FF0000"/>
                </a:solidFill>
              </a:rPr>
              <a:t>curve</a:t>
            </a:r>
            <a:r>
              <a:rPr lang="de-DE" sz="2000" dirty="0" smtClean="0">
                <a:solidFill>
                  <a:srgbClr val="FF0000"/>
                </a:solidFill>
              </a:rPr>
              <a:t>: </a:t>
            </a:r>
            <a:r>
              <a:rPr lang="de-DE" sz="2000" dirty="0" err="1" smtClean="0">
                <a:solidFill>
                  <a:srgbClr val="FF0000"/>
                </a:solidFill>
              </a:rPr>
              <a:t>low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leakage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level</a:t>
            </a:r>
            <a:endParaRPr lang="de-DE" sz="2000" dirty="0" smtClean="0">
              <a:solidFill>
                <a:srgbClr val="FF0000"/>
              </a:solidFill>
            </a:endParaRPr>
          </a:p>
          <a:p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Operation </a:t>
            </a:r>
            <a:r>
              <a:rPr lang="de-DE" sz="2000" dirty="0" err="1" smtClean="0">
                <a:solidFill>
                  <a:srgbClr val="FF0000"/>
                </a:solidFill>
              </a:rPr>
              <a:t>volt</a:t>
            </a:r>
            <a:r>
              <a:rPr lang="de-DE" sz="2000" dirty="0" smtClean="0">
                <a:solidFill>
                  <a:srgbClr val="FF0000"/>
                </a:solidFill>
              </a:rPr>
              <a:t>. (PT) : -55V …-65V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pPr algn="ctr"/>
            <a:r>
              <a:rPr lang="en-US" sz="2400" dirty="0" smtClean="0"/>
              <a:t>Punch Through Characteristics</a:t>
            </a:r>
            <a:br>
              <a:rPr lang="en-US" sz="2400" dirty="0" smtClean="0"/>
            </a:br>
            <a:r>
              <a:rPr lang="en-US" sz="2400" dirty="0" smtClean="0"/>
              <a:t>all modules of wafer 35</a:t>
            </a:r>
          </a:p>
        </p:txBody>
      </p:sp>
      <p:pic>
        <p:nvPicPr>
          <p:cNvPr id="7" name="Picture 6" descr="W35_PT_vs_C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8" y="912834"/>
            <a:ext cx="5666511" cy="4483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5039" y="5516488"/>
            <a:ext cx="32899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uniform characteristics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pPr>
              <a:lnSpc>
                <a:spcPct val="130000"/>
              </a:lnSpc>
            </a:pPr>
            <a:r>
              <a:rPr lang="en-GB" dirty="0" smtClean="0"/>
              <a:t>The other wafers? 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6877318" y="1803042"/>
            <a:ext cx="188384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Faster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dirty="0" smtClean="0"/>
              <a:t>-&gt; </a:t>
            </a:r>
            <a:r>
              <a:rPr lang="de-DE" dirty="0" err="1" smtClean="0"/>
              <a:t>fluctuations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Not </a:t>
            </a:r>
            <a:r>
              <a:rPr lang="de-DE" dirty="0" err="1" smtClean="0"/>
              <a:t>meaningful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3837904" y="2495539"/>
            <a:ext cx="2820473" cy="29917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wafers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7" name="Picture 13" descr="OF_PT_vs_C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780168"/>
            <a:ext cx="5318975" cy="4214667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54072" y="577625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1600" kern="0" dirty="0" err="1" smtClean="0"/>
              <a:t>Currents</a:t>
            </a:r>
            <a:r>
              <a:rPr lang="de-DE" sz="1600" kern="0" dirty="0" smtClean="0"/>
              <a:t> on W30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W36 </a:t>
            </a:r>
            <a:r>
              <a:rPr lang="de-DE" sz="1600" kern="0" dirty="0" err="1" smtClean="0"/>
              <a:t>are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higher</a:t>
            </a:r>
            <a:endParaRPr lang="de-DE" sz="1600" kern="0" dirty="0" smtClean="0"/>
          </a:p>
          <a:p>
            <a:r>
              <a:rPr lang="de-DE" sz="1600" kern="0" dirty="0" smtClean="0"/>
              <a:t>Uniform ‘</a:t>
            </a:r>
            <a:r>
              <a:rPr lang="de-DE" sz="1600" kern="0" dirty="0" err="1" smtClean="0"/>
              <a:t>wafer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wise</a:t>
            </a:r>
            <a:r>
              <a:rPr lang="de-DE" sz="1600" kern="0" dirty="0" smtClean="0"/>
              <a:t>‘ </a:t>
            </a:r>
            <a:r>
              <a:rPr lang="de-DE" sz="1600" kern="0" dirty="0" err="1" smtClean="0"/>
              <a:t>behavior</a:t>
            </a:r>
            <a:r>
              <a:rPr lang="de-DE" sz="1600" kern="0" dirty="0" smtClean="0"/>
              <a:t>: </a:t>
            </a:r>
          </a:p>
          <a:p>
            <a:r>
              <a:rPr lang="de-DE" sz="1600" kern="0" dirty="0" smtClean="0">
                <a:solidFill>
                  <a:srgbClr val="FF0000"/>
                </a:solidFill>
              </a:rPr>
              <a:t>All </a:t>
            </a:r>
            <a:r>
              <a:rPr lang="de-DE" sz="1600" kern="0" dirty="0" err="1" smtClean="0">
                <a:solidFill>
                  <a:srgbClr val="FF0000"/>
                </a:solidFill>
              </a:rPr>
              <a:t>modules</a:t>
            </a:r>
            <a:r>
              <a:rPr lang="de-DE" sz="1600" kern="0" dirty="0" smtClean="0">
                <a:solidFill>
                  <a:srgbClr val="FF0000"/>
                </a:solidFill>
              </a:rPr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wafer</a:t>
            </a:r>
            <a:r>
              <a:rPr lang="de-DE" sz="1600" kern="0" dirty="0" smtClean="0"/>
              <a:t> 35 </a:t>
            </a:r>
            <a:r>
              <a:rPr lang="de-DE" sz="1600" kern="0" dirty="0" err="1" smtClean="0"/>
              <a:t>are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fine</a:t>
            </a:r>
            <a:endParaRPr lang="de-DE" sz="1600" kern="0" dirty="0" smtClean="0"/>
          </a:p>
          <a:p>
            <a:r>
              <a:rPr lang="de-DE" sz="1600" kern="0" dirty="0">
                <a:solidFill>
                  <a:srgbClr val="FF0000"/>
                </a:solidFill>
              </a:rPr>
              <a:t>All </a:t>
            </a:r>
            <a:r>
              <a:rPr lang="de-DE" sz="1600" kern="0" dirty="0" err="1">
                <a:solidFill>
                  <a:srgbClr val="FF0000"/>
                </a:solidFill>
              </a:rPr>
              <a:t>modules</a:t>
            </a:r>
            <a:r>
              <a:rPr lang="de-DE" sz="1600" kern="0" dirty="0">
                <a:solidFill>
                  <a:srgbClr val="FF0000"/>
                </a:solidFill>
              </a:rPr>
              <a:t> </a:t>
            </a:r>
            <a:r>
              <a:rPr lang="de-DE" sz="1600" kern="0" dirty="0" err="1"/>
              <a:t>of</a:t>
            </a:r>
            <a:r>
              <a:rPr lang="de-DE" sz="1600" kern="0" dirty="0"/>
              <a:t> </a:t>
            </a:r>
            <a:r>
              <a:rPr lang="de-DE" sz="1600" kern="0" dirty="0" err="1"/>
              <a:t>wafer</a:t>
            </a:r>
            <a:r>
              <a:rPr lang="de-DE" sz="1600" kern="0" dirty="0"/>
              <a:t> </a:t>
            </a:r>
            <a:r>
              <a:rPr lang="de-DE" sz="1600" kern="0" dirty="0" smtClean="0"/>
              <a:t>30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36 </a:t>
            </a:r>
            <a:r>
              <a:rPr lang="de-DE" sz="1600" kern="0" dirty="0" err="1"/>
              <a:t>are</a:t>
            </a:r>
            <a:r>
              <a:rPr lang="de-DE" sz="1600" kern="0" dirty="0"/>
              <a:t> </a:t>
            </a:r>
            <a:r>
              <a:rPr lang="de-DE" sz="1600" kern="0" dirty="0" err="1" smtClean="0"/>
              <a:t>worse</a:t>
            </a:r>
            <a:endParaRPr lang="de-DE" sz="1600" kern="0" dirty="0" smtClean="0"/>
          </a:p>
          <a:p>
            <a:r>
              <a:rPr lang="de-DE" sz="1600" kern="0" dirty="0" smtClean="0"/>
              <a:t>Not </a:t>
            </a:r>
            <a:r>
              <a:rPr lang="de-DE" sz="1600" kern="0" dirty="0" err="1" smtClean="0"/>
              <a:t>really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crucial</a:t>
            </a:r>
            <a:r>
              <a:rPr lang="de-DE" sz="1600" kern="0" dirty="0" smtClean="0"/>
              <a:t>: </a:t>
            </a:r>
            <a:r>
              <a:rPr lang="de-DE" sz="1600" kern="0" dirty="0" err="1" smtClean="0"/>
              <a:t>currents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are</a:t>
            </a:r>
            <a:r>
              <a:rPr lang="de-DE" sz="1600" kern="0" dirty="0" smtClean="0"/>
              <a:t> still in a moderate </a:t>
            </a:r>
            <a:r>
              <a:rPr lang="de-DE" sz="1600" kern="0" dirty="0" err="1" smtClean="0"/>
              <a:t>range</a:t>
            </a:r>
            <a:endParaRPr lang="de-DE" sz="1600" kern="0" dirty="0" smtClean="0"/>
          </a:p>
          <a:p>
            <a:r>
              <a:rPr lang="de-DE" sz="1600" kern="0" dirty="0" smtClean="0"/>
              <a:t>But </a:t>
            </a:r>
            <a:r>
              <a:rPr lang="de-DE" sz="1600" kern="0" dirty="0" err="1" smtClean="0"/>
              <a:t>we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want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know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reason</a:t>
            </a:r>
            <a:r>
              <a:rPr lang="de-DE" sz="1600" kern="0" dirty="0" smtClean="0"/>
              <a:t> …  </a:t>
            </a:r>
            <a:endParaRPr lang="de-DE" sz="1600" kern="0" dirty="0"/>
          </a:p>
          <a:p>
            <a:endParaRPr lang="de-DE" sz="1600" kern="0" dirty="0" smtClean="0"/>
          </a:p>
          <a:p>
            <a:r>
              <a:rPr lang="de-DE" kern="0" dirty="0" smtClean="0"/>
              <a:t> </a:t>
            </a:r>
            <a:endParaRPr lang="de-DE" kern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3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Zoom in</a:t>
            </a:r>
            <a:endParaRPr lang="de-DE" dirty="0"/>
          </a:p>
        </p:txBody>
      </p:sp>
      <p:pic>
        <p:nvPicPr>
          <p:cNvPr id="7" name="Picture 1" descr="punch_through_inset_a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35" y="1854561"/>
            <a:ext cx="5487180" cy="43479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feld 7"/>
          <p:cNvSpPr txBox="1"/>
          <p:nvPr/>
        </p:nvSpPr>
        <p:spPr>
          <a:xfrm>
            <a:off x="1906073" y="1275008"/>
            <a:ext cx="4342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onset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Phase 2: </a:t>
            </a:r>
            <a:r>
              <a:rPr lang="de-DE" dirty="0" err="1" smtClean="0"/>
              <a:t>depletion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 smtClean="0"/>
              <a:t>Outline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781844" y="1480598"/>
            <a:ext cx="7970044" cy="2505076"/>
          </a:xfrm>
        </p:spPr>
        <p:txBody>
          <a:bodyPr/>
          <a:lstStyle/>
          <a:p>
            <a:pPr marL="0" indent="0"/>
            <a:r>
              <a:rPr lang="en-GB" sz="2000" dirty="0" smtClean="0">
                <a:solidFill>
                  <a:schemeClr val="accent2"/>
                </a:solidFill>
              </a:rPr>
              <a:t>IV measurements on matrices after metal </a:t>
            </a:r>
            <a:r>
              <a:rPr lang="en-GB" sz="2000" dirty="0" smtClean="0">
                <a:solidFill>
                  <a:schemeClr val="accent2"/>
                </a:solidFill>
              </a:rPr>
              <a:t>1 (limited results)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en-GB" sz="2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 - Top </a:t>
            </a:r>
            <a:r>
              <a:rPr lang="en-GB" sz="2000" dirty="0" smtClean="0">
                <a:solidFill>
                  <a:schemeClr val="accent2"/>
                </a:solidFill>
              </a:rPr>
              <a:t>side </a:t>
            </a:r>
            <a:r>
              <a:rPr lang="en-GB" sz="2000" dirty="0" smtClean="0">
                <a:solidFill>
                  <a:schemeClr val="accent2"/>
                </a:solidFill>
              </a:rPr>
              <a:t>measurements 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       </a:t>
            </a:r>
            <a:r>
              <a:rPr lang="de-DE" sz="2000" dirty="0" smtClean="0">
                <a:solidFill>
                  <a:schemeClr val="accent2"/>
                </a:solidFill>
              </a:rPr>
              <a:t>metal1 </a:t>
            </a:r>
            <a:r>
              <a:rPr lang="de-DE" sz="2000" dirty="0" err="1">
                <a:solidFill>
                  <a:schemeClr val="accent2"/>
                </a:solidFill>
              </a:rPr>
              <a:t>lines</a:t>
            </a:r>
            <a:r>
              <a:rPr lang="de-DE" sz="2000" dirty="0">
                <a:solidFill>
                  <a:schemeClr val="accent2"/>
                </a:solidFill>
              </a:rPr>
              <a:t>  </a:t>
            </a:r>
            <a:r>
              <a:rPr lang="de-DE" sz="2000" dirty="0" err="1">
                <a:solidFill>
                  <a:schemeClr val="accent2"/>
                </a:solidFill>
              </a:rPr>
              <a:t>within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the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matrix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are</a:t>
            </a:r>
            <a:r>
              <a:rPr lang="de-DE" sz="2000" dirty="0">
                <a:solidFill>
                  <a:schemeClr val="accent2"/>
                </a:solidFill>
              </a:rPr>
              <a:t> not </a:t>
            </a:r>
            <a:r>
              <a:rPr lang="de-DE" sz="2000" dirty="0" err="1">
                <a:solidFill>
                  <a:schemeClr val="accent2"/>
                </a:solidFill>
              </a:rPr>
              <a:t>yet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connected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endParaRPr lang="de-DE" sz="2000" dirty="0" smtClean="0">
              <a:solidFill>
                <a:schemeClr val="accent2"/>
              </a:solidFill>
            </a:endParaRPr>
          </a:p>
          <a:p>
            <a:r>
              <a:rPr lang="de-DE" sz="2000" dirty="0">
                <a:solidFill>
                  <a:schemeClr val="accent2"/>
                </a:solidFill>
              </a:rPr>
              <a:t>	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accent2"/>
                </a:solidFill>
              </a:rPr>
              <a:t>(</a:t>
            </a:r>
            <a:r>
              <a:rPr lang="de-DE" sz="2000" dirty="0" err="1">
                <a:solidFill>
                  <a:schemeClr val="accent2"/>
                </a:solidFill>
              </a:rPr>
              <a:t>needs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metal</a:t>
            </a:r>
            <a:r>
              <a:rPr lang="de-DE" sz="2000" dirty="0">
                <a:solidFill>
                  <a:schemeClr val="accent2"/>
                </a:solidFill>
              </a:rPr>
              <a:t> 2</a:t>
            </a:r>
            <a:r>
              <a:rPr lang="de-DE" sz="2000" dirty="0" smtClean="0">
                <a:solidFill>
                  <a:schemeClr val="accent2"/>
                </a:solidFill>
              </a:rPr>
              <a:t>)</a:t>
            </a:r>
            <a:endParaRPr lang="de-DE" sz="2000" dirty="0">
              <a:solidFill>
                <a:schemeClr val="accent2"/>
              </a:solidFill>
            </a:endParaRPr>
          </a:p>
          <a:p>
            <a:r>
              <a:rPr lang="de-DE" sz="2000" dirty="0" smtClean="0">
                <a:solidFill>
                  <a:schemeClr val="accent2"/>
                </a:solidFill>
              </a:rPr>
              <a:t>        </a:t>
            </a:r>
            <a:r>
              <a:rPr lang="de-DE" sz="2000" dirty="0" err="1" smtClean="0">
                <a:solidFill>
                  <a:schemeClr val="accent2"/>
                </a:solidFill>
              </a:rPr>
              <a:t>Neverthess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we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can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already</a:t>
            </a:r>
            <a:r>
              <a:rPr lang="de-DE" sz="2000" dirty="0">
                <a:solidFill>
                  <a:schemeClr val="accent2"/>
                </a:solidFill>
              </a:rPr>
              <a:t> check </a:t>
            </a:r>
            <a:r>
              <a:rPr lang="de-DE" sz="2000" dirty="0" err="1">
                <a:solidFill>
                  <a:schemeClr val="accent2"/>
                </a:solidFill>
              </a:rPr>
              <a:t>for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some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defects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</a:p>
          <a:p>
            <a:pPr marL="0" indent="0"/>
            <a:r>
              <a:rPr lang="en-GB" sz="2000" dirty="0" smtClean="0">
                <a:solidFill>
                  <a:schemeClr val="accent2"/>
                </a:solidFill>
              </a:rPr>
              <a:t>	(diode integrity, some metal shorts)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en-GB" sz="2000" dirty="0">
              <a:solidFill>
                <a:schemeClr val="accent2"/>
              </a:solidFill>
            </a:endParaRPr>
          </a:p>
          <a:p>
            <a:pPr marL="0" indent="0"/>
            <a:r>
              <a:rPr lang="en-GB" sz="2000" dirty="0" smtClean="0">
                <a:solidFill>
                  <a:schemeClr val="accent2"/>
                </a:solidFill>
              </a:rPr>
              <a:t> - Backside measurements </a:t>
            </a:r>
          </a:p>
          <a:p>
            <a:pPr marL="0" indent="0"/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      </a:t>
            </a:r>
            <a:r>
              <a:rPr lang="en-GB" sz="2000" dirty="0" smtClean="0">
                <a:solidFill>
                  <a:schemeClr val="accent2"/>
                </a:solidFill>
              </a:rPr>
              <a:t>Matrix biasing via Punch </a:t>
            </a:r>
            <a:r>
              <a:rPr lang="en-GB" sz="2000" dirty="0" smtClean="0">
                <a:solidFill>
                  <a:schemeClr val="accent2"/>
                </a:solidFill>
              </a:rPr>
              <a:t>through </a:t>
            </a:r>
            <a:r>
              <a:rPr lang="en-GB" sz="2000" dirty="0" smtClean="0">
                <a:solidFill>
                  <a:schemeClr val="accent2"/>
                </a:solidFill>
              </a:rPr>
              <a:t>structure</a:t>
            </a:r>
          </a:p>
          <a:p>
            <a:pPr marL="0" indent="0"/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         makes life much easier but should work</a:t>
            </a:r>
            <a:r>
              <a:rPr lang="en-GB" sz="2000" dirty="0" smtClean="0">
                <a:solidFill>
                  <a:schemeClr val="accent2"/>
                </a:solidFill>
              </a:rPr>
              <a:t>)</a:t>
            </a:r>
            <a:endParaRPr lang="en-GB" sz="2000" dirty="0">
              <a:solidFill>
                <a:schemeClr val="accent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7" name="Picture 6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/>
              <a:t>Punch Through </a:t>
            </a:r>
            <a:r>
              <a:rPr lang="en-US" sz="2400" dirty="0" smtClean="0"/>
              <a:t>Characteristics – Small matrices</a:t>
            </a:r>
          </a:p>
        </p:txBody>
      </p:sp>
      <p:pic>
        <p:nvPicPr>
          <p:cNvPr id="2" name="Picture 1" descr="W30_small_matrices_PTvsC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6" y="1465872"/>
            <a:ext cx="5416058" cy="427163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Layouts </a:t>
            </a:r>
            <a:r>
              <a:rPr lang="de-DE" dirty="0" err="1" smtClean="0"/>
              <a:t>of</a:t>
            </a:r>
            <a:r>
              <a:rPr lang="de-DE" dirty="0" smtClean="0"/>
              <a:t> PT same design but different </a:t>
            </a:r>
            <a:r>
              <a:rPr lang="de-DE" dirty="0" err="1" smtClean="0"/>
              <a:t>sizes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3" y="3054693"/>
            <a:ext cx="5258603" cy="3259494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2" y="1099495"/>
            <a:ext cx="4714562" cy="2922275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0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Global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all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wafer</a:t>
            </a:r>
            <a:r>
              <a:rPr lang="de-DE" dirty="0" smtClean="0"/>
              <a:t> ?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06" y="1470717"/>
            <a:ext cx="20478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38" y="2024980"/>
            <a:ext cx="2390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05" y="3100650"/>
            <a:ext cx="3833140" cy="287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46967" y="991671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‘global‘ </a:t>
            </a:r>
            <a:r>
              <a:rPr lang="de-DE" sz="2000" dirty="0" err="1" smtClean="0"/>
              <a:t>to</a:t>
            </a:r>
            <a:r>
              <a:rPr lang="de-DE" sz="2000" dirty="0" smtClean="0"/>
              <a:t> all </a:t>
            </a:r>
            <a:r>
              <a:rPr lang="de-DE" sz="2000" dirty="0" err="1" smtClean="0"/>
              <a:t>modules</a:t>
            </a:r>
            <a:r>
              <a:rPr lang="de-DE" sz="2000" dirty="0" smtClean="0"/>
              <a:t> on a </a:t>
            </a:r>
            <a:r>
              <a:rPr lang="de-DE" sz="2000" dirty="0" err="1" smtClean="0"/>
              <a:t>wafer</a:t>
            </a:r>
            <a:r>
              <a:rPr lang="de-DE" sz="2000" dirty="0" smtClean="0"/>
              <a:t> ??</a:t>
            </a:r>
          </a:p>
          <a:p>
            <a:endParaRPr lang="de-DE" sz="2000" dirty="0"/>
          </a:p>
          <a:p>
            <a:r>
              <a:rPr lang="de-DE" sz="2000" dirty="0" smtClean="0"/>
              <a:t> 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handle </a:t>
            </a:r>
            <a:r>
              <a:rPr lang="de-DE" sz="2000" dirty="0" err="1" smtClean="0">
                <a:solidFill>
                  <a:srgbClr val="FF0000"/>
                </a:solidFill>
              </a:rPr>
              <a:t>wafer</a:t>
            </a:r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4559121" y="4159876"/>
            <a:ext cx="1430985" cy="206062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5919336" y="3696235"/>
            <a:ext cx="19927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err="1" smtClean="0"/>
              <a:t>the</a:t>
            </a:r>
            <a:r>
              <a:rPr lang="de-DE" dirty="0" smtClean="0"/>
              <a:t> handle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22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 smtClean="0"/>
              <a:t>Cutting </a:t>
            </a:r>
            <a:r>
              <a:rPr lang="en-US" sz="2400" dirty="0" smtClean="0"/>
              <a:t>Edge (Bulk)  vs </a:t>
            </a:r>
            <a:r>
              <a:rPr lang="en-US" sz="2400" dirty="0" smtClean="0"/>
              <a:t>Handle Wafer</a:t>
            </a:r>
          </a:p>
        </p:txBody>
      </p:sp>
      <p:pic>
        <p:nvPicPr>
          <p:cNvPr id="2" name="Picture 1" descr="CE_vs_HW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34" y="1161141"/>
            <a:ext cx="5797983" cy="4316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301" y="5656290"/>
            <a:ext cx="7024425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The current flowing between the cutting edge contact and the handle wafer for W35 is </a:t>
            </a:r>
            <a:r>
              <a:rPr lang="en-US" smtClean="0"/>
              <a:t>much higher </a:t>
            </a:r>
            <a:r>
              <a:rPr lang="en-US" smtClean="0"/>
              <a:t>than </a:t>
            </a:r>
            <a:r>
              <a:rPr lang="en-US" dirty="0" smtClean="0"/>
              <a:t>the current measured  for W30 and W36.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 smtClean="0"/>
              <a:t>Punch Through Characteristics </a:t>
            </a:r>
            <a:r>
              <a:rPr lang="en-US" sz="2400" dirty="0"/>
              <a:t>[</a:t>
            </a:r>
            <a:r>
              <a:rPr lang="en-US" sz="2400" dirty="0" smtClean="0"/>
              <a:t>IV]</a:t>
            </a:r>
          </a:p>
        </p:txBody>
      </p:sp>
      <p:pic>
        <p:nvPicPr>
          <p:cNvPr id="10" name="Picture 9" descr="IF_PT_vs_handle_wafer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25" y="1207854"/>
            <a:ext cx="4223427" cy="3324715"/>
          </a:xfrm>
          <a:prstGeom prst="rect">
            <a:avLst/>
          </a:prstGeom>
        </p:spPr>
      </p:pic>
      <p:pic>
        <p:nvPicPr>
          <p:cNvPr id="2" name="Picture 1" descr="IF_PT_vs_CE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1144204"/>
            <a:ext cx="4158510" cy="3350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0376" y="4714886"/>
            <a:ext cx="1524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 Cutting Edge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1264" y="4714886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 Handle Wafer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Handle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(zoom in)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4" y="991672"/>
            <a:ext cx="7268023" cy="5479961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2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Not </a:t>
            </a:r>
            <a:r>
              <a:rPr lang="de-DE" dirty="0" err="1" smtClean="0"/>
              <a:t>nice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noisy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limited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flexibilty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cleanroom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- </a:t>
            </a:r>
            <a:r>
              <a:rPr lang="de-DE" dirty="0" err="1" smtClean="0"/>
              <a:t>Changing</a:t>
            </a:r>
            <a:r>
              <a:rPr lang="de-DE" dirty="0" smtClean="0"/>
              <a:t> handle </a:t>
            </a:r>
            <a:r>
              <a:rPr lang="de-DE" dirty="0" err="1" smtClean="0"/>
              <a:t>wafer</a:t>
            </a:r>
            <a:r>
              <a:rPr lang="de-DE" dirty="0" smtClean="0"/>
              <a:t> potential </a:t>
            </a:r>
          </a:p>
          <a:p>
            <a:r>
              <a:rPr lang="de-DE" dirty="0"/>
              <a:t>	</a:t>
            </a:r>
            <a:r>
              <a:rPr lang="de-DE" dirty="0" smtClean="0"/>
              <a:t>- pos. </a:t>
            </a:r>
            <a:r>
              <a:rPr lang="de-DE" dirty="0"/>
              <a:t>w</a:t>
            </a:r>
            <a:r>
              <a:rPr lang="de-DE" dirty="0" smtClean="0"/>
              <a:t>.r.t. </a:t>
            </a:r>
            <a:r>
              <a:rPr lang="de-DE" dirty="0" err="1" smtClean="0"/>
              <a:t>bulk</a:t>
            </a:r>
            <a:r>
              <a:rPr lang="de-DE" dirty="0" smtClean="0"/>
              <a:t> 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30V) -&gt;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avalache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- neg. w.r.t. </a:t>
            </a:r>
            <a:r>
              <a:rPr lang="de-DE" dirty="0" err="1" smtClean="0">
                <a:sym typeface="Wingdings" panose="05000000000000000000" pitchFamily="2" charset="2"/>
              </a:rPr>
              <a:t>bulk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increase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Long </a:t>
            </a:r>
            <a:r>
              <a:rPr lang="de-DE" dirty="0" err="1" smtClean="0">
                <a:sym typeface="Wingdings" panose="05000000000000000000" pitchFamily="2" charset="2"/>
              </a:rPr>
              <a:t>term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marL="0" indent="0"/>
            <a:r>
              <a:rPr lang="de-DE" dirty="0" smtClean="0">
                <a:sym typeface="Wingdings" panose="05000000000000000000" pitchFamily="2" charset="2"/>
              </a:rPr>
              <a:t>	high </a:t>
            </a:r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dropping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time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27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FF0000"/>
                </a:solidFill>
              </a:rPr>
              <a:t>Handle wafer acts as backside gate 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Not an </a:t>
            </a:r>
            <a:r>
              <a:rPr lang="de-DE" dirty="0" err="1" smtClean="0">
                <a:solidFill>
                  <a:srgbClr val="FF0000"/>
                </a:solidFill>
              </a:rPr>
              <a:t>avalanche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current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 on pos. </a:t>
            </a:r>
            <a:r>
              <a:rPr lang="de-DE" dirty="0" err="1" smtClean="0"/>
              <a:t>Voltages</a:t>
            </a:r>
            <a:r>
              <a:rPr lang="de-DE" dirty="0" smtClean="0"/>
              <a:t> on handle </a:t>
            </a:r>
            <a:r>
              <a:rPr lang="de-DE" dirty="0" err="1" smtClean="0"/>
              <a:t>wafer</a:t>
            </a:r>
            <a:r>
              <a:rPr lang="de-DE" dirty="0" smtClean="0"/>
              <a:t>)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</a:p>
          <a:p>
            <a:pPr>
              <a:buFontTx/>
              <a:buChar char="-"/>
            </a:pP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wafer</a:t>
            </a:r>
            <a:r>
              <a:rPr lang="de-DE" dirty="0" smtClean="0"/>
              <a:t>  </a:t>
            </a:r>
          </a:p>
          <a:p>
            <a:pPr lvl="1">
              <a:buFontTx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Inversion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connecting</a:t>
            </a:r>
            <a:r>
              <a:rPr lang="de-DE" dirty="0" smtClean="0"/>
              <a:t> </a:t>
            </a:r>
            <a:r>
              <a:rPr lang="de-DE" dirty="0" err="1" smtClean="0"/>
              <a:t>backside</a:t>
            </a:r>
            <a:r>
              <a:rPr lang="de-DE" dirty="0" smtClean="0"/>
              <a:t> </a:t>
            </a:r>
            <a:r>
              <a:rPr lang="de-DE" dirty="0" err="1" smtClean="0"/>
              <a:t>diode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cutting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</a:p>
          <a:p>
            <a:pPr lvl="1">
              <a:buFontTx/>
              <a:buChar char="-"/>
            </a:pPr>
            <a:r>
              <a:rPr lang="de-DE" dirty="0" err="1" smtClean="0"/>
              <a:t>Unlikely</a:t>
            </a:r>
            <a:r>
              <a:rPr lang="de-DE" dirty="0" smtClean="0"/>
              <a:t>: Handle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negative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backside</a:t>
            </a:r>
            <a:r>
              <a:rPr lang="de-DE" dirty="0" smtClean="0"/>
              <a:t> p+ </a:t>
            </a:r>
            <a:r>
              <a:rPr lang="de-DE" dirty="0" err="1" smtClean="0"/>
              <a:t>diode</a:t>
            </a:r>
            <a:endParaRPr lang="de-DE" dirty="0"/>
          </a:p>
          <a:p>
            <a:pPr>
              <a:buFontTx/>
              <a:buChar char="-"/>
            </a:pPr>
            <a:r>
              <a:rPr lang="de-DE" dirty="0" err="1" smtClean="0"/>
              <a:t>Depletion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SIO2/Si </a:t>
            </a:r>
            <a:r>
              <a:rPr lang="de-DE" dirty="0" err="1" smtClean="0"/>
              <a:t>interface</a:t>
            </a:r>
            <a:r>
              <a:rPr lang="de-DE" dirty="0" smtClean="0"/>
              <a:t> (</a:t>
            </a:r>
            <a:r>
              <a:rPr lang="de-DE" dirty="0" err="1" smtClean="0"/>
              <a:t>Buried</a:t>
            </a:r>
            <a:r>
              <a:rPr lang="de-DE" dirty="0" smtClean="0"/>
              <a:t> </a:t>
            </a:r>
            <a:r>
              <a:rPr lang="de-DE" dirty="0" err="1" smtClean="0"/>
              <a:t>oxide</a:t>
            </a:r>
            <a:r>
              <a:rPr lang="de-DE" dirty="0" smtClean="0"/>
              <a:t>)</a:t>
            </a:r>
          </a:p>
          <a:p>
            <a:pPr lvl="1">
              <a:buFontTx/>
              <a:buChar char="-"/>
            </a:pPr>
            <a:r>
              <a:rPr lang="de-DE" dirty="0" smtClean="0"/>
              <a:t>The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4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158" y="536646"/>
            <a:ext cx="7772400" cy="609600"/>
          </a:xfrm>
        </p:spPr>
        <p:txBody>
          <a:bodyPr/>
          <a:lstStyle/>
          <a:p>
            <a:pPr algn="ctr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urrent</a:t>
            </a:r>
            <a:r>
              <a:rPr lang="de-DE" dirty="0" smtClean="0"/>
              <a:t> (SRH) ?</a:t>
            </a:r>
            <a:br>
              <a:rPr lang="de-DE" dirty="0" smtClean="0"/>
            </a:br>
            <a:r>
              <a:rPr lang="de-DE" dirty="0"/>
              <a:t>i</a:t>
            </a:r>
            <a:r>
              <a:rPr lang="de-DE" dirty="0" smtClean="0"/>
              <a:t>n normal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1004552" y="3316547"/>
            <a:ext cx="7225048" cy="109233"/>
          </a:xfrm>
          <a:prstGeom prst="rect">
            <a:avLst/>
          </a:prstGeom>
          <a:solidFill>
            <a:srgbClr val="FFB85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7138920" y="2188858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Freihandform 41"/>
          <p:cNvSpPr/>
          <p:nvPr/>
        </p:nvSpPr>
        <p:spPr>
          <a:xfrm>
            <a:off x="695459" y="3000777"/>
            <a:ext cx="452172" cy="399246"/>
          </a:xfrm>
          <a:custGeom>
            <a:avLst/>
            <a:gdLst>
              <a:gd name="connsiteX0" fmla="*/ 0 w 452172"/>
              <a:gd name="connsiteY0" fmla="*/ 399246 h 399246"/>
              <a:gd name="connsiteX1" fmla="*/ 386366 w 452172"/>
              <a:gd name="connsiteY1" fmla="*/ 206062 h 399246"/>
              <a:gd name="connsiteX2" fmla="*/ 450761 w 452172"/>
              <a:gd name="connsiteY2" fmla="*/ 193184 h 399246"/>
              <a:gd name="connsiteX3" fmla="*/ 373487 w 452172"/>
              <a:gd name="connsiteY3" fmla="*/ 0 h 39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72" h="399246">
                <a:moveTo>
                  <a:pt x="0" y="399246"/>
                </a:moveTo>
                <a:cubicBezTo>
                  <a:pt x="155619" y="319826"/>
                  <a:pt x="311239" y="240406"/>
                  <a:pt x="386366" y="206062"/>
                </a:cubicBezTo>
                <a:cubicBezTo>
                  <a:pt x="461493" y="171718"/>
                  <a:pt x="452907" y="227528"/>
                  <a:pt x="450761" y="193184"/>
                </a:cubicBezTo>
                <a:cubicBezTo>
                  <a:pt x="448615" y="158840"/>
                  <a:pt x="411051" y="79420"/>
                  <a:pt x="373487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212056" y="1712890"/>
            <a:ext cx="8017544" cy="3219718"/>
            <a:chOff x="212056" y="1712890"/>
            <a:chExt cx="8017544" cy="3219718"/>
          </a:xfrm>
        </p:grpSpPr>
        <p:sp>
          <p:nvSpPr>
            <p:cNvPr id="45" name="Textfeld 44"/>
            <p:cNvSpPr txBox="1"/>
            <p:nvPr/>
          </p:nvSpPr>
          <p:spPr>
            <a:xfrm>
              <a:off x="5331851" y="3219695"/>
              <a:ext cx="2577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+  +  +  +  +  +  +  +  +  +  +  + </a:t>
              </a:r>
              <a:endParaRPr lang="de-DE" dirty="0"/>
            </a:p>
          </p:txBody>
        </p:sp>
        <p:grpSp>
          <p:nvGrpSpPr>
            <p:cNvPr id="48" name="Gruppieren 47"/>
            <p:cNvGrpSpPr/>
            <p:nvPr/>
          </p:nvGrpSpPr>
          <p:grpSpPr>
            <a:xfrm>
              <a:off x="212056" y="1712890"/>
              <a:ext cx="8017544" cy="3219718"/>
              <a:chOff x="212056" y="1712890"/>
              <a:chExt cx="8017544" cy="3219718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3745589" y="3193937"/>
                <a:ext cx="298362" cy="422858"/>
                <a:chOff x="5316827" y="5563673"/>
                <a:chExt cx="298362" cy="422858"/>
              </a:xfrm>
            </p:grpSpPr>
            <p:cxnSp>
              <p:nvCxnSpPr>
                <p:cNvPr id="31" name="Gerade Verbindung 30"/>
                <p:cNvCxnSpPr/>
                <p:nvPr/>
              </p:nvCxnSpPr>
              <p:spPr bwMode="auto">
                <a:xfrm>
                  <a:off x="5318975" y="5731099"/>
                  <a:ext cx="296214" cy="0"/>
                </a:xfrm>
                <a:prstGeom prst="line">
                  <a:avLst/>
                </a:prstGeom>
                <a:solidFill>
                  <a:schemeClr val="bg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/>
              </p:nvCxnSpPr>
              <p:spPr bwMode="auto">
                <a:xfrm>
                  <a:off x="5316827" y="5819104"/>
                  <a:ext cx="296214" cy="0"/>
                </a:xfrm>
                <a:prstGeom prst="line">
                  <a:avLst/>
                </a:prstGeom>
                <a:solidFill>
                  <a:schemeClr val="bg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Gerade Verbindung 38"/>
                <p:cNvCxnSpPr/>
                <p:nvPr/>
              </p:nvCxnSpPr>
              <p:spPr bwMode="auto">
                <a:xfrm>
                  <a:off x="5464934" y="5563673"/>
                  <a:ext cx="0" cy="167426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Gerade Verbindung 39"/>
                <p:cNvCxnSpPr/>
                <p:nvPr/>
              </p:nvCxnSpPr>
              <p:spPr bwMode="auto">
                <a:xfrm>
                  <a:off x="5462786" y="5819105"/>
                  <a:ext cx="0" cy="167426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7" name="Gruppieren 46"/>
              <p:cNvGrpSpPr/>
              <p:nvPr/>
            </p:nvGrpSpPr>
            <p:grpSpPr>
              <a:xfrm>
                <a:off x="212056" y="1712890"/>
                <a:ext cx="8017544" cy="3219718"/>
                <a:chOff x="212056" y="1712890"/>
                <a:chExt cx="8017544" cy="3219718"/>
              </a:xfrm>
            </p:grpSpPr>
            <p:sp>
              <p:nvSpPr>
                <p:cNvPr id="10" name="Rechteck 9"/>
                <p:cNvSpPr/>
                <p:nvPr/>
              </p:nvSpPr>
              <p:spPr>
                <a:xfrm>
                  <a:off x="2384836" y="3136668"/>
                  <a:ext cx="2634173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2495427" y="2483364"/>
                  <a:ext cx="335086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3010777" y="2480364"/>
                  <a:ext cx="335086" cy="179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Rechteck 12"/>
                <p:cNvSpPr/>
                <p:nvPr/>
              </p:nvSpPr>
              <p:spPr>
                <a:xfrm>
                  <a:off x="3525045" y="2495352"/>
                  <a:ext cx="335086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hteck 13"/>
                <p:cNvSpPr/>
                <p:nvPr/>
              </p:nvSpPr>
              <p:spPr>
                <a:xfrm>
                  <a:off x="4057932" y="2480364"/>
                  <a:ext cx="335086" cy="179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hteck 14"/>
                <p:cNvSpPr/>
                <p:nvPr/>
              </p:nvSpPr>
              <p:spPr>
                <a:xfrm>
                  <a:off x="4586161" y="2495352"/>
                  <a:ext cx="335086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Rechteck 17"/>
                <p:cNvSpPr/>
                <p:nvPr/>
              </p:nvSpPr>
              <p:spPr>
                <a:xfrm>
                  <a:off x="6980459" y="2489352"/>
                  <a:ext cx="335086" cy="179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9" name="Gerade Verbindung 18"/>
                <p:cNvCxnSpPr/>
                <p:nvPr/>
              </p:nvCxnSpPr>
              <p:spPr bwMode="auto">
                <a:xfrm>
                  <a:off x="2659176" y="2126611"/>
                  <a:ext cx="0" cy="341765"/>
                </a:xfrm>
                <a:prstGeom prst="line">
                  <a:avLst/>
                </a:prstGeom>
                <a:solidFill>
                  <a:schemeClr val="bg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" name="Textfeld 19"/>
                <p:cNvSpPr txBox="1"/>
                <p:nvPr/>
              </p:nvSpPr>
              <p:spPr>
                <a:xfrm>
                  <a:off x="1323506" y="1712890"/>
                  <a:ext cx="17858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Vpunch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through</a:t>
                  </a:r>
                  <a:r>
                    <a:rPr lang="de-DE" dirty="0" smtClean="0"/>
                    <a:t> (V-)</a:t>
                  </a:r>
                  <a:endParaRPr lang="de-DE" dirty="0"/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6780341" y="1853793"/>
                  <a:ext cx="10214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Vbulk</a:t>
                  </a:r>
                  <a:r>
                    <a:rPr lang="de-DE" dirty="0" smtClean="0"/>
                    <a:t> (0V)</a:t>
                  </a:r>
                  <a:endParaRPr lang="de-DE" dirty="0"/>
                </a:p>
              </p:txBody>
            </p:sp>
            <p:sp>
              <p:nvSpPr>
                <p:cNvPr id="26" name="Rechteck 25"/>
                <p:cNvSpPr/>
                <p:nvPr/>
              </p:nvSpPr>
              <p:spPr>
                <a:xfrm>
                  <a:off x="1004552" y="2495352"/>
                  <a:ext cx="7225048" cy="821195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hteck 27"/>
                <p:cNvSpPr/>
                <p:nvPr/>
              </p:nvSpPr>
              <p:spPr>
                <a:xfrm>
                  <a:off x="385763" y="3425780"/>
                  <a:ext cx="7843837" cy="1506828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Textfeld 42"/>
                <p:cNvSpPr txBox="1"/>
                <p:nvPr/>
              </p:nvSpPr>
              <p:spPr>
                <a:xfrm>
                  <a:off x="212056" y="2828891"/>
                  <a:ext cx="14975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>
                      <a:solidFill>
                        <a:srgbClr val="00B050"/>
                      </a:solidFill>
                    </a:rPr>
                    <a:t>good</a:t>
                  </a:r>
                  <a:r>
                    <a:rPr lang="de-DE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de-DE" dirty="0" err="1" smtClean="0">
                      <a:solidFill>
                        <a:srgbClr val="00B050"/>
                      </a:solidFill>
                    </a:rPr>
                    <a:t>connection</a:t>
                  </a:r>
                  <a:endParaRPr lang="de-DE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46" name="Textfeld 45"/>
                <p:cNvSpPr txBox="1"/>
                <p:nvPr/>
              </p:nvSpPr>
              <p:spPr>
                <a:xfrm>
                  <a:off x="5535767" y="3101636"/>
                  <a:ext cx="23567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-  -  -  -  -  -  -  -  -  -  -  -  -  - </a:t>
                  </a:r>
                  <a:endParaRPr lang="de-DE" dirty="0"/>
                </a:p>
              </p:txBody>
            </p:sp>
          </p:grpSp>
        </p:grpSp>
      </p:grpSp>
      <p:sp>
        <p:nvSpPr>
          <p:cNvPr id="50" name="Textfeld 49"/>
          <p:cNvSpPr txBox="1"/>
          <p:nvPr/>
        </p:nvSpPr>
        <p:spPr>
          <a:xfrm>
            <a:off x="2830513" y="3779949"/>
            <a:ext cx="39674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Normal </a:t>
            </a:r>
            <a:r>
              <a:rPr lang="de-DE" dirty="0" err="1" smtClean="0"/>
              <a:t>operation</a:t>
            </a:r>
            <a:r>
              <a:rPr lang="de-DE" dirty="0" smtClean="0"/>
              <a:t>: handle </a:t>
            </a:r>
            <a:r>
              <a:rPr lang="de-DE" dirty="0" err="1" smtClean="0"/>
              <a:t>wafer</a:t>
            </a:r>
            <a:r>
              <a:rPr lang="de-DE" dirty="0" smtClean="0"/>
              <a:t> at 0V</a:t>
            </a:r>
          </a:p>
          <a:p>
            <a:r>
              <a:rPr lang="de-DE" dirty="0" smtClean="0"/>
              <a:t>Wafer outside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in thermal </a:t>
            </a:r>
            <a:r>
              <a:rPr lang="de-DE" dirty="0" err="1" smtClean="0"/>
              <a:t>equilibrium</a:t>
            </a:r>
            <a:endParaRPr lang="de-DE" dirty="0" smtClean="0"/>
          </a:p>
          <a:p>
            <a:r>
              <a:rPr lang="de-DE" dirty="0" smtClean="0"/>
              <a:t>Interface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occupied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electrons</a:t>
            </a:r>
            <a:endParaRPr lang="de-DE" dirty="0" smtClean="0"/>
          </a:p>
          <a:p>
            <a:r>
              <a:rPr lang="de-DE" dirty="0" smtClean="0"/>
              <a:t>- &gt; </a:t>
            </a:r>
            <a:r>
              <a:rPr lang="de-DE" dirty="0" err="1"/>
              <a:t>v</a:t>
            </a:r>
            <a:r>
              <a:rPr lang="de-DE" dirty="0" err="1" smtClean="0"/>
              <a:t>ery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 </a:t>
            </a:r>
          </a:p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5508516" y="2982779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accumulation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cxnSp>
        <p:nvCxnSpPr>
          <p:cNvPr id="53" name="Gerade Verbindung mit Pfeil 52"/>
          <p:cNvCxnSpPr/>
          <p:nvPr/>
        </p:nvCxnSpPr>
        <p:spPr bwMode="auto">
          <a:xfrm flipH="1">
            <a:off x="385763" y="1493949"/>
            <a:ext cx="296010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Gerade Verbindung mit Pfeil 54"/>
          <p:cNvCxnSpPr/>
          <p:nvPr/>
        </p:nvCxnSpPr>
        <p:spPr bwMode="auto">
          <a:xfrm>
            <a:off x="5331851" y="1493949"/>
            <a:ext cx="2897749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3745589" y="130076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150mm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66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158" y="536646"/>
            <a:ext cx="7772400" cy="609600"/>
          </a:xfrm>
        </p:spPr>
        <p:txBody>
          <a:bodyPr/>
          <a:lstStyle/>
          <a:p>
            <a:pPr algn="ctr"/>
            <a:r>
              <a:rPr lang="de-DE" dirty="0" smtClean="0"/>
              <a:t>Large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urrent</a:t>
            </a:r>
            <a:r>
              <a:rPr lang="de-DE" dirty="0" smtClean="0"/>
              <a:t> (SRH) ?</a:t>
            </a:r>
            <a:br>
              <a:rPr lang="de-DE" dirty="0" smtClean="0"/>
            </a:br>
            <a:r>
              <a:rPr lang="de-DE" dirty="0" err="1" smtClean="0"/>
              <a:t>If</a:t>
            </a:r>
            <a:r>
              <a:rPr lang="de-DE" dirty="0" smtClean="0"/>
              <a:t> handle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floats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1004552" y="3316547"/>
            <a:ext cx="7225048" cy="109233"/>
          </a:xfrm>
          <a:prstGeom prst="rect">
            <a:avLst/>
          </a:prstGeom>
          <a:solidFill>
            <a:srgbClr val="FFB85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7138920" y="2188858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Freihandform 41"/>
          <p:cNvSpPr/>
          <p:nvPr/>
        </p:nvSpPr>
        <p:spPr>
          <a:xfrm>
            <a:off x="695459" y="3000777"/>
            <a:ext cx="452172" cy="399246"/>
          </a:xfrm>
          <a:custGeom>
            <a:avLst/>
            <a:gdLst>
              <a:gd name="connsiteX0" fmla="*/ 0 w 452172"/>
              <a:gd name="connsiteY0" fmla="*/ 399246 h 399246"/>
              <a:gd name="connsiteX1" fmla="*/ 386366 w 452172"/>
              <a:gd name="connsiteY1" fmla="*/ 206062 h 399246"/>
              <a:gd name="connsiteX2" fmla="*/ 450761 w 452172"/>
              <a:gd name="connsiteY2" fmla="*/ 193184 h 399246"/>
              <a:gd name="connsiteX3" fmla="*/ 373487 w 452172"/>
              <a:gd name="connsiteY3" fmla="*/ 0 h 39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72" h="399246">
                <a:moveTo>
                  <a:pt x="0" y="399246"/>
                </a:moveTo>
                <a:cubicBezTo>
                  <a:pt x="155619" y="319826"/>
                  <a:pt x="311239" y="240406"/>
                  <a:pt x="386366" y="206062"/>
                </a:cubicBezTo>
                <a:cubicBezTo>
                  <a:pt x="461493" y="171718"/>
                  <a:pt x="452907" y="227528"/>
                  <a:pt x="450761" y="193184"/>
                </a:cubicBezTo>
                <a:cubicBezTo>
                  <a:pt x="448615" y="158840"/>
                  <a:pt x="411051" y="79420"/>
                  <a:pt x="373487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212056" y="1700011"/>
            <a:ext cx="8199663" cy="3219718"/>
            <a:chOff x="212056" y="1712890"/>
            <a:chExt cx="8199663" cy="3219718"/>
          </a:xfrm>
        </p:grpSpPr>
        <p:sp>
          <p:nvSpPr>
            <p:cNvPr id="45" name="Textfeld 44"/>
            <p:cNvSpPr txBox="1"/>
            <p:nvPr/>
          </p:nvSpPr>
          <p:spPr>
            <a:xfrm>
              <a:off x="5331851" y="3219695"/>
              <a:ext cx="2577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+  +  +  +  +  +  +  +  +  +  +  + </a:t>
              </a:r>
              <a:endParaRPr lang="de-DE" dirty="0"/>
            </a:p>
          </p:txBody>
        </p:sp>
        <p:grpSp>
          <p:nvGrpSpPr>
            <p:cNvPr id="48" name="Gruppieren 47"/>
            <p:cNvGrpSpPr/>
            <p:nvPr/>
          </p:nvGrpSpPr>
          <p:grpSpPr>
            <a:xfrm>
              <a:off x="212056" y="1712890"/>
              <a:ext cx="8199663" cy="3219718"/>
              <a:chOff x="212056" y="1712890"/>
              <a:chExt cx="8199663" cy="3219718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3745589" y="3193937"/>
                <a:ext cx="298362" cy="422858"/>
                <a:chOff x="5316827" y="5563673"/>
                <a:chExt cx="298362" cy="422858"/>
              </a:xfrm>
            </p:grpSpPr>
            <p:cxnSp>
              <p:nvCxnSpPr>
                <p:cNvPr id="31" name="Gerade Verbindung 30"/>
                <p:cNvCxnSpPr/>
                <p:nvPr/>
              </p:nvCxnSpPr>
              <p:spPr bwMode="auto">
                <a:xfrm>
                  <a:off x="5318975" y="5731099"/>
                  <a:ext cx="296214" cy="0"/>
                </a:xfrm>
                <a:prstGeom prst="line">
                  <a:avLst/>
                </a:prstGeom>
                <a:solidFill>
                  <a:schemeClr val="bg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/>
              </p:nvCxnSpPr>
              <p:spPr bwMode="auto">
                <a:xfrm>
                  <a:off x="5316827" y="5819104"/>
                  <a:ext cx="296214" cy="0"/>
                </a:xfrm>
                <a:prstGeom prst="line">
                  <a:avLst/>
                </a:prstGeom>
                <a:solidFill>
                  <a:schemeClr val="bg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Gerade Verbindung 38"/>
                <p:cNvCxnSpPr/>
                <p:nvPr/>
              </p:nvCxnSpPr>
              <p:spPr bwMode="auto">
                <a:xfrm>
                  <a:off x="5464934" y="5563673"/>
                  <a:ext cx="0" cy="167426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Gerade Verbindung 39"/>
                <p:cNvCxnSpPr/>
                <p:nvPr/>
              </p:nvCxnSpPr>
              <p:spPr bwMode="auto">
                <a:xfrm>
                  <a:off x="5462786" y="5819105"/>
                  <a:ext cx="0" cy="167426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7" name="Gruppieren 46"/>
              <p:cNvGrpSpPr/>
              <p:nvPr/>
            </p:nvGrpSpPr>
            <p:grpSpPr>
              <a:xfrm>
                <a:off x="212056" y="1712890"/>
                <a:ext cx="8199663" cy="3219718"/>
                <a:chOff x="212056" y="1712890"/>
                <a:chExt cx="8199663" cy="3219718"/>
              </a:xfrm>
            </p:grpSpPr>
            <p:sp>
              <p:nvSpPr>
                <p:cNvPr id="10" name="Rechteck 9"/>
                <p:cNvSpPr/>
                <p:nvPr/>
              </p:nvSpPr>
              <p:spPr>
                <a:xfrm>
                  <a:off x="2384836" y="3136668"/>
                  <a:ext cx="2634173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2495427" y="2483364"/>
                  <a:ext cx="335086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3010777" y="2480364"/>
                  <a:ext cx="335086" cy="179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Rechteck 12"/>
                <p:cNvSpPr/>
                <p:nvPr/>
              </p:nvSpPr>
              <p:spPr>
                <a:xfrm>
                  <a:off x="3525045" y="2495352"/>
                  <a:ext cx="335086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hteck 13"/>
                <p:cNvSpPr/>
                <p:nvPr/>
              </p:nvSpPr>
              <p:spPr>
                <a:xfrm>
                  <a:off x="4057932" y="2480364"/>
                  <a:ext cx="335086" cy="179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hteck 14"/>
                <p:cNvSpPr/>
                <p:nvPr/>
              </p:nvSpPr>
              <p:spPr>
                <a:xfrm>
                  <a:off x="4586161" y="2495352"/>
                  <a:ext cx="335086" cy="17987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Rechteck 17"/>
                <p:cNvSpPr/>
                <p:nvPr/>
              </p:nvSpPr>
              <p:spPr>
                <a:xfrm>
                  <a:off x="6980459" y="2489352"/>
                  <a:ext cx="335086" cy="179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9" name="Gerade Verbindung 18"/>
                <p:cNvCxnSpPr/>
                <p:nvPr/>
              </p:nvCxnSpPr>
              <p:spPr bwMode="auto">
                <a:xfrm>
                  <a:off x="2659176" y="2126611"/>
                  <a:ext cx="0" cy="341765"/>
                </a:xfrm>
                <a:prstGeom prst="line">
                  <a:avLst/>
                </a:prstGeom>
                <a:solidFill>
                  <a:schemeClr val="bg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" name="Textfeld 19"/>
                <p:cNvSpPr txBox="1"/>
                <p:nvPr/>
              </p:nvSpPr>
              <p:spPr>
                <a:xfrm>
                  <a:off x="1323506" y="1712890"/>
                  <a:ext cx="17858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Vpunch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through</a:t>
                  </a:r>
                  <a:r>
                    <a:rPr lang="de-DE" dirty="0" smtClean="0"/>
                    <a:t> (V-)</a:t>
                  </a:r>
                  <a:endParaRPr lang="de-DE" dirty="0"/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6780341" y="1853793"/>
                  <a:ext cx="10214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Vbulk</a:t>
                  </a:r>
                  <a:r>
                    <a:rPr lang="de-DE" dirty="0" smtClean="0"/>
                    <a:t> (0V)</a:t>
                  </a:r>
                  <a:endParaRPr lang="de-DE" dirty="0"/>
                </a:p>
              </p:txBody>
            </p:sp>
            <p:sp>
              <p:nvSpPr>
                <p:cNvPr id="26" name="Rechteck 25"/>
                <p:cNvSpPr/>
                <p:nvPr/>
              </p:nvSpPr>
              <p:spPr>
                <a:xfrm>
                  <a:off x="1004552" y="2495352"/>
                  <a:ext cx="7225048" cy="821195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hteck 27"/>
                <p:cNvSpPr/>
                <p:nvPr/>
              </p:nvSpPr>
              <p:spPr>
                <a:xfrm>
                  <a:off x="385763" y="3425780"/>
                  <a:ext cx="7843837" cy="1506828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Textfeld 42"/>
                <p:cNvSpPr txBox="1"/>
                <p:nvPr/>
              </p:nvSpPr>
              <p:spPr>
                <a:xfrm>
                  <a:off x="212056" y="2828891"/>
                  <a:ext cx="13981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>
                      <a:solidFill>
                        <a:srgbClr val="FF0000"/>
                      </a:solidFill>
                    </a:rPr>
                    <a:t>bad</a:t>
                  </a:r>
                  <a:r>
                    <a:rPr lang="de-DE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dirty="0" err="1" smtClean="0">
                      <a:solidFill>
                        <a:srgbClr val="FF0000"/>
                      </a:solidFill>
                    </a:rPr>
                    <a:t>connection</a:t>
                  </a:r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extfeld 45"/>
                <p:cNvSpPr txBox="1"/>
                <p:nvPr/>
              </p:nvSpPr>
              <p:spPr>
                <a:xfrm>
                  <a:off x="5123639" y="3024362"/>
                  <a:ext cx="32880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 smtClean="0">
                      <a:solidFill>
                        <a:srgbClr val="FF0000"/>
                      </a:solidFill>
                    </a:rPr>
                    <a:t>. . . . . . . .. . . . . . . . . . . ... . </a:t>
                  </a:r>
                  <a:endParaRPr lang="de-DE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50" name="Textfeld 49"/>
          <p:cNvSpPr txBox="1"/>
          <p:nvPr/>
        </p:nvSpPr>
        <p:spPr>
          <a:xfrm>
            <a:off x="628204" y="3779949"/>
            <a:ext cx="43925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handle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floats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neg. potential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cap</a:t>
            </a:r>
            <a:r>
              <a:rPr lang="de-DE" dirty="0" smtClean="0"/>
              <a:t>. </a:t>
            </a:r>
            <a:r>
              <a:rPr lang="de-DE" dirty="0" err="1"/>
              <a:t>c</a:t>
            </a:r>
            <a:r>
              <a:rPr lang="de-DE" dirty="0" err="1" smtClean="0"/>
              <a:t>oupling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few</a:t>
            </a:r>
            <a:r>
              <a:rPr lang="de-DE" dirty="0" smtClean="0"/>
              <a:t> 100mV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endParaRPr lang="de-DE" dirty="0"/>
          </a:p>
          <a:p>
            <a:r>
              <a:rPr lang="de-DE" dirty="0" err="1" smtClean="0"/>
              <a:t>Accumulation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depleted</a:t>
            </a:r>
            <a:endParaRPr lang="de-DE" dirty="0" smtClean="0"/>
          </a:p>
          <a:p>
            <a:r>
              <a:rPr lang="de-DE" dirty="0" smtClean="0"/>
              <a:t>Interface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genaration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&gt;  large </a:t>
            </a:r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 smtClean="0"/>
          </a:p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recombination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</a:p>
          <a:p>
            <a:r>
              <a:rPr lang="de-DE" dirty="0" smtClean="0"/>
              <a:t>large </a:t>
            </a:r>
            <a:r>
              <a:rPr lang="de-DE" dirty="0" err="1" smtClean="0"/>
              <a:t>diffusion</a:t>
            </a:r>
            <a:r>
              <a:rPr lang="de-DE" dirty="0" smtClean="0"/>
              <a:t> </a:t>
            </a:r>
            <a:r>
              <a:rPr lang="de-DE" dirty="0" err="1" smtClean="0"/>
              <a:t>lenghts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  <a:p>
            <a:r>
              <a:rPr lang="de-DE" dirty="0" smtClean="0"/>
              <a:t>-&gt;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contributes</a:t>
            </a:r>
            <a:r>
              <a:rPr lang="de-DE" dirty="0" smtClean="0"/>
              <a:t>  </a:t>
            </a:r>
          </a:p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5186541" y="2982779"/>
            <a:ext cx="330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Electron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accumulation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layer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disappears</a:t>
            </a:r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53" name="Gerade Verbindung mit Pfeil 52"/>
          <p:cNvCxnSpPr/>
          <p:nvPr/>
        </p:nvCxnSpPr>
        <p:spPr bwMode="auto">
          <a:xfrm flipH="1">
            <a:off x="385763" y="1493949"/>
            <a:ext cx="296010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Gerade Verbindung mit Pfeil 54"/>
          <p:cNvCxnSpPr/>
          <p:nvPr/>
        </p:nvCxnSpPr>
        <p:spPr bwMode="auto">
          <a:xfrm>
            <a:off x="5331851" y="1493949"/>
            <a:ext cx="2897749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3745589" y="130076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150mm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408738" y="347729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V-</a:t>
            </a:r>
            <a:endParaRPr lang="de-DE" sz="2400" dirty="0">
              <a:solidFill>
                <a:srgbClr val="FF0000"/>
              </a:solidFill>
            </a:endParaRPr>
          </a:p>
        </p:txBody>
      </p:sp>
      <p:grpSp>
        <p:nvGrpSpPr>
          <p:cNvPr id="68" name="Gruppieren 67"/>
          <p:cNvGrpSpPr/>
          <p:nvPr/>
        </p:nvGrpSpPr>
        <p:grpSpPr>
          <a:xfrm>
            <a:off x="4561309" y="5006915"/>
            <a:ext cx="3829742" cy="1265127"/>
            <a:chOff x="4973437" y="1864439"/>
            <a:chExt cx="3829742" cy="1265127"/>
          </a:xfrm>
        </p:grpSpPr>
        <p:grpSp>
          <p:nvGrpSpPr>
            <p:cNvPr id="69" name="Gruppieren 68"/>
            <p:cNvGrpSpPr/>
            <p:nvPr/>
          </p:nvGrpSpPr>
          <p:grpSpPr>
            <a:xfrm>
              <a:off x="4973437" y="1864439"/>
              <a:ext cx="3778451" cy="1265127"/>
              <a:chOff x="1609858" y="2661066"/>
              <a:chExt cx="6168981" cy="2748060"/>
            </a:xfrm>
          </p:grpSpPr>
          <p:sp>
            <p:nvSpPr>
              <p:cNvPr id="72" name="Rechteck 71"/>
              <p:cNvSpPr/>
              <p:nvPr/>
            </p:nvSpPr>
            <p:spPr>
              <a:xfrm>
                <a:off x="1609858" y="3425779"/>
                <a:ext cx="6168981" cy="1983347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2292439" y="3425779"/>
                <a:ext cx="618186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hteck 73"/>
              <p:cNvSpPr/>
              <p:nvPr/>
            </p:nvSpPr>
            <p:spPr>
              <a:xfrm>
                <a:off x="1968315" y="5278207"/>
                <a:ext cx="5385521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hteck 74"/>
              <p:cNvSpPr/>
              <p:nvPr/>
            </p:nvSpPr>
            <p:spPr>
              <a:xfrm>
                <a:off x="3436522" y="3436510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3923776" y="3434362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4398151" y="3445093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4889701" y="3434362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5376955" y="3445093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5889967" y="3442945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6355759" y="3445093"/>
                <a:ext cx="309093" cy="1287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hteck 81"/>
              <p:cNvSpPr/>
              <p:nvPr/>
            </p:nvSpPr>
            <p:spPr>
              <a:xfrm>
                <a:off x="7098445" y="3440797"/>
                <a:ext cx="309093" cy="1287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3" name="Gerade Verbindung 82"/>
              <p:cNvCxnSpPr>
                <a:endCxn id="73" idx="0"/>
              </p:cNvCxnSpPr>
              <p:nvPr/>
            </p:nvCxnSpPr>
            <p:spPr bwMode="auto">
              <a:xfrm>
                <a:off x="2601532" y="3181082"/>
                <a:ext cx="0" cy="244697"/>
              </a:xfrm>
              <a:prstGeom prst="line">
                <a:avLst/>
              </a:prstGeom>
              <a:solidFill>
                <a:schemeClr val="bg1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Textfeld 83"/>
              <p:cNvSpPr txBox="1"/>
              <p:nvPr/>
            </p:nvSpPr>
            <p:spPr>
              <a:xfrm>
                <a:off x="1767147" y="2661066"/>
                <a:ext cx="144783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Vpunch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through</a:t>
                </a:r>
                <a:endParaRPr lang="de-DE" dirty="0"/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6845954" y="2678022"/>
                <a:ext cx="633507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Vbulk</a:t>
                </a:r>
                <a:endParaRPr lang="de-DE" dirty="0"/>
              </a:p>
            </p:txBody>
          </p:sp>
        </p:grpSp>
        <p:sp>
          <p:nvSpPr>
            <p:cNvPr id="70" name="Textfeld 69"/>
            <p:cNvSpPr txBox="1"/>
            <p:nvPr/>
          </p:nvSpPr>
          <p:spPr>
            <a:xfrm>
              <a:off x="5018168" y="2349068"/>
              <a:ext cx="3785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                 Phase 3: </a:t>
              </a:r>
              <a:r>
                <a:rPr lang="de-DE" dirty="0" err="1" smtClean="0"/>
                <a:t>entire</a:t>
              </a:r>
              <a:r>
                <a:rPr lang="de-DE" dirty="0" smtClean="0"/>
                <a:t> </a:t>
              </a:r>
              <a:r>
                <a:rPr lang="de-DE" dirty="0" err="1" smtClean="0"/>
                <a:t>bulk</a:t>
              </a:r>
              <a:r>
                <a:rPr lang="de-DE" dirty="0" smtClean="0"/>
                <a:t> </a:t>
              </a:r>
              <a:r>
                <a:rPr lang="de-DE" dirty="0" err="1" smtClean="0"/>
                <a:t>gets</a:t>
              </a:r>
              <a:r>
                <a:rPr lang="de-DE" dirty="0" smtClean="0"/>
                <a:t> </a:t>
              </a:r>
              <a:r>
                <a:rPr lang="de-DE" dirty="0" err="1" smtClean="0"/>
                <a:t>depleted</a:t>
              </a:r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71" name="Abgerundetes Rechteck 70"/>
            <p:cNvSpPr/>
            <p:nvPr/>
          </p:nvSpPr>
          <p:spPr>
            <a:xfrm>
              <a:off x="5158675" y="2676984"/>
              <a:ext cx="3429196" cy="452582"/>
            </a:xfrm>
            <a:prstGeom prst="round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4921247" y="6323525"/>
            <a:ext cx="284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Backside</a:t>
            </a:r>
            <a:r>
              <a:rPr lang="de-DE" dirty="0" smtClean="0"/>
              <a:t> </a:t>
            </a:r>
            <a:r>
              <a:rPr lang="de-DE" dirty="0" err="1" smtClean="0"/>
              <a:t>pot</a:t>
            </a:r>
            <a:r>
              <a:rPr lang="de-DE" dirty="0" smtClean="0"/>
              <a:t>. </a:t>
            </a:r>
            <a:r>
              <a:rPr lang="de-DE" dirty="0" err="1"/>
              <a:t>f</a:t>
            </a:r>
            <a:r>
              <a:rPr lang="de-DE" dirty="0" err="1" smtClean="0"/>
              <a:t>ollows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Vpt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0158" y="6027341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Small </a:t>
            </a:r>
            <a:r>
              <a:rPr lang="de-DE" sz="1600" dirty="0" err="1" smtClean="0">
                <a:solidFill>
                  <a:srgbClr val="FF0000"/>
                </a:solidFill>
              </a:rPr>
              <a:t>arrays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are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better</a:t>
            </a:r>
            <a:r>
              <a:rPr lang="de-DE" sz="1600" dirty="0" smtClean="0">
                <a:solidFill>
                  <a:srgbClr val="FF0000"/>
                </a:solidFill>
              </a:rPr>
              <a:t> due </a:t>
            </a:r>
            <a:r>
              <a:rPr lang="de-DE" sz="1600" dirty="0" err="1" smtClean="0">
                <a:solidFill>
                  <a:srgbClr val="FF0000"/>
                </a:solidFill>
              </a:rPr>
              <a:t>to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their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1600" dirty="0" err="1" smtClean="0">
                <a:solidFill>
                  <a:srgbClr val="FF0000"/>
                </a:solidFill>
              </a:rPr>
              <a:t>smaller</a:t>
            </a:r>
            <a:r>
              <a:rPr lang="de-DE" sz="1600" dirty="0" smtClean="0">
                <a:solidFill>
                  <a:srgbClr val="FF0000"/>
                </a:solidFill>
              </a:rPr>
              <a:t> backplane (Cap.)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1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Top </a:t>
            </a:r>
            <a:r>
              <a:rPr lang="en-GB" dirty="0">
                <a:solidFill>
                  <a:srgbClr val="FF0000"/>
                </a:solidFill>
              </a:rPr>
              <a:t>side measurements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146" y="1005753"/>
            <a:ext cx="8492923" cy="4525962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Simple </a:t>
            </a:r>
            <a:r>
              <a:rPr lang="de-DE" dirty="0" err="1" smtClean="0">
                <a:solidFill>
                  <a:schemeClr val="accent2"/>
                </a:solidFill>
              </a:rPr>
              <a:t>method</a:t>
            </a:r>
            <a:r>
              <a:rPr lang="de-DE" dirty="0" smtClean="0">
                <a:solidFill>
                  <a:schemeClr val="accent2"/>
                </a:solidFill>
              </a:rPr>
              <a:t>: </a:t>
            </a:r>
            <a:r>
              <a:rPr lang="de-DE" dirty="0" err="1" smtClean="0">
                <a:solidFill>
                  <a:schemeClr val="accent2"/>
                </a:solidFill>
              </a:rPr>
              <a:t>Connecting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one</a:t>
            </a:r>
            <a:r>
              <a:rPr lang="de-DE" dirty="0" smtClean="0">
                <a:solidFill>
                  <a:schemeClr val="accent2"/>
                </a:solidFill>
              </a:rPr>
              <a:t> p + </a:t>
            </a:r>
            <a:r>
              <a:rPr lang="de-DE" dirty="0" err="1" smtClean="0">
                <a:solidFill>
                  <a:schemeClr val="accent2"/>
                </a:solidFill>
              </a:rPr>
              <a:t>contact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the</a:t>
            </a:r>
            <a:r>
              <a:rPr lang="de-DE" dirty="0" smtClean="0">
                <a:solidFill>
                  <a:schemeClr val="accent2"/>
                </a:solidFill>
              </a:rPr>
              <a:t> n </a:t>
            </a:r>
            <a:r>
              <a:rPr lang="de-DE" dirty="0" err="1" smtClean="0">
                <a:solidFill>
                  <a:schemeClr val="accent2"/>
                </a:solidFill>
              </a:rPr>
              <a:t>Bulk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      </a:t>
            </a:r>
            <a:r>
              <a:rPr lang="de-DE" dirty="0" err="1" smtClean="0">
                <a:solidFill>
                  <a:schemeClr val="accent2"/>
                </a:solidFill>
              </a:rPr>
              <a:t>provides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information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about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integrity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all </a:t>
            </a:r>
            <a:r>
              <a:rPr lang="de-DE" dirty="0" err="1" smtClean="0">
                <a:solidFill>
                  <a:schemeClr val="accent2"/>
                </a:solidFill>
              </a:rPr>
              <a:t>diodes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within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entire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matrix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de-DE" dirty="0">
                <a:solidFill>
                  <a:schemeClr val="accent2"/>
                </a:solidFill>
              </a:rPr>
              <a:t>	</a:t>
            </a:r>
            <a:r>
              <a:rPr lang="de-DE" dirty="0" smtClean="0">
                <a:solidFill>
                  <a:schemeClr val="accent2"/>
                </a:solidFill>
              </a:rPr>
              <a:t>   (</a:t>
            </a:r>
            <a:r>
              <a:rPr lang="de-DE" dirty="0" err="1" smtClean="0">
                <a:solidFill>
                  <a:schemeClr val="accent2"/>
                </a:solidFill>
              </a:rPr>
              <a:t>experience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with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other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project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2570922"/>
            <a:ext cx="5330613" cy="33041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65" y="3709115"/>
            <a:ext cx="4029335" cy="249754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756851" y="1957586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p</a:t>
            </a:r>
            <a:r>
              <a:rPr lang="de-DE" sz="1800" dirty="0" smtClean="0"/>
              <a:t>+ </a:t>
            </a:r>
            <a:r>
              <a:rPr lang="de-DE" sz="1800" dirty="0" err="1" smtClean="0"/>
              <a:t>guard</a:t>
            </a:r>
            <a:r>
              <a:rPr lang="de-DE" sz="1800" dirty="0" smtClean="0"/>
              <a:t> </a:t>
            </a:r>
            <a:r>
              <a:rPr lang="de-DE" sz="1800" dirty="0" err="1" smtClean="0"/>
              <a:t>vs</a:t>
            </a:r>
            <a:r>
              <a:rPr lang="de-DE" sz="1800" dirty="0" smtClean="0"/>
              <a:t> </a:t>
            </a:r>
            <a:r>
              <a:rPr lang="de-DE" sz="1800" dirty="0" err="1" smtClean="0"/>
              <a:t>Bulk</a:t>
            </a:r>
            <a:endParaRPr lang="de-DE" sz="1800" dirty="0" smtClean="0"/>
          </a:p>
          <a:p>
            <a:r>
              <a:rPr lang="de-DE" sz="1800" dirty="0" err="1" smtClean="0"/>
              <a:t>Contacts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foreseen</a:t>
            </a:r>
            <a:r>
              <a:rPr lang="de-DE" sz="1800" dirty="0" smtClean="0"/>
              <a:t> in </a:t>
            </a:r>
            <a:r>
              <a:rPr lang="de-DE" sz="1800" dirty="0" err="1" smtClean="0"/>
              <a:t>metal</a:t>
            </a:r>
            <a:r>
              <a:rPr lang="de-DE" sz="1800" dirty="0" smtClean="0"/>
              <a:t> 1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99441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Summary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Conclusions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288" y="1403685"/>
            <a:ext cx="8229600" cy="4525962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Top </a:t>
            </a:r>
            <a:r>
              <a:rPr lang="de-DE" dirty="0" err="1" smtClean="0">
                <a:solidFill>
                  <a:schemeClr val="accent2"/>
                </a:solidFill>
              </a:rPr>
              <a:t>side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	Test </a:t>
            </a:r>
            <a:r>
              <a:rPr lang="de-DE" dirty="0" err="1" smtClean="0">
                <a:solidFill>
                  <a:schemeClr val="accent2"/>
                </a:solidFill>
              </a:rPr>
              <a:t>for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diode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integrities</a:t>
            </a:r>
            <a:r>
              <a:rPr lang="de-DE" dirty="0" smtClean="0">
                <a:solidFill>
                  <a:schemeClr val="accent2"/>
                </a:solidFill>
              </a:rPr>
              <a:t> on all </a:t>
            </a:r>
            <a:r>
              <a:rPr lang="de-DE" dirty="0" err="1" smtClean="0">
                <a:solidFill>
                  <a:schemeClr val="accent2"/>
                </a:solidFill>
              </a:rPr>
              <a:t>modules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were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successful</a:t>
            </a:r>
            <a:endParaRPr lang="de-DE" dirty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 	</a:t>
            </a:r>
            <a:r>
              <a:rPr lang="de-DE" dirty="0" err="1" smtClean="0">
                <a:solidFill>
                  <a:schemeClr val="accent2"/>
                </a:solidFill>
              </a:rPr>
              <a:t>no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shorts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between</a:t>
            </a:r>
            <a:r>
              <a:rPr lang="de-DE" dirty="0" smtClean="0">
                <a:solidFill>
                  <a:schemeClr val="accent2"/>
                </a:solidFill>
              </a:rPr>
              <a:t> Source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Clear </a:t>
            </a:r>
            <a:r>
              <a:rPr lang="de-DE" dirty="0" err="1" smtClean="0">
                <a:solidFill>
                  <a:schemeClr val="accent2"/>
                </a:solidFill>
              </a:rPr>
              <a:t>lines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found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   </a:t>
            </a:r>
            <a:endParaRPr lang="de-DE" dirty="0">
              <a:solidFill>
                <a:schemeClr val="accent2"/>
              </a:solidFill>
            </a:endParaRPr>
          </a:p>
          <a:p>
            <a:r>
              <a:rPr lang="de-DE" dirty="0" err="1" smtClean="0">
                <a:solidFill>
                  <a:schemeClr val="accent2"/>
                </a:solidFill>
              </a:rPr>
              <a:t>Backside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</a:p>
          <a:p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err="1" smtClean="0">
                <a:solidFill>
                  <a:schemeClr val="accent2"/>
                </a:solidFill>
              </a:rPr>
              <a:t>Badly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connected</a:t>
            </a:r>
            <a:r>
              <a:rPr lang="de-DE" dirty="0" smtClean="0">
                <a:solidFill>
                  <a:schemeClr val="accent2"/>
                </a:solidFill>
              </a:rPr>
              <a:t> handle </a:t>
            </a:r>
            <a:r>
              <a:rPr lang="de-DE" dirty="0" err="1" smtClean="0">
                <a:solidFill>
                  <a:schemeClr val="accent2"/>
                </a:solidFill>
              </a:rPr>
              <a:t>wafer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may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cause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parasitic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gate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effects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leading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to</a:t>
            </a:r>
            <a:r>
              <a:rPr lang="de-DE" dirty="0" smtClean="0">
                <a:solidFill>
                  <a:schemeClr val="accent2"/>
                </a:solidFill>
              </a:rPr>
              <a:t> an </a:t>
            </a:r>
            <a:r>
              <a:rPr lang="de-DE" dirty="0" err="1" smtClean="0">
                <a:solidFill>
                  <a:schemeClr val="accent2"/>
                </a:solidFill>
              </a:rPr>
              <a:t>increase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current</a:t>
            </a:r>
            <a:endParaRPr lang="de-DE" dirty="0" smtClean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 err="1" smtClean="0">
                <a:solidFill>
                  <a:schemeClr val="accent2"/>
                </a:solidFill>
              </a:rPr>
              <a:t>We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think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that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problem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disappears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if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wafers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are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diced</a:t>
            </a:r>
            <a:r>
              <a:rPr lang="de-DE" dirty="0" smtClean="0">
                <a:solidFill>
                  <a:schemeClr val="accent2"/>
                </a:solidFill>
              </a:rPr>
              <a:t> (</a:t>
            </a:r>
            <a:r>
              <a:rPr lang="de-DE" dirty="0" err="1" smtClean="0">
                <a:solidFill>
                  <a:schemeClr val="accent2"/>
                </a:solidFill>
              </a:rPr>
              <a:t>laser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cut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laser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melting</a:t>
            </a:r>
            <a:r>
              <a:rPr lang="de-DE" dirty="0" smtClean="0">
                <a:solidFill>
                  <a:schemeClr val="accent2"/>
                </a:solidFill>
              </a:rPr>
              <a:t> will </a:t>
            </a:r>
            <a:r>
              <a:rPr lang="de-DE" dirty="0" err="1" smtClean="0">
                <a:solidFill>
                  <a:schemeClr val="accent2"/>
                </a:solidFill>
              </a:rPr>
              <a:t>provide</a:t>
            </a:r>
            <a:r>
              <a:rPr lang="de-DE" dirty="0" smtClean="0">
                <a:solidFill>
                  <a:schemeClr val="accent2"/>
                </a:solidFill>
              </a:rPr>
              <a:t> a </a:t>
            </a:r>
            <a:r>
              <a:rPr lang="de-DE" dirty="0" err="1" smtClean="0">
                <a:solidFill>
                  <a:schemeClr val="accent2"/>
                </a:solidFill>
              </a:rPr>
              <a:t>reliable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contact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between</a:t>
            </a:r>
            <a:r>
              <a:rPr lang="de-DE" dirty="0" smtClean="0">
                <a:solidFill>
                  <a:schemeClr val="accent2"/>
                </a:solidFill>
              </a:rPr>
              <a:t> handle </a:t>
            </a:r>
            <a:r>
              <a:rPr lang="de-DE" dirty="0" err="1" smtClean="0">
                <a:solidFill>
                  <a:schemeClr val="accent2"/>
                </a:solidFill>
              </a:rPr>
              <a:t>wafer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bulk</a:t>
            </a:r>
            <a:endParaRPr lang="de-DE" dirty="0" smtClean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All </a:t>
            </a:r>
            <a:r>
              <a:rPr lang="de-DE" dirty="0" err="1" smtClean="0">
                <a:solidFill>
                  <a:schemeClr val="accent2"/>
                </a:solidFill>
              </a:rPr>
              <a:t>modules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W35 (</a:t>
            </a:r>
            <a:r>
              <a:rPr lang="de-DE" dirty="0" err="1" smtClean="0">
                <a:solidFill>
                  <a:schemeClr val="accent2"/>
                </a:solidFill>
              </a:rPr>
              <a:t>better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connected</a:t>
            </a:r>
            <a:r>
              <a:rPr lang="de-DE" dirty="0" smtClean="0">
                <a:solidFill>
                  <a:schemeClr val="accent2"/>
                </a:solidFill>
              </a:rPr>
              <a:t>) </a:t>
            </a:r>
            <a:r>
              <a:rPr lang="de-DE" dirty="0" err="1" smtClean="0">
                <a:solidFill>
                  <a:schemeClr val="accent2"/>
                </a:solidFill>
              </a:rPr>
              <a:t>show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nice</a:t>
            </a:r>
            <a:r>
              <a:rPr lang="de-DE" dirty="0" smtClean="0">
                <a:solidFill>
                  <a:schemeClr val="accent2"/>
                </a:solidFill>
              </a:rPr>
              <a:t> IV </a:t>
            </a:r>
            <a:r>
              <a:rPr lang="de-DE" dirty="0" err="1" smtClean="0">
                <a:solidFill>
                  <a:schemeClr val="accent2"/>
                </a:solidFill>
              </a:rPr>
              <a:t>with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low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leakage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currents</a:t>
            </a:r>
            <a:endParaRPr lang="de-DE" dirty="0" smtClean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More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better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measurements</a:t>
            </a:r>
            <a:r>
              <a:rPr lang="de-DE" dirty="0" smtClean="0">
                <a:solidFill>
                  <a:schemeClr val="accent2"/>
                </a:solidFill>
              </a:rPr>
              <a:t> (</a:t>
            </a:r>
            <a:r>
              <a:rPr lang="de-DE" dirty="0" err="1" smtClean="0">
                <a:solidFill>
                  <a:schemeClr val="accent2"/>
                </a:solidFill>
              </a:rPr>
              <a:t>setup</a:t>
            </a:r>
            <a:r>
              <a:rPr lang="de-DE" dirty="0" smtClean="0">
                <a:solidFill>
                  <a:schemeClr val="accent2"/>
                </a:solidFill>
              </a:rPr>
              <a:t>) will follow …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0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?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030310" y="1500740"/>
            <a:ext cx="7471152" cy="4338532"/>
            <a:chOff x="1609858" y="2732973"/>
            <a:chExt cx="6891604" cy="3106300"/>
          </a:xfrm>
        </p:grpSpPr>
        <p:sp>
          <p:nvSpPr>
            <p:cNvPr id="8" name="Rechteck 7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047319" y="3436510"/>
              <a:ext cx="698296" cy="1373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398151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88970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376955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854327" y="3433724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248839" y="3426651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4548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Gerade Verbindung 18"/>
            <p:cNvCxnSpPr>
              <a:endCxn id="9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feld 19"/>
            <p:cNvSpPr txBox="1"/>
            <p:nvPr/>
          </p:nvSpPr>
          <p:spPr>
            <a:xfrm>
              <a:off x="1880310" y="2884866"/>
              <a:ext cx="1014418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Vguard</a:t>
              </a:r>
              <a:r>
                <a:rPr lang="de-DE" dirty="0" smtClean="0"/>
                <a:t> </a:t>
              </a:r>
              <a:r>
                <a:rPr lang="de-DE" dirty="0" smtClean="0"/>
                <a:t>(V-)</a:t>
              </a:r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938802" y="2732973"/>
              <a:ext cx="1963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Matrix (not </a:t>
              </a:r>
              <a:r>
                <a:rPr lang="de-DE" dirty="0" err="1" smtClean="0"/>
                <a:t>connected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258371" y="2985750"/>
              <a:ext cx="942199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r>
                <a:rPr lang="de-DE" dirty="0" smtClean="0"/>
                <a:t> (0V)</a:t>
              </a:r>
              <a:endParaRPr lang="de-DE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603948" y="5007753"/>
              <a:ext cx="283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Backside</a:t>
              </a:r>
              <a:r>
                <a:rPr lang="de-DE" dirty="0" smtClean="0"/>
                <a:t> (not </a:t>
              </a:r>
              <a:r>
                <a:rPr lang="de-DE" dirty="0" err="1" smtClean="0"/>
                <a:t>directly</a:t>
              </a:r>
              <a:r>
                <a:rPr lang="de-DE" dirty="0" smtClean="0"/>
                <a:t> </a:t>
              </a:r>
              <a:r>
                <a:rPr lang="de-DE" dirty="0" err="1" smtClean="0"/>
                <a:t>accessible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864749" y="4194228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75µm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295118" y="5531496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5cm</a:t>
              </a:r>
              <a:endParaRPr lang="de-DE" dirty="0"/>
            </a:p>
          </p:txBody>
        </p:sp>
      </p:grp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6520496" y="2479107"/>
            <a:ext cx="670172" cy="17987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Gerade Verbindung 28"/>
          <p:cNvCxnSpPr>
            <a:endCxn id="28" idx="0"/>
          </p:cNvCxnSpPr>
          <p:nvPr/>
        </p:nvCxnSpPr>
        <p:spPr bwMode="auto">
          <a:xfrm>
            <a:off x="6855582" y="2137342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6073709" y="1723621"/>
            <a:ext cx="1099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Vguard</a:t>
            </a:r>
            <a:r>
              <a:rPr lang="de-DE" dirty="0" smtClean="0"/>
              <a:t> </a:t>
            </a:r>
            <a:r>
              <a:rPr lang="de-DE" dirty="0" smtClean="0"/>
              <a:t>(V-)</a:t>
            </a:r>
            <a:endParaRPr lang="de-DE" dirty="0"/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7523142" y="2122315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krümmte Verbindung 32"/>
          <p:cNvCxnSpPr>
            <a:stCxn id="18" idx="2"/>
          </p:cNvCxnSpPr>
          <p:nvPr/>
        </p:nvCxnSpPr>
        <p:spPr bwMode="auto">
          <a:xfrm rot="5400000">
            <a:off x="6260359" y="2482581"/>
            <a:ext cx="1087365" cy="1460664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krümmte Verbindung 35"/>
          <p:cNvCxnSpPr>
            <a:endCxn id="16" idx="2"/>
          </p:cNvCxnSpPr>
          <p:nvPr/>
        </p:nvCxnSpPr>
        <p:spPr bwMode="auto">
          <a:xfrm rot="16200000" flipV="1">
            <a:off x="5387865" y="3070748"/>
            <a:ext cx="1097241" cy="274449"/>
          </a:xfrm>
          <a:prstGeom prst="curvedConnector3">
            <a:avLst>
              <a:gd name="adj1" fmla="val -47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krümmte Verbindung 37"/>
          <p:cNvCxnSpPr>
            <a:endCxn id="14" idx="2"/>
          </p:cNvCxnSpPr>
          <p:nvPr/>
        </p:nvCxnSpPr>
        <p:spPr bwMode="auto">
          <a:xfrm rot="10800000">
            <a:off x="4753514" y="2660244"/>
            <a:ext cx="1320196" cy="1096353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krümmte Verbindung 41"/>
          <p:cNvCxnSpPr>
            <a:endCxn id="12" idx="2"/>
          </p:cNvCxnSpPr>
          <p:nvPr/>
        </p:nvCxnSpPr>
        <p:spPr bwMode="auto">
          <a:xfrm rot="10800000">
            <a:off x="3706360" y="2660243"/>
            <a:ext cx="2367351" cy="1096350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feld 42"/>
          <p:cNvSpPr txBox="1"/>
          <p:nvPr/>
        </p:nvSpPr>
        <p:spPr>
          <a:xfrm>
            <a:off x="2305843" y="1017429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Matrix </a:t>
            </a:r>
            <a:r>
              <a:rPr lang="de-DE" sz="1800" dirty="0" err="1" smtClean="0">
                <a:solidFill>
                  <a:srgbClr val="FF0000"/>
                </a:solidFill>
              </a:rPr>
              <a:t>is</a:t>
            </a:r>
            <a:r>
              <a:rPr lang="de-DE" sz="1800" dirty="0" smtClean="0">
                <a:solidFill>
                  <a:srgbClr val="FF0000"/>
                </a:solidFill>
              </a:rPr>
              <a:t> not </a:t>
            </a:r>
            <a:r>
              <a:rPr lang="de-DE" sz="1800" dirty="0" err="1" smtClean="0">
                <a:solidFill>
                  <a:srgbClr val="FF0000"/>
                </a:solidFill>
              </a:rPr>
              <a:t>depleted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from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the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backside</a:t>
            </a:r>
            <a:r>
              <a:rPr lang="de-DE" sz="1800" dirty="0" smtClean="0">
                <a:solidFill>
                  <a:srgbClr val="FF0000"/>
                </a:solidFill>
              </a:rPr>
              <a:t> !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403194" y="1981198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Vdrift</a:t>
            </a:r>
            <a:r>
              <a:rPr lang="de-DE" dirty="0" smtClean="0"/>
              <a:t>= </a:t>
            </a:r>
            <a:r>
              <a:rPr lang="de-DE" dirty="0" err="1" smtClean="0"/>
              <a:t>Vguard-Vpt</a:t>
            </a:r>
            <a:endParaRPr lang="de-DE" dirty="0"/>
          </a:p>
        </p:txBody>
      </p:sp>
      <p:cxnSp>
        <p:nvCxnSpPr>
          <p:cNvPr id="46" name="Gekrümmte Verbindung 45"/>
          <p:cNvCxnSpPr/>
          <p:nvPr/>
        </p:nvCxnSpPr>
        <p:spPr bwMode="auto">
          <a:xfrm rot="10800000" flipV="1">
            <a:off x="2582966" y="2551508"/>
            <a:ext cx="563969" cy="443955"/>
          </a:xfrm>
          <a:prstGeom prst="curvedConnector3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krümmte Verbindung 47"/>
          <p:cNvCxnSpPr>
            <a:endCxn id="9" idx="2"/>
          </p:cNvCxnSpPr>
          <p:nvPr/>
        </p:nvCxnSpPr>
        <p:spPr bwMode="auto">
          <a:xfrm rot="10800000">
            <a:off x="2105380" y="2648253"/>
            <a:ext cx="483275" cy="342682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5852618" y="209496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Vdrain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1636135" y="3058365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Early </a:t>
            </a:r>
            <a:r>
              <a:rPr lang="de-DE" dirty="0" err="1" smtClean="0">
                <a:solidFill>
                  <a:schemeClr val="accent2"/>
                </a:solidFill>
              </a:rPr>
              <a:t>punch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through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     at </a:t>
            </a:r>
            <a:r>
              <a:rPr lang="de-DE" dirty="0" err="1" smtClean="0">
                <a:solidFill>
                  <a:schemeClr val="accent2"/>
                </a:solidFill>
              </a:rPr>
              <a:t>small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Vbulk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24294" y="5756854"/>
            <a:ext cx="830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Measurement </a:t>
            </a:r>
            <a:r>
              <a:rPr lang="de-DE" sz="1600" dirty="0" err="1" smtClean="0">
                <a:solidFill>
                  <a:schemeClr val="accent2"/>
                </a:solidFill>
              </a:rPr>
              <a:t>of</a:t>
            </a:r>
            <a:r>
              <a:rPr lang="de-DE" sz="1600" dirty="0" smtClean="0">
                <a:solidFill>
                  <a:schemeClr val="accent2"/>
                </a:solidFill>
              </a:rPr>
              <a:t> a </a:t>
            </a:r>
            <a:r>
              <a:rPr lang="de-DE" sz="1600" dirty="0" err="1" smtClean="0">
                <a:solidFill>
                  <a:schemeClr val="accent2"/>
                </a:solidFill>
              </a:rPr>
              <a:t>lot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of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small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diodes</a:t>
            </a:r>
            <a:r>
              <a:rPr lang="de-DE" sz="1600" dirty="0" smtClean="0">
                <a:solidFill>
                  <a:srgbClr val="FF0000"/>
                </a:solidFill>
              </a:rPr>
              <a:t> in parallel </a:t>
            </a:r>
          </a:p>
          <a:p>
            <a:r>
              <a:rPr lang="de-DE" sz="1600" dirty="0" smtClean="0">
                <a:solidFill>
                  <a:schemeClr val="accent2"/>
                </a:solidFill>
              </a:rPr>
              <a:t>Drift, </a:t>
            </a:r>
            <a:r>
              <a:rPr lang="de-DE" sz="1600" dirty="0" err="1" smtClean="0">
                <a:solidFill>
                  <a:schemeClr val="accent2"/>
                </a:solidFill>
              </a:rPr>
              <a:t>drains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and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sources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are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connected</a:t>
            </a:r>
            <a:r>
              <a:rPr lang="de-DE" sz="1600" dirty="0" smtClean="0">
                <a:solidFill>
                  <a:schemeClr val="accent2"/>
                </a:solidFill>
              </a:rPr>
              <a:t>  via </a:t>
            </a:r>
            <a:r>
              <a:rPr lang="de-DE" sz="1600" dirty="0" err="1" smtClean="0">
                <a:solidFill>
                  <a:schemeClr val="accent2"/>
                </a:solidFill>
              </a:rPr>
              <a:t>punch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through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with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small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voltage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differences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endParaRPr lang="de-DE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6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030310" y="1384829"/>
            <a:ext cx="7471152" cy="4454443"/>
            <a:chOff x="1609858" y="2649984"/>
            <a:chExt cx="6891604" cy="3189289"/>
          </a:xfrm>
        </p:grpSpPr>
        <p:sp>
          <p:nvSpPr>
            <p:cNvPr id="8" name="Rechteck 7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047319" y="3436510"/>
              <a:ext cx="698296" cy="1373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398151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88970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376955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676128" y="3433724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248839" y="3426651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4548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Gerade Verbindung 18"/>
            <p:cNvCxnSpPr>
              <a:endCxn id="9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feld 19"/>
            <p:cNvSpPr txBox="1"/>
            <p:nvPr/>
          </p:nvSpPr>
          <p:spPr>
            <a:xfrm>
              <a:off x="1880310" y="2884866"/>
              <a:ext cx="1014418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Vguard</a:t>
              </a:r>
              <a:r>
                <a:rPr lang="de-DE" dirty="0" smtClean="0"/>
                <a:t> </a:t>
              </a:r>
              <a:r>
                <a:rPr lang="de-DE" dirty="0" smtClean="0"/>
                <a:t>(V-)</a:t>
              </a:r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330843" y="2649984"/>
              <a:ext cx="1826435" cy="33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89FF"/>
                  </a:solidFill>
                </a:rPr>
                <a:t>N+/P+ </a:t>
              </a:r>
              <a:r>
                <a:rPr lang="de-DE" sz="2400" dirty="0" err="1" smtClean="0">
                  <a:solidFill>
                    <a:srgbClr val="FF89FF"/>
                  </a:solidFill>
                </a:rPr>
                <a:t>shorts</a:t>
              </a:r>
              <a:endParaRPr lang="de-DE" sz="2400" dirty="0">
                <a:solidFill>
                  <a:srgbClr val="FF89FF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258371" y="2985750"/>
              <a:ext cx="942199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r>
                <a:rPr lang="de-DE" dirty="0" smtClean="0"/>
                <a:t> (0V)</a:t>
              </a:r>
              <a:endParaRPr lang="de-DE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603948" y="5007753"/>
              <a:ext cx="283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Backside</a:t>
              </a:r>
              <a:r>
                <a:rPr lang="de-DE" dirty="0" smtClean="0"/>
                <a:t> (not </a:t>
              </a:r>
              <a:r>
                <a:rPr lang="de-DE" dirty="0" err="1" smtClean="0"/>
                <a:t>directly</a:t>
              </a:r>
              <a:r>
                <a:rPr lang="de-DE" dirty="0" smtClean="0"/>
                <a:t> </a:t>
              </a:r>
              <a:r>
                <a:rPr lang="de-DE" dirty="0" err="1" smtClean="0"/>
                <a:t>accessible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864749" y="4194228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75µm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295118" y="5531496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5cm</a:t>
              </a:r>
              <a:endParaRPr lang="de-DE" dirty="0"/>
            </a:p>
          </p:txBody>
        </p:sp>
      </p:grp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6520496" y="2479107"/>
            <a:ext cx="670172" cy="17987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Gerade Verbindung 28"/>
          <p:cNvCxnSpPr>
            <a:endCxn id="28" idx="0"/>
          </p:cNvCxnSpPr>
          <p:nvPr/>
        </p:nvCxnSpPr>
        <p:spPr bwMode="auto">
          <a:xfrm>
            <a:off x="6855582" y="2137342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6073709" y="1723621"/>
            <a:ext cx="1099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Vguard</a:t>
            </a:r>
            <a:r>
              <a:rPr lang="de-DE" dirty="0" smtClean="0"/>
              <a:t> </a:t>
            </a:r>
            <a:r>
              <a:rPr lang="de-DE" dirty="0" smtClean="0"/>
              <a:t>(V-)</a:t>
            </a:r>
            <a:endParaRPr lang="de-DE" dirty="0"/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7523142" y="2122315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krümmte Verbindung 32"/>
          <p:cNvCxnSpPr>
            <a:stCxn id="18" idx="2"/>
          </p:cNvCxnSpPr>
          <p:nvPr/>
        </p:nvCxnSpPr>
        <p:spPr bwMode="auto">
          <a:xfrm rot="5400000">
            <a:off x="6260359" y="2482581"/>
            <a:ext cx="1087365" cy="1460664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krümmte Verbindung 35"/>
          <p:cNvCxnSpPr>
            <a:endCxn id="16" idx="2"/>
          </p:cNvCxnSpPr>
          <p:nvPr/>
        </p:nvCxnSpPr>
        <p:spPr bwMode="auto">
          <a:xfrm rot="16200000" flipV="1">
            <a:off x="5194680" y="3070748"/>
            <a:ext cx="1097241" cy="274449"/>
          </a:xfrm>
          <a:prstGeom prst="curvedConnector3">
            <a:avLst>
              <a:gd name="adj1" fmla="val -47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krümmte Verbindung 37"/>
          <p:cNvCxnSpPr>
            <a:endCxn id="14" idx="2"/>
          </p:cNvCxnSpPr>
          <p:nvPr/>
        </p:nvCxnSpPr>
        <p:spPr bwMode="auto">
          <a:xfrm rot="10800000">
            <a:off x="4753514" y="2660244"/>
            <a:ext cx="1320196" cy="1096353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krümmte Verbindung 41"/>
          <p:cNvCxnSpPr>
            <a:endCxn id="12" idx="2"/>
          </p:cNvCxnSpPr>
          <p:nvPr/>
        </p:nvCxnSpPr>
        <p:spPr bwMode="auto">
          <a:xfrm rot="10800000">
            <a:off x="3706360" y="2660243"/>
            <a:ext cx="2367351" cy="1096350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feld 43"/>
          <p:cNvSpPr txBox="1"/>
          <p:nvPr/>
        </p:nvSpPr>
        <p:spPr>
          <a:xfrm>
            <a:off x="2403194" y="1981198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Vdrift</a:t>
            </a:r>
            <a:r>
              <a:rPr lang="de-DE" dirty="0" smtClean="0"/>
              <a:t>= </a:t>
            </a:r>
            <a:r>
              <a:rPr lang="de-DE" dirty="0" err="1" smtClean="0"/>
              <a:t>Vguard-Vpt</a:t>
            </a:r>
            <a:endParaRPr lang="de-DE" dirty="0"/>
          </a:p>
        </p:txBody>
      </p:sp>
      <p:cxnSp>
        <p:nvCxnSpPr>
          <p:cNvPr id="46" name="Gekrümmte Verbindung 45"/>
          <p:cNvCxnSpPr/>
          <p:nvPr/>
        </p:nvCxnSpPr>
        <p:spPr bwMode="auto">
          <a:xfrm rot="10800000" flipV="1">
            <a:off x="2582966" y="2551508"/>
            <a:ext cx="563969" cy="443955"/>
          </a:xfrm>
          <a:prstGeom prst="curvedConnector3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krümmte Verbindung 47"/>
          <p:cNvCxnSpPr>
            <a:endCxn id="9" idx="2"/>
          </p:cNvCxnSpPr>
          <p:nvPr/>
        </p:nvCxnSpPr>
        <p:spPr bwMode="auto">
          <a:xfrm rot="10800000">
            <a:off x="2105380" y="2648253"/>
            <a:ext cx="483275" cy="342682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5852618" y="209496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Vdrain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1636135" y="3058365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Early </a:t>
            </a:r>
            <a:r>
              <a:rPr lang="de-DE" dirty="0" err="1" smtClean="0">
                <a:solidFill>
                  <a:schemeClr val="accent2"/>
                </a:solidFill>
              </a:rPr>
              <a:t>punch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through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     at </a:t>
            </a:r>
            <a:r>
              <a:rPr lang="de-DE" dirty="0" err="1" smtClean="0">
                <a:solidFill>
                  <a:schemeClr val="accent2"/>
                </a:solidFill>
              </a:rPr>
              <a:t>small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Vbulk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049301" y="579549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accent2"/>
                </a:solidFill>
              </a:rPr>
              <a:t>Also sensitive </a:t>
            </a:r>
            <a:r>
              <a:rPr lang="de-DE" sz="1800" dirty="0" err="1" smtClean="0">
                <a:solidFill>
                  <a:schemeClr val="accent2"/>
                </a:solidFill>
              </a:rPr>
              <a:t>to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crystal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defects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generating</a:t>
            </a:r>
            <a:r>
              <a:rPr lang="de-DE" sz="1800" dirty="0" smtClean="0">
                <a:solidFill>
                  <a:schemeClr val="accent2"/>
                </a:solidFill>
              </a:rPr>
              <a:t> high </a:t>
            </a:r>
            <a:r>
              <a:rPr lang="de-DE" sz="1800" dirty="0" err="1" smtClean="0">
                <a:solidFill>
                  <a:schemeClr val="accent2"/>
                </a:solidFill>
              </a:rPr>
              <a:t>leakage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currents</a:t>
            </a:r>
            <a:r>
              <a:rPr lang="de-DE" sz="1800" dirty="0" smtClean="0">
                <a:solidFill>
                  <a:schemeClr val="accent2"/>
                </a:solidFill>
              </a:rPr>
              <a:t> !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5336338" y="1994801"/>
            <a:ext cx="192463" cy="475683"/>
          </a:xfrm>
          <a:prstGeom prst="downArrow">
            <a:avLst/>
          </a:prstGeom>
          <a:solidFill>
            <a:srgbClr val="FC698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 bwMode="auto">
          <a:xfrm>
            <a:off x="694859" y="227549"/>
            <a:ext cx="7772400" cy="8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SzPct val="150000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err="1"/>
              <a:t>W</a:t>
            </a:r>
            <a:r>
              <a:rPr lang="de-DE" kern="0" dirty="0" err="1" smtClean="0"/>
              <a:t>e</a:t>
            </a:r>
            <a:r>
              <a:rPr lang="de-DE" kern="0" dirty="0" smtClean="0"/>
              <a:t> </a:t>
            </a:r>
            <a:r>
              <a:rPr lang="de-DE" kern="0" dirty="0" err="1" smtClean="0"/>
              <a:t>are</a:t>
            </a:r>
            <a:r>
              <a:rPr lang="de-DE" kern="0" dirty="0" smtClean="0"/>
              <a:t> sensitive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br>
              <a:rPr lang="de-DE" kern="0" dirty="0" smtClean="0"/>
            </a:br>
            <a:r>
              <a:rPr lang="de-DE" kern="0" dirty="0" smtClean="0"/>
              <a:t>…all </a:t>
            </a:r>
            <a:r>
              <a:rPr lang="de-DE" kern="0" dirty="0" err="1" smtClean="0"/>
              <a:t>what</a:t>
            </a:r>
            <a:r>
              <a:rPr lang="de-DE" kern="0" dirty="0" smtClean="0"/>
              <a:t> </a:t>
            </a:r>
            <a:r>
              <a:rPr lang="de-DE" kern="0" dirty="0" err="1" smtClean="0"/>
              <a:t>happens</a:t>
            </a:r>
            <a:r>
              <a:rPr lang="de-DE" kern="0" dirty="0" smtClean="0"/>
              <a:t> in parallel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diodes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19166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rgbClr val="FF0000"/>
                </a:solidFill>
              </a:rPr>
              <a:t>Like </a:t>
            </a:r>
            <a:r>
              <a:rPr lang="de-DE" sz="2800" dirty="0" err="1" smtClean="0">
                <a:solidFill>
                  <a:srgbClr val="FF0000"/>
                </a:solidFill>
              </a:rPr>
              <a:t>this</a:t>
            </a:r>
            <a:r>
              <a:rPr lang="de-DE" sz="2800" dirty="0" smtClean="0">
                <a:solidFill>
                  <a:srgbClr val="FF0000"/>
                </a:solidFill>
              </a:rPr>
              <a:t>:   p</a:t>
            </a:r>
            <a:r>
              <a:rPr lang="de-DE" sz="2800" dirty="0" smtClean="0">
                <a:solidFill>
                  <a:srgbClr val="FF0000"/>
                </a:solidFill>
              </a:rPr>
              <a:t>+ </a:t>
            </a:r>
            <a:r>
              <a:rPr lang="de-DE" sz="2800" dirty="0" err="1" smtClean="0">
                <a:solidFill>
                  <a:srgbClr val="FF0000"/>
                </a:solidFill>
              </a:rPr>
              <a:t>drift</a:t>
            </a:r>
            <a:r>
              <a:rPr lang="de-DE" sz="2800" dirty="0" smtClean="0">
                <a:solidFill>
                  <a:srgbClr val="FF0000"/>
                </a:solidFill>
              </a:rPr>
              <a:t> in </a:t>
            </a:r>
            <a:r>
              <a:rPr lang="de-DE" sz="2800" dirty="0" err="1" smtClean="0">
                <a:solidFill>
                  <a:srgbClr val="FF0000"/>
                </a:solidFill>
              </a:rPr>
              <a:t>contact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with</a:t>
            </a:r>
            <a:r>
              <a:rPr lang="de-DE" sz="2800" dirty="0" smtClean="0">
                <a:solidFill>
                  <a:srgbClr val="FF0000"/>
                </a:solidFill>
              </a:rPr>
              <a:t> n+ </a:t>
            </a:r>
            <a:r>
              <a:rPr lang="de-DE" sz="2800" dirty="0" err="1" smtClean="0">
                <a:solidFill>
                  <a:srgbClr val="FF0000"/>
                </a:solidFill>
              </a:rPr>
              <a:t>clear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10" y="1172577"/>
            <a:ext cx="5657453" cy="4525963"/>
          </a:xfrm>
        </p:spPr>
      </p:pic>
      <p:sp>
        <p:nvSpPr>
          <p:cNvPr id="8" name="Textfeld 7"/>
          <p:cNvSpPr txBox="1"/>
          <p:nvPr/>
        </p:nvSpPr>
        <p:spPr>
          <a:xfrm>
            <a:off x="2803320" y="587140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400" dirty="0" err="1" smtClean="0">
                <a:solidFill>
                  <a:srgbClr val="FF0000"/>
                </a:solidFill>
              </a:rPr>
              <a:t>Lethal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defect</a:t>
            </a:r>
            <a:r>
              <a:rPr lang="de-DE" sz="2400" dirty="0" smtClean="0">
                <a:solidFill>
                  <a:srgbClr val="FF0000"/>
                </a:solidFill>
              </a:rPr>
              <a:t> – lost </a:t>
            </a:r>
            <a:r>
              <a:rPr lang="de-DE" sz="2400" dirty="0" err="1" smtClean="0">
                <a:solidFill>
                  <a:srgbClr val="FF0000"/>
                </a:solidFill>
              </a:rPr>
              <a:t>chip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R.H. Richter, MPG HLL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6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2"/>
            <a:ext cx="7772400" cy="815639"/>
          </a:xfrm>
        </p:spPr>
        <p:txBody>
          <a:bodyPr/>
          <a:lstStyle/>
          <a:p>
            <a:r>
              <a:rPr lang="de-DE" dirty="0" err="1"/>
              <a:t>W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sensitive </a:t>
            </a:r>
            <a:r>
              <a:rPr lang="de-DE" dirty="0" err="1" smtClean="0"/>
              <a:t>to</a:t>
            </a:r>
            <a:r>
              <a:rPr lang="de-DE" dirty="0" smtClean="0"/>
              <a:t> …</a:t>
            </a:r>
            <a:br>
              <a:rPr lang="de-DE" dirty="0" smtClean="0"/>
            </a:b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030310" y="1294676"/>
            <a:ext cx="7471153" cy="4544596"/>
            <a:chOff x="1609858" y="2585437"/>
            <a:chExt cx="6891604" cy="3253836"/>
          </a:xfrm>
        </p:grpSpPr>
        <p:sp>
          <p:nvSpPr>
            <p:cNvPr id="8" name="Rechteck 7"/>
            <p:cNvSpPr/>
            <p:nvPr/>
          </p:nvSpPr>
          <p:spPr>
            <a:xfrm>
              <a:off x="1609858" y="3425779"/>
              <a:ext cx="6168981" cy="198334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292439" y="3425779"/>
              <a:ext cx="618186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1968315" y="5278207"/>
              <a:ext cx="5385521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047319" y="3436510"/>
              <a:ext cx="698296" cy="1373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923776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398151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913461" y="3434362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341315" y="3435872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818688" y="3433724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248839" y="3426651"/>
              <a:ext cx="309093" cy="1287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454845" y="3440797"/>
              <a:ext cx="309093" cy="1287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Gerade Verbindung 18"/>
            <p:cNvCxnSpPr>
              <a:endCxn id="9" idx="0"/>
            </p:cNvCxnSpPr>
            <p:nvPr/>
          </p:nvCxnSpPr>
          <p:spPr bwMode="auto">
            <a:xfrm>
              <a:off x="2601532" y="3181082"/>
              <a:ext cx="0" cy="244697"/>
            </a:xfrm>
            <a:prstGeom prst="line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feld 19"/>
            <p:cNvSpPr txBox="1"/>
            <p:nvPr/>
          </p:nvSpPr>
          <p:spPr>
            <a:xfrm>
              <a:off x="1880310" y="2884866"/>
              <a:ext cx="1014418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Vguard</a:t>
              </a:r>
              <a:r>
                <a:rPr lang="de-DE" dirty="0" smtClean="0"/>
                <a:t> </a:t>
              </a:r>
              <a:r>
                <a:rPr lang="de-DE" dirty="0" smtClean="0"/>
                <a:t>(V-)</a:t>
              </a:r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332923" y="2585437"/>
              <a:ext cx="4464356" cy="33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srgbClr val="FF89FF"/>
                  </a:solidFill>
                </a:rPr>
                <a:t>metal</a:t>
              </a:r>
              <a:r>
                <a:rPr lang="de-DE" sz="2400" dirty="0" smtClean="0">
                  <a:solidFill>
                    <a:srgbClr val="FF89FF"/>
                  </a:solidFill>
                </a:rPr>
                <a:t> 1 </a:t>
              </a:r>
              <a:r>
                <a:rPr lang="de-DE" sz="2400" dirty="0" err="1" smtClean="0">
                  <a:solidFill>
                    <a:srgbClr val="FF89FF"/>
                  </a:solidFill>
                </a:rPr>
                <a:t>shorts</a:t>
              </a:r>
              <a:r>
                <a:rPr lang="de-DE" sz="2400" dirty="0" smtClean="0">
                  <a:solidFill>
                    <a:srgbClr val="FF89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FF89FF"/>
                  </a:solidFill>
                </a:rPr>
                <a:t>between</a:t>
              </a:r>
              <a:r>
                <a:rPr lang="de-DE" sz="2400" dirty="0" smtClean="0">
                  <a:solidFill>
                    <a:srgbClr val="FF89FF"/>
                  </a:solidFill>
                </a:rPr>
                <a:t> p+ </a:t>
              </a:r>
              <a:r>
                <a:rPr lang="de-DE" sz="2400" dirty="0" err="1" smtClean="0">
                  <a:solidFill>
                    <a:srgbClr val="FF89FF"/>
                  </a:solidFill>
                </a:rPr>
                <a:t>and</a:t>
              </a:r>
              <a:r>
                <a:rPr lang="de-DE" sz="2400" dirty="0" smtClean="0">
                  <a:solidFill>
                    <a:srgbClr val="FF89FF"/>
                  </a:solidFill>
                </a:rPr>
                <a:t> n+</a:t>
              </a:r>
              <a:endParaRPr lang="de-DE" sz="2400" dirty="0">
                <a:solidFill>
                  <a:srgbClr val="FF89FF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258371" y="2985750"/>
              <a:ext cx="942199" cy="22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Vbulk</a:t>
              </a:r>
              <a:r>
                <a:rPr lang="de-DE" dirty="0" smtClean="0"/>
                <a:t> (0V)</a:t>
              </a:r>
              <a:endParaRPr lang="de-DE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603948" y="5007753"/>
              <a:ext cx="283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Backside</a:t>
              </a:r>
              <a:r>
                <a:rPr lang="de-DE" dirty="0" smtClean="0"/>
                <a:t> (not </a:t>
              </a:r>
              <a:r>
                <a:rPr lang="de-DE" dirty="0" err="1" smtClean="0"/>
                <a:t>directly</a:t>
              </a:r>
              <a:r>
                <a:rPr lang="de-DE" dirty="0" smtClean="0"/>
                <a:t> </a:t>
              </a:r>
              <a:r>
                <a:rPr lang="de-DE" dirty="0" err="1" smtClean="0"/>
                <a:t>accessible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864749" y="4194228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75µm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295118" y="5531496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5cm</a:t>
              </a:r>
              <a:endParaRPr lang="de-DE" dirty="0"/>
            </a:p>
          </p:txBody>
        </p:sp>
      </p:grp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6520496" y="2479107"/>
            <a:ext cx="670172" cy="17987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Gerade Verbindung 28"/>
          <p:cNvCxnSpPr>
            <a:endCxn id="28" idx="0"/>
          </p:cNvCxnSpPr>
          <p:nvPr/>
        </p:nvCxnSpPr>
        <p:spPr bwMode="auto">
          <a:xfrm>
            <a:off x="6855582" y="2137342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6073709" y="1723621"/>
            <a:ext cx="1099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Vguard</a:t>
            </a:r>
            <a:r>
              <a:rPr lang="de-DE" dirty="0" smtClean="0"/>
              <a:t> </a:t>
            </a:r>
            <a:r>
              <a:rPr lang="de-DE" dirty="0" smtClean="0"/>
              <a:t>(V-)</a:t>
            </a:r>
            <a:endParaRPr lang="de-DE" dirty="0"/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7523142" y="2122315"/>
            <a:ext cx="0" cy="341765"/>
          </a:xfrm>
          <a:prstGeom prst="line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krümmte Verbindung 32"/>
          <p:cNvCxnSpPr>
            <a:stCxn id="18" idx="2"/>
          </p:cNvCxnSpPr>
          <p:nvPr/>
        </p:nvCxnSpPr>
        <p:spPr bwMode="auto">
          <a:xfrm rot="5400000">
            <a:off x="6260359" y="2482581"/>
            <a:ext cx="1087365" cy="1460664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krümmte Verbindung 35"/>
          <p:cNvCxnSpPr>
            <a:endCxn id="16" idx="2"/>
          </p:cNvCxnSpPr>
          <p:nvPr/>
        </p:nvCxnSpPr>
        <p:spPr bwMode="auto">
          <a:xfrm rot="16200000" flipV="1">
            <a:off x="5349228" y="3070748"/>
            <a:ext cx="1097241" cy="274449"/>
          </a:xfrm>
          <a:prstGeom prst="curvedConnector3">
            <a:avLst>
              <a:gd name="adj1" fmla="val -47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krümmte Verbindung 37"/>
          <p:cNvCxnSpPr>
            <a:endCxn id="14" idx="2"/>
          </p:cNvCxnSpPr>
          <p:nvPr/>
        </p:nvCxnSpPr>
        <p:spPr bwMode="auto">
          <a:xfrm rot="10800000">
            <a:off x="4779272" y="2660244"/>
            <a:ext cx="1320196" cy="1096353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krümmte Verbindung 41"/>
          <p:cNvCxnSpPr>
            <a:endCxn id="12" idx="2"/>
          </p:cNvCxnSpPr>
          <p:nvPr/>
        </p:nvCxnSpPr>
        <p:spPr bwMode="auto">
          <a:xfrm rot="10800000">
            <a:off x="3706360" y="2660243"/>
            <a:ext cx="2367351" cy="1096350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feld 43"/>
          <p:cNvSpPr txBox="1"/>
          <p:nvPr/>
        </p:nvSpPr>
        <p:spPr>
          <a:xfrm>
            <a:off x="2403194" y="1981198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Vdrift</a:t>
            </a:r>
            <a:r>
              <a:rPr lang="de-DE" dirty="0" smtClean="0"/>
              <a:t>= </a:t>
            </a:r>
            <a:r>
              <a:rPr lang="de-DE" dirty="0" err="1" smtClean="0"/>
              <a:t>Vguard-Vpt</a:t>
            </a:r>
            <a:endParaRPr lang="de-DE" dirty="0"/>
          </a:p>
        </p:txBody>
      </p:sp>
      <p:cxnSp>
        <p:nvCxnSpPr>
          <p:cNvPr id="46" name="Gekrümmte Verbindung 45"/>
          <p:cNvCxnSpPr/>
          <p:nvPr/>
        </p:nvCxnSpPr>
        <p:spPr bwMode="auto">
          <a:xfrm rot="10800000" flipV="1">
            <a:off x="2582966" y="2551508"/>
            <a:ext cx="563969" cy="443955"/>
          </a:xfrm>
          <a:prstGeom prst="curvedConnector3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krümmte Verbindung 47"/>
          <p:cNvCxnSpPr>
            <a:endCxn id="9" idx="2"/>
          </p:cNvCxnSpPr>
          <p:nvPr/>
        </p:nvCxnSpPr>
        <p:spPr bwMode="auto">
          <a:xfrm rot="10800000">
            <a:off x="2105380" y="2648253"/>
            <a:ext cx="483275" cy="342682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5852618" y="209496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Vdrain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1636135" y="3058365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Early </a:t>
            </a:r>
            <a:r>
              <a:rPr lang="de-DE" dirty="0" err="1" smtClean="0">
                <a:solidFill>
                  <a:schemeClr val="accent2"/>
                </a:solidFill>
              </a:rPr>
              <a:t>punch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through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     at </a:t>
            </a:r>
            <a:r>
              <a:rPr lang="de-DE" dirty="0" err="1" smtClean="0">
                <a:solidFill>
                  <a:schemeClr val="accent2"/>
                </a:solidFill>
              </a:rPr>
              <a:t>small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Vbulk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049301" y="5795491"/>
            <a:ext cx="682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chemeClr val="accent2"/>
                </a:solidFill>
              </a:rPr>
              <a:t>We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dont</a:t>
            </a:r>
            <a:r>
              <a:rPr lang="de-DE" sz="1800" dirty="0" smtClean="0">
                <a:solidFill>
                  <a:schemeClr val="accent2"/>
                </a:solidFill>
              </a:rPr>
              <a:t>‘ </a:t>
            </a:r>
            <a:r>
              <a:rPr lang="de-DE" sz="1800" dirty="0" err="1" smtClean="0">
                <a:solidFill>
                  <a:schemeClr val="accent2"/>
                </a:solidFill>
              </a:rPr>
              <a:t>see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problems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between</a:t>
            </a:r>
            <a:r>
              <a:rPr lang="de-DE" sz="1800" dirty="0" smtClean="0">
                <a:solidFill>
                  <a:schemeClr val="accent2"/>
                </a:solidFill>
              </a:rPr>
              <a:t> P+ </a:t>
            </a:r>
            <a:r>
              <a:rPr lang="de-DE" sz="1800" dirty="0" err="1" smtClean="0">
                <a:solidFill>
                  <a:schemeClr val="accent2"/>
                </a:solidFill>
              </a:rPr>
              <a:t>regions</a:t>
            </a:r>
            <a:r>
              <a:rPr lang="de-DE" sz="1800" dirty="0" smtClean="0">
                <a:solidFill>
                  <a:schemeClr val="accent2"/>
                </a:solidFill>
              </a:rPr>
              <a:t> (Drift, Drain, Source)</a:t>
            </a:r>
          </a:p>
          <a:p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smtClean="0">
                <a:solidFill>
                  <a:schemeClr val="accent2"/>
                </a:solidFill>
              </a:rPr>
              <a:t>     </a:t>
            </a:r>
            <a:r>
              <a:rPr lang="de-DE" sz="1800" dirty="0" err="1" smtClean="0">
                <a:solidFill>
                  <a:schemeClr val="accent2"/>
                </a:solidFill>
              </a:rPr>
              <a:t>since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this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does</a:t>
            </a:r>
            <a:r>
              <a:rPr lang="de-DE" sz="1800" dirty="0" smtClean="0">
                <a:solidFill>
                  <a:schemeClr val="accent2"/>
                </a:solidFill>
              </a:rPr>
              <a:t> not </a:t>
            </a:r>
            <a:r>
              <a:rPr lang="de-DE" sz="1800" dirty="0" err="1" smtClean="0">
                <a:solidFill>
                  <a:schemeClr val="accent2"/>
                </a:solidFill>
              </a:rPr>
              <a:t>affect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the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diode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characteristics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4821178" y="1775858"/>
            <a:ext cx="192463" cy="475683"/>
          </a:xfrm>
          <a:prstGeom prst="downArrow">
            <a:avLst/>
          </a:prstGeom>
          <a:solidFill>
            <a:srgbClr val="FC698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4902914" y="2441378"/>
            <a:ext cx="224165" cy="0"/>
          </a:xfrm>
          <a:prstGeom prst="line">
            <a:avLst/>
          </a:prstGeom>
          <a:solidFill>
            <a:schemeClr val="bg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912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After </a:t>
            </a:r>
            <a:r>
              <a:rPr lang="de-DE" dirty="0" err="1" smtClean="0"/>
              <a:t>metal</a:t>
            </a:r>
            <a:r>
              <a:rPr lang="de-DE" dirty="0" smtClean="0"/>
              <a:t> 1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0" y="1738539"/>
            <a:ext cx="6034616" cy="452596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421215" y="1004550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N+ </a:t>
            </a:r>
            <a:r>
              <a:rPr lang="de-DE" sz="2400" dirty="0" err="1" smtClean="0"/>
              <a:t>clear</a:t>
            </a:r>
            <a:r>
              <a:rPr lang="de-DE" sz="2400" dirty="0" smtClean="0"/>
              <a:t> </a:t>
            </a:r>
            <a:r>
              <a:rPr lang="de-DE" sz="2400" dirty="0" err="1" smtClean="0"/>
              <a:t>line</a:t>
            </a:r>
            <a:endParaRPr lang="de-DE" sz="2400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3631842" y="1466215"/>
            <a:ext cx="425003" cy="42697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4582739" y="1015281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</a:t>
            </a:r>
            <a:r>
              <a:rPr lang="de-DE" sz="2400" dirty="0" smtClean="0"/>
              <a:t>+ </a:t>
            </a:r>
            <a:r>
              <a:rPr lang="de-DE" sz="2400" dirty="0" err="1" smtClean="0"/>
              <a:t>source</a:t>
            </a:r>
            <a:r>
              <a:rPr lang="de-DE" sz="2400" dirty="0" smtClean="0"/>
              <a:t> </a:t>
            </a:r>
            <a:r>
              <a:rPr lang="de-DE" sz="2400" dirty="0" err="1" smtClean="0"/>
              <a:t>line</a:t>
            </a:r>
            <a:endParaRPr lang="de-DE" sz="24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4801679" y="1464067"/>
            <a:ext cx="336990" cy="49137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7569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 smtClean="0"/>
              <a:t>Bulk </a:t>
            </a:r>
            <a:r>
              <a:rPr lang="en-US" sz="2400" dirty="0" err="1" smtClean="0"/>
              <a:t>vs</a:t>
            </a:r>
            <a:r>
              <a:rPr lang="en-US" sz="2400" dirty="0" smtClean="0"/>
              <a:t> Guard Characteristics</a:t>
            </a:r>
          </a:p>
        </p:txBody>
      </p:sp>
      <p:pic>
        <p:nvPicPr>
          <p:cNvPr id="2" name="Picture 1" descr="OF1_bulk_vs_guard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09" y="3187668"/>
            <a:ext cx="4430268" cy="3487542"/>
          </a:xfrm>
          <a:prstGeom prst="rect">
            <a:avLst/>
          </a:prstGeom>
        </p:spPr>
      </p:pic>
      <p:pic>
        <p:nvPicPr>
          <p:cNvPr id="3" name="Picture 2" descr="W35_bulk_vs_guard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2" y="931339"/>
            <a:ext cx="4403085" cy="3466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244" y="4592269"/>
            <a:ext cx="3598456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All the long matrices of all the three </a:t>
            </a:r>
            <a:r>
              <a:rPr lang="en-GB" dirty="0" smtClean="0"/>
              <a:t>project</a:t>
            </a:r>
            <a:r>
              <a:rPr lang="en-GB" dirty="0" smtClean="0"/>
              <a:t> </a:t>
            </a:r>
            <a:r>
              <a:rPr lang="en-GB" dirty="0" smtClean="0"/>
              <a:t>wafers show small values of current (≈ </a:t>
            </a:r>
            <a:r>
              <a:rPr lang="en-GB" dirty="0" err="1" smtClean="0"/>
              <a:t>nA</a:t>
            </a:r>
            <a:r>
              <a:rPr lang="en-GB" dirty="0" smtClean="0"/>
              <a:t>) </a:t>
            </a:r>
          </a:p>
          <a:p>
            <a:pPr marL="285750" indent="-285750">
              <a:lnSpc>
                <a:spcPct val="130000"/>
              </a:lnSpc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Indication that the half ladders are in a healthy status</a:t>
            </a:r>
          </a:p>
          <a:p>
            <a:pPr marL="285750" indent="-285750">
              <a:lnSpc>
                <a:spcPct val="130000"/>
              </a:lnSpc>
              <a:buFont typeface="Wingdings" charset="0"/>
              <a:buChar char="à"/>
            </a:pPr>
            <a:r>
              <a:rPr lang="en-GB" sz="1800" b="1" dirty="0" smtClean="0">
                <a:solidFill>
                  <a:srgbClr val="FF0000"/>
                </a:solidFill>
                <a:sym typeface="Wingdings"/>
              </a:rPr>
              <a:t>So far 100% </a:t>
            </a:r>
            <a:r>
              <a:rPr lang="en-GB" sz="1800" b="1" dirty="0" smtClean="0">
                <a:solidFill>
                  <a:srgbClr val="FF0000"/>
                </a:solidFill>
                <a:sym typeface="Wingdings"/>
              </a:rPr>
              <a:t>yield</a:t>
            </a:r>
          </a:p>
          <a:p>
            <a:pPr>
              <a:lnSpc>
                <a:spcPct val="130000"/>
              </a:lnSpc>
            </a:pPr>
            <a:r>
              <a:rPr lang="en-GB" sz="1800" b="1" dirty="0" smtClean="0">
                <a:solidFill>
                  <a:srgbClr val="FF0000"/>
                </a:solidFill>
                <a:sym typeface="Wingdings"/>
              </a:rPr>
              <a:t>       (for the testable items)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R.H. Richter, MPG HLL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facilities PXD6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PP-HL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LL Layout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>
              <a:lumMod val="95000"/>
              <a:lumOff val="5000"/>
            </a:schemeClr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facilities PXD6</Template>
  <TotalTime>0</TotalTime>
  <Words>1340</Words>
  <Application>Microsoft Office PowerPoint</Application>
  <PresentationFormat>Bildschirmpräsentation (4:3)</PresentationFormat>
  <Paragraphs>336</Paragraphs>
  <Slides>30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Test facilities PXD6</vt:lpstr>
      <vt:lpstr>MPP-HLL_template</vt:lpstr>
      <vt:lpstr>HLL Layout</vt:lpstr>
      <vt:lpstr>Pilot run – matrix measurements  after first metal</vt:lpstr>
      <vt:lpstr>Outline</vt:lpstr>
      <vt:lpstr>Top side measurements</vt:lpstr>
      <vt:lpstr>How does it works?</vt:lpstr>
      <vt:lpstr>PowerPoint-Präsentation</vt:lpstr>
      <vt:lpstr>Like this:   p+ drift in contact with n+ clear </vt:lpstr>
      <vt:lpstr>We are sensitive to … </vt:lpstr>
      <vt:lpstr>After metal 1</vt:lpstr>
      <vt:lpstr>Bulk vs Guard Characteristics</vt:lpstr>
      <vt:lpstr>Backside IV measurements (Punch through biassing) </vt:lpstr>
      <vt:lpstr>Punch Through Characteristic  What do we expect ?</vt:lpstr>
      <vt:lpstr>Punch Through Characteristic [I]</vt:lpstr>
      <vt:lpstr>Punch Through Characteristic [II]</vt:lpstr>
      <vt:lpstr>Punch Through Characteristic [III]</vt:lpstr>
      <vt:lpstr>Punch Through Characteristic [IV]</vt:lpstr>
      <vt:lpstr>Punch Through Characteristic [V]</vt:lpstr>
      <vt:lpstr>Punch Through Characteristics all modules of wafer 35</vt:lpstr>
      <vt:lpstr>The other wafers …</vt:lpstr>
      <vt:lpstr>Zoom in</vt:lpstr>
      <vt:lpstr>Punch Through Characteristics – Small matrices</vt:lpstr>
      <vt:lpstr>Layouts of PT same design but different sizes</vt:lpstr>
      <vt:lpstr>Global effect concerning all modules to the entire wafer ?</vt:lpstr>
      <vt:lpstr>Cutting Edge (Bulk)  vs Handle Wafer</vt:lpstr>
      <vt:lpstr>Punch Through Characteristics [IV]</vt:lpstr>
      <vt:lpstr>Handle wafer vs Bulk (zoom in)</vt:lpstr>
      <vt:lpstr>Additional measurements</vt:lpstr>
      <vt:lpstr>The nature of the increased current?</vt:lpstr>
      <vt:lpstr>No significant generation current (SRH) ? in normal operation</vt:lpstr>
      <vt:lpstr>Large generation current (SRH) ? If handle wafer floats …</vt:lpstr>
      <vt:lpstr>Summary and Conclusions</vt:lpstr>
    </vt:vector>
  </TitlesOfParts>
  <Company>Halbleiterlabor der Max-Planck-Gesellschaft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characterisation of sensor prototypes for the BELLE II Pixel Detector</dc:title>
  <dc:subject>DEPFET, BELLE II</dc:subject>
  <dc:creator>Paola Avella</dc:creator>
  <cp:lastModifiedBy>Rainer Richter</cp:lastModifiedBy>
  <cp:revision>1764</cp:revision>
  <cp:lastPrinted>2001-12-17T12:31:23Z</cp:lastPrinted>
  <dcterms:created xsi:type="dcterms:W3CDTF">2009-09-30T11:33:46Z</dcterms:created>
  <dcterms:modified xsi:type="dcterms:W3CDTF">2015-01-21T10:52:22Z</dcterms:modified>
</cp:coreProperties>
</file>