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27"/>
  </p:notesMasterIdLst>
  <p:sldIdLst>
    <p:sldId id="434" r:id="rId2"/>
    <p:sldId id="407" r:id="rId3"/>
    <p:sldId id="408" r:id="rId4"/>
    <p:sldId id="405" r:id="rId5"/>
    <p:sldId id="409" r:id="rId6"/>
    <p:sldId id="410" r:id="rId7"/>
    <p:sldId id="414" r:id="rId8"/>
    <p:sldId id="412" r:id="rId9"/>
    <p:sldId id="411" r:id="rId10"/>
    <p:sldId id="423" r:id="rId11"/>
    <p:sldId id="424" r:id="rId12"/>
    <p:sldId id="425" r:id="rId13"/>
    <p:sldId id="415" r:id="rId14"/>
    <p:sldId id="428" r:id="rId15"/>
    <p:sldId id="429" r:id="rId16"/>
    <p:sldId id="416" r:id="rId17"/>
    <p:sldId id="430" r:id="rId18"/>
    <p:sldId id="417" r:id="rId19"/>
    <p:sldId id="421" r:id="rId20"/>
    <p:sldId id="418" r:id="rId21"/>
    <p:sldId id="420" r:id="rId22"/>
    <p:sldId id="419" r:id="rId23"/>
    <p:sldId id="431" r:id="rId24"/>
    <p:sldId id="432" r:id="rId25"/>
    <p:sldId id="422" r:id="rId26"/>
  </p:sldIdLst>
  <p:sldSz cx="9144000" cy="6858000" type="screen4x3"/>
  <p:notesSz cx="7099300" cy="10234613"/>
  <p:defaultTextStyle>
    <a:defPPr>
      <a:defRPr lang="en-GB"/>
    </a:defPPr>
    <a:lvl1pPr algn="l" defTabSz="449263" rtl="0" eaLnBrk="0" fontAlgn="base" hangingPunct="0">
      <a:lnSpc>
        <a:spcPct val="80000"/>
      </a:lnSpc>
      <a:spcBef>
        <a:spcPct val="0"/>
      </a:spcBef>
      <a:spcAft>
        <a:spcPct val="0"/>
      </a:spcAft>
      <a:buClr>
        <a:srgbClr val="003366"/>
      </a:buClr>
      <a:buSzPct val="100000"/>
      <a:buFont typeface="Times New Roman" pitchFamily="18" charset="0"/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defTabSz="449263" rtl="0" eaLnBrk="0" fontAlgn="base" hangingPunct="0">
      <a:lnSpc>
        <a:spcPct val="80000"/>
      </a:lnSpc>
      <a:spcBef>
        <a:spcPct val="0"/>
      </a:spcBef>
      <a:spcAft>
        <a:spcPct val="0"/>
      </a:spcAft>
      <a:buClr>
        <a:srgbClr val="003366"/>
      </a:buClr>
      <a:buSzPct val="100000"/>
      <a:buFont typeface="Times New Roman" pitchFamily="18" charset="0"/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defTabSz="449263" rtl="0" eaLnBrk="0" fontAlgn="base" hangingPunct="0">
      <a:lnSpc>
        <a:spcPct val="80000"/>
      </a:lnSpc>
      <a:spcBef>
        <a:spcPct val="0"/>
      </a:spcBef>
      <a:spcAft>
        <a:spcPct val="0"/>
      </a:spcAft>
      <a:buClr>
        <a:srgbClr val="003366"/>
      </a:buClr>
      <a:buSzPct val="100000"/>
      <a:buFont typeface="Times New Roman" pitchFamily="18" charset="0"/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defTabSz="449263" rtl="0" eaLnBrk="0" fontAlgn="base" hangingPunct="0">
      <a:lnSpc>
        <a:spcPct val="80000"/>
      </a:lnSpc>
      <a:spcBef>
        <a:spcPct val="0"/>
      </a:spcBef>
      <a:spcAft>
        <a:spcPct val="0"/>
      </a:spcAft>
      <a:buClr>
        <a:srgbClr val="003366"/>
      </a:buClr>
      <a:buSzPct val="100000"/>
      <a:buFont typeface="Times New Roman" pitchFamily="18" charset="0"/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defTabSz="449263" rtl="0" eaLnBrk="0" fontAlgn="base" hangingPunct="0">
      <a:lnSpc>
        <a:spcPct val="80000"/>
      </a:lnSpc>
      <a:spcBef>
        <a:spcPct val="0"/>
      </a:spcBef>
      <a:spcAft>
        <a:spcPct val="0"/>
      </a:spcAft>
      <a:buClr>
        <a:srgbClr val="003366"/>
      </a:buClr>
      <a:buSzPct val="100000"/>
      <a:buFont typeface="Times New Roman" pitchFamily="18" charset="0"/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ristian Koffmane" initials="CK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3300"/>
    <a:srgbClr val="FF3399"/>
    <a:srgbClr val="3399FF"/>
    <a:srgbClr val="FF6600"/>
    <a:srgbClr val="66CCFF"/>
    <a:srgbClr val="008000"/>
    <a:srgbClr val="FFCC00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Helle Formatvorlage 3 - Akz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396" autoAdjust="0"/>
    <p:restoredTop sz="93073" autoAdjust="0"/>
  </p:normalViewPr>
  <p:slideViewPr>
    <p:cSldViewPr>
      <p:cViewPr varScale="1">
        <p:scale>
          <a:sx n="88" d="100"/>
          <a:sy n="88" d="100"/>
        </p:scale>
        <p:origin x="-1476" y="-10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102" y="2874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974"/>
        <p:guide pos="226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1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4951" tIns="47476" rIns="94951" bIns="47476" anchor="ctr"/>
          <a:lstStyle/>
          <a:p>
            <a:endParaRPr lang="en-US"/>
          </a:p>
        </p:txBody>
      </p:sp>
      <p:sp>
        <p:nvSpPr>
          <p:cNvPr id="23555" name="AutoShape 2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4951" tIns="47476" rIns="94951" bIns="47476" anchor="ctr"/>
          <a:lstStyle/>
          <a:p>
            <a:endParaRPr lang="en-US"/>
          </a:p>
        </p:txBody>
      </p:sp>
      <p:sp>
        <p:nvSpPr>
          <p:cNvPr id="23556" name="AutoShape 3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4951" tIns="47476" rIns="94951" bIns="47476" anchor="ctr"/>
          <a:lstStyle/>
          <a:p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071813" cy="506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6447" tIns="48223" rIns="96447" bIns="48223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Clr>
                <a:srgbClr val="000000"/>
              </a:buClr>
              <a:tabLst>
                <a:tab pos="0" algn="l"/>
                <a:tab pos="464866" algn="l"/>
                <a:tab pos="931380" algn="l"/>
                <a:tab pos="1397894" algn="l"/>
                <a:tab pos="1864409" algn="l"/>
                <a:tab pos="2330922" algn="l"/>
                <a:tab pos="2797437" algn="l"/>
                <a:tab pos="3263951" algn="l"/>
                <a:tab pos="3730465" algn="l"/>
                <a:tab pos="4196979" algn="l"/>
                <a:tab pos="4663494" algn="l"/>
                <a:tab pos="5130008" algn="l"/>
                <a:tab pos="5596522" algn="l"/>
                <a:tab pos="6063036" algn="l"/>
                <a:tab pos="6529551" algn="l"/>
                <a:tab pos="6996064" algn="l"/>
                <a:tab pos="7462579" algn="l"/>
                <a:tab pos="7929093" algn="l"/>
                <a:tab pos="8395607" algn="l"/>
                <a:tab pos="8862121" algn="l"/>
                <a:tab pos="9328636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4022725" y="0"/>
            <a:ext cx="3071813" cy="506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6447" tIns="48223" rIns="96447" bIns="48223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Clr>
                <a:srgbClr val="000000"/>
              </a:buClr>
              <a:tabLst>
                <a:tab pos="0" algn="l"/>
                <a:tab pos="464866" algn="l"/>
                <a:tab pos="931380" algn="l"/>
                <a:tab pos="1397894" algn="l"/>
                <a:tab pos="1864409" algn="l"/>
                <a:tab pos="2330922" algn="l"/>
                <a:tab pos="2797437" algn="l"/>
                <a:tab pos="3263951" algn="l"/>
                <a:tab pos="3730465" algn="l"/>
                <a:tab pos="4196979" algn="l"/>
                <a:tab pos="4663494" algn="l"/>
                <a:tab pos="5130008" algn="l"/>
                <a:tab pos="5596522" algn="l"/>
                <a:tab pos="6063036" algn="l"/>
                <a:tab pos="6529551" algn="l"/>
                <a:tab pos="6996064" algn="l"/>
                <a:tab pos="7462579" algn="l"/>
                <a:tab pos="7929093" algn="l"/>
                <a:tab pos="8395607" algn="l"/>
                <a:tab pos="8862121" algn="l"/>
                <a:tab pos="9328636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GB"/>
              <a:t>02/01/08</a:t>
            </a:r>
          </a:p>
        </p:txBody>
      </p:sp>
      <p:sp>
        <p:nvSpPr>
          <p:cNvPr id="23559" name="Rectangle 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93775" y="766763"/>
            <a:ext cx="5113338" cy="38354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5" name="Rectangle 7"/>
          <p:cNvSpPr>
            <a:spLocks noGrp="1" noChangeArrowheads="1"/>
          </p:cNvSpPr>
          <p:nvPr>
            <p:ph type="body"/>
          </p:nvPr>
        </p:nvSpPr>
        <p:spPr bwMode="auto">
          <a:xfrm>
            <a:off x="946150" y="4862513"/>
            <a:ext cx="5202238" cy="46021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6447" tIns="48223" rIns="96447" bIns="48223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noProof="0" smtClean="0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ftr"/>
          </p:nvPr>
        </p:nvSpPr>
        <p:spPr bwMode="auto">
          <a:xfrm>
            <a:off x="0" y="9723438"/>
            <a:ext cx="3071813" cy="506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6447" tIns="48223" rIns="96447" bIns="48223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Clr>
                <a:srgbClr val="000000"/>
              </a:buClr>
              <a:tabLst>
                <a:tab pos="0" algn="l"/>
                <a:tab pos="464866" algn="l"/>
                <a:tab pos="931380" algn="l"/>
                <a:tab pos="1397894" algn="l"/>
                <a:tab pos="1864409" algn="l"/>
                <a:tab pos="2330922" algn="l"/>
                <a:tab pos="2797437" algn="l"/>
                <a:tab pos="3263951" algn="l"/>
                <a:tab pos="3730465" algn="l"/>
                <a:tab pos="4196979" algn="l"/>
                <a:tab pos="4663494" algn="l"/>
                <a:tab pos="5130008" algn="l"/>
                <a:tab pos="5596522" algn="l"/>
                <a:tab pos="6063036" algn="l"/>
                <a:tab pos="6529551" algn="l"/>
                <a:tab pos="6996064" algn="l"/>
                <a:tab pos="7462579" algn="l"/>
                <a:tab pos="7929093" algn="l"/>
                <a:tab pos="8395607" algn="l"/>
                <a:tab pos="8862121" algn="l"/>
                <a:tab pos="9328636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GB"/>
              <a:t>Ladislav Andricek, MPI Munich</a:t>
            </a:r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4022725" y="9723438"/>
            <a:ext cx="3071813" cy="506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6447" tIns="48223" rIns="96447" bIns="48223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Clr>
                <a:srgbClr val="000000"/>
              </a:buClr>
              <a:tabLst>
                <a:tab pos="0" algn="l"/>
                <a:tab pos="464866" algn="l"/>
                <a:tab pos="931380" algn="l"/>
                <a:tab pos="1397894" algn="l"/>
                <a:tab pos="1864409" algn="l"/>
                <a:tab pos="2330922" algn="l"/>
                <a:tab pos="2797437" algn="l"/>
                <a:tab pos="3263951" algn="l"/>
                <a:tab pos="3730465" algn="l"/>
                <a:tab pos="4196979" algn="l"/>
                <a:tab pos="4663494" algn="l"/>
                <a:tab pos="5130008" algn="l"/>
                <a:tab pos="5596522" algn="l"/>
                <a:tab pos="6063036" algn="l"/>
                <a:tab pos="6529551" algn="l"/>
                <a:tab pos="6996064" algn="l"/>
                <a:tab pos="7462579" algn="l"/>
                <a:tab pos="7929093" algn="l"/>
                <a:tab pos="8395607" algn="l"/>
                <a:tab pos="8862121" algn="l"/>
                <a:tab pos="9328636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C07C5D2B-938F-4D68-A41D-C2BA8F53E75F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0371570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21.01.2015</a:t>
            </a:r>
            <a:endParaRPr lang="en-GB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Felix Müller, 7th Belle II VXD Workshop and 18th International Workshop on DEPFET Detectors and Applications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9096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21.01.2015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Felix Müller, 7th Belle II VXD Workshop and 18th International Workshop on DEPFET Detectors and Applications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7502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1025" y="119063"/>
            <a:ext cx="2055813" cy="56864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119063"/>
            <a:ext cx="6016625" cy="56864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21.01.2015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Felix Müller, 7th Belle II VXD Workshop and 18th International Workshop on DEPFET Detectors and Applications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62845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588" y="119063"/>
            <a:ext cx="7980362" cy="4794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762000" y="1284288"/>
            <a:ext cx="8224838" cy="4521200"/>
          </a:xfrm>
        </p:spPr>
        <p:txBody>
          <a:bodyPr/>
          <a:lstStyle/>
          <a:p>
            <a:pPr lvl="0"/>
            <a:r>
              <a:rPr lang="de-DE" noProof="0" smtClean="0"/>
              <a:t>Tabelle durch Klicken auf Symbol hinzufügen</a:t>
            </a:r>
            <a:endParaRPr lang="en-US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21.01.2015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Felix Müller, 7th Belle II VXD Workshop and 18th International Workshop on DEPFET Detectors and Applications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0939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21.01.2015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Felix Müller, 7th Belle II VXD Workshop and 18th International Workshop on DEPFET Detectors and Applications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3852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21.01.2015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Felix Müller, 7th Belle II VXD Workshop and 18th International Workshop on DEPFET Detectors and Applications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3465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284288"/>
            <a:ext cx="4035425" cy="452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9825" y="1284288"/>
            <a:ext cx="4037013" cy="452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21.01.2015</a:t>
            </a: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Felix Müller, 7th Belle II VXD Workshop and 18th International Workshop on DEPFET Detectors and Applications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5829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21.01.2015</a:t>
            </a:r>
            <a:endParaRPr lang="en-GB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Felix Müller, 7th Belle II VXD Workshop and 18th International Workshop on DEPFET Detectors and Applications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0600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21.01.2015</a:t>
            </a:r>
            <a:endParaRPr lang="en-GB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Felix Müller, 7th Belle II VXD Workshop and 18th International Workshop on DEPFET Detectors and Applications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45855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21.01.2015</a:t>
            </a:r>
            <a:endParaRPr lang="en-GB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Felix Müller, 7th Belle II VXD Workshop and 18th International Workshop on DEPFET Detectors and Applications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2318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21.01.2015</a:t>
            </a: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Felix Müller, 7th Belle II VXD Workshop and 18th International Workshop on DEPFET Detectors and Applications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6510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21.01.2015</a:t>
            </a: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Felix Müller, 7th Belle II VXD Workshop and 18th International Workshop on DEPFET Detectors and Applications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09290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1"/>
          <p:cNvSpPr>
            <a:spLocks noChangeShapeType="1"/>
          </p:cNvSpPr>
          <p:nvPr/>
        </p:nvSpPr>
        <p:spPr bwMode="auto">
          <a:xfrm>
            <a:off x="0" y="684213"/>
            <a:ext cx="9144000" cy="12700"/>
          </a:xfrm>
          <a:prstGeom prst="line">
            <a:avLst/>
          </a:prstGeom>
          <a:noFill/>
          <a:ln w="57240">
            <a:solidFill>
              <a:srgbClr val="8DD6C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Line 2"/>
          <p:cNvSpPr>
            <a:spLocks noChangeShapeType="1"/>
          </p:cNvSpPr>
          <p:nvPr/>
        </p:nvSpPr>
        <p:spPr bwMode="auto">
          <a:xfrm>
            <a:off x="663575" y="6499225"/>
            <a:ext cx="8480425" cy="1588"/>
          </a:xfrm>
          <a:prstGeom prst="line">
            <a:avLst/>
          </a:prstGeom>
          <a:noFill/>
          <a:ln w="19080">
            <a:solidFill>
              <a:srgbClr val="00BAB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Rectangle 3"/>
          <p:cNvSpPr>
            <a:spLocks noChangeArrowheads="1"/>
          </p:cNvSpPr>
          <p:nvPr/>
        </p:nvSpPr>
        <p:spPr bwMode="auto">
          <a:xfrm>
            <a:off x="277813" y="0"/>
            <a:ext cx="390525" cy="6858000"/>
          </a:xfrm>
          <a:prstGeom prst="rect">
            <a:avLst/>
          </a:prstGeom>
          <a:solidFill>
            <a:srgbClr val="E8F7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4"/>
          <p:cNvSpPr>
            <a:spLocks noChangeArrowheads="1"/>
          </p:cNvSpPr>
          <p:nvPr/>
        </p:nvSpPr>
        <p:spPr bwMode="auto">
          <a:xfrm>
            <a:off x="0" y="0"/>
            <a:ext cx="282575" cy="6858000"/>
          </a:xfrm>
          <a:prstGeom prst="rect">
            <a:avLst/>
          </a:prstGeom>
          <a:solidFill>
            <a:srgbClr val="8DD6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6"/>
          <p:cNvSpPr>
            <a:spLocks noGrp="1" noChangeArrowheads="1"/>
          </p:cNvSpPr>
          <p:nvPr>
            <p:ph type="dt"/>
          </p:nvPr>
        </p:nvSpPr>
        <p:spPr bwMode="auto">
          <a:xfrm>
            <a:off x="755650" y="6572250"/>
            <a:ext cx="5616575" cy="282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 typeface="Comic Sans MS" pitchFamily="6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 i="1">
                <a:solidFill>
                  <a:srgbClr val="00336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de-DE" smtClean="0"/>
              <a:t>21.01.2015</a:t>
            </a:r>
            <a:endParaRPr lang="en-GB" dirty="0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5381625" y="6570663"/>
            <a:ext cx="3594100" cy="282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buClr>
                <a:srgbClr val="242492"/>
              </a:buClr>
              <a:buFont typeface="Comic Sans MS" pitchFamily="6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 i="1">
                <a:solidFill>
                  <a:srgbClr val="24249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Felix Müller, 7th Belle II VXD Workshop and 18th International Workshop on DEPFET Detectors and Applications</a:t>
            </a:r>
            <a:endParaRPr lang="en-GB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1619672" y="119063"/>
            <a:ext cx="7344816" cy="479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 smtClean="0"/>
              <a:t>Klicken</a:t>
            </a:r>
            <a:r>
              <a:rPr lang="en-GB" dirty="0" smtClean="0"/>
              <a:t> </a:t>
            </a:r>
            <a:r>
              <a:rPr lang="en-GB" dirty="0" err="1" smtClean="0"/>
              <a:t>Sie</a:t>
            </a:r>
            <a:r>
              <a:rPr lang="en-GB" dirty="0" smtClean="0"/>
              <a:t>, um das Format des </a:t>
            </a:r>
            <a:r>
              <a:rPr lang="en-GB" dirty="0" err="1" smtClean="0"/>
              <a:t>Titeltextes</a:t>
            </a:r>
            <a:r>
              <a:rPr lang="en-GB" dirty="0" smtClean="0"/>
              <a:t> </a:t>
            </a:r>
            <a:r>
              <a:rPr lang="en-GB" dirty="0" err="1" smtClean="0"/>
              <a:t>zu</a:t>
            </a:r>
            <a:r>
              <a:rPr lang="en-GB" dirty="0" smtClean="0"/>
              <a:t> </a:t>
            </a:r>
            <a:r>
              <a:rPr lang="en-GB" dirty="0" err="1" smtClean="0"/>
              <a:t>bearbeiten</a:t>
            </a:r>
            <a:endParaRPr lang="en-GB" dirty="0" smtClean="0"/>
          </a:p>
        </p:txBody>
      </p:sp>
      <p:sp>
        <p:nvSpPr>
          <p:cNvPr id="1034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284288"/>
            <a:ext cx="8224838" cy="452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 smtClean="0"/>
              <a:t>Klicken</a:t>
            </a:r>
            <a:r>
              <a:rPr lang="en-GB" dirty="0" smtClean="0"/>
              <a:t> </a:t>
            </a:r>
            <a:r>
              <a:rPr lang="en-GB" dirty="0" err="1" smtClean="0"/>
              <a:t>Sie</a:t>
            </a:r>
            <a:r>
              <a:rPr lang="en-GB" dirty="0" smtClean="0"/>
              <a:t>, um die </a:t>
            </a:r>
            <a:r>
              <a:rPr lang="en-GB" dirty="0" err="1" smtClean="0"/>
              <a:t>Formate</a:t>
            </a:r>
            <a:r>
              <a:rPr lang="en-GB" dirty="0" smtClean="0"/>
              <a:t> des </a:t>
            </a:r>
            <a:r>
              <a:rPr lang="en-GB" dirty="0" err="1" smtClean="0"/>
              <a:t>Gliederungstextes</a:t>
            </a:r>
            <a:r>
              <a:rPr lang="en-GB" dirty="0" smtClean="0"/>
              <a:t> </a:t>
            </a:r>
            <a:r>
              <a:rPr lang="en-GB" dirty="0" err="1" smtClean="0"/>
              <a:t>zu</a:t>
            </a:r>
            <a:r>
              <a:rPr lang="en-GB" dirty="0" smtClean="0"/>
              <a:t> </a:t>
            </a:r>
            <a:r>
              <a:rPr lang="en-GB" dirty="0" err="1" smtClean="0"/>
              <a:t>bearbeiten</a:t>
            </a:r>
            <a:endParaRPr lang="en-GB" dirty="0" smtClean="0"/>
          </a:p>
          <a:p>
            <a:pPr lvl="1"/>
            <a:r>
              <a:rPr lang="en-GB" dirty="0" err="1" smtClean="0"/>
              <a:t>Zweite</a:t>
            </a:r>
            <a:r>
              <a:rPr lang="en-GB" dirty="0" smtClean="0"/>
              <a:t> </a:t>
            </a:r>
            <a:r>
              <a:rPr lang="en-GB" dirty="0" err="1" smtClean="0"/>
              <a:t>Gliederungsebene</a:t>
            </a:r>
            <a:endParaRPr lang="en-GB" dirty="0" smtClean="0"/>
          </a:p>
          <a:p>
            <a:pPr lvl="2"/>
            <a:r>
              <a:rPr lang="en-GB" dirty="0" err="1" smtClean="0"/>
              <a:t>Dritte</a:t>
            </a:r>
            <a:r>
              <a:rPr lang="en-GB" dirty="0" smtClean="0"/>
              <a:t> </a:t>
            </a:r>
            <a:r>
              <a:rPr lang="en-GB" dirty="0" err="1" smtClean="0"/>
              <a:t>Gliederungsebene</a:t>
            </a:r>
            <a:endParaRPr lang="en-GB" dirty="0" smtClean="0"/>
          </a:p>
          <a:p>
            <a:pPr lvl="3"/>
            <a:r>
              <a:rPr lang="en-GB" dirty="0" err="1" smtClean="0"/>
              <a:t>Vierte</a:t>
            </a:r>
            <a:r>
              <a:rPr lang="en-GB" dirty="0" smtClean="0"/>
              <a:t> </a:t>
            </a:r>
            <a:r>
              <a:rPr lang="en-GB" dirty="0" err="1" smtClean="0"/>
              <a:t>Gliederungsebene</a:t>
            </a:r>
            <a:endParaRPr lang="en-GB" dirty="0" smtClean="0"/>
          </a:p>
          <a:p>
            <a:pPr lvl="4"/>
            <a:r>
              <a:rPr lang="en-GB" dirty="0" err="1" smtClean="0"/>
              <a:t>Fünfte</a:t>
            </a:r>
            <a:r>
              <a:rPr lang="en-GB" dirty="0" smtClean="0"/>
              <a:t> </a:t>
            </a:r>
            <a:r>
              <a:rPr lang="en-GB" dirty="0" err="1" smtClean="0"/>
              <a:t>Gliederungsebene</a:t>
            </a:r>
            <a:endParaRPr lang="en-GB" dirty="0" smtClean="0"/>
          </a:p>
          <a:p>
            <a:pPr lvl="4"/>
            <a:r>
              <a:rPr lang="en-GB" dirty="0" err="1" smtClean="0"/>
              <a:t>Sechste</a:t>
            </a:r>
            <a:r>
              <a:rPr lang="en-GB" dirty="0" smtClean="0"/>
              <a:t> </a:t>
            </a:r>
            <a:r>
              <a:rPr lang="en-GB" dirty="0" err="1" smtClean="0"/>
              <a:t>Gliederungsebene</a:t>
            </a:r>
            <a:endParaRPr lang="en-GB" dirty="0" smtClean="0"/>
          </a:p>
          <a:p>
            <a:pPr lvl="4"/>
            <a:r>
              <a:rPr lang="en-GB" dirty="0" err="1" smtClean="0"/>
              <a:t>Siebente</a:t>
            </a:r>
            <a:r>
              <a:rPr lang="en-GB" dirty="0" smtClean="0"/>
              <a:t> </a:t>
            </a:r>
            <a:r>
              <a:rPr lang="en-GB" dirty="0" err="1" smtClean="0"/>
              <a:t>Gliederungsebene</a:t>
            </a:r>
            <a:endParaRPr lang="en-GB" dirty="0" smtClean="0"/>
          </a:p>
          <a:p>
            <a:pPr lvl="4"/>
            <a:r>
              <a:rPr lang="en-GB" dirty="0" err="1" smtClean="0"/>
              <a:t>Achte</a:t>
            </a:r>
            <a:r>
              <a:rPr lang="en-GB" dirty="0" smtClean="0"/>
              <a:t> </a:t>
            </a:r>
            <a:r>
              <a:rPr lang="en-GB" dirty="0" err="1" smtClean="0"/>
              <a:t>Gliederungsebene</a:t>
            </a:r>
            <a:endParaRPr lang="en-GB" dirty="0" smtClean="0"/>
          </a:p>
          <a:p>
            <a:pPr lvl="4"/>
            <a:r>
              <a:rPr lang="en-GB" dirty="0" err="1" smtClean="0"/>
              <a:t>Neunte</a:t>
            </a:r>
            <a:r>
              <a:rPr lang="en-GB" dirty="0" smtClean="0"/>
              <a:t> </a:t>
            </a:r>
            <a:r>
              <a:rPr lang="en-GB" dirty="0" err="1" smtClean="0"/>
              <a:t>Gliederungsebene</a:t>
            </a:r>
            <a:endParaRPr lang="en-GB" dirty="0" smtClean="0"/>
          </a:p>
        </p:txBody>
      </p:sp>
      <p:sp>
        <p:nvSpPr>
          <p:cNvPr id="3" name="Textfeld 2"/>
          <p:cNvSpPr txBox="1"/>
          <p:nvPr/>
        </p:nvSpPr>
        <p:spPr>
          <a:xfrm>
            <a:off x="269619" y="6597352"/>
            <a:ext cx="43954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4825455-BBAD-4716-8EAB-7281C1C1B5FF}" type="slidenum">
              <a:rPr lang="de-DE" sz="10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‹Nr.›</a:t>
            </a:fld>
            <a:endParaRPr lang="de-DE" sz="1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75" y="53389"/>
            <a:ext cx="951334" cy="559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6" descr="MPP_os_logo_cmyk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48"/>
            <a:ext cx="683568" cy="653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</p:sldLayoutIdLst>
  <p:timing>
    <p:tnLst>
      <p:par>
        <p:cTn id="1" dur="indefinite" restart="never" nodeType="tmRoot"/>
      </p:par>
    </p:tnLst>
  </p:timing>
  <p:hf sldNum="0" hdr="0"/>
  <p:txStyles>
    <p:titleStyle>
      <a:lvl1pPr algn="ctr" defTabSz="449263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rgbClr val="003366"/>
        </a:buClr>
        <a:buSzPct val="100000"/>
        <a:buFont typeface="Comic Sans MS" pitchFamily="66" charset="0"/>
        <a:defRPr sz="2400">
          <a:solidFill>
            <a:srgbClr val="003366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ea typeface="+mj-ea"/>
          <a:cs typeface="Arial" pitchFamily="34" charset="0"/>
        </a:defRPr>
      </a:lvl1pPr>
      <a:lvl2pPr algn="ctr" defTabSz="449263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rgbClr val="003366"/>
        </a:buClr>
        <a:buSzPct val="100000"/>
        <a:buFont typeface="Comic Sans MS" pitchFamily="66" charset="0"/>
        <a:defRPr sz="2400">
          <a:solidFill>
            <a:srgbClr val="003366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  <a:cs typeface="Arial" charset="0"/>
        </a:defRPr>
      </a:lvl2pPr>
      <a:lvl3pPr algn="ctr" defTabSz="449263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rgbClr val="003366"/>
        </a:buClr>
        <a:buSzPct val="100000"/>
        <a:buFont typeface="Comic Sans MS" pitchFamily="66" charset="0"/>
        <a:defRPr sz="2400">
          <a:solidFill>
            <a:srgbClr val="003366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  <a:cs typeface="Arial" charset="0"/>
        </a:defRPr>
      </a:lvl3pPr>
      <a:lvl4pPr algn="ctr" defTabSz="449263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rgbClr val="003366"/>
        </a:buClr>
        <a:buSzPct val="100000"/>
        <a:buFont typeface="Comic Sans MS" pitchFamily="66" charset="0"/>
        <a:defRPr sz="2400">
          <a:solidFill>
            <a:srgbClr val="003366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  <a:cs typeface="Arial" charset="0"/>
        </a:defRPr>
      </a:lvl4pPr>
      <a:lvl5pPr algn="ctr" defTabSz="449263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rgbClr val="003366"/>
        </a:buClr>
        <a:buSzPct val="100000"/>
        <a:buFont typeface="Comic Sans MS" pitchFamily="66" charset="0"/>
        <a:defRPr sz="2400">
          <a:solidFill>
            <a:srgbClr val="003366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  <a:cs typeface="Arial" charset="0"/>
        </a:defRPr>
      </a:lvl5pPr>
      <a:lvl6pPr marL="457200" algn="ctr" defTabSz="449263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rgbClr val="003366"/>
        </a:buClr>
        <a:buSzPct val="100000"/>
        <a:buFont typeface="Comic Sans MS" pitchFamily="66" charset="0"/>
        <a:defRPr sz="2400">
          <a:solidFill>
            <a:srgbClr val="003366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  <a:cs typeface="Arial" charset="0"/>
        </a:defRPr>
      </a:lvl6pPr>
      <a:lvl7pPr marL="914400" algn="ctr" defTabSz="449263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rgbClr val="003366"/>
        </a:buClr>
        <a:buSzPct val="100000"/>
        <a:buFont typeface="Comic Sans MS" pitchFamily="66" charset="0"/>
        <a:defRPr sz="2400">
          <a:solidFill>
            <a:srgbClr val="003366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  <a:cs typeface="Arial" charset="0"/>
        </a:defRPr>
      </a:lvl7pPr>
      <a:lvl8pPr marL="1371600" algn="ctr" defTabSz="449263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rgbClr val="003366"/>
        </a:buClr>
        <a:buSzPct val="100000"/>
        <a:buFont typeface="Comic Sans MS" pitchFamily="66" charset="0"/>
        <a:defRPr sz="2400">
          <a:solidFill>
            <a:srgbClr val="003366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  <a:cs typeface="Arial" charset="0"/>
        </a:defRPr>
      </a:lvl8pPr>
      <a:lvl9pPr marL="1828800" algn="ctr" defTabSz="449263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rgbClr val="003366"/>
        </a:buClr>
        <a:buSzPct val="100000"/>
        <a:buFont typeface="Comic Sans MS" pitchFamily="66" charset="0"/>
        <a:defRPr sz="2400">
          <a:solidFill>
            <a:srgbClr val="003366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  <a:cs typeface="Arial" charset="0"/>
        </a:defRPr>
      </a:lvl9pPr>
    </p:titleStyle>
    <p:bodyStyle>
      <a:lvl1pPr marL="338138" indent="-338138" algn="l" defTabSz="449263" rtl="0" eaLnBrk="1" fontAlgn="base" hangingPunct="1">
        <a:lnSpc>
          <a:spcPct val="110000"/>
        </a:lnSpc>
        <a:spcBef>
          <a:spcPts val="350"/>
        </a:spcBef>
        <a:spcAft>
          <a:spcPct val="0"/>
        </a:spcAft>
        <a:buClr>
          <a:srgbClr val="8A8AD8"/>
        </a:buClr>
        <a:buSzPct val="65000"/>
        <a:buFont typeface="Comic Sans MS" pitchFamily="66" charset="0"/>
        <a:defRPr sz="1400">
          <a:solidFill>
            <a:srgbClr val="003366"/>
          </a:solidFill>
          <a:latin typeface="Arial" pitchFamily="34" charset="0"/>
          <a:ea typeface="+mn-ea"/>
          <a:cs typeface="Arial" pitchFamily="34" charset="0"/>
        </a:defRPr>
      </a:lvl1pPr>
      <a:lvl2pPr marL="738188" indent="-280988" algn="l" defTabSz="449263" rtl="0" eaLnBrk="1" fontAlgn="base" hangingPunct="1">
        <a:lnSpc>
          <a:spcPct val="110000"/>
        </a:lnSpc>
        <a:spcBef>
          <a:spcPts val="350"/>
        </a:spcBef>
        <a:spcAft>
          <a:spcPct val="0"/>
        </a:spcAft>
        <a:buClr>
          <a:srgbClr val="242492"/>
        </a:buClr>
        <a:buSzPct val="65000"/>
        <a:buFont typeface="Comic Sans MS" pitchFamily="66" charset="0"/>
        <a:defRPr sz="1400">
          <a:solidFill>
            <a:srgbClr val="003366"/>
          </a:solidFill>
          <a:latin typeface="Arial" pitchFamily="34" charset="0"/>
          <a:cs typeface="Arial" pitchFamily="34" charset="0"/>
        </a:defRPr>
      </a:lvl2pPr>
      <a:lvl3pPr marL="1143000" indent="-228600" algn="l" defTabSz="449263" rtl="0" eaLnBrk="1" fontAlgn="base" hangingPunct="1">
        <a:lnSpc>
          <a:spcPct val="110000"/>
        </a:lnSpc>
        <a:spcBef>
          <a:spcPts val="350"/>
        </a:spcBef>
        <a:spcAft>
          <a:spcPct val="0"/>
        </a:spcAft>
        <a:buClr>
          <a:srgbClr val="8A8AD8"/>
        </a:buClr>
        <a:buSzPct val="65000"/>
        <a:buFont typeface="Comic Sans MS" pitchFamily="66" charset="0"/>
        <a:defRPr sz="1400">
          <a:solidFill>
            <a:srgbClr val="003366"/>
          </a:solidFill>
          <a:latin typeface="Arial" pitchFamily="34" charset="0"/>
          <a:cs typeface="Arial" pitchFamily="34" charset="0"/>
        </a:defRPr>
      </a:lvl3pPr>
      <a:lvl4pPr marL="1600200" indent="-228600" algn="l" defTabSz="449263" rtl="0" eaLnBrk="1" fontAlgn="base" hangingPunct="1">
        <a:lnSpc>
          <a:spcPct val="110000"/>
        </a:lnSpc>
        <a:spcBef>
          <a:spcPts val="350"/>
        </a:spcBef>
        <a:spcAft>
          <a:spcPct val="0"/>
        </a:spcAft>
        <a:buClr>
          <a:srgbClr val="242492"/>
        </a:buClr>
        <a:buSzPct val="65000"/>
        <a:buFont typeface="Comic Sans MS" pitchFamily="66" charset="0"/>
        <a:defRPr sz="1400">
          <a:solidFill>
            <a:srgbClr val="003366"/>
          </a:solidFill>
          <a:latin typeface="Arial" pitchFamily="34" charset="0"/>
          <a:cs typeface="Arial" pitchFamily="34" charset="0"/>
        </a:defRPr>
      </a:lvl4pPr>
      <a:lvl5pPr marL="2057400" indent="-228600" algn="l" defTabSz="449263" rtl="0" eaLnBrk="1" fontAlgn="base" hangingPunct="1">
        <a:lnSpc>
          <a:spcPct val="110000"/>
        </a:lnSpc>
        <a:spcBef>
          <a:spcPts val="350"/>
        </a:spcBef>
        <a:spcAft>
          <a:spcPct val="0"/>
        </a:spcAft>
        <a:buClr>
          <a:srgbClr val="242492"/>
        </a:buClr>
        <a:buSzPct val="65000"/>
        <a:buFont typeface="Comic Sans MS" pitchFamily="66" charset="0"/>
        <a:defRPr sz="1400">
          <a:solidFill>
            <a:srgbClr val="003366"/>
          </a:solidFill>
          <a:latin typeface="Arial" pitchFamily="34" charset="0"/>
          <a:cs typeface="Arial" pitchFamily="34" charset="0"/>
        </a:defRPr>
      </a:lvl5pPr>
      <a:lvl6pPr marL="2514600" indent="-228600" algn="l" defTabSz="449263" rtl="0" eaLnBrk="1" fontAlgn="base" hangingPunct="1">
        <a:lnSpc>
          <a:spcPct val="110000"/>
        </a:lnSpc>
        <a:spcBef>
          <a:spcPts val="350"/>
        </a:spcBef>
        <a:spcAft>
          <a:spcPct val="0"/>
        </a:spcAft>
        <a:buClr>
          <a:srgbClr val="242492"/>
        </a:buClr>
        <a:buSzPct val="65000"/>
        <a:buFont typeface="Comic Sans MS" pitchFamily="66" charset="0"/>
        <a:defRPr sz="1400">
          <a:solidFill>
            <a:srgbClr val="003366"/>
          </a:solidFill>
          <a:latin typeface="+mn-lt"/>
          <a:cs typeface="+mn-cs"/>
        </a:defRPr>
      </a:lvl6pPr>
      <a:lvl7pPr marL="2971800" indent="-228600" algn="l" defTabSz="449263" rtl="0" eaLnBrk="1" fontAlgn="base" hangingPunct="1">
        <a:lnSpc>
          <a:spcPct val="110000"/>
        </a:lnSpc>
        <a:spcBef>
          <a:spcPts val="350"/>
        </a:spcBef>
        <a:spcAft>
          <a:spcPct val="0"/>
        </a:spcAft>
        <a:buClr>
          <a:srgbClr val="242492"/>
        </a:buClr>
        <a:buSzPct val="65000"/>
        <a:buFont typeface="Comic Sans MS" pitchFamily="66" charset="0"/>
        <a:defRPr sz="1400">
          <a:solidFill>
            <a:srgbClr val="003366"/>
          </a:solidFill>
          <a:latin typeface="+mn-lt"/>
          <a:cs typeface="+mn-cs"/>
        </a:defRPr>
      </a:lvl7pPr>
      <a:lvl8pPr marL="3429000" indent="-228600" algn="l" defTabSz="449263" rtl="0" eaLnBrk="1" fontAlgn="base" hangingPunct="1">
        <a:lnSpc>
          <a:spcPct val="110000"/>
        </a:lnSpc>
        <a:spcBef>
          <a:spcPts val="350"/>
        </a:spcBef>
        <a:spcAft>
          <a:spcPct val="0"/>
        </a:spcAft>
        <a:buClr>
          <a:srgbClr val="242492"/>
        </a:buClr>
        <a:buSzPct val="65000"/>
        <a:buFont typeface="Comic Sans MS" pitchFamily="66" charset="0"/>
        <a:defRPr sz="1400">
          <a:solidFill>
            <a:srgbClr val="003366"/>
          </a:solidFill>
          <a:latin typeface="+mn-lt"/>
          <a:cs typeface="+mn-cs"/>
        </a:defRPr>
      </a:lvl8pPr>
      <a:lvl9pPr marL="3886200" indent="-228600" algn="l" defTabSz="449263" rtl="0" eaLnBrk="1" fontAlgn="base" hangingPunct="1">
        <a:lnSpc>
          <a:spcPct val="110000"/>
        </a:lnSpc>
        <a:spcBef>
          <a:spcPts val="350"/>
        </a:spcBef>
        <a:spcAft>
          <a:spcPct val="0"/>
        </a:spcAft>
        <a:buClr>
          <a:srgbClr val="242492"/>
        </a:buClr>
        <a:buSzPct val="65000"/>
        <a:buFont typeface="Comic Sans MS" pitchFamily="66" charset="0"/>
        <a:defRPr sz="1400">
          <a:solidFill>
            <a:srgbClr val="003366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6672" y="-1"/>
            <a:ext cx="12529392" cy="6876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88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73125" y="3717032"/>
            <a:ext cx="7772400" cy="1470025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solidFill>
                  <a:srgbClr val="FFFF00"/>
                </a:solidFill>
              </a:rPr>
              <a:t>	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Latest 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 of EMCM tests / measurements</a:t>
            </a:r>
            <a:endParaRPr lang="en-US" sz="4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59643" y="5301208"/>
            <a:ext cx="6008688" cy="768201"/>
          </a:xfrm>
        </p:spPr>
        <p:txBody>
          <a:bodyPr/>
          <a:lstStyle/>
          <a:p>
            <a:pPr eaLnBrk="1" hangingPunct="1"/>
            <a:r>
              <a:rPr lang="de-DE" sz="2400" dirty="0" smtClean="0">
                <a:solidFill>
                  <a:srgbClr val="002060"/>
                </a:solidFill>
                <a:latin typeface="Arial" charset="0"/>
              </a:rPr>
              <a:t>Felix Mueller</a:t>
            </a:r>
          </a:p>
          <a:p>
            <a:pPr eaLnBrk="1" hangingPunct="1"/>
            <a:r>
              <a:rPr lang="de-DE" sz="2400" dirty="0" smtClean="0">
                <a:solidFill>
                  <a:srgbClr val="002060"/>
                </a:solidFill>
                <a:latin typeface="Arial" charset="0"/>
              </a:rPr>
              <a:t>on behalf </a:t>
            </a:r>
            <a:r>
              <a:rPr lang="de-DE" sz="2400" dirty="0" err="1" smtClean="0">
                <a:solidFill>
                  <a:srgbClr val="002060"/>
                </a:solidFill>
                <a:latin typeface="Arial" charset="0"/>
              </a:rPr>
              <a:t>of</a:t>
            </a:r>
            <a:r>
              <a:rPr lang="de-DE" sz="2400" dirty="0" smtClean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de-DE" sz="2400" dirty="0" err="1" smtClean="0">
                <a:solidFill>
                  <a:srgbClr val="002060"/>
                </a:solidFill>
                <a:latin typeface="Arial" charset="0"/>
              </a:rPr>
              <a:t>the</a:t>
            </a:r>
            <a:r>
              <a:rPr lang="de-DE" sz="2400" dirty="0" smtClean="0">
                <a:solidFill>
                  <a:srgbClr val="002060"/>
                </a:solidFill>
                <a:latin typeface="Arial" charset="0"/>
              </a:rPr>
              <a:t> HLL/MPP </a:t>
            </a:r>
            <a:r>
              <a:rPr lang="de-DE" sz="2400" dirty="0" err="1" smtClean="0">
                <a:solidFill>
                  <a:srgbClr val="002060"/>
                </a:solidFill>
                <a:latin typeface="Arial" charset="0"/>
              </a:rPr>
              <a:t>testcrew</a:t>
            </a:r>
            <a:endParaRPr lang="en-US" sz="2400" dirty="0" smtClean="0">
              <a:solidFill>
                <a:srgbClr val="002060"/>
              </a:solidFill>
              <a:latin typeface="Arial" charset="0"/>
            </a:endParaRPr>
          </a:p>
        </p:txBody>
      </p:sp>
      <p:pic>
        <p:nvPicPr>
          <p:cNvPr id="30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7050" y="-21656"/>
            <a:ext cx="996950" cy="132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50950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808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feld 15"/>
          <p:cNvSpPr txBox="1"/>
          <p:nvPr/>
        </p:nvSpPr>
        <p:spPr>
          <a:xfrm>
            <a:off x="1488835" y="2553576"/>
            <a:ext cx="2382220" cy="88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~/</a:t>
            </a:r>
            <a:r>
              <a:rPr lang="de-DE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TIMING/15_01_07_DCDpp0_1/test_pattern_of_dhpdcd0_bit0_SLDY_0.pdf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5364088" y="2356599"/>
            <a:ext cx="2698075" cy="88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~/</a:t>
            </a:r>
            <a:r>
              <a:rPr lang="de-DE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TIMING/15_01_08_DCDpp3_2/test_pattern_of_dhpdcd3_dcd_cmos_clk_dly_0_pll_ser_clk_dly_1.pdf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Data Transfer DCD - DHP (2)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21.01.2015</a:t>
            </a:r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>
          <a:xfrm>
            <a:off x="1835696" y="6570663"/>
            <a:ext cx="7140029" cy="28257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Felix Müller, 7th Belle II VXD Workshop and 18th International Workshop on DEPFET Detectors and Applications</a:t>
            </a:r>
            <a:endParaRPr lang="en-GB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397422"/>
            <a:ext cx="2539414" cy="4839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1331640" y="1052736"/>
            <a:ext cx="2855269" cy="28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305MHz, DCD1, VDDD=1.</a:t>
            </a:r>
            <a:r>
              <a:rPr lang="de-DE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de-DE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397422"/>
            <a:ext cx="2914099" cy="4839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feld 9"/>
          <p:cNvSpPr txBox="1"/>
          <p:nvPr/>
        </p:nvSpPr>
        <p:spPr>
          <a:xfrm>
            <a:off x="5173115" y="1052736"/>
            <a:ext cx="2855269" cy="28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305MHz, DCD4, VDDD=1.</a:t>
            </a:r>
            <a:r>
              <a:rPr lang="de-DE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de-DE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5652121" y="2045494"/>
            <a:ext cx="1368151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PLL_SER_</a:t>
            </a:r>
          </a:p>
          <a:p>
            <a:r>
              <a:rPr lang="de-DE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CLK_DLY=1</a:t>
            </a:r>
            <a:endParaRPr lang="en-US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5492010" y="5098041"/>
            <a:ext cx="19255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DE" sz="1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column</a:t>
            </a:r>
            <a:r>
              <a:rPr lang="de-DE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191</a:t>
            </a:r>
          </a:p>
          <a:p>
            <a:pPr algn="ctr">
              <a:lnSpc>
                <a:spcPct val="150000"/>
              </a:lnSpc>
            </a:pPr>
            <a:r>
              <a:rPr lang="de-DE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(128ADU 132ADU)</a:t>
            </a:r>
            <a:endParaRPr lang="en-US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2123728" y="3701678"/>
            <a:ext cx="1415772" cy="12741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✔</a:t>
            </a:r>
          </a:p>
        </p:txBody>
      </p:sp>
      <p:sp>
        <p:nvSpPr>
          <p:cNvPr id="14" name="Ellipse 13"/>
          <p:cNvSpPr/>
          <p:nvPr/>
        </p:nvSpPr>
        <p:spPr bwMode="auto">
          <a:xfrm>
            <a:off x="7236296" y="1514508"/>
            <a:ext cx="291691" cy="4374339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915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Transfer DCD - DHP (3)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21.01.2015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>
          <a:xfrm>
            <a:off x="2411760" y="6570663"/>
            <a:ext cx="6563965" cy="28257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Felix Müller, 7th Belle II VXD Workshop and 18th International Workshop on DEPFET Detectors and Applications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054" y="979960"/>
            <a:ext cx="6764329" cy="5493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755576" y="835305"/>
            <a:ext cx="2855269" cy="28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305MHz, DCD1, VDDD=1.</a:t>
            </a:r>
            <a:r>
              <a:rPr lang="en-US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Ellipse 8"/>
          <p:cNvSpPr/>
          <p:nvPr/>
        </p:nvSpPr>
        <p:spPr bwMode="auto">
          <a:xfrm>
            <a:off x="6208910" y="1268759"/>
            <a:ext cx="216024" cy="4824537"/>
          </a:xfrm>
          <a:prstGeom prst="ellipse">
            <a:avLst/>
          </a:prstGeom>
          <a:noFill/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3472606" y="3485537"/>
            <a:ext cx="2501006" cy="4862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Column 209</a:t>
            </a:r>
          </a:p>
          <a:p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ADU: 30, 31, 32, 33 &amp; 63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195913" y="1700808"/>
            <a:ext cx="33458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 correct test pattern does 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guarantee 100% correct readout</a:t>
            </a:r>
          </a:p>
          <a:p>
            <a:endParaRPr lang="en-US" sz="20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 problem or ADC problem?</a:t>
            </a:r>
            <a:endParaRPr lang="en-US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11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2699792" y="2780928"/>
            <a:ext cx="4338047" cy="28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~/TIMING/15_01_09_DCDpp0_1/pedestals_3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21.01.2015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>
          <a:xfrm>
            <a:off x="1835696" y="6570663"/>
            <a:ext cx="7140029" cy="28257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Felix Müller, 7th Belle II VXD Workshop and 18th International Workshop on DEPFET Detectors and Applications</a:t>
            </a:r>
            <a:endParaRPr lang="en-US" dirty="0"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1619672" y="119063"/>
            <a:ext cx="7344816" cy="479425"/>
          </a:xfrm>
        </p:spPr>
        <p:txBody>
          <a:bodyPr/>
          <a:lstStyle/>
          <a:p>
            <a:r>
              <a:rPr lang="en-US" dirty="0" smtClean="0"/>
              <a:t>Data Transfer DCD - DHP (4)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3" y="1036346"/>
            <a:ext cx="6552728" cy="5389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755576" y="835305"/>
            <a:ext cx="5261761" cy="28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305MHz, DCD1, VDDD=1.</a:t>
            </a:r>
            <a:r>
              <a:rPr lang="en-US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V,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VNSubIn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=2 (instead of 5)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Ellipse 8"/>
          <p:cNvSpPr/>
          <p:nvPr/>
        </p:nvSpPr>
        <p:spPr bwMode="auto">
          <a:xfrm>
            <a:off x="2699792" y="1268759"/>
            <a:ext cx="216024" cy="2016225"/>
          </a:xfrm>
          <a:prstGeom prst="ellipse">
            <a:avLst/>
          </a:prstGeom>
          <a:noFill/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3131840" y="1556792"/>
            <a:ext cx="2581156" cy="4862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Column 52</a:t>
            </a:r>
          </a:p>
          <a:p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ADU: 94, 95, 96, 126, 127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1544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/>
          <p:cNvSpPr txBox="1"/>
          <p:nvPr/>
        </p:nvSpPr>
        <p:spPr>
          <a:xfrm>
            <a:off x="2771800" y="2838988"/>
            <a:ext cx="2973891" cy="28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15_01_12_parser_DCD0_63th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2815110" y="5036637"/>
            <a:ext cx="2973891" cy="28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15_01_12_parser_DCD0_64th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DCD noise – Comparison of </a:t>
            </a:r>
            <a:r>
              <a:rPr lang="en-US" dirty="0" err="1" smtClean="0"/>
              <a:t>BenchPS</a:t>
            </a:r>
            <a:r>
              <a:rPr lang="en-US" dirty="0" smtClean="0"/>
              <a:t> &amp; LMU PS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21.01.2015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>
          <a:xfrm>
            <a:off x="1957818" y="6570663"/>
            <a:ext cx="7017907" cy="28257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Felix Müller, 7th Belle II VXD Workshop and 18th International Workshop on DEPFET Detectors and Applications</a:t>
            </a:r>
            <a:endParaRPr lang="en-US" dirty="0"/>
          </a:p>
        </p:txBody>
      </p:sp>
      <p:sp>
        <p:nvSpPr>
          <p:cNvPr id="6" name="Textfeld 5"/>
          <p:cNvSpPr txBox="1"/>
          <p:nvPr/>
        </p:nvSpPr>
        <p:spPr>
          <a:xfrm>
            <a:off x="611560" y="4581128"/>
            <a:ext cx="149592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Bench Power</a:t>
            </a:r>
          </a:p>
          <a:p>
            <a:pPr algn="ctr">
              <a:lnSpc>
                <a:spcPct val="150000"/>
              </a:lnSpc>
            </a:pP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Supplies</a:t>
            </a:r>
          </a:p>
          <a:p>
            <a:pPr algn="ctr">
              <a:lnSpc>
                <a:spcPct val="150000"/>
              </a:lnSpc>
            </a:pP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Hameg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4040)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1010123" y="2203748"/>
            <a:ext cx="947695" cy="4160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LMU PS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104" y="823663"/>
            <a:ext cx="6954226" cy="2894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7482" y="3718223"/>
            <a:ext cx="6975812" cy="2751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Abgerundetes Rechteck 12"/>
          <p:cNvSpPr/>
          <p:nvPr/>
        </p:nvSpPr>
        <p:spPr bwMode="auto">
          <a:xfrm>
            <a:off x="8244408" y="5853465"/>
            <a:ext cx="504056" cy="144016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8" name="Abgerundetes Rechteck 7"/>
          <p:cNvSpPr/>
          <p:nvPr/>
        </p:nvSpPr>
        <p:spPr bwMode="auto">
          <a:xfrm>
            <a:off x="8244408" y="3011191"/>
            <a:ext cx="504056" cy="144016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173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feld 18"/>
          <p:cNvSpPr txBox="1"/>
          <p:nvPr/>
        </p:nvSpPr>
        <p:spPr>
          <a:xfrm>
            <a:off x="2615756" y="2205246"/>
            <a:ext cx="5598007" cy="28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~/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ADC_curves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DCD_noise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/15_01_13_DCDpp0_66th/scan5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21.01.2015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>
          <a:xfrm>
            <a:off x="2195736" y="6570663"/>
            <a:ext cx="6779989" cy="28257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Felix Müller, 7th Belle II VXD Workshop and 18th International Workshop on DEPFET Detectors and Applications</a:t>
            </a:r>
            <a:endParaRPr lang="en-US" dirty="0"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1619672" y="119063"/>
            <a:ext cx="7344816" cy="479425"/>
          </a:xfrm>
        </p:spPr>
        <p:txBody>
          <a:bodyPr/>
          <a:lstStyle/>
          <a:p>
            <a:r>
              <a:rPr lang="en-US" dirty="0" smtClean="0"/>
              <a:t>DCD Noise – Optimize Parameters (2)</a:t>
            </a:r>
            <a:endParaRPr lang="en-US" dirty="0"/>
          </a:p>
        </p:txBody>
      </p:sp>
      <p:sp>
        <p:nvSpPr>
          <p:cNvPr id="7" name="Textfeld 6"/>
          <p:cNvSpPr txBox="1"/>
          <p:nvPr/>
        </p:nvSpPr>
        <p:spPr>
          <a:xfrm>
            <a:off x="857792" y="951580"/>
            <a:ext cx="11544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LMU PS</a:t>
            </a:r>
            <a:endParaRPr lang="en-US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241478" y="1670452"/>
            <a:ext cx="1106393" cy="4370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DCD on</a:t>
            </a:r>
          </a:p>
          <a:p>
            <a:pPr algn="ctr"/>
            <a:r>
              <a:rPr lang="en-US" sz="1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(DCD 1)</a:t>
            </a:r>
            <a:endParaRPr lang="en-US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1154227" y="4384631"/>
            <a:ext cx="1220206" cy="28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DCDs on</a:t>
            </a:r>
            <a:endParaRPr lang="en-US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564" y="3868998"/>
            <a:ext cx="6266855" cy="258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feld 13"/>
          <p:cNvSpPr txBox="1"/>
          <p:nvPr/>
        </p:nvSpPr>
        <p:spPr>
          <a:xfrm>
            <a:off x="814391" y="4797152"/>
            <a:ext cx="186621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daciampbias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66</a:t>
            </a:r>
          </a:p>
          <a:p>
            <a:pPr>
              <a:lnSpc>
                <a:spcPct val="100000"/>
              </a:lnSpc>
            </a:pP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dacifbpbias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80</a:t>
            </a:r>
          </a:p>
          <a:p>
            <a:pPr>
              <a:lnSpc>
                <a:spcPct val="100000"/>
              </a:lnSpc>
            </a:pP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dacipsource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88</a:t>
            </a:r>
          </a:p>
          <a:p>
            <a:pPr>
              <a:lnSpc>
                <a:spcPct val="100000"/>
              </a:lnSpc>
            </a:pP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dacipsource2 = 77</a:t>
            </a:r>
          </a:p>
          <a:p>
            <a:pPr>
              <a:lnSpc>
                <a:spcPct val="100000"/>
              </a:lnSpc>
            </a:pP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Abgerundetes Rechteck 15"/>
          <p:cNvSpPr/>
          <p:nvPr/>
        </p:nvSpPr>
        <p:spPr bwMode="auto">
          <a:xfrm>
            <a:off x="8213763" y="5853465"/>
            <a:ext cx="504056" cy="144016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2172357" y="831547"/>
            <a:ext cx="681106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optimized parameters for noise minimum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563" y="1191448"/>
            <a:ext cx="6266855" cy="2606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feld 19"/>
          <p:cNvSpPr txBox="1"/>
          <p:nvPr/>
        </p:nvSpPr>
        <p:spPr>
          <a:xfrm>
            <a:off x="850346" y="2060848"/>
            <a:ext cx="186621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daciampbias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64</a:t>
            </a:r>
          </a:p>
          <a:p>
            <a:pPr>
              <a:lnSpc>
                <a:spcPct val="100000"/>
              </a:lnSpc>
            </a:pP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dacifbpbias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85</a:t>
            </a:r>
          </a:p>
          <a:p>
            <a:pPr>
              <a:lnSpc>
                <a:spcPct val="100000"/>
              </a:lnSpc>
            </a:pP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dacipsource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82</a:t>
            </a:r>
          </a:p>
          <a:p>
            <a:pPr>
              <a:lnSpc>
                <a:spcPct val="100000"/>
              </a:lnSpc>
            </a:pP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dacipsource2 = 63</a:t>
            </a:r>
          </a:p>
          <a:p>
            <a:pPr>
              <a:lnSpc>
                <a:spcPct val="100000"/>
              </a:lnSpc>
            </a:pP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Abgerundetes Rechteck 20"/>
          <p:cNvSpPr/>
          <p:nvPr/>
        </p:nvSpPr>
        <p:spPr bwMode="auto">
          <a:xfrm>
            <a:off x="8213763" y="3212976"/>
            <a:ext cx="504056" cy="144016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440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1979712" y="3220569"/>
            <a:ext cx="5517857" cy="28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/home/hybrid5/TIMING/15_01_09_DCDpp0_1/pedestals_1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DCD1 Noise – Correlation (Pedestals , Noise)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21.01.2015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>
          <a:xfrm>
            <a:off x="2411760" y="6570663"/>
            <a:ext cx="6563965" cy="28257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Felix Müller, 7th Belle II VXD Workshop and 18th International Workshop on DEPFET Detectors and Applications</a:t>
            </a:r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836711"/>
            <a:ext cx="7056784" cy="5556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166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feld 8"/>
          <p:cNvSpPr txBox="1"/>
          <p:nvPr/>
        </p:nvSpPr>
        <p:spPr>
          <a:xfrm>
            <a:off x="2413018" y="2641723"/>
            <a:ext cx="4536504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/home/hybrid5/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ADC_curves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DHH_to_SMU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/2015_01_12__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17_00_18_0_V_logfile.pdf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DHH/DHE Internal Current Source - SMU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21.01.2015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>
          <a:xfrm>
            <a:off x="2051720" y="6570663"/>
            <a:ext cx="6924005" cy="28257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Felix Müller, 7th Belle II VXD Workshop and 18th International Workshop on DEPFET Detectors and Applications</a:t>
            </a: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160374"/>
            <a:ext cx="6552728" cy="5175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971600" y="871064"/>
            <a:ext cx="5158785" cy="28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DHE (former: DHH) operating at 6V connected to SMU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6372200" y="2492896"/>
            <a:ext cx="1048685" cy="2893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low-noise</a:t>
            </a:r>
            <a:endParaRPr lang="en-US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611560" y="2204864"/>
            <a:ext cx="1584176" cy="1069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DHE = </a:t>
            </a:r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 </a:t>
            </a:r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andling </a:t>
            </a:r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ngine – 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 Igor‘s talk on Thursday</a:t>
            </a:r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57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/>
          <p:cNvSpPr txBox="1"/>
          <p:nvPr/>
        </p:nvSpPr>
        <p:spPr>
          <a:xfrm>
            <a:off x="5436096" y="2656898"/>
            <a:ext cx="2448272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/home/hybrid5/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ADC_curves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DHH_to_DCD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/2015_01_13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2235661" y="2636912"/>
            <a:ext cx="2448272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/home/hybrid5/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ADC_curves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DHH_to_DCD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/2015_01_13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ADC Transfer Curves of DCD1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21.01.2015</a:t>
            </a:r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>
          <a:xfrm>
            <a:off x="1691680" y="6570663"/>
            <a:ext cx="7284045" cy="28257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Felix Müller, 7th Belle II VXD Workshop and 18th International Workshop on DEPFET Detectors and Applications</a:t>
            </a:r>
            <a:endParaRPr lang="en-GB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715" y="764704"/>
            <a:ext cx="3392218" cy="558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764704"/>
            <a:ext cx="3476160" cy="5652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Gerade Verbindung mit Pfeil 5"/>
          <p:cNvCxnSpPr>
            <a:stCxn id="8" idx="0"/>
          </p:cNvCxnSpPr>
          <p:nvPr/>
        </p:nvCxnSpPr>
        <p:spPr bwMode="auto">
          <a:xfrm flipV="1">
            <a:off x="7068706" y="1556792"/>
            <a:ext cx="527630" cy="949740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Textfeld 7"/>
          <p:cNvSpPr txBox="1"/>
          <p:nvPr/>
        </p:nvSpPr>
        <p:spPr>
          <a:xfrm>
            <a:off x="6240614" y="2506532"/>
            <a:ext cx="1656183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de-DE" sz="1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missing</a:t>
            </a:r>
            <a:r>
              <a:rPr lang="de-DE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code</a:t>
            </a:r>
            <a:r>
              <a:rPr lang="de-DE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“, </a:t>
            </a:r>
            <a:r>
              <a:rPr lang="de-DE" sz="1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known</a:t>
            </a:r>
            <a:r>
              <a:rPr lang="de-DE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</a:t>
            </a:r>
            <a:endParaRPr lang="en-US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5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977029" y="4941168"/>
            <a:ext cx="5225824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/home/hybrid5/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ADC_curves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DCD_noise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/15_01_19_parser_DCD3_71th/dcdpp_3_dacvnsubin_7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755577" y="1916832"/>
            <a:ext cx="4536504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home/hybrid5/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ADC_curves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DCD_noise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/15_01_15_parser_DCD3_70th/dcdpp_3_dacvnsubin_7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 of Matrix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02853" y="1556792"/>
            <a:ext cx="2941147" cy="4521200"/>
          </a:xfrm>
        </p:spPr>
        <p:txBody>
          <a:bodyPr/>
          <a:lstStyle/>
          <a:p>
            <a:pPr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 smtClean="0"/>
              <a:t>Connected to DCD4</a:t>
            </a:r>
          </a:p>
          <a:p>
            <a:pPr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 smtClean="0"/>
              <a:t>Light sensitive</a:t>
            </a:r>
          </a:p>
          <a:p>
            <a:pPr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 smtClean="0"/>
              <a:t>Row number not as expected</a:t>
            </a:r>
          </a:p>
          <a:p>
            <a:pPr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 smtClean="0"/>
              <a:t>No syn. between DHPT-SW &amp; DHPT-</a:t>
            </a:r>
            <a:r>
              <a:rPr lang="en-US" dirty="0" err="1" smtClean="0"/>
              <a:t>DCDpp</a:t>
            </a:r>
            <a:r>
              <a:rPr lang="en-US" dirty="0" smtClean="0"/>
              <a:t>?</a:t>
            </a:r>
          </a:p>
          <a:p>
            <a:pPr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 smtClean="0"/>
              <a:t>Differences between </a:t>
            </a:r>
            <a:r>
              <a:rPr lang="en-US" dirty="0" err="1" smtClean="0"/>
              <a:t>DCDpp</a:t>
            </a:r>
            <a:r>
              <a:rPr lang="en-US" dirty="0" smtClean="0"/>
              <a:t> DCDB in terms of </a:t>
            </a:r>
            <a:r>
              <a:rPr lang="en-US" dirty="0" err="1" smtClean="0"/>
              <a:t>syn</a:t>
            </a:r>
            <a:r>
              <a:rPr lang="en-US" dirty="0" smtClean="0"/>
              <a:t> reset?</a:t>
            </a:r>
          </a:p>
          <a:p>
            <a:pPr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 smtClean="0"/>
              <a:t>High noise</a:t>
            </a:r>
          </a:p>
          <a:p>
            <a:pPr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 smtClean="0"/>
              <a:t>Optimize voltages</a:t>
            </a:r>
          </a:p>
          <a:p>
            <a:pPr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 smtClean="0"/>
              <a:t>Optimize switcher sequence (sample point)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21.01.2015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>
          <a:xfrm>
            <a:off x="2411760" y="6570663"/>
            <a:ext cx="6563965" cy="28257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Felix Müller, 7th Belle II VXD Workshop and 18th International Workshop on DEPFET Detectors and Applications</a:t>
            </a:r>
            <a:endParaRPr lang="en-US" dirty="0"/>
          </a:p>
        </p:txBody>
      </p:sp>
      <p:sp>
        <p:nvSpPr>
          <p:cNvPr id="6" name="Textfeld 5"/>
          <p:cNvSpPr txBox="1"/>
          <p:nvPr/>
        </p:nvSpPr>
        <p:spPr>
          <a:xfrm>
            <a:off x="2955800" y="4003786"/>
            <a:ext cx="902811" cy="28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 rows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5" y="4293096"/>
            <a:ext cx="5447277" cy="1951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22999"/>
            <a:ext cx="5447277" cy="1935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feld 11"/>
          <p:cNvSpPr txBox="1"/>
          <p:nvPr/>
        </p:nvSpPr>
        <p:spPr>
          <a:xfrm>
            <a:off x="2955800" y="1033689"/>
            <a:ext cx="902811" cy="28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rows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9314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W17-4 – HLL </a:t>
            </a:r>
            <a:r>
              <a:rPr lang="en-US" dirty="0" err="1" smtClean="0"/>
              <a:t>Probecard</a:t>
            </a:r>
            <a:r>
              <a:rPr lang="en-US" dirty="0" smtClean="0"/>
              <a:t> Setup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21.01.2015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>
          <a:xfrm>
            <a:off x="2339752" y="6570663"/>
            <a:ext cx="6635973" cy="28257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Felix Müller, 7th Belle II VXD Workshop and 18th International Workshop on DEPFET Detectors and Applications</a:t>
            </a:r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836712"/>
            <a:ext cx="8460432" cy="564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6156176" y="1196752"/>
            <a:ext cx="2808654" cy="978729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none" rtlCol="0"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Runs with LMU PS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Configuration of all ASICs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HS links established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259632" y="5373216"/>
            <a:ext cx="5408725" cy="978729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new </a:t>
            </a:r>
            <a:r>
              <a:rPr lang="en-US" sz="1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probecards</a:t>
            </a:r>
            <a:r>
              <a:rPr lang="en-US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PXD9 are required</a:t>
            </a:r>
          </a:p>
          <a:p>
            <a:pPr>
              <a:lnSpc>
                <a:spcPct val="120000"/>
              </a:lnSpc>
            </a:pPr>
            <a:r>
              <a:rPr lang="en-US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=&gt; forward &amp; backward module</a:t>
            </a:r>
          </a:p>
          <a:p>
            <a:pPr>
              <a:lnSpc>
                <a:spcPct val="120000"/>
              </a:lnSpc>
            </a:pPr>
            <a:r>
              <a:rPr lang="en-US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=&gt; Adapter for commercial software &amp; hardware by Phillip</a:t>
            </a:r>
            <a:endParaRPr lang="en-US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573016"/>
            <a:ext cx="3446568" cy="2158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4269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153019"/>
            <a:ext cx="8492037" cy="1622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763588" y="119063"/>
            <a:ext cx="7980362" cy="479425"/>
          </a:xfrm>
        </p:spPr>
        <p:txBody>
          <a:bodyPr/>
          <a:lstStyle/>
          <a:p>
            <a:r>
              <a:rPr lang="en-US" dirty="0" smtClean="0"/>
              <a:t>Matrix Assembly</a:t>
            </a:r>
            <a:endParaRPr lang="en-US" dirty="0"/>
          </a:p>
        </p:txBody>
      </p:sp>
      <p:cxnSp>
        <p:nvCxnSpPr>
          <p:cNvPr id="10" name="Gerade Verbindung mit Pfeil 9"/>
          <p:cNvCxnSpPr>
            <a:stCxn id="11" idx="2"/>
          </p:cNvCxnSpPr>
          <p:nvPr/>
        </p:nvCxnSpPr>
        <p:spPr bwMode="auto">
          <a:xfrm flipH="1">
            <a:off x="1187624" y="3096843"/>
            <a:ext cx="197037" cy="1340269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feld 10"/>
          <p:cNvSpPr txBox="1"/>
          <p:nvPr/>
        </p:nvSpPr>
        <p:spPr>
          <a:xfrm>
            <a:off x="899592" y="2807533"/>
            <a:ext cx="970137" cy="28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Switcher</a:t>
            </a:r>
            <a:endParaRPr lang="en-US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Gerade Verbindung mit Pfeil 11"/>
          <p:cNvCxnSpPr>
            <a:stCxn id="14" idx="2"/>
          </p:cNvCxnSpPr>
          <p:nvPr/>
        </p:nvCxnSpPr>
        <p:spPr bwMode="auto">
          <a:xfrm flipH="1">
            <a:off x="5770620" y="3096843"/>
            <a:ext cx="313548" cy="1224136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Gerade Verbindung mit Pfeil 12"/>
          <p:cNvCxnSpPr>
            <a:stCxn id="15" idx="2"/>
          </p:cNvCxnSpPr>
          <p:nvPr/>
        </p:nvCxnSpPr>
        <p:spPr bwMode="auto">
          <a:xfrm flipH="1">
            <a:off x="6397715" y="3096843"/>
            <a:ext cx="390434" cy="1224136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Textfeld 13"/>
          <p:cNvSpPr txBox="1"/>
          <p:nvPr/>
        </p:nvSpPr>
        <p:spPr>
          <a:xfrm>
            <a:off x="5770620" y="2807533"/>
            <a:ext cx="627095" cy="28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DCD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6480212" y="2807533"/>
            <a:ext cx="615874" cy="28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DHP</a:t>
            </a:r>
          </a:p>
        </p:txBody>
      </p:sp>
      <p:cxnSp>
        <p:nvCxnSpPr>
          <p:cNvPr id="16" name="Gerade Verbindung mit Pfeil 15"/>
          <p:cNvCxnSpPr>
            <a:stCxn id="17" idx="2"/>
          </p:cNvCxnSpPr>
          <p:nvPr/>
        </p:nvCxnSpPr>
        <p:spPr bwMode="auto">
          <a:xfrm flipH="1">
            <a:off x="1187624" y="3096843"/>
            <a:ext cx="1359585" cy="2132357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Textfeld 16"/>
          <p:cNvSpPr txBox="1"/>
          <p:nvPr/>
        </p:nvSpPr>
        <p:spPr>
          <a:xfrm>
            <a:off x="2051720" y="2807533"/>
            <a:ext cx="990977" cy="28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DEPFET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3601031" y="2807533"/>
            <a:ext cx="1552028" cy="28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Passives (R,C)</a:t>
            </a:r>
          </a:p>
        </p:txBody>
      </p:sp>
      <p:cxnSp>
        <p:nvCxnSpPr>
          <p:cNvPr id="19" name="Gerade Verbindung mit Pfeil 18"/>
          <p:cNvCxnSpPr/>
          <p:nvPr/>
        </p:nvCxnSpPr>
        <p:spPr bwMode="auto">
          <a:xfrm flipH="1">
            <a:off x="2267744" y="3096843"/>
            <a:ext cx="1656184" cy="1340269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Gerade Verbindung mit Pfeil 19"/>
          <p:cNvCxnSpPr>
            <a:stCxn id="18" idx="2"/>
          </p:cNvCxnSpPr>
          <p:nvPr/>
        </p:nvCxnSpPr>
        <p:spPr bwMode="auto">
          <a:xfrm flipH="1">
            <a:off x="3923928" y="3096843"/>
            <a:ext cx="453117" cy="1340269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Gerade Verbindung mit Pfeil 20"/>
          <p:cNvCxnSpPr/>
          <p:nvPr/>
        </p:nvCxnSpPr>
        <p:spPr bwMode="auto">
          <a:xfrm>
            <a:off x="4644008" y="3096843"/>
            <a:ext cx="0" cy="1224136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" name="Textfeld 21"/>
          <p:cNvSpPr txBox="1"/>
          <p:nvPr/>
        </p:nvSpPr>
        <p:spPr>
          <a:xfrm>
            <a:off x="7884368" y="2807533"/>
            <a:ext cx="833883" cy="28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Kapton</a:t>
            </a:r>
            <a:endParaRPr lang="en-US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3" name="Gerade Verbindung mit Pfeil 22"/>
          <p:cNvCxnSpPr>
            <a:stCxn id="22" idx="2"/>
          </p:cNvCxnSpPr>
          <p:nvPr/>
        </p:nvCxnSpPr>
        <p:spPr bwMode="auto">
          <a:xfrm flipH="1">
            <a:off x="7792759" y="3096843"/>
            <a:ext cx="508551" cy="1224136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4" name="Textfeld 23"/>
          <p:cNvSpPr txBox="1"/>
          <p:nvPr/>
        </p:nvSpPr>
        <p:spPr>
          <a:xfrm>
            <a:off x="1003618" y="980728"/>
            <a:ext cx="7064755" cy="16681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Optionally, a matrix can be glued on the EMCM</a:t>
            </a:r>
          </a:p>
          <a:p>
            <a:endParaRPr lang="en-US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DEPFET matrix is electrically connected via wire-bonds</a:t>
            </a:r>
          </a:p>
          <a:p>
            <a:endParaRPr lang="en-US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Operate device and compare measurements to PCB-assembled test setups</a:t>
            </a:r>
          </a:p>
          <a:p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(performance, noise, Signal-to-noise, stability …)</a:t>
            </a:r>
          </a:p>
          <a:p>
            <a:endParaRPr lang="en-US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Drain lines are comparable with final modules ~45mm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6636121" y="836712"/>
            <a:ext cx="2086386" cy="90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de-DE" sz="11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latest</a:t>
            </a:r>
            <a:r>
              <a:rPr lang="de-DE" sz="11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1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generation</a:t>
            </a:r>
            <a:r>
              <a:rPr lang="de-DE" sz="11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1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1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ASICs:</a:t>
            </a:r>
          </a:p>
          <a:p>
            <a:pPr>
              <a:lnSpc>
                <a:spcPct val="120000"/>
              </a:lnSpc>
            </a:pPr>
            <a:r>
              <a:rPr lang="de-DE" sz="11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SwitcherB18v2.0</a:t>
            </a:r>
          </a:p>
          <a:p>
            <a:pPr>
              <a:lnSpc>
                <a:spcPct val="120000"/>
              </a:lnSpc>
            </a:pPr>
            <a:r>
              <a:rPr lang="de-DE" sz="11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de-DE" sz="11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DCDpp</a:t>
            </a:r>
            <a:endParaRPr lang="de-DE" sz="11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de-DE" sz="11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DHPT1.0</a:t>
            </a:r>
            <a:endParaRPr lang="en-US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Fußzeilenplatzhalter 4"/>
          <p:cNvSpPr>
            <a:spLocks noGrp="1"/>
          </p:cNvSpPr>
          <p:nvPr>
            <p:ph type="ftr" idx="11"/>
          </p:nvPr>
        </p:nvSpPr>
        <p:spPr>
          <a:xfrm>
            <a:off x="2339752" y="6570663"/>
            <a:ext cx="6635973" cy="28257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Felix Müller, 7th Belle II VXD Workshop and 18th International Workshop on DEPFET Detectors and Applications</a:t>
            </a:r>
            <a:endParaRPr lang="en-GB" dirty="0"/>
          </a:p>
        </p:txBody>
      </p:sp>
      <p:sp>
        <p:nvSpPr>
          <p:cNvPr id="29" name="Datumsplatzhalter 3"/>
          <p:cNvSpPr>
            <a:spLocks noGrp="1"/>
          </p:cNvSpPr>
          <p:nvPr>
            <p:ph type="dt" idx="10"/>
          </p:nvPr>
        </p:nvSpPr>
        <p:spPr>
          <a:xfrm>
            <a:off x="755650" y="6572250"/>
            <a:ext cx="5616575" cy="282575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21.01.2015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410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Data Patch Panel for DHH/DHEv2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21.01.2015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>
          <a:xfrm>
            <a:off x="2195736" y="6570663"/>
            <a:ext cx="6779989" cy="28257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Felix Müller, 7th Belle II VXD Workshop and 18th International Workshop on DEPFET Detectors and Applications</a:t>
            </a:r>
            <a:endParaRPr 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052735"/>
            <a:ext cx="5603953" cy="519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6372200" y="1412776"/>
            <a:ext cx="2771799" cy="3859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Data Patch Panel (v3) for new DHH/DHE v2</a:t>
            </a:r>
          </a:p>
          <a:p>
            <a:endParaRPr lang="en-US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Connect data cables to EMCM, connection to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Kapton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Flex</a:t>
            </a:r>
          </a:p>
          <a:p>
            <a:endParaRPr lang="en-US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1x Infiniband (HS signals)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1x RJ45 (JTAG)</a:t>
            </a:r>
          </a:p>
          <a:p>
            <a:endParaRPr lang="en-US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Testpads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0402 for HS signals</a:t>
            </a:r>
          </a:p>
          <a:p>
            <a:endParaRPr lang="en-US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Ohm impedance controlled</a:t>
            </a:r>
          </a:p>
          <a:p>
            <a:endParaRPr lang="en-US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FCK &amp; RST hard wired </a:t>
            </a:r>
          </a:p>
          <a:p>
            <a:endParaRPr lang="en-US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Headers for: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Chassis GND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Curmon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(&amp; GNDA)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4211960" y="5876258"/>
            <a:ext cx="1619354" cy="28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DHH/DHE v2</a:t>
            </a:r>
            <a:endParaRPr lang="en-US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Gerade Verbindung mit Pfeil 9"/>
          <p:cNvCxnSpPr>
            <a:stCxn id="8" idx="0"/>
          </p:cNvCxnSpPr>
          <p:nvPr/>
        </p:nvCxnSpPr>
        <p:spPr bwMode="auto">
          <a:xfrm flipV="1">
            <a:off x="5021637" y="5272294"/>
            <a:ext cx="198435" cy="603964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Gerade Verbindung mit Pfeil 12"/>
          <p:cNvCxnSpPr>
            <a:stCxn id="8" idx="1"/>
          </p:cNvCxnSpPr>
          <p:nvPr/>
        </p:nvCxnSpPr>
        <p:spPr bwMode="auto">
          <a:xfrm flipH="1" flipV="1">
            <a:off x="1979712" y="5517232"/>
            <a:ext cx="2232248" cy="503681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Textfeld 15"/>
          <p:cNvSpPr txBox="1"/>
          <p:nvPr/>
        </p:nvSpPr>
        <p:spPr>
          <a:xfrm>
            <a:off x="827584" y="3025963"/>
            <a:ext cx="1063112" cy="28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1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Kapton</a:t>
            </a:r>
            <a:endParaRPr lang="en-US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Gerade Verbindung mit Pfeil 16"/>
          <p:cNvCxnSpPr>
            <a:stCxn id="16" idx="3"/>
          </p:cNvCxnSpPr>
          <p:nvPr/>
        </p:nvCxnSpPr>
        <p:spPr bwMode="auto">
          <a:xfrm>
            <a:off x="1890696" y="3170618"/>
            <a:ext cx="1385160" cy="618422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416157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KPCB – instead of DPP, PPP, </a:t>
            </a:r>
            <a:r>
              <a:rPr lang="en-US" dirty="0" err="1" smtClean="0"/>
              <a:t>Kapton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55576" y="1117171"/>
            <a:ext cx="2657872" cy="1800424"/>
          </a:xfrm>
        </p:spPr>
        <p:txBody>
          <a:bodyPr/>
          <a:lstStyle/>
          <a:p>
            <a:r>
              <a:rPr lang="en-US" dirty="0" smtClean="0"/>
              <a:t>For EMCM and PXD9</a:t>
            </a:r>
          </a:p>
          <a:p>
            <a:r>
              <a:rPr lang="en-US" dirty="0" smtClean="0"/>
              <a:t>Replaces:</a:t>
            </a:r>
          </a:p>
          <a:p>
            <a:pPr lvl="1"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 err="1" smtClean="0"/>
              <a:t>Kapton</a:t>
            </a:r>
            <a:r>
              <a:rPr lang="en-US" dirty="0" smtClean="0"/>
              <a:t> Flex</a:t>
            </a:r>
          </a:p>
          <a:p>
            <a:pPr marL="742950" lvl="1" indent="-285750"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 err="1" smtClean="0"/>
              <a:t>DataPatchPanel</a:t>
            </a:r>
            <a:endParaRPr lang="en-US" dirty="0" smtClean="0"/>
          </a:p>
          <a:p>
            <a:pPr marL="742950" lvl="1" indent="-285750"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 err="1" smtClean="0"/>
              <a:t>PowerPatchPanel</a:t>
            </a:r>
            <a:endParaRPr lang="en-US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21.01.2015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>
          <a:xfrm>
            <a:off x="2123728" y="6570663"/>
            <a:ext cx="6851997" cy="28257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Felix Müller, 7th Belle II VXD Workshop and 18th International Workshop on DEPFET Detectors and Applications</a:t>
            </a:r>
            <a:endParaRPr lang="en-US" dirty="0"/>
          </a:p>
        </p:txBody>
      </p:sp>
      <p:pic>
        <p:nvPicPr>
          <p:cNvPr id="25604" name="Picture 4" descr="B:\PCB\EMCM\PCB_instead_Kapton_PPP_DPP\Tscharlie\neues Boar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465265"/>
            <a:ext cx="4567064" cy="28562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6198" y="764704"/>
            <a:ext cx="5578545" cy="39846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270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033398"/>
            <a:ext cx="8419838" cy="3195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Measure</a:t>
            </a:r>
            <a:r>
              <a:rPr lang="de-DE" dirty="0" smtClean="0"/>
              <a:t> Data Chain - S-parameters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331640" y="4365104"/>
            <a:ext cx="2153816" cy="416520"/>
          </a:xfrm>
        </p:spPr>
        <p:txBody>
          <a:bodyPr/>
          <a:lstStyle/>
          <a:p>
            <a:r>
              <a:rPr lang="de-DE" dirty="0"/>
              <a:t>GGB Probe Model 40A 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21.01.2015</a:t>
            </a:r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>
          <a:xfrm>
            <a:off x="1979712" y="6570663"/>
            <a:ext cx="6996013" cy="28257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Felix Müller, 7th Belle II VXD Workshop and 18th International Workshop on DEPFET Detectors and Applications</a:t>
            </a:r>
            <a:endParaRPr lang="en-GB" dirty="0"/>
          </a:p>
        </p:txBody>
      </p:sp>
      <p:cxnSp>
        <p:nvCxnSpPr>
          <p:cNvPr id="7" name="Gerade Verbindung mit Pfeil 6"/>
          <p:cNvCxnSpPr>
            <a:stCxn id="3" idx="0"/>
          </p:cNvCxnSpPr>
          <p:nvPr/>
        </p:nvCxnSpPr>
        <p:spPr bwMode="auto">
          <a:xfrm flipH="1" flipV="1">
            <a:off x="2123728" y="3140968"/>
            <a:ext cx="284820" cy="1224136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28162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and Outlook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21.01.2015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>
          <a:xfrm>
            <a:off x="1907704" y="6570663"/>
            <a:ext cx="7068021" cy="28257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Felix Müller, 7th Belle II VXD Workshop and 18th International Workshop on DEPFET Detectors and Applications</a:t>
            </a:r>
            <a:endParaRPr lang="en-US" dirty="0"/>
          </a:p>
        </p:txBody>
      </p:sp>
      <p:sp>
        <p:nvSpPr>
          <p:cNvPr id="6" name="Textfeld 5"/>
          <p:cNvSpPr txBox="1"/>
          <p:nvPr/>
        </p:nvSpPr>
        <p:spPr>
          <a:xfrm>
            <a:off x="1187624" y="1988840"/>
            <a:ext cx="184731" cy="4862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683568" y="980727"/>
            <a:ext cx="8460432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Timing issues between DCD and DHP are mainly solved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 pattern looks almost correct (except of 3 columns)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100% correct test pattern does not guarantee 100% correct 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readout ↔ 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noisy ADCs ?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DCD optimized (noise ~ 0.6ADUs) with LMU PS (all ASICs in operation)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Aurora links partially established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High Speed Probe (@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Probecard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setup)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Data chain, extract S-parameters, measurements start 27th (Jan 2015)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Zero Suppressed 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Readout 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(Feb 2015)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JTAG Boundary 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Scan ↔ 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PCB is already ordered (Feb 2015)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KPCB ↔ 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EMCM, PXD9 (finished till Apr (2015))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2411760" y="879004"/>
            <a:ext cx="5019675" cy="5016758"/>
          </a:xfrm>
          <a:prstGeom prst="rect">
            <a:avLst/>
          </a:prstGeom>
          <a:blipFill dpi="0" rotWithShape="1">
            <a:blip r:embed="rId2">
              <a:alphaModFix amt="25000"/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de-DE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439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Abbreviations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21.01.2015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>
          <a:xfrm>
            <a:off x="2051720" y="6570663"/>
            <a:ext cx="6924005" cy="28257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Felix Müller, 7th Belle II VXD Workshop and 18th International Workshop on DEPFET Detectors and Applications</a:t>
            </a:r>
            <a:endParaRPr lang="en-US" dirty="0"/>
          </a:p>
        </p:txBody>
      </p:sp>
      <p:sp>
        <p:nvSpPr>
          <p:cNvPr id="6" name="Inhaltsplatzhalter 2"/>
          <p:cNvSpPr>
            <a:spLocks noGrp="1"/>
          </p:cNvSpPr>
          <p:nvPr>
            <p:ph idx="1"/>
          </p:nvPr>
        </p:nvSpPr>
        <p:spPr>
          <a:xfrm>
            <a:off x="755576" y="1124744"/>
            <a:ext cx="8224838" cy="5313064"/>
          </a:xfrm>
        </p:spPr>
        <p:txBody>
          <a:bodyPr/>
          <a:lstStyle/>
          <a:p>
            <a:r>
              <a:rPr lang="en-US" dirty="0" smtClean="0"/>
              <a:t>ADC = </a:t>
            </a:r>
            <a:r>
              <a:rPr lang="en-US" b="1" dirty="0" smtClean="0"/>
              <a:t>A</a:t>
            </a:r>
            <a:r>
              <a:rPr lang="en-US" dirty="0" smtClean="0"/>
              <a:t>nalog-to-</a:t>
            </a:r>
            <a:r>
              <a:rPr lang="en-US" b="1" dirty="0" smtClean="0"/>
              <a:t>D</a:t>
            </a:r>
            <a:r>
              <a:rPr lang="en-US" dirty="0" smtClean="0"/>
              <a:t>igital-</a:t>
            </a:r>
            <a:r>
              <a:rPr lang="en-US" b="1" dirty="0" smtClean="0"/>
              <a:t>C</a:t>
            </a:r>
            <a:r>
              <a:rPr lang="en-US" dirty="0" smtClean="0"/>
              <a:t>onverter</a:t>
            </a:r>
          </a:p>
          <a:p>
            <a:r>
              <a:rPr lang="en-US" dirty="0" smtClean="0"/>
              <a:t>ADU = </a:t>
            </a:r>
            <a:r>
              <a:rPr lang="en-US" b="1" dirty="0" smtClean="0"/>
              <a:t>A</a:t>
            </a:r>
            <a:r>
              <a:rPr lang="en-US" dirty="0" smtClean="0"/>
              <a:t>nalog-to-</a:t>
            </a:r>
            <a:r>
              <a:rPr lang="en-US" b="1" dirty="0" smtClean="0"/>
              <a:t>D</a:t>
            </a:r>
            <a:r>
              <a:rPr lang="en-US" dirty="0" smtClean="0"/>
              <a:t>igital </a:t>
            </a:r>
            <a:r>
              <a:rPr lang="en-US" b="1" dirty="0" smtClean="0"/>
              <a:t>U</a:t>
            </a:r>
            <a:r>
              <a:rPr lang="en-US" dirty="0" smtClean="0"/>
              <a:t>nit</a:t>
            </a:r>
          </a:p>
          <a:p>
            <a:r>
              <a:rPr lang="en-US" dirty="0" smtClean="0"/>
              <a:t>ASIC = </a:t>
            </a:r>
            <a:r>
              <a:rPr lang="en-US" b="1" dirty="0" smtClean="0"/>
              <a:t>A</a:t>
            </a:r>
            <a:r>
              <a:rPr lang="en-US" dirty="0" smtClean="0"/>
              <a:t>pplication-</a:t>
            </a:r>
            <a:r>
              <a:rPr lang="en-US" b="1" dirty="0" smtClean="0"/>
              <a:t>S</a:t>
            </a:r>
            <a:r>
              <a:rPr lang="en-US" dirty="0" smtClean="0"/>
              <a:t>pecific </a:t>
            </a:r>
            <a:r>
              <a:rPr lang="en-US" b="1" dirty="0" smtClean="0"/>
              <a:t>I</a:t>
            </a:r>
            <a:r>
              <a:rPr lang="en-US" dirty="0" smtClean="0"/>
              <a:t>ntegrated </a:t>
            </a:r>
            <a:r>
              <a:rPr lang="en-US" b="1" dirty="0" smtClean="0"/>
              <a:t>C</a:t>
            </a:r>
            <a:r>
              <a:rPr lang="en-US" dirty="0" smtClean="0"/>
              <a:t>ircuit</a:t>
            </a:r>
          </a:p>
          <a:p>
            <a:r>
              <a:rPr lang="en-US" dirty="0" smtClean="0"/>
              <a:t>DCD = </a:t>
            </a:r>
            <a:r>
              <a:rPr lang="en-US" b="1" dirty="0" smtClean="0"/>
              <a:t>D</a:t>
            </a:r>
            <a:r>
              <a:rPr lang="en-US" dirty="0" smtClean="0"/>
              <a:t>rain </a:t>
            </a:r>
            <a:r>
              <a:rPr lang="en-US" b="1" dirty="0" smtClean="0"/>
              <a:t>C</a:t>
            </a:r>
            <a:r>
              <a:rPr lang="en-US" dirty="0" smtClean="0"/>
              <a:t>urrent </a:t>
            </a:r>
            <a:r>
              <a:rPr lang="en-US" b="1" dirty="0" smtClean="0"/>
              <a:t>D</a:t>
            </a:r>
            <a:r>
              <a:rPr lang="en-US" dirty="0" smtClean="0"/>
              <a:t>igitizer</a:t>
            </a:r>
          </a:p>
          <a:p>
            <a:r>
              <a:rPr lang="en-US" dirty="0" err="1" smtClean="0"/>
              <a:t>DCDpp</a:t>
            </a:r>
            <a:r>
              <a:rPr lang="en-US" dirty="0" smtClean="0"/>
              <a:t> = </a:t>
            </a:r>
            <a:r>
              <a:rPr lang="en-US" b="1" dirty="0" smtClean="0"/>
              <a:t>D</a:t>
            </a:r>
            <a:r>
              <a:rPr lang="en-US" dirty="0" smtClean="0"/>
              <a:t>rain </a:t>
            </a:r>
            <a:r>
              <a:rPr lang="en-US" b="1" dirty="0" smtClean="0"/>
              <a:t>C</a:t>
            </a:r>
            <a:r>
              <a:rPr lang="en-US" dirty="0" smtClean="0"/>
              <a:t>urrent </a:t>
            </a:r>
            <a:r>
              <a:rPr lang="en-US" b="1" dirty="0" smtClean="0"/>
              <a:t>D</a:t>
            </a:r>
            <a:r>
              <a:rPr lang="en-US" dirty="0" smtClean="0"/>
              <a:t>igitizer </a:t>
            </a:r>
            <a:r>
              <a:rPr lang="en-US" b="1" dirty="0" smtClean="0"/>
              <a:t>P</a:t>
            </a:r>
            <a:r>
              <a:rPr lang="en-US" dirty="0" smtClean="0"/>
              <a:t>ipeline</a:t>
            </a:r>
          </a:p>
          <a:p>
            <a:r>
              <a:rPr lang="en-US" dirty="0" smtClean="0"/>
              <a:t>DHE = </a:t>
            </a:r>
            <a:r>
              <a:rPr lang="en-US" b="1" dirty="0" smtClean="0"/>
              <a:t>D</a:t>
            </a:r>
            <a:r>
              <a:rPr lang="en-US" dirty="0" smtClean="0"/>
              <a:t>ata </a:t>
            </a:r>
            <a:r>
              <a:rPr lang="en-US" b="1" dirty="0" smtClean="0"/>
              <a:t>H</a:t>
            </a:r>
            <a:r>
              <a:rPr lang="en-US" dirty="0" smtClean="0"/>
              <a:t>andling </a:t>
            </a:r>
            <a:r>
              <a:rPr lang="en-US" b="1" dirty="0" smtClean="0"/>
              <a:t>E</a:t>
            </a:r>
            <a:r>
              <a:rPr lang="en-US" dirty="0" smtClean="0"/>
              <a:t>ngine</a:t>
            </a:r>
          </a:p>
          <a:p>
            <a:r>
              <a:rPr lang="en-US" dirty="0" smtClean="0"/>
              <a:t>DHH = </a:t>
            </a:r>
            <a:r>
              <a:rPr lang="en-US" b="1" dirty="0" smtClean="0"/>
              <a:t>D</a:t>
            </a:r>
            <a:r>
              <a:rPr lang="en-US" dirty="0" smtClean="0"/>
              <a:t>ata </a:t>
            </a:r>
            <a:r>
              <a:rPr lang="en-US" b="1" dirty="0" smtClean="0"/>
              <a:t>H</a:t>
            </a:r>
            <a:r>
              <a:rPr lang="en-US" dirty="0" smtClean="0"/>
              <a:t>andling </a:t>
            </a:r>
            <a:r>
              <a:rPr lang="en-US" b="1" dirty="0" smtClean="0"/>
              <a:t>H</a:t>
            </a:r>
            <a:r>
              <a:rPr lang="en-US" dirty="0" smtClean="0"/>
              <a:t>ybrid</a:t>
            </a:r>
          </a:p>
          <a:p>
            <a:r>
              <a:rPr lang="en-US" dirty="0" smtClean="0"/>
              <a:t>DHP = </a:t>
            </a:r>
            <a:r>
              <a:rPr lang="en-US" b="1" dirty="0" smtClean="0"/>
              <a:t>D</a:t>
            </a:r>
            <a:r>
              <a:rPr lang="en-US" dirty="0" smtClean="0"/>
              <a:t>ata </a:t>
            </a:r>
            <a:r>
              <a:rPr lang="en-US" b="1" dirty="0" smtClean="0"/>
              <a:t>H</a:t>
            </a:r>
            <a:r>
              <a:rPr lang="en-US" dirty="0" smtClean="0"/>
              <a:t>andling </a:t>
            </a:r>
            <a:r>
              <a:rPr lang="en-US" b="1" dirty="0" smtClean="0"/>
              <a:t>P</a:t>
            </a:r>
            <a:r>
              <a:rPr lang="en-US" dirty="0" smtClean="0"/>
              <a:t>rocessor</a:t>
            </a:r>
          </a:p>
          <a:p>
            <a:r>
              <a:rPr lang="de-DE" dirty="0" smtClean="0"/>
              <a:t>DHPT = </a:t>
            </a:r>
            <a:r>
              <a:rPr lang="en-US" b="1" dirty="0"/>
              <a:t>D</a:t>
            </a:r>
            <a:r>
              <a:rPr lang="en-US" dirty="0"/>
              <a:t>ata </a:t>
            </a:r>
            <a:r>
              <a:rPr lang="en-US" b="1" dirty="0"/>
              <a:t>H</a:t>
            </a:r>
            <a:r>
              <a:rPr lang="en-US" dirty="0"/>
              <a:t>andling </a:t>
            </a:r>
            <a:r>
              <a:rPr lang="en-US" b="1" dirty="0"/>
              <a:t>P</a:t>
            </a:r>
            <a:r>
              <a:rPr lang="en-US" dirty="0"/>
              <a:t>rocessor </a:t>
            </a:r>
            <a:r>
              <a:rPr lang="de-DE" b="1" dirty="0" smtClean="0"/>
              <a:t>T</a:t>
            </a:r>
            <a:r>
              <a:rPr lang="de-DE" dirty="0" smtClean="0"/>
              <a:t>SMC </a:t>
            </a:r>
            <a:r>
              <a:rPr lang="de-DE" dirty="0"/>
              <a:t>65nm </a:t>
            </a:r>
            <a:r>
              <a:rPr lang="de-DE" dirty="0" err="1"/>
              <a:t>technology</a:t>
            </a:r>
            <a:endParaRPr lang="en-US" dirty="0" smtClean="0"/>
          </a:p>
          <a:p>
            <a:r>
              <a:rPr lang="en-US" dirty="0" smtClean="0"/>
              <a:t>EMCM = </a:t>
            </a:r>
            <a:r>
              <a:rPr lang="en-US" b="1" dirty="0" smtClean="0"/>
              <a:t>E</a:t>
            </a:r>
            <a:r>
              <a:rPr lang="en-US" dirty="0" smtClean="0"/>
              <a:t>lectrical </a:t>
            </a:r>
            <a:r>
              <a:rPr lang="en-US" b="1" dirty="0" smtClean="0"/>
              <a:t>M</a:t>
            </a:r>
            <a:r>
              <a:rPr lang="en-US" dirty="0" smtClean="0"/>
              <a:t>ulti-</a:t>
            </a:r>
            <a:r>
              <a:rPr lang="en-US" b="1" dirty="0" smtClean="0"/>
              <a:t>C</a:t>
            </a:r>
            <a:r>
              <a:rPr lang="en-US" dirty="0" smtClean="0"/>
              <a:t>hip </a:t>
            </a:r>
            <a:r>
              <a:rPr lang="en-US" b="1" dirty="0" smtClean="0"/>
              <a:t>M</a:t>
            </a:r>
            <a:r>
              <a:rPr lang="en-US" dirty="0" smtClean="0"/>
              <a:t>odule</a:t>
            </a:r>
          </a:p>
          <a:p>
            <a:r>
              <a:rPr lang="en-US" dirty="0" smtClean="0"/>
              <a:t>HS = </a:t>
            </a:r>
            <a:r>
              <a:rPr lang="en-US" b="1" dirty="0" smtClean="0"/>
              <a:t>H</a:t>
            </a:r>
            <a:r>
              <a:rPr lang="en-US" dirty="0" smtClean="0"/>
              <a:t>igh </a:t>
            </a:r>
            <a:r>
              <a:rPr lang="en-US" b="1" dirty="0" smtClean="0"/>
              <a:t>S</a:t>
            </a:r>
            <a:r>
              <a:rPr lang="en-US" dirty="0" smtClean="0"/>
              <a:t>peed</a:t>
            </a:r>
          </a:p>
          <a:p>
            <a:r>
              <a:rPr lang="en-US" dirty="0" smtClean="0"/>
              <a:t>JTAG = </a:t>
            </a:r>
            <a:r>
              <a:rPr lang="en-US" b="1" dirty="0" smtClean="0"/>
              <a:t>J</a:t>
            </a:r>
            <a:r>
              <a:rPr lang="en-US" dirty="0" smtClean="0"/>
              <a:t>oint </a:t>
            </a:r>
            <a:r>
              <a:rPr lang="en-US" b="1" dirty="0" smtClean="0"/>
              <a:t>T</a:t>
            </a:r>
            <a:r>
              <a:rPr lang="en-US" dirty="0" smtClean="0"/>
              <a:t>est </a:t>
            </a:r>
            <a:r>
              <a:rPr lang="en-US" b="1" dirty="0" smtClean="0"/>
              <a:t>A</a:t>
            </a:r>
            <a:r>
              <a:rPr lang="en-US" dirty="0" smtClean="0"/>
              <a:t>ction </a:t>
            </a:r>
            <a:r>
              <a:rPr lang="en-US" b="1" dirty="0" smtClean="0"/>
              <a:t>G</a:t>
            </a:r>
            <a:r>
              <a:rPr lang="en-US" dirty="0" smtClean="0"/>
              <a:t>roup</a:t>
            </a:r>
          </a:p>
          <a:p>
            <a:r>
              <a:rPr lang="en-US" dirty="0" smtClean="0"/>
              <a:t>KPCB = </a:t>
            </a:r>
            <a:r>
              <a:rPr lang="en-US" b="1" dirty="0" err="1" smtClean="0"/>
              <a:t>K</a:t>
            </a:r>
            <a:r>
              <a:rPr lang="en-US" dirty="0" err="1" smtClean="0"/>
              <a:t>apton</a:t>
            </a:r>
            <a:r>
              <a:rPr lang="en-US" dirty="0" smtClean="0"/>
              <a:t> replacement </a:t>
            </a:r>
            <a:r>
              <a:rPr lang="en-US" b="1" dirty="0" smtClean="0"/>
              <a:t>PCB</a:t>
            </a:r>
          </a:p>
          <a:p>
            <a:r>
              <a:rPr lang="en-US" dirty="0" smtClean="0"/>
              <a:t>PCB = </a:t>
            </a:r>
            <a:r>
              <a:rPr lang="en-US" b="1" dirty="0" smtClean="0"/>
              <a:t>P</a:t>
            </a:r>
            <a:r>
              <a:rPr lang="en-US" dirty="0" smtClean="0"/>
              <a:t>rinted </a:t>
            </a:r>
            <a:r>
              <a:rPr lang="en-US" b="1" dirty="0" smtClean="0"/>
              <a:t>C</a:t>
            </a:r>
            <a:r>
              <a:rPr lang="en-US" dirty="0" smtClean="0"/>
              <a:t>ircuit </a:t>
            </a:r>
            <a:r>
              <a:rPr lang="en-US" b="1" dirty="0" smtClean="0"/>
              <a:t>B</a:t>
            </a:r>
            <a:r>
              <a:rPr lang="en-US" dirty="0" smtClean="0"/>
              <a:t>oard</a:t>
            </a:r>
          </a:p>
          <a:p>
            <a:r>
              <a:rPr lang="en-US" dirty="0" smtClean="0"/>
              <a:t>PS = </a:t>
            </a:r>
            <a:r>
              <a:rPr lang="en-US" b="1" dirty="0" smtClean="0"/>
              <a:t>P</a:t>
            </a:r>
            <a:r>
              <a:rPr lang="en-US" dirty="0" smtClean="0"/>
              <a:t>ower </a:t>
            </a:r>
            <a:r>
              <a:rPr lang="en-US" b="1" dirty="0" smtClean="0"/>
              <a:t>S</a:t>
            </a:r>
            <a:r>
              <a:rPr lang="en-US" dirty="0" smtClean="0"/>
              <a:t>upply</a:t>
            </a:r>
          </a:p>
          <a:p>
            <a:r>
              <a:rPr lang="en-US" dirty="0" smtClean="0"/>
              <a:t>SMA = </a:t>
            </a:r>
            <a:r>
              <a:rPr lang="en-US" b="1" dirty="0" smtClean="0"/>
              <a:t>S</a:t>
            </a:r>
            <a:r>
              <a:rPr lang="en-US" dirty="0" smtClean="0"/>
              <a:t>ub-</a:t>
            </a:r>
            <a:r>
              <a:rPr lang="en-US" b="1" dirty="0" smtClean="0"/>
              <a:t>M</a:t>
            </a:r>
            <a:r>
              <a:rPr lang="en-US" dirty="0" smtClean="0"/>
              <a:t>iniature-</a:t>
            </a:r>
            <a:r>
              <a:rPr lang="en-US" b="1" dirty="0" smtClean="0"/>
              <a:t>A</a:t>
            </a:r>
          </a:p>
          <a:p>
            <a:r>
              <a:rPr lang="en-US" dirty="0" smtClean="0"/>
              <a:t>SMU = </a:t>
            </a:r>
            <a:r>
              <a:rPr lang="en-US" b="1" dirty="0" smtClean="0"/>
              <a:t>S</a:t>
            </a:r>
            <a:r>
              <a:rPr lang="en-US" dirty="0" smtClean="0"/>
              <a:t>ource-</a:t>
            </a:r>
            <a:r>
              <a:rPr lang="en-US" b="1" dirty="0" smtClean="0"/>
              <a:t>M</a:t>
            </a:r>
            <a:r>
              <a:rPr lang="en-US" dirty="0" smtClean="0"/>
              <a:t>easurement </a:t>
            </a:r>
            <a:r>
              <a:rPr lang="en-US" b="1" dirty="0" smtClean="0"/>
              <a:t>U</a:t>
            </a:r>
            <a:r>
              <a:rPr lang="en-US" dirty="0" smtClean="0"/>
              <a:t>nit</a:t>
            </a:r>
          </a:p>
          <a:p>
            <a:r>
              <a:rPr lang="en-US" dirty="0" smtClean="0"/>
              <a:t>SW = </a:t>
            </a:r>
            <a:r>
              <a:rPr lang="en-US" b="1" dirty="0" smtClean="0"/>
              <a:t>Sw</a:t>
            </a:r>
            <a:r>
              <a:rPr lang="en-US" dirty="0" smtClean="0"/>
              <a:t>itcher</a:t>
            </a:r>
          </a:p>
        </p:txBody>
      </p:sp>
    </p:spTree>
    <p:extLst>
      <p:ext uri="{BB962C8B-B14F-4D97-AF65-F5344CB8AC3E}">
        <p14:creationId xmlns:p14="http://schemas.microsoft.com/office/powerpoint/2010/main" val="309530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Data Transfer DCD – DHP (1)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21.01.2015</a:t>
            </a:r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>
          <a:xfrm>
            <a:off x="2267744" y="6570663"/>
            <a:ext cx="6707981" cy="28257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Felix Müller, 7th Belle II VXD Workshop and 18th International Workshop on DEPFET Detectors and Applications</a:t>
            </a:r>
            <a:endParaRPr lang="en-GB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55" y="980728"/>
            <a:ext cx="4166705" cy="5315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5508104" y="1268760"/>
            <a:ext cx="23342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</a:t>
            </a:r>
            <a:r>
              <a:rPr lang="de-DE" sz="1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buses</a:t>
            </a:r>
            <a:r>
              <a:rPr lang="de-DE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</a:t>
            </a:r>
            <a:r>
              <a:rPr lang="de-DE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de-DE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de-DE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</a:t>
            </a:r>
            <a:r>
              <a:rPr lang="de-DE" sz="1600" dirty="0" err="1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lines</a:t>
            </a:r>
            <a:r>
              <a:rPr lang="de-DE" sz="16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600" dirty="0"/>
              <a:t>≙</a:t>
            </a:r>
            <a:r>
              <a:rPr lang="de-DE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de-DE" sz="16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bits</a:t>
            </a:r>
            <a:r>
              <a:rPr lang="de-DE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DIX&lt;</a:t>
            </a:r>
            <a:r>
              <a:rPr lang="de-DE" sz="16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de-DE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0126015"/>
              </p:ext>
            </p:extLst>
          </p:nvPr>
        </p:nvGraphicFramePr>
        <p:xfrm>
          <a:off x="2411760" y="4077072"/>
          <a:ext cx="5485776" cy="571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64942"/>
                <a:gridCol w="664942"/>
                <a:gridCol w="581825"/>
                <a:gridCol w="581825"/>
                <a:gridCol w="581825"/>
                <a:gridCol w="581825"/>
                <a:gridCol w="581825"/>
                <a:gridCol w="664942"/>
                <a:gridCol w="581825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BIT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bit </a:t>
                      </a:r>
                      <a:r>
                        <a:rPr lang="en-US" sz="11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bit </a:t>
                      </a:r>
                      <a:r>
                        <a:rPr lang="en-US" sz="11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bit </a:t>
                      </a:r>
                      <a:r>
                        <a:rPr lang="en-US" sz="11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bit </a:t>
                      </a:r>
                      <a:r>
                        <a:rPr lang="en-US" sz="11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bit </a:t>
                      </a:r>
                      <a:r>
                        <a:rPr lang="en-US" sz="11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bit </a:t>
                      </a:r>
                      <a:r>
                        <a:rPr lang="en-US" sz="11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bit </a:t>
                      </a:r>
                      <a:r>
                        <a:rPr lang="en-US" sz="11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bit </a:t>
                      </a:r>
                      <a:r>
                        <a:rPr lang="en-US" sz="11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LINE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</a:t>
                      </a:r>
                      <a:r>
                        <a:rPr lang="en-US" sz="110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r>
                        <a:rPr lang="en-US" sz="11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&lt;0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</a:t>
                      </a:r>
                      <a:r>
                        <a:rPr lang="en-US" sz="110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r>
                        <a:rPr lang="en-US" sz="11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&lt;1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</a:t>
                      </a:r>
                      <a:r>
                        <a:rPr lang="en-US" sz="110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r>
                        <a:rPr lang="en-US" sz="11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&lt;2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</a:t>
                      </a:r>
                      <a:r>
                        <a:rPr lang="en-US" sz="110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r>
                        <a:rPr lang="en-US" sz="11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&lt;3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</a:t>
                      </a:r>
                      <a:r>
                        <a:rPr lang="en-US" sz="110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r>
                        <a:rPr lang="en-US" sz="11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&lt;4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</a:t>
                      </a:r>
                      <a:r>
                        <a:rPr lang="en-US" sz="110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r>
                        <a:rPr lang="en-US" sz="11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</a:t>
                      </a:r>
                      <a:r>
                        <a:rPr lang="en-US" sz="1100" u="none" strike="noStrike" dirty="0" smtClean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</a:t>
                      </a:r>
                      <a:r>
                        <a:rPr lang="en-US" sz="110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r>
                        <a:rPr lang="en-US" sz="11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&lt;6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</a:t>
                      </a:r>
                      <a:r>
                        <a:rPr lang="en-US" sz="110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r>
                        <a:rPr lang="en-US" sz="11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&lt;7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ADU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feld 7"/>
          <p:cNvSpPr txBox="1"/>
          <p:nvPr/>
        </p:nvSpPr>
        <p:spPr>
          <a:xfrm>
            <a:off x="5715692" y="5217268"/>
            <a:ext cx="1919115" cy="28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column</a:t>
            </a:r>
            <a:r>
              <a:rPr lang="de-DE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223 =&gt; DI6</a:t>
            </a:r>
          </a:p>
        </p:txBody>
      </p:sp>
      <p:graphicFrame>
        <p:nvGraphicFramePr>
          <p:cNvPr id="10" name="Tabel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876995"/>
              </p:ext>
            </p:extLst>
          </p:nvPr>
        </p:nvGraphicFramePr>
        <p:xfrm>
          <a:off x="2411760" y="3352712"/>
          <a:ext cx="5485776" cy="571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64942"/>
                <a:gridCol w="664942"/>
                <a:gridCol w="581825"/>
                <a:gridCol w="581825"/>
                <a:gridCol w="581825"/>
                <a:gridCol w="581825"/>
                <a:gridCol w="581825"/>
                <a:gridCol w="664942"/>
                <a:gridCol w="581825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BIT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bit </a:t>
                      </a:r>
                      <a:r>
                        <a:rPr lang="en-US" sz="11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bit </a:t>
                      </a:r>
                      <a:r>
                        <a:rPr lang="en-US" sz="11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bit </a:t>
                      </a:r>
                      <a:r>
                        <a:rPr lang="en-US" sz="11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bit </a:t>
                      </a:r>
                      <a:r>
                        <a:rPr lang="en-US" sz="11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bit </a:t>
                      </a:r>
                      <a:r>
                        <a:rPr lang="en-US" sz="11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bit </a:t>
                      </a:r>
                      <a:r>
                        <a:rPr lang="en-US" sz="11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bit </a:t>
                      </a:r>
                      <a:r>
                        <a:rPr lang="en-US" sz="11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bit </a:t>
                      </a:r>
                      <a:r>
                        <a:rPr lang="en-US" sz="11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LINE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DI0&lt;0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DI0&lt;1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DI0&lt;2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DI0&lt;3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DI0&lt;4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DI0&lt;5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DI0&lt;6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DI0&lt;7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ADU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Textfeld 8"/>
          <p:cNvSpPr txBox="1"/>
          <p:nvPr/>
        </p:nvSpPr>
        <p:spPr>
          <a:xfrm>
            <a:off x="7994096" y="3518430"/>
            <a:ext cx="729687" cy="2400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</a:t>
            </a:r>
            <a:r>
              <a:rPr lang="de-DE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0-31</a:t>
            </a:r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7936167" y="4245467"/>
            <a:ext cx="984565" cy="2400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</a:t>
            </a:r>
            <a:r>
              <a:rPr lang="de-DE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192-223</a:t>
            </a:r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5004048" y="5701438"/>
            <a:ext cx="3577760" cy="28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160AUD-128ADU=32ADU =&gt; </a:t>
            </a:r>
            <a:r>
              <a:rPr lang="de-DE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bit</a:t>
            </a:r>
            <a:r>
              <a:rPr lang="de-DE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53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Ellipse 12"/>
          <p:cNvSpPr/>
          <p:nvPr/>
        </p:nvSpPr>
        <p:spPr bwMode="auto">
          <a:xfrm>
            <a:off x="5940152" y="3971690"/>
            <a:ext cx="735098" cy="864096"/>
          </a:xfrm>
          <a:prstGeom prst="ellipse">
            <a:avLst/>
          </a:prstGeom>
          <a:noFill/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5004048" y="2420164"/>
            <a:ext cx="3510256" cy="28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de-DE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ine Tuning </a:t>
            </a:r>
            <a:r>
              <a:rPr lang="de-DE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parameters</a:t>
            </a:r>
            <a:r>
              <a:rPr lang="de-DE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SLDY 0..63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479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  <p:bldP spid="11" grpId="0"/>
      <p:bldP spid="13" grpId="0" animBg="1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EMCM Overview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21.01.2015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>
          <a:xfrm>
            <a:off x="2195736" y="6570663"/>
            <a:ext cx="6779989" cy="28257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Felix Müller, 7th Belle II VXD Workshop and 18th International Workshop on DEPFET Detectors and Applications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52" y="692696"/>
            <a:ext cx="8460432" cy="4098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6883710" y="5234564"/>
            <a:ext cx="949299" cy="28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totally: 8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6076713" y="5960017"/>
            <a:ext cx="1313052" cy="28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old ASICs: 5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7415795" y="5968778"/>
            <a:ext cx="1415644" cy="28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ASICs: </a:t>
            </a:r>
            <a:r>
              <a:rPr lang="en-US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Gerade Verbindung mit Pfeil 9"/>
          <p:cNvCxnSpPr>
            <a:stCxn id="6" idx="2"/>
            <a:endCxn id="7" idx="0"/>
          </p:cNvCxnSpPr>
          <p:nvPr/>
        </p:nvCxnSpPr>
        <p:spPr bwMode="auto">
          <a:xfrm flipH="1">
            <a:off x="6733239" y="5523874"/>
            <a:ext cx="625121" cy="436143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Gerade Verbindung mit Pfeil 11"/>
          <p:cNvCxnSpPr>
            <a:stCxn id="6" idx="2"/>
            <a:endCxn id="9" idx="0"/>
          </p:cNvCxnSpPr>
          <p:nvPr/>
        </p:nvCxnSpPr>
        <p:spPr bwMode="auto">
          <a:xfrm>
            <a:off x="7358360" y="5523874"/>
            <a:ext cx="765257" cy="444904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567369"/>
            <a:ext cx="3528392" cy="1925027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20" name="Gerade Verbindung 19"/>
          <p:cNvCxnSpPr/>
          <p:nvPr/>
        </p:nvCxnSpPr>
        <p:spPr bwMode="auto">
          <a:xfrm>
            <a:off x="663852" y="3573016"/>
            <a:ext cx="8460432" cy="0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22" name="Textfeld 21"/>
          <p:cNvSpPr txBox="1"/>
          <p:nvPr/>
        </p:nvSpPr>
        <p:spPr>
          <a:xfrm>
            <a:off x="4632966" y="4831376"/>
            <a:ext cx="4387015" cy="22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http://twiki.hll.mpg.de/bin/view/DepfetInternal/ShoppingMall#EMCM</a:t>
            </a:r>
          </a:p>
        </p:txBody>
      </p:sp>
    </p:spTree>
    <p:extLst>
      <p:ext uri="{BB962C8B-B14F-4D97-AF65-F5344CB8AC3E}">
        <p14:creationId xmlns:p14="http://schemas.microsoft.com/office/powerpoint/2010/main" val="161382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EMCM - Last Status – Using New ASICs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62000" y="1284288"/>
            <a:ext cx="6330280" cy="4521200"/>
          </a:xfrm>
        </p:spPr>
        <p:txBody>
          <a:bodyPr/>
          <a:lstStyle/>
          <a:p>
            <a:r>
              <a:rPr lang="en-US" b="1" dirty="0" smtClean="0"/>
              <a:t>W17-3</a:t>
            </a:r>
          </a:p>
          <a:p>
            <a:r>
              <a:rPr lang="en-US" dirty="0" smtClean="0"/>
              <a:t>	Configuration of 4 DHPs &amp; 4 DCDs &amp; 4 Switchers</a:t>
            </a:r>
          </a:p>
          <a:p>
            <a:r>
              <a:rPr lang="en-US" dirty="0" smtClean="0"/>
              <a:t>	Cannot assemble matrix (due to broken Switchers SW5 &amp; SW6)</a:t>
            </a:r>
          </a:p>
          <a:p>
            <a:r>
              <a:rPr lang="en-US" dirty="0" smtClean="0"/>
              <a:t>	Establish </a:t>
            </a:r>
            <a:r>
              <a:rPr lang="en-US" dirty="0" err="1" smtClean="0"/>
              <a:t>HighSpeed</a:t>
            </a:r>
            <a:r>
              <a:rPr lang="en-US" dirty="0" smtClean="0"/>
              <a:t> links, depending on frequency, voltage and cable length</a:t>
            </a:r>
          </a:p>
          <a:p>
            <a:endParaRPr lang="en-US" dirty="0" smtClean="0"/>
          </a:p>
          <a:p>
            <a:r>
              <a:rPr lang="en-US" b="1" dirty="0" smtClean="0"/>
              <a:t>W18-3</a:t>
            </a:r>
          </a:p>
          <a:p>
            <a:r>
              <a:rPr lang="en-US" dirty="0" smtClean="0"/>
              <a:t>	Configuration of 4 DHPs &amp; 4 DHPs &amp; 6 Switchers</a:t>
            </a:r>
          </a:p>
          <a:p>
            <a:r>
              <a:rPr lang="en-US" dirty="0" smtClean="0"/>
              <a:t>	Matrix – PXD6 E07 (W22) is assembled</a:t>
            </a:r>
          </a:p>
          <a:p>
            <a:r>
              <a:rPr lang="en-US" dirty="0" smtClean="0"/>
              <a:t>	Establish </a:t>
            </a:r>
            <a:r>
              <a:rPr lang="en-US" dirty="0" err="1" smtClean="0"/>
              <a:t>HighSpeed</a:t>
            </a:r>
            <a:r>
              <a:rPr lang="en-US" dirty="0" smtClean="0"/>
              <a:t> links, depending on frequency, voltage and cable length (DCD1 and DCD4, according to </a:t>
            </a:r>
            <a:r>
              <a:rPr lang="en-US" b="1" i="1" dirty="0" smtClean="0"/>
              <a:t>Belle II Note Number 0010</a:t>
            </a:r>
            <a:r>
              <a:rPr lang="en-US" dirty="0" smtClean="0"/>
              <a:t> </a:t>
            </a:r>
            <a:r>
              <a:rPr lang="en-US" u="sng" dirty="0" smtClean="0"/>
              <a:t>numbering scheme</a:t>
            </a:r>
            <a:r>
              <a:rPr lang="en-US" dirty="0" smtClean="0"/>
              <a:t>) – further measurements required</a:t>
            </a:r>
          </a:p>
          <a:p>
            <a:r>
              <a:rPr lang="en-US" dirty="0" smtClean="0"/>
              <a:t>		=&gt; Matrix is connected to DCD which can be readout</a:t>
            </a:r>
          </a:p>
          <a:p>
            <a:endParaRPr lang="en-US" dirty="0" smtClean="0"/>
          </a:p>
          <a:p>
            <a:r>
              <a:rPr lang="en-US" b="1" dirty="0" smtClean="0"/>
              <a:t>W17-4</a:t>
            </a:r>
          </a:p>
          <a:p>
            <a:r>
              <a:rPr lang="en-US" dirty="0" smtClean="0"/>
              <a:t>	Preparation for </a:t>
            </a:r>
            <a:r>
              <a:rPr lang="en-US" dirty="0" err="1" smtClean="0"/>
              <a:t>Probecard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21.01.2015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>
          <a:xfrm>
            <a:off x="2339752" y="6570663"/>
            <a:ext cx="6635973" cy="28257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Felix Müller, 7th Belle II VXD Workshop and 18th International Workshop on DEPFET Detectors and Applications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268760"/>
            <a:ext cx="1885950" cy="490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8625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W17-3 </a:t>
            </a:r>
            <a:r>
              <a:rPr lang="en-US" dirty="0" err="1" smtClean="0"/>
              <a:t>Freimann</a:t>
            </a:r>
            <a:r>
              <a:rPr lang="en-US" dirty="0" smtClean="0"/>
              <a:t> - Setup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21.01.2015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>
          <a:xfrm>
            <a:off x="1979712" y="6570663"/>
            <a:ext cx="6996013" cy="28257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Felix Müller, 7th Belle II VXD Workshop and 18th International Workshop on DEPFET Detectors and Applications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51" y="906935"/>
            <a:ext cx="3744416" cy="22349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51" y="3789040"/>
            <a:ext cx="3391866" cy="25449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532" y="2646824"/>
            <a:ext cx="5073468" cy="38066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4932040" y="1558393"/>
            <a:ext cx="3583032" cy="7853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EMCM with PCB for Switcher outputs</a:t>
            </a:r>
          </a:p>
          <a:p>
            <a:pPr>
              <a:lnSpc>
                <a:spcPct val="150000"/>
              </a:lnSpc>
            </a:pP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Patch Panel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4499992" y="4405470"/>
            <a:ext cx="1015021" cy="289310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Blackbox</a:t>
            </a:r>
            <a:endParaRPr lang="en-US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971600" y="3501008"/>
            <a:ext cx="2247731" cy="28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DHH and carrier board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Gerade Verbindung mit Pfeil 8"/>
          <p:cNvCxnSpPr>
            <a:stCxn id="3" idx="1"/>
            <a:endCxn id="6146" idx="3"/>
          </p:cNvCxnSpPr>
          <p:nvPr/>
        </p:nvCxnSpPr>
        <p:spPr bwMode="auto">
          <a:xfrm flipH="1">
            <a:off x="4360967" y="1951065"/>
            <a:ext cx="571073" cy="73344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Gerade Verbindung mit Pfeil 10"/>
          <p:cNvCxnSpPr>
            <a:stCxn id="7" idx="3"/>
          </p:cNvCxnSpPr>
          <p:nvPr/>
        </p:nvCxnSpPr>
        <p:spPr bwMode="auto">
          <a:xfrm>
            <a:off x="3219331" y="3645663"/>
            <a:ext cx="272549" cy="215385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18898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W18-3 HLL - Setup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21.01.2015</a:t>
            </a:r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>
          <a:xfrm>
            <a:off x="1619672" y="6570663"/>
            <a:ext cx="7356053" cy="28257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Felix Müller, 7th Belle II VXD Workshop and 18th International Workshop on DEPFET Detectors and Applications</a:t>
            </a:r>
            <a:endParaRPr lang="en-GB" dirty="0"/>
          </a:p>
        </p:txBody>
      </p:sp>
      <p:pic>
        <p:nvPicPr>
          <p:cNvPr id="6" name="Picture 2" descr="D:\users\chk\work\conferencese2014\Pisa2014\EMCM3_W18_module3\photos\IMG_268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1" b="9205"/>
          <a:stretch/>
        </p:blipFill>
        <p:spPr bwMode="auto">
          <a:xfrm>
            <a:off x="3379274" y="1201420"/>
            <a:ext cx="5400000" cy="32181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807" y="1479834"/>
            <a:ext cx="2616181" cy="239348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Rechteck 7"/>
          <p:cNvSpPr/>
          <p:nvPr/>
        </p:nvSpPr>
        <p:spPr bwMode="auto">
          <a:xfrm>
            <a:off x="4130387" y="2608711"/>
            <a:ext cx="550475" cy="559032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cxnSp>
        <p:nvCxnSpPr>
          <p:cNvPr id="9" name="Gerade Verbindung 8"/>
          <p:cNvCxnSpPr/>
          <p:nvPr/>
        </p:nvCxnSpPr>
        <p:spPr bwMode="auto">
          <a:xfrm flipH="1" flipV="1">
            <a:off x="3215988" y="1479834"/>
            <a:ext cx="914399" cy="1128877"/>
          </a:xfrm>
          <a:prstGeom prst="line">
            <a:avLst/>
          </a:prstGeom>
          <a:solidFill>
            <a:schemeClr val="tx2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Gerade Verbindung 9"/>
          <p:cNvCxnSpPr/>
          <p:nvPr/>
        </p:nvCxnSpPr>
        <p:spPr bwMode="auto">
          <a:xfrm flipH="1">
            <a:off x="3215988" y="3167743"/>
            <a:ext cx="914398" cy="705581"/>
          </a:xfrm>
          <a:prstGeom prst="line">
            <a:avLst/>
          </a:prstGeom>
          <a:solidFill>
            <a:schemeClr val="tx2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Inhaltsplatzhalter 5"/>
          <p:cNvSpPr>
            <a:spLocks noGrp="1"/>
          </p:cNvSpPr>
          <p:nvPr>
            <p:ph sz="quarter" idx="4294967295"/>
          </p:nvPr>
        </p:nvSpPr>
        <p:spPr>
          <a:xfrm>
            <a:off x="827584" y="4797152"/>
            <a:ext cx="7765732" cy="1351135"/>
          </a:xfrm>
          <a:prstGeom prst="rect">
            <a:avLst/>
          </a:prstGeom>
        </p:spPr>
        <p:txBody>
          <a:bodyPr/>
          <a:lstStyle/>
          <a:p>
            <a:pPr marL="358775" indent="-358775"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 smtClean="0"/>
              <a:t>All ASICs can be configured and read out, Switcher outputs ok!</a:t>
            </a:r>
            <a:endParaRPr lang="en-US" dirty="0"/>
          </a:p>
          <a:p>
            <a:pPr marL="358775" indent="-358775"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 smtClean="0"/>
              <a:t>Small PXD6 matrix (Wafer 22, E07, standard design 50 x 75 µm², short gate length 4µm) connected to (½) </a:t>
            </a:r>
            <a:r>
              <a:rPr lang="en-US" dirty="0" err="1" smtClean="0"/>
              <a:t>DCDPipeline</a:t>
            </a:r>
            <a:endParaRPr lang="en-US" dirty="0" smtClean="0"/>
          </a:p>
          <a:p>
            <a:pPr marL="358775" indent="-358775"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 smtClean="0"/>
              <a:t>EMCM connected to short (10 cm) </a:t>
            </a:r>
            <a:r>
              <a:rPr lang="en-US" dirty="0" err="1" smtClean="0"/>
              <a:t>Kapton</a:t>
            </a:r>
            <a:r>
              <a:rPr lang="en-US" dirty="0" smtClean="0"/>
              <a:t>, Data Patch Panel, </a:t>
            </a:r>
            <a:r>
              <a:rPr lang="en-US" dirty="0" err="1" smtClean="0"/>
              <a:t>Infiniband</a:t>
            </a:r>
            <a:r>
              <a:rPr lang="en-US" dirty="0" smtClean="0"/>
              <a:t> cables</a:t>
            </a:r>
          </a:p>
        </p:txBody>
      </p:sp>
    </p:spTree>
    <p:extLst>
      <p:ext uri="{BB962C8B-B14F-4D97-AF65-F5344CB8AC3E}">
        <p14:creationId xmlns:p14="http://schemas.microsoft.com/office/powerpoint/2010/main" val="216018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Consumption of ASICs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21.01.2015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>
          <a:xfrm>
            <a:off x="2160136" y="6570663"/>
            <a:ext cx="6815589" cy="28257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Felix Müller, 7th Belle II VXD Workshop and 18th International Workshop on DEPFET Detectors and Applications</a:t>
            </a:r>
            <a:endParaRPr lang="en-US" dirty="0"/>
          </a:p>
        </p:txBody>
      </p:sp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2242078"/>
              </p:ext>
            </p:extLst>
          </p:nvPr>
        </p:nvGraphicFramePr>
        <p:xfrm>
          <a:off x="1115616" y="3353544"/>
          <a:ext cx="7488833" cy="1371600"/>
        </p:xfrm>
        <a:graphic>
          <a:graphicData uri="http://schemas.openxmlformats.org/drawingml/2006/table">
            <a:tbl>
              <a:tblPr/>
              <a:tblGrid>
                <a:gridCol w="1944216"/>
                <a:gridCol w="1080120"/>
                <a:gridCol w="1080120"/>
                <a:gridCol w="1008112"/>
                <a:gridCol w="1201546"/>
                <a:gridCol w="1174719"/>
              </a:tblGrid>
              <a:tr h="0">
                <a:tc>
                  <a:txBody>
                    <a:bodyPr/>
                    <a:lstStyle/>
                    <a:p>
                      <a:r>
                        <a:rPr lang="de-DE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P4-1 – 305MHz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DCD1 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DCD2 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DCD3 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DCD4 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sum </a:t>
                      </a:r>
                    </a:p>
                  </a:txBody>
                  <a:tcPr marL="72000" marR="72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DCD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VDDD(all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</a:t>
                      </a:r>
                    </a:p>
                  </a:txBody>
                  <a:tcPr marL="72000" marR="7200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940 mA 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4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940 mA 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4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940 mA 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4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940 mA 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4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940 mA 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4F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DCD VDDA 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406 mA 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420 mA 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444 mA 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428 mA 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1698 mA 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DCD </a:t>
                      </a:r>
                      <a:r>
                        <a:rPr lang="en-US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RefIn</a:t>
                      </a:r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 mA 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4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 mA 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4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 mA 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4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 mA 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4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211 mA 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4F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DCD </a:t>
                      </a:r>
                      <a:r>
                        <a:rPr lang="en-US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AmpLow</a:t>
                      </a:r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 mA 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 mA 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 mA 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 mA 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370 mA 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8025480"/>
              </p:ext>
            </p:extLst>
          </p:nvPr>
        </p:nvGraphicFramePr>
        <p:xfrm>
          <a:off x="1115616" y="4937720"/>
          <a:ext cx="7488832" cy="1371600"/>
        </p:xfrm>
        <a:graphic>
          <a:graphicData uri="http://schemas.openxmlformats.org/drawingml/2006/table">
            <a:tbl>
              <a:tblPr/>
              <a:tblGrid>
                <a:gridCol w="1944216"/>
                <a:gridCol w="1080120"/>
                <a:gridCol w="1080120"/>
                <a:gridCol w="1080120"/>
                <a:gridCol w="1152128"/>
                <a:gridCol w="1152128"/>
              </a:tblGrid>
              <a:tr h="0">
                <a:tc>
                  <a:txBody>
                    <a:bodyPr/>
                    <a:lstStyle/>
                    <a:p>
                      <a:r>
                        <a:rPr lang="de-DE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W18-3 - 305MHz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DCD1 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DCD2 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DCD3 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DCD4 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sum </a:t>
                      </a:r>
                    </a:p>
                  </a:txBody>
                  <a:tcPr marL="72000" marR="72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DCD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VDDD(all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</a:t>
                      </a:r>
                    </a:p>
                  </a:txBody>
                  <a:tcPr marL="72000" marR="7200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617 mA 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4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608 mA 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4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620 mA 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4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620 mA 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4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620 mA 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4F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DCD VDDA 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735 mA 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767 mA 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830 mA 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755 mA 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2937 mA 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DCD </a:t>
                      </a:r>
                      <a:r>
                        <a:rPr lang="en-US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RefIn</a:t>
                      </a:r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 mA 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4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 mA 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4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 mA 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4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 mA 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4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327 mA 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4F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DCD </a:t>
                      </a:r>
                      <a:r>
                        <a:rPr lang="en-US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AmpLow</a:t>
                      </a:r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-280 mA 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-300 mA 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-330 mA 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-266 mA 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-1176 mA 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Tabel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0893633"/>
              </p:ext>
            </p:extLst>
          </p:nvPr>
        </p:nvGraphicFramePr>
        <p:xfrm>
          <a:off x="1115616" y="1916832"/>
          <a:ext cx="4392488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6"/>
                <a:gridCol w="864096"/>
                <a:gridCol w="1584176"/>
              </a:tblGrid>
              <a:tr h="257111">
                <a:tc>
                  <a:txBody>
                    <a:bodyPr/>
                    <a:lstStyle/>
                    <a:p>
                      <a:r>
                        <a:rPr lang="de-DE" sz="18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Voltage</a:t>
                      </a:r>
                      <a:endParaRPr lang="en-US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Value</a:t>
                      </a:r>
                      <a:endParaRPr lang="en-US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Reference </a:t>
                      </a:r>
                      <a:endParaRPr lang="en-US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67418">
                <a:tc>
                  <a:txBody>
                    <a:bodyPr/>
                    <a:lstStyle/>
                    <a:p>
                      <a:r>
                        <a:rPr lang="de-DE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DCD VDDD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 V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/>
                </a:tc>
                <a:tc>
                  <a:txBody>
                    <a:bodyPr/>
                    <a:lstStyle/>
                    <a:p>
                      <a:r>
                        <a:rPr lang="de-DE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GNDD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/>
                </a:tc>
              </a:tr>
              <a:tr h="267418">
                <a:tc>
                  <a:txBody>
                    <a:bodyPr/>
                    <a:lstStyle/>
                    <a:p>
                      <a:r>
                        <a:rPr lang="de-DE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DCD VDDA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1.9 V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/>
                </a:tc>
                <a:tc>
                  <a:txBody>
                    <a:bodyPr/>
                    <a:lstStyle/>
                    <a:p>
                      <a:r>
                        <a:rPr lang="de-DE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GNDA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/>
                </a:tc>
              </a:tr>
              <a:tr h="231907">
                <a:tc>
                  <a:txBody>
                    <a:bodyPr/>
                    <a:lstStyle/>
                    <a:p>
                      <a:r>
                        <a:rPr lang="de-DE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DCD </a:t>
                      </a:r>
                      <a:r>
                        <a:rPr lang="de-DE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RefIn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 V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/>
                </a:tc>
                <a:tc>
                  <a:txBody>
                    <a:bodyPr/>
                    <a:lstStyle/>
                    <a:p>
                      <a:r>
                        <a:rPr lang="de-DE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GNDA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/>
                </a:tc>
              </a:tr>
              <a:tr h="260357">
                <a:tc>
                  <a:txBody>
                    <a:bodyPr/>
                    <a:lstStyle/>
                    <a:p>
                      <a:r>
                        <a:rPr lang="de-DE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DCD </a:t>
                      </a:r>
                      <a:r>
                        <a:rPr lang="de-DE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AmpLow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 V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/>
                </a:tc>
                <a:tc>
                  <a:txBody>
                    <a:bodyPr/>
                    <a:lstStyle/>
                    <a:p>
                      <a:r>
                        <a:rPr lang="de-DE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GNDA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/>
                </a:tc>
              </a:tr>
            </a:tbl>
          </a:graphicData>
        </a:graphic>
      </p:graphicFrame>
      <p:sp>
        <p:nvSpPr>
          <p:cNvPr id="18" name="Textfeld 17"/>
          <p:cNvSpPr txBox="1"/>
          <p:nvPr/>
        </p:nvSpPr>
        <p:spPr>
          <a:xfrm>
            <a:off x="5455745" y="2995674"/>
            <a:ext cx="2840842" cy="28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(Bench PS: reference VDDA)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feld 18"/>
          <p:cNvSpPr txBox="1"/>
          <p:nvPr/>
        </p:nvSpPr>
        <p:spPr>
          <a:xfrm rot="16200000">
            <a:off x="330399" y="4005063"/>
            <a:ext cx="1048685" cy="28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DCD-Bv2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feld 19"/>
          <p:cNvSpPr txBox="1"/>
          <p:nvPr/>
        </p:nvSpPr>
        <p:spPr>
          <a:xfrm rot="16200000">
            <a:off x="392915" y="5608888"/>
            <a:ext cx="923651" cy="28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DCD-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2" name="Tabel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5034767"/>
              </p:ext>
            </p:extLst>
          </p:nvPr>
        </p:nvGraphicFramePr>
        <p:xfrm>
          <a:off x="1115616" y="764704"/>
          <a:ext cx="5688632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6"/>
                <a:gridCol w="864096"/>
                <a:gridCol w="1584176"/>
                <a:gridCol w="1296144"/>
              </a:tblGrid>
              <a:tr h="257111">
                <a:tc>
                  <a:txBody>
                    <a:bodyPr/>
                    <a:lstStyle/>
                    <a:p>
                      <a:r>
                        <a:rPr lang="de-DE" sz="18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Voltage</a:t>
                      </a:r>
                      <a:endParaRPr lang="en-US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Value</a:t>
                      </a:r>
                      <a:endParaRPr lang="en-US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Current</a:t>
                      </a:r>
                      <a:endParaRPr lang="en-US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Reference </a:t>
                      </a:r>
                      <a:endParaRPr lang="en-US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67418">
                <a:tc>
                  <a:txBody>
                    <a:bodyPr/>
                    <a:lstStyle/>
                    <a:p>
                      <a:r>
                        <a:rPr lang="de-DE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DHP IO / VDDD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 V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217 mA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/>
                </a:tc>
                <a:tc>
                  <a:txBody>
                    <a:bodyPr/>
                    <a:lstStyle/>
                    <a:p>
                      <a:r>
                        <a:rPr lang="de-DE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GNDD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/>
                </a:tc>
              </a:tr>
              <a:tr h="267418">
                <a:tc>
                  <a:txBody>
                    <a:bodyPr/>
                    <a:lstStyle/>
                    <a:p>
                      <a:r>
                        <a:rPr lang="de-DE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DHP Core / VDD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1.62 V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673 mA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/>
                </a:tc>
                <a:tc>
                  <a:txBody>
                    <a:bodyPr/>
                    <a:lstStyle/>
                    <a:p>
                      <a:r>
                        <a:rPr lang="de-DE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GNDD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/>
                </a:tc>
              </a:tr>
              <a:tr h="231907">
                <a:tc>
                  <a:txBody>
                    <a:bodyPr/>
                    <a:lstStyle/>
                    <a:p>
                      <a:r>
                        <a:rPr lang="de-DE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Switcher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 V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r>
                        <a:rPr lang="de-DE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mA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/>
                </a:tc>
                <a:tc>
                  <a:txBody>
                    <a:bodyPr/>
                    <a:lstStyle/>
                    <a:p>
                      <a:r>
                        <a:rPr lang="de-DE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GNDD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/>
                </a:tc>
              </a:tr>
            </a:tbl>
          </a:graphicData>
        </a:graphic>
      </p:graphicFrame>
      <p:sp>
        <p:nvSpPr>
          <p:cNvPr id="23" name="Textfeld 22"/>
          <p:cNvSpPr txBox="1"/>
          <p:nvPr/>
        </p:nvSpPr>
        <p:spPr>
          <a:xfrm>
            <a:off x="6012160" y="2234244"/>
            <a:ext cx="2592288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http://twiki.hll.mpg.de/bin/view/DepfetInternal/PowerSupplyScheme</a:t>
            </a:r>
          </a:p>
        </p:txBody>
      </p:sp>
      <p:sp>
        <p:nvSpPr>
          <p:cNvPr id="24" name="Ellipse 23"/>
          <p:cNvSpPr/>
          <p:nvPr/>
        </p:nvSpPr>
        <p:spPr bwMode="auto">
          <a:xfrm>
            <a:off x="3203848" y="3861048"/>
            <a:ext cx="936104" cy="36004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cxnSp>
        <p:nvCxnSpPr>
          <p:cNvPr id="26" name="Gerade Verbindung mit Pfeil 25"/>
          <p:cNvCxnSpPr>
            <a:endCxn id="27" idx="0"/>
          </p:cNvCxnSpPr>
          <p:nvPr/>
        </p:nvCxnSpPr>
        <p:spPr bwMode="auto">
          <a:xfrm flipH="1">
            <a:off x="3668911" y="4221088"/>
            <a:ext cx="2989" cy="1239890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7" name="Ellipse 26"/>
          <p:cNvSpPr/>
          <p:nvPr/>
        </p:nvSpPr>
        <p:spPr bwMode="auto">
          <a:xfrm>
            <a:off x="3200859" y="5460978"/>
            <a:ext cx="936104" cy="36004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9" name="Ellipse 28"/>
          <p:cNvSpPr/>
          <p:nvPr/>
        </p:nvSpPr>
        <p:spPr bwMode="auto">
          <a:xfrm>
            <a:off x="4243481" y="4149718"/>
            <a:ext cx="936104" cy="36004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cxnSp>
        <p:nvCxnSpPr>
          <p:cNvPr id="30" name="Gerade Verbindung mit Pfeil 29"/>
          <p:cNvCxnSpPr>
            <a:endCxn id="31" idx="0"/>
          </p:cNvCxnSpPr>
          <p:nvPr/>
        </p:nvCxnSpPr>
        <p:spPr bwMode="auto">
          <a:xfrm flipH="1">
            <a:off x="4708544" y="4509758"/>
            <a:ext cx="2989" cy="1239890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1" name="Ellipse 30"/>
          <p:cNvSpPr/>
          <p:nvPr/>
        </p:nvSpPr>
        <p:spPr bwMode="auto">
          <a:xfrm>
            <a:off x="4240492" y="5749648"/>
            <a:ext cx="936104" cy="36004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32" name="Ellipse 31"/>
          <p:cNvSpPr/>
          <p:nvPr/>
        </p:nvSpPr>
        <p:spPr bwMode="auto">
          <a:xfrm>
            <a:off x="5296110" y="4373779"/>
            <a:ext cx="936104" cy="36004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cxnSp>
        <p:nvCxnSpPr>
          <p:cNvPr id="33" name="Gerade Verbindung mit Pfeil 32"/>
          <p:cNvCxnSpPr>
            <a:endCxn id="34" idx="0"/>
          </p:cNvCxnSpPr>
          <p:nvPr/>
        </p:nvCxnSpPr>
        <p:spPr bwMode="auto">
          <a:xfrm flipH="1">
            <a:off x="5761173" y="4733819"/>
            <a:ext cx="2989" cy="1239890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4" name="Ellipse 33"/>
          <p:cNvSpPr/>
          <p:nvPr/>
        </p:nvSpPr>
        <p:spPr bwMode="auto">
          <a:xfrm>
            <a:off x="5293121" y="5973709"/>
            <a:ext cx="936104" cy="36004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35" name="Textfeld 34"/>
          <p:cNvSpPr txBox="1"/>
          <p:nvPr/>
        </p:nvSpPr>
        <p:spPr>
          <a:xfrm>
            <a:off x="3061227" y="4680328"/>
            <a:ext cx="572593" cy="2893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x1.8</a:t>
            </a:r>
            <a:endParaRPr lang="en-US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feld 35"/>
          <p:cNvSpPr txBox="1"/>
          <p:nvPr/>
        </p:nvSpPr>
        <p:spPr>
          <a:xfrm>
            <a:off x="4116194" y="4959997"/>
            <a:ext cx="572593" cy="2893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x1.5</a:t>
            </a:r>
            <a:endParaRPr lang="en-US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feld 36"/>
          <p:cNvSpPr txBox="1"/>
          <p:nvPr/>
        </p:nvSpPr>
        <p:spPr>
          <a:xfrm>
            <a:off x="5170233" y="5249307"/>
            <a:ext cx="572593" cy="2893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x3.3</a:t>
            </a:r>
            <a:endParaRPr lang="en-US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9" name="Gerade Verbindung mit Pfeil 38"/>
          <p:cNvCxnSpPr/>
          <p:nvPr/>
        </p:nvCxnSpPr>
        <p:spPr bwMode="auto">
          <a:xfrm>
            <a:off x="3061227" y="5640998"/>
            <a:ext cx="4463101" cy="0"/>
          </a:xfrm>
          <a:prstGeom prst="straightConnector1">
            <a:avLst/>
          </a:prstGeom>
          <a:solidFill>
            <a:srgbClr val="00B8FF"/>
          </a:solidFill>
          <a:ln w="57150" cap="flat" cmpd="sng" algn="ctr">
            <a:solidFill>
              <a:srgbClr val="7030A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0" name="Textfeld 39"/>
          <p:cNvSpPr txBox="1"/>
          <p:nvPr/>
        </p:nvSpPr>
        <p:spPr>
          <a:xfrm>
            <a:off x="6048158" y="5301208"/>
            <a:ext cx="1083951" cy="28931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± 100 mA</a:t>
            </a:r>
            <a:endParaRPr lang="en-US" sz="16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1" name="Gerade Verbindung mit Pfeil 40"/>
          <p:cNvCxnSpPr/>
          <p:nvPr/>
        </p:nvCxnSpPr>
        <p:spPr bwMode="auto">
          <a:xfrm>
            <a:off x="3060528" y="5918912"/>
            <a:ext cx="4463101" cy="0"/>
          </a:xfrm>
          <a:prstGeom prst="straightConnector1">
            <a:avLst/>
          </a:prstGeom>
          <a:solidFill>
            <a:srgbClr val="00B8FF"/>
          </a:solidFill>
          <a:ln w="57150" cap="flat" cmpd="sng" algn="ctr">
            <a:solidFill>
              <a:srgbClr val="7030A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2" name="Textfeld 41"/>
          <p:cNvSpPr txBox="1"/>
          <p:nvPr/>
        </p:nvSpPr>
        <p:spPr>
          <a:xfrm>
            <a:off x="4711533" y="5590518"/>
            <a:ext cx="970137" cy="28931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± 20 mA</a:t>
            </a:r>
            <a:endParaRPr lang="en-US" sz="16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3" name="Gerade Verbindung mit Pfeil 42"/>
          <p:cNvCxnSpPr/>
          <p:nvPr/>
        </p:nvCxnSpPr>
        <p:spPr bwMode="auto">
          <a:xfrm>
            <a:off x="3060529" y="6215369"/>
            <a:ext cx="4463101" cy="0"/>
          </a:xfrm>
          <a:prstGeom prst="straightConnector1">
            <a:avLst/>
          </a:prstGeom>
          <a:solidFill>
            <a:srgbClr val="00B8FF"/>
          </a:solidFill>
          <a:ln w="57150" cap="flat" cmpd="sng" algn="ctr">
            <a:solidFill>
              <a:srgbClr val="7030A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4" name="Textfeld 43"/>
          <p:cNvSpPr txBox="1"/>
          <p:nvPr/>
        </p:nvSpPr>
        <p:spPr>
          <a:xfrm>
            <a:off x="3631125" y="5897766"/>
            <a:ext cx="970137" cy="28931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± 80 mA</a:t>
            </a:r>
            <a:endParaRPr lang="en-US" sz="16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9372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4" grpId="0" animBg="1"/>
      <p:bldP spid="27" grpId="0" animBg="1"/>
      <p:bldP spid="29" grpId="0" animBg="1"/>
      <p:bldP spid="31" grpId="0" animBg="1"/>
      <p:bldP spid="32" grpId="0" animBg="1"/>
      <p:bldP spid="34" grpId="0" animBg="1"/>
      <p:bldP spid="35" grpId="0" animBg="1"/>
      <p:bldP spid="36" grpId="0" animBg="1"/>
      <p:bldP spid="37" grpId="0" animBg="1"/>
      <p:bldP spid="40" grpId="0" animBg="1"/>
      <p:bldP spid="42" grpId="0" animBg="1"/>
      <p:bldP spid="4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Mapping - Electrical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21.01.2015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>
          <a:xfrm>
            <a:off x="2339752" y="6570663"/>
            <a:ext cx="6635973" cy="28257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Felix Müller, 7th Belle II VXD Workshop and 18th International Workshop on DEPFET Detectors and Applications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57" y="836713"/>
            <a:ext cx="3771367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4932040" y="1916832"/>
            <a:ext cx="3722494" cy="14711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tests:</a:t>
            </a:r>
          </a:p>
          <a:p>
            <a:endParaRPr lang="en-US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4-fold readout is not taken into account</a:t>
            </a:r>
          </a:p>
          <a:p>
            <a:endParaRPr lang="en-US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show data of electrical routing</a:t>
            </a:r>
          </a:p>
          <a:p>
            <a:endParaRPr lang="en-US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i.e. 256 ADC-channels (0..255)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Gerade Verbindung mit Pfeil 9"/>
          <p:cNvCxnSpPr>
            <a:stCxn id="11" idx="1"/>
          </p:cNvCxnSpPr>
          <p:nvPr/>
        </p:nvCxnSpPr>
        <p:spPr bwMode="auto">
          <a:xfrm flipH="1" flipV="1">
            <a:off x="4283968" y="4005064"/>
            <a:ext cx="1440160" cy="720719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7030A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feld 10"/>
          <p:cNvSpPr txBox="1"/>
          <p:nvPr/>
        </p:nvSpPr>
        <p:spPr>
          <a:xfrm>
            <a:off x="5724128" y="4581128"/>
            <a:ext cx="298480" cy="28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16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Gerade Verbindung mit Pfeil 15"/>
          <p:cNvCxnSpPr>
            <a:stCxn id="17" idx="1"/>
          </p:cNvCxnSpPr>
          <p:nvPr/>
        </p:nvCxnSpPr>
        <p:spPr bwMode="auto">
          <a:xfrm flipH="1" flipV="1">
            <a:off x="4283968" y="3717032"/>
            <a:ext cx="1440160" cy="720719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7030A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Textfeld 16"/>
          <p:cNvSpPr txBox="1"/>
          <p:nvPr/>
        </p:nvSpPr>
        <p:spPr>
          <a:xfrm>
            <a:off x="5724128" y="4293096"/>
            <a:ext cx="298480" cy="28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16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Gerade Verbindung mit Pfeil 17"/>
          <p:cNvCxnSpPr>
            <a:stCxn id="19" idx="1"/>
          </p:cNvCxnSpPr>
          <p:nvPr/>
        </p:nvCxnSpPr>
        <p:spPr bwMode="auto">
          <a:xfrm flipH="1" flipV="1">
            <a:off x="4309122" y="908082"/>
            <a:ext cx="1440160" cy="720718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7030A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Textfeld 18"/>
          <p:cNvSpPr txBox="1"/>
          <p:nvPr/>
        </p:nvSpPr>
        <p:spPr>
          <a:xfrm>
            <a:off x="5749282" y="1484145"/>
            <a:ext cx="412292" cy="28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en-US" sz="16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Gerade Verbindung mit Pfeil 19"/>
          <p:cNvCxnSpPr>
            <a:stCxn id="21" idx="1"/>
          </p:cNvCxnSpPr>
          <p:nvPr/>
        </p:nvCxnSpPr>
        <p:spPr bwMode="auto">
          <a:xfrm flipH="1" flipV="1">
            <a:off x="971600" y="908083"/>
            <a:ext cx="1440160" cy="720718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7030A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1" name="Textfeld 20"/>
          <p:cNvSpPr txBox="1"/>
          <p:nvPr/>
        </p:nvSpPr>
        <p:spPr>
          <a:xfrm>
            <a:off x="2411760" y="1484146"/>
            <a:ext cx="526106" cy="2893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255</a:t>
            </a:r>
            <a:endParaRPr lang="en-US" sz="16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3" name="Gerade Verbindung mit Pfeil 22"/>
          <p:cNvCxnSpPr>
            <a:stCxn id="24" idx="3"/>
          </p:cNvCxnSpPr>
          <p:nvPr/>
        </p:nvCxnSpPr>
        <p:spPr bwMode="auto">
          <a:xfrm>
            <a:off x="2617906" y="3717032"/>
            <a:ext cx="1378030" cy="276003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7030A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4" name="Textfeld 23"/>
          <p:cNvSpPr txBox="1"/>
          <p:nvPr/>
        </p:nvSpPr>
        <p:spPr>
          <a:xfrm>
            <a:off x="2205614" y="3572377"/>
            <a:ext cx="412292" cy="2893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en-US" sz="16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62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feld 13"/>
          <p:cNvSpPr txBox="1"/>
          <p:nvPr/>
        </p:nvSpPr>
        <p:spPr>
          <a:xfrm>
            <a:off x="5139099" y="2044703"/>
            <a:ext cx="2382220" cy="88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~/TIMING/15_12_22_DCDpp0_1/test_pattern_of_dhpdcd0_bit61_SLDY_0.pdf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1492017" y="2924944"/>
            <a:ext cx="2382220" cy="88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~/TIMING/15_12_22_DCDpp0_3/test_pattern_of_dhpdcd0_bit15_SLDY_0.pdf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Timing Issues – Test Pattern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21.01.2015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>
          <a:xfrm>
            <a:off x="2411760" y="6570663"/>
            <a:ext cx="6563965" cy="28257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Felix Müller, 7th Belle II VXD Workshop and 18th International Workshop on DEPFET Detectors and Applications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625" y="1682552"/>
            <a:ext cx="2857219" cy="4788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2377549" y="907442"/>
            <a:ext cx="5098127" cy="28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Difference (expected Test Pattern , Measured Pattern)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4902575" y="1393242"/>
            <a:ext cx="2855269" cy="28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305MHz, DCD1, VDDD=1.8V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1364834" y="1400987"/>
            <a:ext cx="2855269" cy="28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250MHz, DCD1, VDDD=1.8V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682552"/>
            <a:ext cx="2846990" cy="4776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5366470" y="2924944"/>
            <a:ext cx="1925527" cy="7853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column 223</a:t>
            </a:r>
          </a:p>
          <a:p>
            <a:pPr algn="ctr">
              <a:lnSpc>
                <a:spcPct val="150000"/>
              </a:lnSpc>
            </a:pPr>
            <a:r>
              <a:rPr lang="en-US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(128ADU 160ADU)</a:t>
            </a:r>
            <a:endParaRPr lang="en-US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Ellipse 14"/>
          <p:cNvSpPr/>
          <p:nvPr/>
        </p:nvSpPr>
        <p:spPr bwMode="auto">
          <a:xfrm>
            <a:off x="7183985" y="1772815"/>
            <a:ext cx="291691" cy="4374339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993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PP_HLL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Comic Sans MS"/>
        <a:ea typeface=""/>
        <a:cs typeface="Arial"/>
      </a:majorFont>
      <a:minorFont>
        <a:latin typeface="Comic Sans M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80000"/>
          </a:lnSpc>
          <a:spcBef>
            <a:spcPct val="0"/>
          </a:spcBef>
          <a:spcAft>
            <a:spcPct val="0"/>
          </a:spcAft>
          <a:buClr>
            <a:srgbClr val="003366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80000"/>
          </a:lnSpc>
          <a:spcBef>
            <a:spcPct val="0"/>
          </a:spcBef>
          <a:spcAft>
            <a:spcPct val="0"/>
          </a:spcAft>
          <a:buClr>
            <a:srgbClr val="003366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16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MPP_HLL</Template>
  <TotalTime>0</TotalTime>
  <Words>1536</Words>
  <Application>Microsoft Office PowerPoint</Application>
  <PresentationFormat>Bildschirmpräsentation (4:3)</PresentationFormat>
  <Paragraphs>439</Paragraphs>
  <Slides>25</Slides>
  <Notes>0</Notes>
  <HiddenSlides>1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25</vt:i4>
      </vt:variant>
    </vt:vector>
  </HeadingPairs>
  <TitlesOfParts>
    <vt:vector size="26" baseType="lpstr">
      <vt:lpstr>MPP_HLL</vt:lpstr>
      <vt:lpstr> Latest results of EMCM tests / measurements</vt:lpstr>
      <vt:lpstr>Matrix Assembly</vt:lpstr>
      <vt:lpstr>EMCM Overview</vt:lpstr>
      <vt:lpstr>EMCM - Last Status – Using New ASICs</vt:lpstr>
      <vt:lpstr>W17-3 Freimann - Setup</vt:lpstr>
      <vt:lpstr>W18-3 HLL - Setup</vt:lpstr>
      <vt:lpstr>Power Consumption of ASICs</vt:lpstr>
      <vt:lpstr>Mapping - Electrical</vt:lpstr>
      <vt:lpstr>Timing Issues – Test Pattern</vt:lpstr>
      <vt:lpstr>Data Transfer DCD - DHP (2)</vt:lpstr>
      <vt:lpstr>Data Transfer DCD - DHP (3)</vt:lpstr>
      <vt:lpstr>Data Transfer DCD - DHP (4)</vt:lpstr>
      <vt:lpstr>DCD noise – Comparison of BenchPS &amp; LMU PS</vt:lpstr>
      <vt:lpstr>DCD Noise – Optimize Parameters (2)</vt:lpstr>
      <vt:lpstr>DCD1 Noise – Correlation (Pedestals , Noise)</vt:lpstr>
      <vt:lpstr>DHH/DHE Internal Current Source - SMU</vt:lpstr>
      <vt:lpstr>ADC Transfer Curves of DCD1</vt:lpstr>
      <vt:lpstr>Operation of Matrix</vt:lpstr>
      <vt:lpstr>W17-4 – HLL Probecard Setup</vt:lpstr>
      <vt:lpstr>New Data Patch Panel for DHH/DHEv2</vt:lpstr>
      <vt:lpstr>KPCB – instead of DPP, PPP, Kapton</vt:lpstr>
      <vt:lpstr>Measure Data Chain - S-parameters</vt:lpstr>
      <vt:lpstr>Summary and Outlook</vt:lpstr>
      <vt:lpstr>Abbreviations</vt:lpstr>
      <vt:lpstr>Data Transfer DCD – DHP (1)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Latest results of EMCM tests / measurements</dc:title>
  <dc:creator>Felix Müller</dc:creator>
  <cp:lastModifiedBy>Felix Müller</cp:lastModifiedBy>
  <cp:revision>65</cp:revision>
  <cp:lastPrinted>2012-02-06T08:36:01Z</cp:lastPrinted>
  <dcterms:created xsi:type="dcterms:W3CDTF">2015-01-19T09:13:43Z</dcterms:created>
  <dcterms:modified xsi:type="dcterms:W3CDTF">2015-01-21T12:53:20Z</dcterms:modified>
</cp:coreProperties>
</file>