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3"/>
  </p:notesMasterIdLst>
  <p:handoutMasterIdLst>
    <p:handoutMasterId r:id="rId24"/>
  </p:handoutMasterIdLst>
  <p:sldIdLst>
    <p:sldId id="714" r:id="rId3"/>
    <p:sldId id="966" r:id="rId4"/>
    <p:sldId id="969" r:id="rId5"/>
    <p:sldId id="977" r:id="rId6"/>
    <p:sldId id="978" r:id="rId7"/>
    <p:sldId id="979" r:id="rId8"/>
    <p:sldId id="971" r:id="rId9"/>
    <p:sldId id="970" r:id="rId10"/>
    <p:sldId id="972" r:id="rId11"/>
    <p:sldId id="973" r:id="rId12"/>
    <p:sldId id="974" r:id="rId13"/>
    <p:sldId id="976" r:id="rId14"/>
    <p:sldId id="981" r:id="rId15"/>
    <p:sldId id="982" r:id="rId16"/>
    <p:sldId id="968" r:id="rId17"/>
    <p:sldId id="980" r:id="rId18"/>
    <p:sldId id="983" r:id="rId19"/>
    <p:sldId id="984" r:id="rId20"/>
    <p:sldId id="985" r:id="rId21"/>
    <p:sldId id="986" r:id="rId22"/>
  </p:sldIdLst>
  <p:sldSz cx="9144000" cy="6858000" type="letter"/>
  <p:notesSz cx="7010400" cy="9296400"/>
  <p:defaultTextStyle>
    <a:defPPr>
      <a:defRPr lang="en-US"/>
    </a:defPPr>
    <a:lvl1pPr algn="l" rtl="0" eaLnBrk="0" fontAlgn="base" hangingPunct="0">
      <a:lnSpc>
        <a:spcPct val="90000"/>
      </a:lnSpc>
      <a:spcBef>
        <a:spcPct val="50000"/>
      </a:spcBef>
      <a:spcAft>
        <a:spcPct val="0"/>
      </a:spcAft>
      <a:buChar char="•"/>
      <a:defRPr sz="2000" kern="1200">
        <a:solidFill>
          <a:schemeClr val="accent2"/>
        </a:solidFill>
        <a:latin typeface="Comic Sans MS" charset="0"/>
        <a:ea typeface="ＭＳ Ｐゴシック" charset="0"/>
        <a:cs typeface="+mn-cs"/>
      </a:defRPr>
    </a:lvl1pPr>
    <a:lvl2pPr marL="457200" algn="l" rtl="0" eaLnBrk="0" fontAlgn="base" hangingPunct="0">
      <a:lnSpc>
        <a:spcPct val="90000"/>
      </a:lnSpc>
      <a:spcBef>
        <a:spcPct val="50000"/>
      </a:spcBef>
      <a:spcAft>
        <a:spcPct val="0"/>
      </a:spcAft>
      <a:buChar char="•"/>
      <a:defRPr sz="2000" kern="1200">
        <a:solidFill>
          <a:schemeClr val="accent2"/>
        </a:solidFill>
        <a:latin typeface="Comic Sans MS" charset="0"/>
        <a:ea typeface="ＭＳ Ｐゴシック" charset="0"/>
        <a:cs typeface="+mn-cs"/>
      </a:defRPr>
    </a:lvl2pPr>
    <a:lvl3pPr marL="914400" algn="l" rtl="0" eaLnBrk="0" fontAlgn="base" hangingPunct="0">
      <a:lnSpc>
        <a:spcPct val="90000"/>
      </a:lnSpc>
      <a:spcBef>
        <a:spcPct val="50000"/>
      </a:spcBef>
      <a:spcAft>
        <a:spcPct val="0"/>
      </a:spcAft>
      <a:buChar char="•"/>
      <a:defRPr sz="2000" kern="1200">
        <a:solidFill>
          <a:schemeClr val="accent2"/>
        </a:solidFill>
        <a:latin typeface="Comic Sans MS" charset="0"/>
        <a:ea typeface="ＭＳ Ｐゴシック" charset="0"/>
        <a:cs typeface="+mn-cs"/>
      </a:defRPr>
    </a:lvl3pPr>
    <a:lvl4pPr marL="1371600" algn="l" rtl="0" eaLnBrk="0" fontAlgn="base" hangingPunct="0">
      <a:lnSpc>
        <a:spcPct val="90000"/>
      </a:lnSpc>
      <a:spcBef>
        <a:spcPct val="50000"/>
      </a:spcBef>
      <a:spcAft>
        <a:spcPct val="0"/>
      </a:spcAft>
      <a:buChar char="•"/>
      <a:defRPr sz="2000" kern="1200">
        <a:solidFill>
          <a:schemeClr val="accent2"/>
        </a:solidFill>
        <a:latin typeface="Comic Sans MS" charset="0"/>
        <a:ea typeface="ＭＳ Ｐゴシック" charset="0"/>
        <a:cs typeface="+mn-cs"/>
      </a:defRPr>
    </a:lvl4pPr>
    <a:lvl5pPr marL="1828800" algn="l" rtl="0" eaLnBrk="0" fontAlgn="base" hangingPunct="0">
      <a:lnSpc>
        <a:spcPct val="90000"/>
      </a:lnSpc>
      <a:spcBef>
        <a:spcPct val="50000"/>
      </a:spcBef>
      <a:spcAft>
        <a:spcPct val="0"/>
      </a:spcAft>
      <a:buChar char="•"/>
      <a:defRPr sz="2000" kern="1200">
        <a:solidFill>
          <a:schemeClr val="accent2"/>
        </a:solidFill>
        <a:latin typeface="Comic Sans MS" charset="0"/>
        <a:ea typeface="ＭＳ Ｐゴシック" charset="0"/>
        <a:cs typeface="+mn-cs"/>
      </a:defRPr>
    </a:lvl5pPr>
    <a:lvl6pPr marL="2286000" algn="l" defTabSz="457200" rtl="0" eaLnBrk="1" latinLnBrk="0" hangingPunct="1">
      <a:defRPr sz="2000" kern="1200">
        <a:solidFill>
          <a:schemeClr val="accent2"/>
        </a:solidFill>
        <a:latin typeface="Comic Sans MS" charset="0"/>
        <a:ea typeface="ＭＳ Ｐゴシック" charset="0"/>
        <a:cs typeface="+mn-cs"/>
      </a:defRPr>
    </a:lvl6pPr>
    <a:lvl7pPr marL="2743200" algn="l" defTabSz="457200" rtl="0" eaLnBrk="1" latinLnBrk="0" hangingPunct="1">
      <a:defRPr sz="2000" kern="1200">
        <a:solidFill>
          <a:schemeClr val="accent2"/>
        </a:solidFill>
        <a:latin typeface="Comic Sans MS" charset="0"/>
        <a:ea typeface="ＭＳ Ｐゴシック" charset="0"/>
        <a:cs typeface="+mn-cs"/>
      </a:defRPr>
    </a:lvl7pPr>
    <a:lvl8pPr marL="3200400" algn="l" defTabSz="457200" rtl="0" eaLnBrk="1" latinLnBrk="0" hangingPunct="1">
      <a:defRPr sz="2000" kern="1200">
        <a:solidFill>
          <a:schemeClr val="accent2"/>
        </a:solidFill>
        <a:latin typeface="Comic Sans MS" charset="0"/>
        <a:ea typeface="ＭＳ Ｐゴシック" charset="0"/>
        <a:cs typeface="+mn-cs"/>
      </a:defRPr>
    </a:lvl8pPr>
    <a:lvl9pPr marL="3657600" algn="l" defTabSz="457200" rtl="0" eaLnBrk="1" latinLnBrk="0" hangingPunct="1">
      <a:defRPr sz="2000" kern="1200">
        <a:solidFill>
          <a:schemeClr val="accent2"/>
        </a:solidFill>
        <a:latin typeface="Comic Sans M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D55D"/>
    <a:srgbClr val="50BB56"/>
    <a:srgbClr val="69B1FF"/>
    <a:srgbClr val="FEFF8E"/>
    <a:srgbClr val="FFFD39"/>
    <a:srgbClr val="CCECFF"/>
    <a:srgbClr val="CCCCFF"/>
    <a:srgbClr val="FFCCFF"/>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4" autoAdjust="0"/>
    <p:restoredTop sz="97720" autoAdjust="0"/>
  </p:normalViewPr>
  <p:slideViewPr>
    <p:cSldViewPr>
      <p:cViewPr>
        <p:scale>
          <a:sx n="99" d="100"/>
          <a:sy n="99" d="100"/>
        </p:scale>
        <p:origin x="-792" y="-10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98" d="100"/>
        <a:sy n="98" d="100"/>
      </p:scale>
      <p:origin x="0" y="0"/>
    </p:cViewPr>
  </p:sorterViewPr>
  <p:notesViewPr>
    <p:cSldViewPr>
      <p:cViewPr varScale="1">
        <p:scale>
          <a:sx n="41" d="100"/>
          <a:sy n="41" d="100"/>
        </p:scale>
        <p:origin x="-1470" y="-6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t" anchorCtr="0" compatLnSpc="1">
            <a:prstTxWarp prst="textNoShape">
              <a:avLst/>
            </a:prstTxWarp>
          </a:bodyPr>
          <a:lstStyle>
            <a:lvl1pPr defTabSz="915988">
              <a:lnSpc>
                <a:spcPct val="100000"/>
              </a:lnSpc>
              <a:spcBef>
                <a:spcPct val="0"/>
              </a:spcBef>
              <a:buFontTx/>
              <a:buNone/>
              <a:defRPr sz="1300">
                <a:solidFill>
                  <a:schemeClr val="tx1"/>
                </a:solidFill>
                <a:latin typeface="Times New Roman" charset="0"/>
              </a:defRPr>
            </a:lvl1pPr>
          </a:lstStyle>
          <a:p>
            <a:endParaRPr lang="en-US"/>
          </a:p>
        </p:txBody>
      </p:sp>
      <p:sp>
        <p:nvSpPr>
          <p:cNvPr id="28675" name="Rectangle 3"/>
          <p:cNvSpPr>
            <a:spLocks noGrp="1" noChangeArrowheads="1"/>
          </p:cNvSpPr>
          <p:nvPr>
            <p:ph type="dt" sz="quarter" idx="1"/>
          </p:nvPr>
        </p:nvSpPr>
        <p:spPr bwMode="auto">
          <a:xfrm>
            <a:off x="396875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t" anchorCtr="0" compatLnSpc="1">
            <a:prstTxWarp prst="textNoShape">
              <a:avLst/>
            </a:prstTxWarp>
          </a:bodyPr>
          <a:lstStyle>
            <a:lvl1pPr algn="r" defTabSz="915988">
              <a:lnSpc>
                <a:spcPct val="100000"/>
              </a:lnSpc>
              <a:spcBef>
                <a:spcPct val="0"/>
              </a:spcBef>
              <a:buFontTx/>
              <a:buNone/>
              <a:defRPr sz="1300">
                <a:solidFill>
                  <a:schemeClr val="tx1"/>
                </a:solidFill>
                <a:latin typeface="Times New Roman" charset="0"/>
              </a:defRPr>
            </a:lvl1pPr>
          </a:lstStyle>
          <a:p>
            <a:endParaRPr lang="en-US"/>
          </a:p>
        </p:txBody>
      </p:sp>
      <p:sp>
        <p:nvSpPr>
          <p:cNvPr id="28676" name="Rectangle 4"/>
          <p:cNvSpPr>
            <a:spLocks noGrp="1" noChangeArrowheads="1"/>
          </p:cNvSpPr>
          <p:nvPr>
            <p:ph type="ftr" sz="quarter" idx="2"/>
          </p:nvPr>
        </p:nvSpPr>
        <p:spPr bwMode="auto">
          <a:xfrm>
            <a:off x="0" y="88312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b" anchorCtr="0" compatLnSpc="1">
            <a:prstTxWarp prst="textNoShape">
              <a:avLst/>
            </a:prstTxWarp>
          </a:bodyPr>
          <a:lstStyle>
            <a:lvl1pPr defTabSz="915988">
              <a:lnSpc>
                <a:spcPct val="100000"/>
              </a:lnSpc>
              <a:spcBef>
                <a:spcPct val="0"/>
              </a:spcBef>
              <a:buFontTx/>
              <a:buNone/>
              <a:defRPr sz="1300">
                <a:solidFill>
                  <a:schemeClr val="tx1"/>
                </a:solidFill>
                <a:latin typeface="Times New Roman" charset="0"/>
              </a:defRPr>
            </a:lvl1pPr>
          </a:lstStyle>
          <a:p>
            <a:endParaRPr lang="en-US"/>
          </a:p>
        </p:txBody>
      </p:sp>
      <p:sp>
        <p:nvSpPr>
          <p:cNvPr id="28677" name="Rectangle 5"/>
          <p:cNvSpPr>
            <a:spLocks noGrp="1" noChangeArrowheads="1"/>
          </p:cNvSpPr>
          <p:nvPr>
            <p:ph type="sldNum" sz="quarter" idx="3"/>
          </p:nvPr>
        </p:nvSpPr>
        <p:spPr bwMode="auto">
          <a:xfrm>
            <a:off x="3968750" y="8831263"/>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b" anchorCtr="0" compatLnSpc="1">
            <a:prstTxWarp prst="textNoShape">
              <a:avLst/>
            </a:prstTxWarp>
          </a:bodyPr>
          <a:lstStyle>
            <a:lvl1pPr algn="r" defTabSz="915988">
              <a:lnSpc>
                <a:spcPct val="100000"/>
              </a:lnSpc>
              <a:spcBef>
                <a:spcPct val="0"/>
              </a:spcBef>
              <a:buFontTx/>
              <a:buNone/>
              <a:defRPr sz="1300">
                <a:solidFill>
                  <a:schemeClr val="tx1"/>
                </a:solidFill>
                <a:latin typeface="Times New Roman" charset="0"/>
              </a:defRPr>
            </a:lvl1pPr>
          </a:lstStyle>
          <a:p>
            <a:fld id="{F709E336-63E8-E249-AC39-E22A3AD1C6A2}" type="slidenum">
              <a:rPr lang="en-US"/>
              <a:pPr/>
              <a:t>‹#›</a:t>
            </a:fld>
            <a:endParaRPr lang="en-US"/>
          </a:p>
        </p:txBody>
      </p:sp>
    </p:spTree>
    <p:extLst>
      <p:ext uri="{BB962C8B-B14F-4D97-AF65-F5344CB8AC3E}">
        <p14:creationId xmlns:p14="http://schemas.microsoft.com/office/powerpoint/2010/main" val="1058466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t" anchorCtr="0" compatLnSpc="1">
            <a:prstTxWarp prst="textNoShape">
              <a:avLst/>
            </a:prstTxWarp>
          </a:bodyPr>
          <a:lstStyle>
            <a:lvl1pPr defTabSz="915988">
              <a:lnSpc>
                <a:spcPct val="100000"/>
              </a:lnSpc>
              <a:spcBef>
                <a:spcPct val="0"/>
              </a:spcBef>
              <a:buFontTx/>
              <a:buNone/>
              <a:defRPr sz="1300">
                <a:solidFill>
                  <a:schemeClr val="tx1"/>
                </a:solidFill>
                <a:latin typeface="Times New Roman" charset="0"/>
              </a:defRPr>
            </a:lvl1pPr>
          </a:lstStyle>
          <a:p>
            <a:endParaRPr lang="en-US"/>
          </a:p>
        </p:txBody>
      </p:sp>
      <p:sp>
        <p:nvSpPr>
          <p:cNvPr id="8195" name="Rectangle 3"/>
          <p:cNvSpPr>
            <a:spLocks noGrp="1" noChangeArrowheads="1"/>
          </p:cNvSpPr>
          <p:nvPr>
            <p:ph type="dt" idx="1"/>
          </p:nvPr>
        </p:nvSpPr>
        <p:spPr bwMode="auto">
          <a:xfrm>
            <a:off x="396875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t" anchorCtr="0" compatLnSpc="1">
            <a:prstTxWarp prst="textNoShape">
              <a:avLst/>
            </a:prstTxWarp>
          </a:bodyPr>
          <a:lstStyle>
            <a:lvl1pPr algn="r" defTabSz="915988">
              <a:lnSpc>
                <a:spcPct val="100000"/>
              </a:lnSpc>
              <a:spcBef>
                <a:spcPct val="0"/>
              </a:spcBef>
              <a:buFontTx/>
              <a:buNone/>
              <a:defRPr sz="1300">
                <a:solidFill>
                  <a:schemeClr val="tx1"/>
                </a:solidFill>
                <a:latin typeface="Times New Roman" charset="0"/>
              </a:defRPr>
            </a:lvl1pPr>
          </a:lstStyle>
          <a:p>
            <a:endParaRPr lang="en-US"/>
          </a:p>
        </p:txBody>
      </p:sp>
      <p:sp>
        <p:nvSpPr>
          <p:cNvPr id="8196" name="Rectangle 4"/>
          <p:cNvSpPr>
            <a:spLocks noGrp="1" noRot="1" noChangeAspect="1" noChangeArrowheads="1" noTextEdit="1"/>
          </p:cNvSpPr>
          <p:nvPr>
            <p:ph type="sldImg" idx="2"/>
          </p:nvPr>
        </p:nvSpPr>
        <p:spPr bwMode="auto">
          <a:xfrm>
            <a:off x="1190625" y="698500"/>
            <a:ext cx="4646613" cy="34845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35038" y="4418013"/>
            <a:ext cx="5140325"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31263"/>
            <a:ext cx="304323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b" anchorCtr="0" compatLnSpc="1">
            <a:prstTxWarp prst="textNoShape">
              <a:avLst/>
            </a:prstTxWarp>
          </a:bodyPr>
          <a:lstStyle>
            <a:lvl1pPr defTabSz="915988">
              <a:lnSpc>
                <a:spcPct val="100000"/>
              </a:lnSpc>
              <a:spcBef>
                <a:spcPct val="0"/>
              </a:spcBef>
              <a:buFontTx/>
              <a:buNone/>
              <a:defRPr sz="1300">
                <a:solidFill>
                  <a:schemeClr val="tx1"/>
                </a:solidFill>
                <a:latin typeface="Times New Roman" charset="0"/>
              </a:defRPr>
            </a:lvl1pPr>
          </a:lstStyle>
          <a:p>
            <a:endParaRPr lang="en-US"/>
          </a:p>
        </p:txBody>
      </p:sp>
      <p:sp>
        <p:nvSpPr>
          <p:cNvPr id="8199" name="Rectangle 7"/>
          <p:cNvSpPr>
            <a:spLocks noGrp="1" noChangeArrowheads="1"/>
          </p:cNvSpPr>
          <p:nvPr>
            <p:ph type="sldNum" sz="quarter" idx="5"/>
          </p:nvPr>
        </p:nvSpPr>
        <p:spPr bwMode="auto">
          <a:xfrm>
            <a:off x="3968750" y="8831263"/>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720" tIns="45859" rIns="91720" bIns="45859" numCol="1" anchor="b" anchorCtr="0" compatLnSpc="1">
            <a:prstTxWarp prst="textNoShape">
              <a:avLst/>
            </a:prstTxWarp>
          </a:bodyPr>
          <a:lstStyle>
            <a:lvl1pPr algn="r" defTabSz="915988">
              <a:lnSpc>
                <a:spcPct val="100000"/>
              </a:lnSpc>
              <a:spcBef>
                <a:spcPct val="0"/>
              </a:spcBef>
              <a:buFontTx/>
              <a:buNone/>
              <a:defRPr sz="1300">
                <a:solidFill>
                  <a:schemeClr val="tx1"/>
                </a:solidFill>
                <a:latin typeface="Times New Roman" charset="0"/>
              </a:defRPr>
            </a:lvl1pPr>
          </a:lstStyle>
          <a:p>
            <a:fld id="{B502A71E-D8C3-334F-9221-A848F4BF1AB8}" type="slidenum">
              <a:rPr lang="en-US"/>
              <a:pPr/>
              <a:t>‹#›</a:t>
            </a:fld>
            <a:endParaRPr lang="en-US"/>
          </a:p>
        </p:txBody>
      </p:sp>
    </p:spTree>
    <p:extLst>
      <p:ext uri="{BB962C8B-B14F-4D97-AF65-F5344CB8AC3E}">
        <p14:creationId xmlns:p14="http://schemas.microsoft.com/office/powerpoint/2010/main" val="14599491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Rectangle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extLst>
      <p:ext uri="{BB962C8B-B14F-4D97-AF65-F5344CB8AC3E}">
        <p14:creationId xmlns:p14="http://schemas.microsoft.com/office/powerpoint/2010/main" val="26048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2390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343400"/>
          </a:xfrm>
        </p:spPr>
        <p:txBody>
          <a:bodyPr/>
          <a:lstStyle/>
          <a:p>
            <a:endParaRPr lang="en-US"/>
          </a:p>
        </p:txBody>
      </p:sp>
      <p:sp>
        <p:nvSpPr>
          <p:cNvPr id="7" name="Slide Number Placeholder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extLst>
      <p:ext uri="{BB962C8B-B14F-4D97-AF65-F5344CB8AC3E}">
        <p14:creationId xmlns:p14="http://schemas.microsoft.com/office/powerpoint/2010/main" val="25166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989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221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3344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381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9782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31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4192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599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6693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extLst>
      <p:ext uri="{BB962C8B-B14F-4D97-AF65-F5344CB8AC3E}">
        <p14:creationId xmlns:p14="http://schemas.microsoft.com/office/powerpoint/2010/main" val="3212625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89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04F6E-5950-5D4F-B314-27115312BAB6}" type="datetimeFigureOut">
              <a:rPr lang="en-US" smtClean="0">
                <a:solidFill>
                  <a:prstClr val="black">
                    <a:tint val="75000"/>
                  </a:prstClr>
                </a:solidFill>
                <a:latin typeface="Calibri"/>
              </a:rPr>
              <a:pPr/>
              <a:t>1/22/15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B2D7EE-2615-F544-AC29-977251AB54F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639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
        <p:nvSpPr>
          <p:cNvPr id="9" name="Date Placeholder 1"/>
          <p:cNvSpPr>
            <a:spLocks noGrp="1"/>
          </p:cNvSpPr>
          <p:nvPr>
            <p:ph type="dt" sz="half" idx="2"/>
          </p:nvPr>
        </p:nvSpPr>
        <p:spPr>
          <a:xfrm>
            <a:off x="381000" y="6477000"/>
            <a:ext cx="1981200" cy="457200"/>
          </a:xfrm>
          <a:prstGeom prst="rect">
            <a:avLst/>
          </a:prstGeom>
        </p:spPr>
        <p:txBody>
          <a:bodyPr/>
          <a:lstStyle>
            <a:lvl1pPr>
              <a:buNone/>
              <a:defRPr sz="1200"/>
            </a:lvl1pPr>
          </a:lstStyle>
          <a:p>
            <a:endParaRPr lang="en-US"/>
          </a:p>
        </p:txBody>
      </p:sp>
      <p:sp>
        <p:nvSpPr>
          <p:cNvPr id="10" name="Footer Placeholder 2"/>
          <p:cNvSpPr>
            <a:spLocks noGrp="1"/>
          </p:cNvSpPr>
          <p:nvPr>
            <p:ph type="ftr" sz="quarter" idx="3"/>
          </p:nvPr>
        </p:nvSpPr>
        <p:spPr>
          <a:xfrm>
            <a:off x="2286000" y="6477000"/>
            <a:ext cx="4343400" cy="304800"/>
          </a:xfrm>
          <a:prstGeom prst="rect">
            <a:avLst/>
          </a:prstGeom>
        </p:spPr>
        <p:txBody>
          <a:bodyPr/>
          <a:lstStyle>
            <a:lvl1pPr algn="ctr">
              <a:buNone/>
              <a:defRPr sz="1200"/>
            </a:lvl1pPr>
          </a:lstStyle>
          <a:p>
            <a:endParaRPr lang="en-US" dirty="0"/>
          </a:p>
        </p:txBody>
      </p:sp>
    </p:spTree>
    <p:extLst>
      <p:ext uri="{BB962C8B-B14F-4D97-AF65-F5344CB8AC3E}">
        <p14:creationId xmlns:p14="http://schemas.microsoft.com/office/powerpoint/2010/main" val="5319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extLst>
      <p:ext uri="{BB962C8B-B14F-4D97-AF65-F5344CB8AC3E}">
        <p14:creationId xmlns:p14="http://schemas.microsoft.com/office/powerpoint/2010/main" val="95651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a:lvl1pPr>
          </a:lstStyle>
          <a:p>
            <a:fld id="{A8E567FF-48DD-DB4D-B576-FEE7ECF597D8}" type="slidenum">
              <a:rPr lang="en-US"/>
              <a:pPr/>
              <a:t>‹#›</a:t>
            </a:fld>
            <a:endParaRPr lang="en-US">
              <a:solidFill>
                <a:schemeClr val="tx1"/>
              </a:solidFill>
            </a:endParaRPr>
          </a:p>
        </p:txBody>
      </p:sp>
    </p:spTree>
    <p:extLst>
      <p:ext uri="{BB962C8B-B14F-4D97-AF65-F5344CB8AC3E}">
        <p14:creationId xmlns:p14="http://schemas.microsoft.com/office/powerpoint/2010/main" val="157151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extLst>
      <p:ext uri="{BB962C8B-B14F-4D97-AF65-F5344CB8AC3E}">
        <p14:creationId xmlns:p14="http://schemas.microsoft.com/office/powerpoint/2010/main" val="82358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bwMode="auto">
          <a:xfrm>
            <a:off x="7086600" y="6477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extLst>
      <p:ext uri="{BB962C8B-B14F-4D97-AF65-F5344CB8AC3E}">
        <p14:creationId xmlns:p14="http://schemas.microsoft.com/office/powerpoint/2010/main" val="181366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4B883B4B-6F59-3045-BE66-FF613D0B3341}" type="slidenum">
              <a:rPr lang="en-US"/>
              <a:pPr/>
              <a:t>‹#›</a:t>
            </a:fld>
            <a:endParaRPr lang="en-US">
              <a:solidFill>
                <a:schemeClr val="tx1"/>
              </a:solidFill>
            </a:endParaRPr>
          </a:p>
        </p:txBody>
      </p:sp>
    </p:spTree>
    <p:extLst>
      <p:ext uri="{BB962C8B-B14F-4D97-AF65-F5344CB8AC3E}">
        <p14:creationId xmlns:p14="http://schemas.microsoft.com/office/powerpoint/2010/main" val="80434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fld id="{7CCFCCAE-BC74-A546-B12D-10D8DADAE527}" type="slidenum">
              <a:rPr lang="en-US"/>
              <a:pPr/>
              <a:t>‹#›</a:t>
            </a:fld>
            <a:endParaRPr lang="en-US">
              <a:solidFill>
                <a:schemeClr val="tx1"/>
              </a:solidFill>
            </a:endParaRPr>
          </a:p>
        </p:txBody>
      </p:sp>
    </p:spTree>
    <p:extLst>
      <p:ext uri="{BB962C8B-B14F-4D97-AF65-F5344CB8AC3E}">
        <p14:creationId xmlns:p14="http://schemas.microsoft.com/office/powerpoint/2010/main" val="2586999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381000"/>
            <a:ext cx="7239000" cy="838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534400" y="6400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Verdana" charset="0"/>
              </a:defRPr>
            </a:lvl1pPr>
          </a:lstStyle>
          <a:p>
            <a:fld id="{309DDD54-6669-6044-8ADB-9B450C1022CA}" type="slidenum">
              <a:rPr lang="en-US"/>
              <a:pPr/>
              <a:t>‹#›</a:t>
            </a:fld>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3200">
          <a:solidFill>
            <a:srgbClr val="FF3300"/>
          </a:solidFill>
          <a:latin typeface="+mj-lt"/>
          <a:ea typeface="+mj-ea"/>
          <a:cs typeface="+mj-cs"/>
        </a:defRPr>
      </a:lvl1pPr>
      <a:lvl2pPr algn="ctr" rtl="0" eaLnBrk="0" fontAlgn="base" hangingPunct="0">
        <a:spcBef>
          <a:spcPct val="0"/>
        </a:spcBef>
        <a:spcAft>
          <a:spcPct val="0"/>
        </a:spcAft>
        <a:defRPr sz="3600">
          <a:solidFill>
            <a:srgbClr val="FF3300"/>
          </a:solidFill>
          <a:latin typeface="Comic Sans MS" charset="0"/>
          <a:ea typeface="ＭＳ Ｐゴシック" charset="0"/>
        </a:defRPr>
      </a:lvl2pPr>
      <a:lvl3pPr algn="ctr" rtl="0" eaLnBrk="0" fontAlgn="base" hangingPunct="0">
        <a:spcBef>
          <a:spcPct val="0"/>
        </a:spcBef>
        <a:spcAft>
          <a:spcPct val="0"/>
        </a:spcAft>
        <a:defRPr sz="3600">
          <a:solidFill>
            <a:srgbClr val="FF3300"/>
          </a:solidFill>
          <a:latin typeface="Comic Sans MS" charset="0"/>
          <a:ea typeface="ＭＳ Ｐゴシック" charset="0"/>
        </a:defRPr>
      </a:lvl3pPr>
      <a:lvl4pPr algn="ctr" rtl="0" eaLnBrk="0" fontAlgn="base" hangingPunct="0">
        <a:spcBef>
          <a:spcPct val="0"/>
        </a:spcBef>
        <a:spcAft>
          <a:spcPct val="0"/>
        </a:spcAft>
        <a:defRPr sz="3600">
          <a:solidFill>
            <a:srgbClr val="FF3300"/>
          </a:solidFill>
          <a:latin typeface="Comic Sans MS" charset="0"/>
          <a:ea typeface="ＭＳ Ｐゴシック" charset="0"/>
        </a:defRPr>
      </a:lvl4pPr>
      <a:lvl5pPr algn="ctr" rtl="0" eaLnBrk="0" fontAlgn="base" hangingPunct="0">
        <a:spcBef>
          <a:spcPct val="0"/>
        </a:spcBef>
        <a:spcAft>
          <a:spcPct val="0"/>
        </a:spcAft>
        <a:defRPr sz="3600">
          <a:solidFill>
            <a:srgbClr val="FF3300"/>
          </a:solidFill>
          <a:latin typeface="Comic Sans MS" charset="0"/>
          <a:ea typeface="ＭＳ Ｐゴシック" charset="0"/>
        </a:defRPr>
      </a:lvl5pPr>
      <a:lvl6pPr marL="457200" algn="ctr" rtl="0" eaLnBrk="0" fontAlgn="base" hangingPunct="0">
        <a:spcBef>
          <a:spcPct val="0"/>
        </a:spcBef>
        <a:spcAft>
          <a:spcPct val="0"/>
        </a:spcAft>
        <a:defRPr sz="3600">
          <a:solidFill>
            <a:srgbClr val="FF3300"/>
          </a:solidFill>
          <a:latin typeface="Comic Sans MS" charset="0"/>
          <a:ea typeface="ＭＳ Ｐゴシック" charset="0"/>
        </a:defRPr>
      </a:lvl6pPr>
      <a:lvl7pPr marL="914400" algn="ctr" rtl="0" eaLnBrk="0" fontAlgn="base" hangingPunct="0">
        <a:spcBef>
          <a:spcPct val="0"/>
        </a:spcBef>
        <a:spcAft>
          <a:spcPct val="0"/>
        </a:spcAft>
        <a:defRPr sz="3600">
          <a:solidFill>
            <a:srgbClr val="FF3300"/>
          </a:solidFill>
          <a:latin typeface="Comic Sans MS" charset="0"/>
          <a:ea typeface="ＭＳ Ｐゴシック" charset="0"/>
        </a:defRPr>
      </a:lvl7pPr>
      <a:lvl8pPr marL="1371600" algn="ctr" rtl="0" eaLnBrk="0" fontAlgn="base" hangingPunct="0">
        <a:spcBef>
          <a:spcPct val="0"/>
        </a:spcBef>
        <a:spcAft>
          <a:spcPct val="0"/>
        </a:spcAft>
        <a:defRPr sz="3600">
          <a:solidFill>
            <a:srgbClr val="FF3300"/>
          </a:solidFill>
          <a:latin typeface="Comic Sans MS" charset="0"/>
          <a:ea typeface="ＭＳ Ｐゴシック" charset="0"/>
        </a:defRPr>
      </a:lvl8pPr>
      <a:lvl9pPr marL="1828800" algn="ctr" rtl="0" eaLnBrk="0" fontAlgn="base" hangingPunct="0">
        <a:spcBef>
          <a:spcPct val="0"/>
        </a:spcBef>
        <a:spcAft>
          <a:spcPct val="0"/>
        </a:spcAft>
        <a:defRPr sz="3600">
          <a:solidFill>
            <a:srgbClr val="FF3300"/>
          </a:solidFill>
          <a:latin typeface="Comic Sans MS" charset="0"/>
          <a:ea typeface="ＭＳ Ｐゴシック" charset="0"/>
        </a:defRPr>
      </a:lvl9pPr>
    </p:titleStyle>
    <p:bodyStyle>
      <a:lvl1pPr marL="342900" indent="-342900" algn="l" rtl="0" eaLnBrk="0" fontAlgn="base" hangingPunct="0">
        <a:spcBef>
          <a:spcPct val="20000"/>
        </a:spcBef>
        <a:spcAft>
          <a:spcPct val="0"/>
        </a:spcAft>
        <a:buChar char="•"/>
        <a:defRPr sz="3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600">
          <a:solidFill>
            <a:schemeClr val="accent2"/>
          </a:solidFill>
          <a:latin typeface="+mn-lt"/>
          <a:ea typeface="+mn-ea"/>
        </a:defRPr>
      </a:lvl2pPr>
      <a:lvl3pPr marL="1143000" indent="-228600" algn="l" rtl="0" eaLnBrk="0" fontAlgn="base" hangingPunct="0">
        <a:spcBef>
          <a:spcPct val="20000"/>
        </a:spcBef>
        <a:spcAft>
          <a:spcPct val="0"/>
        </a:spcAft>
        <a:buChar char="•"/>
        <a:defRPr sz="2200">
          <a:solidFill>
            <a:schemeClr val="accent2"/>
          </a:solidFill>
          <a:latin typeface="+mn-lt"/>
          <a:ea typeface="+mn-ea"/>
        </a:defRPr>
      </a:lvl3pPr>
      <a:lvl4pPr marL="1600200" indent="-228600" algn="l" rtl="0" eaLnBrk="0" fontAlgn="base" hangingPunct="0">
        <a:spcBef>
          <a:spcPct val="20000"/>
        </a:spcBef>
        <a:spcAft>
          <a:spcPct val="0"/>
        </a:spcAft>
        <a:buChar char="–"/>
        <a:defRPr sz="2000">
          <a:solidFill>
            <a:schemeClr val="accent2"/>
          </a:solidFill>
          <a:latin typeface="+mn-lt"/>
          <a:ea typeface="+mn-ea"/>
        </a:defRPr>
      </a:lvl4pPr>
      <a:lvl5pPr marL="2057400" indent="-228600" algn="l" rtl="0" eaLnBrk="0" fontAlgn="base" hangingPunct="0">
        <a:spcBef>
          <a:spcPct val="20000"/>
        </a:spcBef>
        <a:spcAft>
          <a:spcPct val="0"/>
        </a:spcAft>
        <a:buChar char="»"/>
        <a:defRPr sz="2000">
          <a:solidFill>
            <a:schemeClr val="accent2"/>
          </a:solidFill>
          <a:latin typeface="+mn-lt"/>
          <a:ea typeface="+mn-ea"/>
        </a:defRPr>
      </a:lvl5pPr>
      <a:lvl6pPr marL="2514600" indent="-228600" algn="l" rtl="0" eaLnBrk="0" fontAlgn="base" hangingPunct="0">
        <a:spcBef>
          <a:spcPct val="20000"/>
        </a:spcBef>
        <a:spcAft>
          <a:spcPct val="0"/>
        </a:spcAft>
        <a:buChar char="»"/>
        <a:defRPr sz="2000">
          <a:solidFill>
            <a:schemeClr val="accent2"/>
          </a:solidFill>
          <a:latin typeface="+mn-lt"/>
          <a:ea typeface="+mn-ea"/>
        </a:defRPr>
      </a:lvl6pPr>
      <a:lvl7pPr marL="2971800" indent="-228600" algn="l" rtl="0" eaLnBrk="0" fontAlgn="base" hangingPunct="0">
        <a:spcBef>
          <a:spcPct val="20000"/>
        </a:spcBef>
        <a:spcAft>
          <a:spcPct val="0"/>
        </a:spcAft>
        <a:buChar char="»"/>
        <a:defRPr sz="2000">
          <a:solidFill>
            <a:schemeClr val="accent2"/>
          </a:solidFill>
          <a:latin typeface="+mn-lt"/>
          <a:ea typeface="+mn-ea"/>
        </a:defRPr>
      </a:lvl7pPr>
      <a:lvl8pPr marL="3429000" indent="-228600" algn="l" rtl="0" eaLnBrk="0" fontAlgn="base" hangingPunct="0">
        <a:spcBef>
          <a:spcPct val="20000"/>
        </a:spcBef>
        <a:spcAft>
          <a:spcPct val="0"/>
        </a:spcAft>
        <a:buChar char="»"/>
        <a:defRPr sz="2000">
          <a:solidFill>
            <a:schemeClr val="accent2"/>
          </a:solidFill>
          <a:latin typeface="+mn-lt"/>
          <a:ea typeface="+mn-ea"/>
        </a:defRPr>
      </a:lvl8pPr>
      <a:lvl9pPr marL="3886200" indent="-228600" algn="l" rtl="0" eaLnBrk="0" fontAlgn="base" hangingPunct="0">
        <a:spcBef>
          <a:spcPct val="20000"/>
        </a:spcBef>
        <a:spcAft>
          <a:spcPct val="0"/>
        </a:spcAft>
        <a:buChar char="»"/>
        <a:defRPr sz="20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lnSpc>
                <a:spcPct val="100000"/>
              </a:lnSpc>
              <a:spcBef>
                <a:spcPts val="0"/>
              </a:spcBef>
              <a:spcAft>
                <a:spcPts val="0"/>
              </a:spcAft>
              <a:buFontTx/>
              <a:buNone/>
            </a:pPr>
            <a:fld id="{3CB04F6E-5950-5D4F-B314-27115312BAB6}" type="datetimeFigureOut">
              <a:rPr lang="en-US" smtClean="0">
                <a:solidFill>
                  <a:prstClr val="black">
                    <a:tint val="75000"/>
                  </a:prstClr>
                </a:solidFill>
                <a:latin typeface="Calibri"/>
                <a:ea typeface="+mn-ea"/>
              </a:rPr>
              <a:pPr defTabSz="457200" eaLnBrk="1" fontAlgn="auto" hangingPunct="1">
                <a:lnSpc>
                  <a:spcPct val="100000"/>
                </a:lnSpc>
                <a:spcBef>
                  <a:spcPts val="0"/>
                </a:spcBef>
                <a:spcAft>
                  <a:spcPts val="0"/>
                </a:spcAft>
                <a:buFontTx/>
                <a:buNone/>
              </a:pPr>
              <a:t>1/22/15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lnSpc>
                <a:spcPct val="100000"/>
              </a:lnSpc>
              <a:spcBef>
                <a:spcPts val="0"/>
              </a:spcBef>
              <a:spcAft>
                <a:spcPts val="0"/>
              </a:spcAft>
              <a:buFontTx/>
              <a:buNone/>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lnSpc>
                <a:spcPct val="100000"/>
              </a:lnSpc>
              <a:spcBef>
                <a:spcPts val="0"/>
              </a:spcBef>
              <a:spcAft>
                <a:spcPts val="0"/>
              </a:spcAft>
              <a:buFontTx/>
              <a:buNone/>
            </a:pPr>
            <a:fld id="{8BB2D7EE-2615-F544-AC29-977251AB54FD}" type="slidenum">
              <a:rPr lang="en-US" smtClean="0">
                <a:solidFill>
                  <a:prstClr val="black">
                    <a:tint val="75000"/>
                  </a:prstClr>
                </a:solidFill>
                <a:latin typeface="Calibri"/>
                <a:ea typeface="+mn-ea"/>
              </a:rPr>
              <a:pPr defTabSz="457200" eaLnBrk="1" fontAlgn="auto" hangingPunct="1">
                <a:lnSpc>
                  <a:spcPct val="100000"/>
                </a:lnSpc>
                <a:spcBef>
                  <a:spcPts val="0"/>
                </a:spcBef>
                <a:spcAft>
                  <a:spcPts val="0"/>
                </a:spcAft>
                <a:buFontTx/>
                <a:buNone/>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821810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ipi.it/princ.html"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4"/>
          </p:nvPr>
        </p:nvSpPr>
        <p:spPr>
          <a:xfrm>
            <a:off x="7086600" y="6477000"/>
            <a:ext cx="1905000" cy="457200"/>
          </a:xfrm>
        </p:spPr>
        <p:txBody>
          <a:bodyPr/>
          <a:lstStyle/>
          <a:p>
            <a:fld id="{51892C39-CB3D-3842-8F4B-038EB2A3A743}" type="slidenum">
              <a:rPr lang="en-US"/>
              <a:pPr/>
              <a:t>1</a:t>
            </a:fld>
            <a:endParaRPr lang="en-US">
              <a:solidFill>
                <a:schemeClr val="tx1"/>
              </a:solidFill>
            </a:endParaRPr>
          </a:p>
        </p:txBody>
      </p:sp>
      <p:sp>
        <p:nvSpPr>
          <p:cNvPr id="621572" name="Rectangle 4"/>
          <p:cNvSpPr>
            <a:spLocks noChangeArrowheads="1"/>
          </p:cNvSpPr>
          <p:nvPr/>
        </p:nvSpPr>
        <p:spPr bwMode="auto">
          <a:xfrm>
            <a:off x="685800" y="228600"/>
            <a:ext cx="8229600" cy="11430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42900" indent="-342900" algn="ctr">
              <a:spcBef>
                <a:spcPct val="20000"/>
              </a:spcBef>
              <a:buFontTx/>
              <a:buNone/>
            </a:pPr>
            <a:r>
              <a:rPr lang="en-US" sz="3600" dirty="0" smtClean="0">
                <a:solidFill>
                  <a:srgbClr val="FF0000"/>
                </a:solidFill>
              </a:rPr>
              <a:t>Class-X BW/FW Subassemblies</a:t>
            </a:r>
          </a:p>
        </p:txBody>
      </p:sp>
      <p:sp>
        <p:nvSpPr>
          <p:cNvPr id="621574" name="Rectangle 6"/>
          <p:cNvSpPr>
            <a:spLocks noChangeArrowheads="1"/>
          </p:cNvSpPr>
          <p:nvPr/>
        </p:nvSpPr>
        <p:spPr bwMode="auto">
          <a:xfrm>
            <a:off x="1447800" y="4876800"/>
            <a:ext cx="6324600" cy="685800"/>
          </a:xfrm>
          <a:prstGeom prst="rect">
            <a:avLst/>
          </a:prstGeom>
          <a:noFill/>
          <a:ln>
            <a:noFill/>
          </a:ln>
          <a:effectLst/>
          <a:extLst/>
        </p:spPr>
        <p:txBody>
          <a:bodyPr/>
          <a:lstStyle/>
          <a:p>
            <a:pPr marL="342900" indent="-342900" algn="ctr">
              <a:lnSpc>
                <a:spcPct val="80000"/>
              </a:lnSpc>
              <a:spcBef>
                <a:spcPct val="20000"/>
              </a:spcBef>
              <a:buFontTx/>
              <a:buNone/>
            </a:pPr>
            <a:r>
              <a:rPr lang="en-US" sz="2400" dirty="0" smtClean="0">
                <a:solidFill>
                  <a:srgbClr val="3333CC"/>
                </a:solidFill>
              </a:rPr>
              <a:t>S. Bettarini for the Pisa Belle2-SVD group</a:t>
            </a:r>
          </a:p>
        </p:txBody>
      </p:sp>
      <p:pic>
        <p:nvPicPr>
          <p:cNvPr id="621575" name="Picture 7" descr="inf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5202238"/>
            <a:ext cx="1219200" cy="1198562"/>
          </a:xfrm>
          <a:prstGeom prst="rect">
            <a:avLst/>
          </a:prstGeom>
          <a:noFill/>
          <a:extLst>
            <a:ext uri="{909E8E84-426E-40dd-AFC4-6F175D3DCCD1}">
              <a14:hiddenFill xmlns:a14="http://schemas.microsoft.com/office/drawing/2010/main">
                <a:solidFill>
                  <a:srgbClr val="FFFFFF"/>
                </a:solidFill>
              </a14:hiddenFill>
            </a:ext>
          </a:extLst>
        </p:spPr>
      </p:pic>
      <p:pic>
        <p:nvPicPr>
          <p:cNvPr id="621576" name="Picture 8" descr="Universita' di Pisa">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96201" y="5202240"/>
            <a:ext cx="13303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579" name="Rectangle 11"/>
          <p:cNvSpPr>
            <a:spLocks noChangeArrowheads="1"/>
          </p:cNvSpPr>
          <p:nvPr/>
        </p:nvSpPr>
        <p:spPr bwMode="auto">
          <a:xfrm>
            <a:off x="152400" y="58674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ctr">
              <a:spcBef>
                <a:spcPct val="20000"/>
              </a:spcBef>
              <a:buFontTx/>
              <a:buNone/>
            </a:pPr>
            <a:r>
              <a:rPr lang="en-US" sz="1800" dirty="0" smtClean="0">
                <a:solidFill>
                  <a:srgbClr val="008000"/>
                </a:solidFill>
              </a:rPr>
              <a:t>SVD Parallel Session VXD-Workshop</a:t>
            </a:r>
          </a:p>
          <a:p>
            <a:pPr marL="342900" indent="-342900" algn="ctr">
              <a:spcBef>
                <a:spcPct val="20000"/>
              </a:spcBef>
              <a:buFontTx/>
              <a:buNone/>
            </a:pPr>
            <a:r>
              <a:rPr lang="en-US" sz="1800" dirty="0" err="1" smtClean="0">
                <a:solidFill>
                  <a:srgbClr val="008000"/>
                </a:solidFill>
              </a:rPr>
              <a:t>Praga</a:t>
            </a:r>
            <a:r>
              <a:rPr lang="en-US" sz="1800" dirty="0" smtClean="0">
                <a:solidFill>
                  <a:srgbClr val="008000"/>
                </a:solidFill>
              </a:rPr>
              <a:t>, 22</a:t>
            </a:r>
            <a:r>
              <a:rPr lang="en-US" sz="1800" baseline="30000" dirty="0" smtClean="0">
                <a:solidFill>
                  <a:srgbClr val="008000"/>
                </a:solidFill>
              </a:rPr>
              <a:t>nd</a:t>
            </a:r>
            <a:r>
              <a:rPr lang="en-US" sz="1800" dirty="0" smtClean="0">
                <a:solidFill>
                  <a:srgbClr val="008000"/>
                </a:solidFill>
              </a:rPr>
              <a:t> January 2015</a:t>
            </a:r>
          </a:p>
        </p:txBody>
      </p:sp>
      <p:pic>
        <p:nvPicPr>
          <p:cNvPr id="2" name="Picture 1"/>
          <p:cNvPicPr>
            <a:picLocks noChangeAspect="1"/>
          </p:cNvPicPr>
          <p:nvPr/>
        </p:nvPicPr>
        <p:blipFill>
          <a:blip r:embed="rId5"/>
          <a:stretch>
            <a:fillRect/>
          </a:stretch>
        </p:blipFill>
        <p:spPr>
          <a:xfrm>
            <a:off x="0" y="1524000"/>
            <a:ext cx="5452322" cy="3048000"/>
          </a:xfrm>
          <a:prstGeom prst="rect">
            <a:avLst/>
          </a:prstGeom>
        </p:spPr>
      </p:pic>
      <p:sp>
        <p:nvSpPr>
          <p:cNvPr id="9" name="Content Placeholder 2"/>
          <p:cNvSpPr txBox="1">
            <a:spLocks/>
          </p:cNvSpPr>
          <p:nvPr/>
        </p:nvSpPr>
        <p:spPr>
          <a:xfrm>
            <a:off x="5715000" y="1905000"/>
            <a:ext cx="5029200" cy="4343400"/>
          </a:xfrm>
          <a:prstGeom prst="rect">
            <a:avLst/>
          </a:prstGeom>
        </p:spPr>
        <p:txBody>
          <a:bodyPr/>
          <a:lstStyle>
            <a:lvl1pPr marL="342900" indent="-342900" algn="l" rtl="0" eaLnBrk="0" fontAlgn="base" hangingPunct="0">
              <a:spcBef>
                <a:spcPct val="20000"/>
              </a:spcBef>
              <a:spcAft>
                <a:spcPct val="0"/>
              </a:spcAft>
              <a:buChar char="•"/>
              <a:defRPr sz="3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600">
                <a:solidFill>
                  <a:schemeClr val="accent2"/>
                </a:solidFill>
                <a:latin typeface="+mn-lt"/>
                <a:ea typeface="+mn-ea"/>
              </a:defRPr>
            </a:lvl2pPr>
            <a:lvl3pPr marL="1143000" indent="-228600" algn="l" rtl="0" eaLnBrk="0" fontAlgn="base" hangingPunct="0">
              <a:spcBef>
                <a:spcPct val="20000"/>
              </a:spcBef>
              <a:spcAft>
                <a:spcPct val="0"/>
              </a:spcAft>
              <a:buChar char="•"/>
              <a:defRPr sz="2200">
                <a:solidFill>
                  <a:schemeClr val="accent2"/>
                </a:solidFill>
                <a:latin typeface="+mn-lt"/>
                <a:ea typeface="+mn-ea"/>
              </a:defRPr>
            </a:lvl3pPr>
            <a:lvl4pPr marL="1600200" indent="-228600" algn="l" rtl="0" eaLnBrk="0" fontAlgn="base" hangingPunct="0">
              <a:spcBef>
                <a:spcPct val="20000"/>
              </a:spcBef>
              <a:spcAft>
                <a:spcPct val="0"/>
              </a:spcAft>
              <a:buChar char="–"/>
              <a:defRPr sz="2000">
                <a:solidFill>
                  <a:schemeClr val="accent2"/>
                </a:solidFill>
                <a:latin typeface="+mn-lt"/>
                <a:ea typeface="+mn-ea"/>
              </a:defRPr>
            </a:lvl4pPr>
            <a:lvl5pPr marL="2057400" indent="-228600" algn="l" rtl="0" eaLnBrk="0" fontAlgn="base" hangingPunct="0">
              <a:spcBef>
                <a:spcPct val="20000"/>
              </a:spcBef>
              <a:spcAft>
                <a:spcPct val="0"/>
              </a:spcAft>
              <a:buChar char="»"/>
              <a:defRPr sz="2000">
                <a:solidFill>
                  <a:schemeClr val="accent2"/>
                </a:solidFill>
                <a:latin typeface="+mn-lt"/>
                <a:ea typeface="+mn-ea"/>
              </a:defRPr>
            </a:lvl5pPr>
            <a:lvl6pPr marL="2514600" indent="-228600" algn="l" rtl="0" eaLnBrk="0" fontAlgn="base" hangingPunct="0">
              <a:spcBef>
                <a:spcPct val="20000"/>
              </a:spcBef>
              <a:spcAft>
                <a:spcPct val="0"/>
              </a:spcAft>
              <a:buChar char="»"/>
              <a:defRPr sz="2000">
                <a:solidFill>
                  <a:schemeClr val="accent2"/>
                </a:solidFill>
                <a:latin typeface="+mn-lt"/>
                <a:ea typeface="+mn-ea"/>
              </a:defRPr>
            </a:lvl6pPr>
            <a:lvl7pPr marL="2971800" indent="-228600" algn="l" rtl="0" eaLnBrk="0" fontAlgn="base" hangingPunct="0">
              <a:spcBef>
                <a:spcPct val="20000"/>
              </a:spcBef>
              <a:spcAft>
                <a:spcPct val="0"/>
              </a:spcAft>
              <a:buChar char="»"/>
              <a:defRPr sz="2000">
                <a:solidFill>
                  <a:schemeClr val="accent2"/>
                </a:solidFill>
                <a:latin typeface="+mn-lt"/>
                <a:ea typeface="+mn-ea"/>
              </a:defRPr>
            </a:lvl7pPr>
            <a:lvl8pPr marL="3429000" indent="-228600" algn="l" rtl="0" eaLnBrk="0" fontAlgn="base" hangingPunct="0">
              <a:spcBef>
                <a:spcPct val="20000"/>
              </a:spcBef>
              <a:spcAft>
                <a:spcPct val="0"/>
              </a:spcAft>
              <a:buChar char="»"/>
              <a:defRPr sz="2000">
                <a:solidFill>
                  <a:schemeClr val="accent2"/>
                </a:solidFill>
                <a:latin typeface="+mn-lt"/>
                <a:ea typeface="+mn-ea"/>
              </a:defRPr>
            </a:lvl8pPr>
            <a:lvl9pPr marL="3886200" indent="-228600" algn="l" rtl="0" eaLnBrk="0" fontAlgn="base" hangingPunct="0">
              <a:spcBef>
                <a:spcPct val="20000"/>
              </a:spcBef>
              <a:spcAft>
                <a:spcPct val="0"/>
              </a:spcAft>
              <a:buChar char="»"/>
              <a:defRPr sz="2000">
                <a:solidFill>
                  <a:schemeClr val="accent2"/>
                </a:solidFill>
                <a:latin typeface="+mn-lt"/>
                <a:ea typeface="+mn-ea"/>
              </a:defRPr>
            </a:lvl9pPr>
          </a:lstStyle>
          <a:p>
            <a:pPr marL="0" indent="0">
              <a:buFontTx/>
              <a:buNone/>
            </a:pPr>
            <a:endParaRPr lang="en-US" sz="2400" dirty="0" smtClean="0">
              <a:solidFill>
                <a:srgbClr val="3333CC"/>
              </a:solidFill>
            </a:endParaRPr>
          </a:p>
          <a:p>
            <a:pPr marL="0" indent="0">
              <a:buFontTx/>
              <a:buNone/>
            </a:pPr>
            <a:r>
              <a:rPr lang="en-US" sz="2000" dirty="0" smtClean="0">
                <a:solidFill>
                  <a:srgbClr val="FF0000"/>
                </a:solidFill>
              </a:rPr>
              <a:t>OUTLINE</a:t>
            </a:r>
          </a:p>
          <a:p>
            <a:r>
              <a:rPr lang="en-US" sz="2000" dirty="0" smtClean="0">
                <a:solidFill>
                  <a:srgbClr val="FF6600"/>
                </a:solidFill>
              </a:rPr>
              <a:t>Status/numbers</a:t>
            </a:r>
          </a:p>
          <a:p>
            <a:r>
              <a:rPr lang="en-US" sz="2000" dirty="0">
                <a:solidFill>
                  <a:srgbClr val="FF6600"/>
                </a:solidFill>
              </a:rPr>
              <a:t>Tentative schedule </a:t>
            </a:r>
            <a:endParaRPr lang="en-US" sz="2000" dirty="0" smtClean="0">
              <a:solidFill>
                <a:srgbClr val="FF6600"/>
              </a:solidFill>
            </a:endParaRPr>
          </a:p>
          <a:p>
            <a:r>
              <a:rPr lang="en-US" sz="2000" dirty="0" smtClean="0">
                <a:solidFill>
                  <a:srgbClr val="FF6600"/>
                </a:solidFill>
              </a:rPr>
              <a:t>Needed (extra) </a:t>
            </a:r>
          </a:p>
          <a:p>
            <a:pPr marL="0" indent="0">
              <a:buNone/>
            </a:pPr>
            <a:r>
              <a:rPr lang="en-US" sz="2000" dirty="0">
                <a:solidFill>
                  <a:srgbClr val="FF6600"/>
                </a:solidFill>
              </a:rPr>
              <a:t> </a:t>
            </a:r>
            <a:r>
              <a:rPr lang="en-US" sz="2000" dirty="0" smtClean="0">
                <a:solidFill>
                  <a:srgbClr val="FF6600"/>
                </a:solidFill>
              </a:rPr>
              <a:t>    subassemblies</a:t>
            </a:r>
          </a:p>
          <a:p>
            <a:r>
              <a:rPr lang="en-US" sz="2000" dirty="0" smtClean="0">
                <a:solidFill>
                  <a:srgbClr val="FF6600"/>
                </a:solidFill>
              </a:rPr>
              <a:t>Conclusions </a:t>
            </a:r>
            <a:endParaRPr lang="en-US" sz="2000" dirty="0">
              <a:solidFill>
                <a:srgbClr val="FF6600"/>
              </a:solidFill>
            </a:endParaRPr>
          </a:p>
          <a:p>
            <a:pPr marL="0" indent="0">
              <a:buNone/>
            </a:pPr>
            <a:endParaRPr lang="en-US" sz="2800" dirty="0" smtClean="0">
              <a:solidFill>
                <a:srgbClr val="3333CC"/>
              </a:solidFill>
            </a:endParaRPr>
          </a:p>
          <a:p>
            <a:endParaRPr lang="en-US" sz="2800" dirty="0" smtClean="0">
              <a:solidFill>
                <a:srgbClr val="3333CC"/>
              </a:solidFill>
            </a:endParaRPr>
          </a:p>
          <a:p>
            <a:pPr marL="0" indent="0">
              <a:buFontTx/>
              <a:buNone/>
            </a:pPr>
            <a:endParaRPr lang="en-US" sz="2800" dirty="0" smtClean="0">
              <a:solidFill>
                <a:srgbClr val="3333CC"/>
              </a:solidFill>
            </a:endParaRPr>
          </a:p>
          <a:p>
            <a:pPr marL="0" indent="0">
              <a:buFontTx/>
              <a:buNone/>
            </a:pPr>
            <a:endParaRPr lang="en-US" sz="1200" dirty="0"/>
          </a:p>
        </p:txBody>
      </p:sp>
    </p:spTree>
    <p:extLst>
      <p:ext uri="{BB962C8B-B14F-4D97-AF65-F5344CB8AC3E}">
        <p14:creationId xmlns:p14="http://schemas.microsoft.com/office/powerpoint/2010/main" val="37012550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dirty="0"/>
              <a:t>Class A pre-production </a:t>
            </a:r>
            <a:r>
              <a:rPr lang="en-US" dirty="0" smtClean="0"/>
              <a:t>schedule: bonding/test</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10</a:t>
            </a:fld>
            <a:endParaRPr lang="en-US">
              <a:solidFill>
                <a:schemeClr val="tx1"/>
              </a:solidFill>
            </a:endParaRPr>
          </a:p>
        </p:txBody>
      </p:sp>
      <p:pic>
        <p:nvPicPr>
          <p:cNvPr id="8" name="Picture 7"/>
          <p:cNvPicPr>
            <a:picLocks noChangeAspect="1"/>
          </p:cNvPicPr>
          <p:nvPr/>
        </p:nvPicPr>
        <p:blipFill>
          <a:blip r:embed="rId2"/>
          <a:stretch>
            <a:fillRect/>
          </a:stretch>
        </p:blipFill>
        <p:spPr>
          <a:xfrm>
            <a:off x="0" y="609600"/>
            <a:ext cx="9144000" cy="2889534"/>
          </a:xfrm>
          <a:prstGeom prst="rect">
            <a:avLst/>
          </a:prstGeom>
        </p:spPr>
      </p:pic>
      <p:sp>
        <p:nvSpPr>
          <p:cNvPr id="3" name="TextBox 2"/>
          <p:cNvSpPr txBox="1"/>
          <p:nvPr/>
        </p:nvSpPr>
        <p:spPr>
          <a:xfrm>
            <a:off x="152400" y="3505200"/>
            <a:ext cx="8991600" cy="3353739"/>
          </a:xfrm>
          <a:prstGeom prst="rect">
            <a:avLst/>
          </a:prstGeom>
          <a:noFill/>
        </p:spPr>
        <p:txBody>
          <a:bodyPr wrap="square" rtlCol="0">
            <a:spAutoFit/>
          </a:bodyPr>
          <a:lstStyle/>
          <a:p>
            <a:r>
              <a:rPr lang="en-US" dirty="0"/>
              <a:t> </a:t>
            </a:r>
            <a:r>
              <a:rPr lang="en-US" sz="1800" dirty="0" err="1" smtClean="0"/>
              <a:t>Test</a:t>
            </a:r>
            <a:r>
              <a:rPr lang="en-US" sz="1800" dirty="0" err="1"/>
              <a:t>&amp;rework</a:t>
            </a:r>
            <a:r>
              <a:rPr lang="en-US" sz="1800" dirty="0"/>
              <a:t> means that after the 1st test, the </a:t>
            </a:r>
            <a:r>
              <a:rPr lang="en-US" sz="1800" dirty="0" smtClean="0"/>
              <a:t>needed operations </a:t>
            </a:r>
            <a:r>
              <a:rPr lang="en-US" sz="1800" dirty="0"/>
              <a:t>are made by the bonding technician and eventually the test is re-done to arrive to qualify the side. M</a:t>
            </a:r>
            <a:r>
              <a:rPr lang="en-US" sz="1800" dirty="0" smtClean="0"/>
              <a:t>ultiple </a:t>
            </a:r>
            <a:r>
              <a:rPr lang="en-US" sz="1800" dirty="0"/>
              <a:t>tests cannot be easily </a:t>
            </a:r>
            <a:r>
              <a:rPr lang="en-US" sz="1800" dirty="0" smtClean="0"/>
              <a:t>quantified “a priori”. </a:t>
            </a:r>
          </a:p>
          <a:p>
            <a:r>
              <a:rPr lang="en-US" sz="1800" dirty="0" smtClean="0"/>
              <a:t>Even if the 1</a:t>
            </a:r>
            <a:r>
              <a:rPr lang="en-US" sz="1800" baseline="30000" dirty="0" smtClean="0"/>
              <a:t>st</a:t>
            </a:r>
            <a:r>
              <a:rPr lang="en-US" sz="1800" dirty="0" smtClean="0"/>
              <a:t> Z test </a:t>
            </a:r>
            <a:r>
              <a:rPr lang="en-US" sz="1800" dirty="0"/>
              <a:t>has no bias </a:t>
            </a:r>
            <a:r>
              <a:rPr lang="en-US" sz="1800" dirty="0" smtClean="0"/>
              <a:t>voltage, shorts and </a:t>
            </a:r>
            <a:r>
              <a:rPr lang="en-US" sz="1800" dirty="0" err="1" smtClean="0"/>
              <a:t>unbonded</a:t>
            </a:r>
            <a:r>
              <a:rPr lang="en-US" sz="1800" dirty="0" smtClean="0"/>
              <a:t> channels can be spotted as well. Standard “running test time”~15 min/side  </a:t>
            </a:r>
          </a:p>
          <a:p>
            <a:r>
              <a:rPr lang="en-US" sz="1800" dirty="0" smtClean="0"/>
              <a:t>The </a:t>
            </a:r>
            <a:r>
              <a:rPr lang="en-US" sz="1800" dirty="0"/>
              <a:t>time required to make a </a:t>
            </a:r>
            <a:r>
              <a:rPr lang="en-US" sz="1800" dirty="0" err="1"/>
              <a:t>Vsep</a:t>
            </a:r>
            <a:r>
              <a:rPr lang="en-US" sz="1800" dirty="0"/>
              <a:t> scan test when </a:t>
            </a:r>
            <a:r>
              <a:rPr lang="en-US" sz="1800" dirty="0" err="1"/>
              <a:t>Vbias</a:t>
            </a:r>
            <a:r>
              <a:rPr lang="en-US" sz="1800" dirty="0"/>
              <a:t> is </a:t>
            </a:r>
            <a:r>
              <a:rPr lang="en-US" sz="1800" dirty="0" err="1"/>
              <a:t>ordero</a:t>
            </a:r>
            <a:r>
              <a:rPr lang="en-US" sz="1800" dirty="0"/>
              <a:t> of 10 </a:t>
            </a:r>
            <a:r>
              <a:rPr lang="en-US" sz="1800" dirty="0" err="1"/>
              <a:t>mins</a:t>
            </a:r>
            <a:r>
              <a:rPr lang="en-US" sz="1800" dirty="0"/>
              <a:t>. The laser scan is done phi-up. After the final upside-down (the sub-assembly must be shipped z-up) a quick test is foreseen to ensure that no damage occurred to the </a:t>
            </a:r>
            <a:r>
              <a:rPr lang="en-US" sz="1800" dirty="0" err="1" smtClean="0"/>
              <a:t>bondings</a:t>
            </a:r>
            <a:r>
              <a:rPr lang="en-US" sz="1800" dirty="0" smtClean="0"/>
              <a:t> </a:t>
            </a:r>
            <a:r>
              <a:rPr lang="en-US" sz="1800" dirty="0"/>
              <a:t>on both sides. </a:t>
            </a:r>
            <a:endParaRPr lang="en-US" sz="1800" dirty="0" smtClean="0"/>
          </a:p>
          <a:p>
            <a:r>
              <a:rPr lang="en-US" sz="1800" dirty="0">
                <a:latin typeface="+mn-lt"/>
                <a:ea typeface="Calibri"/>
                <a:cs typeface="Calibri"/>
              </a:rPr>
              <a:t>When the subassembly is tested and ready to be shipped a survey of the </a:t>
            </a:r>
            <a:r>
              <a:rPr lang="en-US" sz="1800" dirty="0" err="1">
                <a:latin typeface="+mn-lt"/>
                <a:ea typeface="Calibri"/>
                <a:cs typeface="Calibri"/>
              </a:rPr>
              <a:t>det's</a:t>
            </a:r>
            <a:r>
              <a:rPr lang="en-US" sz="1800" dirty="0">
                <a:latin typeface="+mn-lt"/>
                <a:ea typeface="Calibri"/>
                <a:cs typeface="Calibri"/>
              </a:rPr>
              <a:t> ref crosses (</a:t>
            </a:r>
            <a:r>
              <a:rPr lang="en-US" sz="1800" dirty="0" err="1">
                <a:latin typeface="+mn-lt"/>
                <a:ea typeface="Calibri"/>
                <a:cs typeface="Calibri"/>
              </a:rPr>
              <a:t>wrt</a:t>
            </a:r>
            <a:r>
              <a:rPr lang="en-US" sz="1800" dirty="0">
                <a:latin typeface="+mn-lt"/>
                <a:ea typeface="Calibri"/>
                <a:cs typeface="Calibri"/>
              </a:rPr>
              <a:t> the </a:t>
            </a:r>
            <a:r>
              <a:rPr lang="en-US" sz="1800" dirty="0" smtClean="0">
                <a:latin typeface="+mn-lt"/>
                <a:ea typeface="Calibri"/>
                <a:cs typeface="Calibri"/>
              </a:rPr>
              <a:t>pins </a:t>
            </a:r>
            <a:r>
              <a:rPr lang="en-US" sz="1800" dirty="0">
                <a:latin typeface="+mn-lt"/>
                <a:ea typeface="Calibri"/>
                <a:cs typeface="Calibri"/>
              </a:rPr>
              <a:t>of the MPC) is performed.</a:t>
            </a:r>
            <a:endParaRPr lang="en-US" sz="1800" dirty="0" smtClean="0">
              <a:latin typeface="+mn-lt"/>
            </a:endParaRPr>
          </a:p>
        </p:txBody>
      </p:sp>
    </p:spTree>
    <p:extLst>
      <p:ext uri="{BB962C8B-B14F-4D97-AF65-F5344CB8AC3E}">
        <p14:creationId xmlns:p14="http://schemas.microsoft.com/office/powerpoint/2010/main" val="203557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dirty="0" smtClean="0"/>
              <a:t>Class A production at </a:t>
            </a:r>
            <a:r>
              <a:rPr lang="en-US" dirty="0" smtClean="0"/>
              <a:t>full speed</a:t>
            </a:r>
            <a:endParaRPr lang="en-US" dirty="0"/>
          </a:p>
        </p:txBody>
      </p:sp>
      <p:sp>
        <p:nvSpPr>
          <p:cNvPr id="3" name="Content Placeholder 2"/>
          <p:cNvSpPr>
            <a:spLocks noGrp="1"/>
          </p:cNvSpPr>
          <p:nvPr>
            <p:ph idx="1"/>
          </p:nvPr>
        </p:nvSpPr>
        <p:spPr>
          <a:xfrm>
            <a:off x="76200" y="1143000"/>
            <a:ext cx="9067800" cy="5257800"/>
          </a:xfrm>
        </p:spPr>
        <p:txBody>
          <a:bodyPr/>
          <a:lstStyle/>
          <a:p>
            <a:r>
              <a:rPr lang="en-US" sz="2400" dirty="0" smtClean="0"/>
              <a:t>The class A subassembly pre-prod. has been scheduled to be not tight. Real experience on that will say if the following estimate on </a:t>
            </a:r>
            <a:r>
              <a:rPr lang="en-US" sz="2400" dirty="0"/>
              <a:t>Class A production </a:t>
            </a:r>
            <a:r>
              <a:rPr lang="en-US" sz="2400" dirty="0" smtClean="0"/>
              <a:t>is right.</a:t>
            </a:r>
          </a:p>
          <a:p>
            <a:r>
              <a:rPr lang="en-US" sz="2400" dirty="0" smtClean="0"/>
              <a:t>Key points:</a:t>
            </a:r>
          </a:p>
          <a:p>
            <a:pPr lvl="1"/>
            <a:r>
              <a:rPr lang="en-US" sz="2000" dirty="0" smtClean="0"/>
              <a:t>It will be crucial to have many sub-assemblies glued in the bonding/test phase to avoid waiting time.</a:t>
            </a:r>
          </a:p>
          <a:p>
            <a:pPr lvl="1"/>
            <a:r>
              <a:rPr lang="en-US" sz="2000" dirty="0" smtClean="0"/>
              <a:t>Max. </a:t>
            </a:r>
            <a:r>
              <a:rPr lang="en-US" sz="2000" dirty="0"/>
              <a:t>g</a:t>
            </a:r>
            <a:r>
              <a:rPr lang="en-US" sz="2000" dirty="0" smtClean="0"/>
              <a:t>luing rate &gt; Max. test rate &gt; Max. bonding rate</a:t>
            </a:r>
          </a:p>
          <a:p>
            <a:pPr lvl="1"/>
            <a:r>
              <a:rPr lang="en-US" sz="2000" dirty="0" smtClean="0"/>
              <a:t>One shift/each side is foreseen both for gluing and testing</a:t>
            </a:r>
          </a:p>
          <a:p>
            <a:pPr lvl="1"/>
            <a:r>
              <a:rPr lang="en-US" sz="2000" dirty="0" smtClean="0"/>
              <a:t>Z side test is shorter than phi side one (when bias is on, </a:t>
            </a:r>
            <a:r>
              <a:rPr lang="en-US" sz="2000" dirty="0" err="1" smtClean="0"/>
              <a:t>Vsep</a:t>
            </a:r>
            <a:r>
              <a:rPr lang="en-US" sz="2000" dirty="0" smtClean="0"/>
              <a:t> scan and laser scan are foreseen). Laser scan don’t require rework (in principle) and it can be launched in the late afternoon or in the spare time of the phi shift. </a:t>
            </a:r>
          </a:p>
          <a:p>
            <a:pPr lvl="1"/>
            <a:r>
              <a:rPr lang="en-US" sz="2000" dirty="0" smtClean="0"/>
              <a:t>The shipping rate proposed is ~ 8 SFW + 8 SBW / month</a:t>
            </a:r>
          </a:p>
        </p:txBody>
      </p:sp>
      <p:sp>
        <p:nvSpPr>
          <p:cNvPr id="4" name="Slide Number Placeholder 3"/>
          <p:cNvSpPr>
            <a:spLocks noGrp="1"/>
          </p:cNvSpPr>
          <p:nvPr>
            <p:ph type="sldNum" sz="quarter" idx="4"/>
          </p:nvPr>
        </p:nvSpPr>
        <p:spPr/>
        <p:txBody>
          <a:bodyPr/>
          <a:lstStyle/>
          <a:p>
            <a:fld id="{309DDD54-6669-6044-8ADB-9B450C1022CA}" type="slidenum">
              <a:rPr lang="en-US" smtClean="0"/>
              <a:pPr/>
              <a:t>11</a:t>
            </a:fld>
            <a:endParaRPr lang="en-US">
              <a:solidFill>
                <a:schemeClr val="tx1"/>
              </a:solidFill>
            </a:endParaRPr>
          </a:p>
        </p:txBody>
      </p:sp>
    </p:spTree>
    <p:extLst>
      <p:ext uri="{BB962C8B-B14F-4D97-AF65-F5344CB8AC3E}">
        <p14:creationId xmlns:p14="http://schemas.microsoft.com/office/powerpoint/2010/main" val="223920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239000" cy="838200"/>
          </a:xfrm>
        </p:spPr>
        <p:txBody>
          <a:bodyPr/>
          <a:lstStyle/>
          <a:p>
            <a:r>
              <a:rPr lang="en-US" dirty="0" smtClean="0"/>
              <a:t>Class A production: gluing</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12</a:t>
            </a:fld>
            <a:endParaRPr lang="en-US">
              <a:solidFill>
                <a:schemeClr val="tx1"/>
              </a:solidFill>
            </a:endParaRPr>
          </a:p>
        </p:txBody>
      </p:sp>
      <p:pic>
        <p:nvPicPr>
          <p:cNvPr id="6" name="Picture 5"/>
          <p:cNvPicPr>
            <a:picLocks noChangeAspect="1"/>
          </p:cNvPicPr>
          <p:nvPr/>
        </p:nvPicPr>
        <p:blipFill>
          <a:blip r:embed="rId2"/>
          <a:stretch>
            <a:fillRect/>
          </a:stretch>
        </p:blipFill>
        <p:spPr>
          <a:xfrm>
            <a:off x="304800" y="838200"/>
            <a:ext cx="8458200" cy="4277094"/>
          </a:xfrm>
          <a:prstGeom prst="rect">
            <a:avLst/>
          </a:prstGeom>
        </p:spPr>
      </p:pic>
      <p:sp>
        <p:nvSpPr>
          <p:cNvPr id="7" name="TextBox 6"/>
          <p:cNvSpPr txBox="1"/>
          <p:nvPr/>
        </p:nvSpPr>
        <p:spPr>
          <a:xfrm>
            <a:off x="152400" y="5039965"/>
            <a:ext cx="8915400" cy="1862048"/>
          </a:xfrm>
          <a:prstGeom prst="rect">
            <a:avLst/>
          </a:prstGeom>
          <a:noFill/>
        </p:spPr>
        <p:txBody>
          <a:bodyPr wrap="square" rtlCol="0">
            <a:spAutoFit/>
          </a:bodyPr>
          <a:lstStyle/>
          <a:p>
            <a:pPr>
              <a:lnSpc>
                <a:spcPct val="70000"/>
              </a:lnSpc>
              <a:buNone/>
            </a:pPr>
            <a:r>
              <a:rPr lang="en-US" dirty="0" smtClean="0"/>
              <a:t>Assumption: </a:t>
            </a:r>
          </a:p>
          <a:p>
            <a:pPr marL="342900" indent="-342900">
              <a:lnSpc>
                <a:spcPct val="70000"/>
              </a:lnSpc>
            </a:pPr>
            <a:r>
              <a:rPr lang="en-US" dirty="0" smtClean="0"/>
              <a:t>5 working day / week</a:t>
            </a:r>
          </a:p>
          <a:p>
            <a:pPr marL="342900" indent="-342900">
              <a:lnSpc>
                <a:spcPct val="70000"/>
              </a:lnSpc>
            </a:pPr>
            <a:r>
              <a:rPr lang="en-US" dirty="0" smtClean="0"/>
              <a:t>One shipping  (8 SFW + 8 SBW) every 4 weeks, compatible with the ladder production which will start much later</a:t>
            </a:r>
          </a:p>
          <a:p>
            <a:pPr marL="342900" indent="-342900">
              <a:lnSpc>
                <a:spcPct val="70000"/>
              </a:lnSpc>
            </a:pPr>
            <a:r>
              <a:rPr lang="en-US" dirty="0" smtClean="0"/>
              <a:t>Ladder assembly sites must test subassemblies as soon as they are delivered and store them in dorms until they will use them. </a:t>
            </a:r>
            <a:endParaRPr lang="en-US" dirty="0"/>
          </a:p>
        </p:txBody>
      </p:sp>
    </p:spTree>
    <p:extLst>
      <p:ext uri="{BB962C8B-B14F-4D97-AF65-F5344CB8AC3E}">
        <p14:creationId xmlns:p14="http://schemas.microsoft.com/office/powerpoint/2010/main" val="223920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dirty="0"/>
              <a:t>Class A production: </a:t>
            </a:r>
            <a:r>
              <a:rPr lang="en-US" dirty="0" smtClean="0"/>
              <a:t>bonding/test</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13</a:t>
            </a:fld>
            <a:endParaRPr lang="en-US">
              <a:solidFill>
                <a:schemeClr val="tx1"/>
              </a:solidFill>
            </a:endParaRPr>
          </a:p>
        </p:txBody>
      </p:sp>
      <p:pic>
        <p:nvPicPr>
          <p:cNvPr id="6" name="Picture 5"/>
          <p:cNvPicPr>
            <a:picLocks noChangeAspect="1"/>
          </p:cNvPicPr>
          <p:nvPr/>
        </p:nvPicPr>
        <p:blipFill>
          <a:blip r:embed="rId2"/>
          <a:stretch>
            <a:fillRect/>
          </a:stretch>
        </p:blipFill>
        <p:spPr>
          <a:xfrm>
            <a:off x="0" y="995405"/>
            <a:ext cx="9144000" cy="3881395"/>
          </a:xfrm>
          <a:prstGeom prst="rect">
            <a:avLst/>
          </a:prstGeom>
        </p:spPr>
      </p:pic>
      <p:sp>
        <p:nvSpPr>
          <p:cNvPr id="7" name="Content Placeholder 6"/>
          <p:cNvSpPr>
            <a:spLocks noGrp="1"/>
          </p:cNvSpPr>
          <p:nvPr>
            <p:ph idx="1"/>
          </p:nvPr>
        </p:nvSpPr>
        <p:spPr>
          <a:xfrm>
            <a:off x="68877" y="5257800"/>
            <a:ext cx="9067800" cy="838200"/>
          </a:xfrm>
        </p:spPr>
        <p:txBody>
          <a:bodyPr/>
          <a:lstStyle/>
          <a:p>
            <a:pPr marL="0" indent="0">
              <a:buNone/>
            </a:pPr>
            <a:r>
              <a:rPr lang="en-US" sz="2400" dirty="0" err="1" smtClean="0">
                <a:solidFill>
                  <a:srgbClr val="FF0000"/>
                </a:solidFill>
              </a:rPr>
              <a:t>Legenda</a:t>
            </a:r>
            <a:r>
              <a:rPr lang="en-US" sz="2400" dirty="0" smtClean="0">
                <a:solidFill>
                  <a:srgbClr val="FF0000"/>
                </a:solidFill>
              </a:rPr>
              <a:t>:-n (+n) means </a:t>
            </a:r>
            <a:r>
              <a:rPr lang="en-US" sz="2400" dirty="0" err="1" smtClean="0">
                <a:solidFill>
                  <a:srgbClr val="FF0000"/>
                </a:solidFill>
              </a:rPr>
              <a:t>previuos</a:t>
            </a:r>
            <a:r>
              <a:rPr lang="en-US" sz="2400" dirty="0" smtClean="0">
                <a:solidFill>
                  <a:srgbClr val="FF0000"/>
                </a:solidFill>
              </a:rPr>
              <a:t> (next) 8SBW+8SFW batch</a:t>
            </a:r>
          </a:p>
          <a:p>
            <a:pPr marL="0" indent="0">
              <a:buNone/>
            </a:pPr>
            <a:r>
              <a:rPr lang="en-US" sz="2400" dirty="0"/>
              <a:t>Production </a:t>
            </a:r>
            <a:r>
              <a:rPr lang="en-US" sz="2400" dirty="0" smtClean="0"/>
              <a:t>rate: </a:t>
            </a:r>
            <a:r>
              <a:rPr lang="en-US" sz="2400" dirty="0"/>
              <a:t>4 FW (or 4 BW) subassemblies/</a:t>
            </a:r>
            <a:r>
              <a:rPr lang="en-US" sz="2400" dirty="0" smtClean="0"/>
              <a:t>week:</a:t>
            </a:r>
          </a:p>
          <a:p>
            <a:pPr marL="0" indent="0">
              <a:buNone/>
            </a:pPr>
            <a:r>
              <a:rPr lang="en-US" sz="2400" dirty="0" smtClean="0"/>
              <a:t>1</a:t>
            </a:r>
            <a:r>
              <a:rPr lang="en-US" sz="2400" dirty="0" smtClean="0">
                <a:sym typeface="Wingdings"/>
              </a:rPr>
              <a:t></a:t>
            </a:r>
            <a:r>
              <a:rPr lang="en-US" sz="2400" dirty="0" smtClean="0"/>
              <a:t>2 </a:t>
            </a:r>
            <a:r>
              <a:rPr lang="en-US" sz="2400" dirty="0"/>
              <a:t>side/day for each </a:t>
            </a:r>
            <a:r>
              <a:rPr lang="en-US" sz="2400" dirty="0" smtClean="0"/>
              <a:t>operation: gluing, bonding and testing. </a:t>
            </a:r>
            <a:endParaRPr lang="en-US" sz="2400" dirty="0"/>
          </a:p>
        </p:txBody>
      </p:sp>
    </p:spTree>
    <p:extLst>
      <p:ext uri="{BB962C8B-B14F-4D97-AF65-F5344CB8AC3E}">
        <p14:creationId xmlns:p14="http://schemas.microsoft.com/office/powerpoint/2010/main" val="3689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dirty="0" smtClean="0"/>
              <a:t>Details of test time estimation</a:t>
            </a:r>
            <a:endParaRPr lang="en-US" dirty="0"/>
          </a:p>
        </p:txBody>
      </p:sp>
      <p:sp>
        <p:nvSpPr>
          <p:cNvPr id="3" name="Content Placeholder 2"/>
          <p:cNvSpPr>
            <a:spLocks noGrp="1"/>
          </p:cNvSpPr>
          <p:nvPr>
            <p:ph idx="1"/>
          </p:nvPr>
        </p:nvSpPr>
        <p:spPr>
          <a:xfrm>
            <a:off x="152400" y="990600"/>
            <a:ext cx="8991600" cy="4648200"/>
          </a:xfrm>
        </p:spPr>
        <p:txBody>
          <a:bodyPr/>
          <a:lstStyle/>
          <a:p>
            <a:r>
              <a:rPr lang="en-US" sz="2800" dirty="0"/>
              <a:t>T</a:t>
            </a:r>
            <a:r>
              <a:rPr lang="en-US" sz="2800" dirty="0" smtClean="0"/>
              <a:t>est rate estimate inputs: </a:t>
            </a:r>
          </a:p>
          <a:p>
            <a:pPr lvl="1"/>
            <a:r>
              <a:rPr lang="en-US" sz="2400" dirty="0" smtClean="0"/>
              <a:t>~2 </a:t>
            </a:r>
            <a:r>
              <a:rPr lang="en-US" sz="2400" dirty="0"/>
              <a:t>sides/day </a:t>
            </a:r>
            <a:r>
              <a:rPr lang="en-US" sz="2400" dirty="0" smtClean="0">
                <a:sym typeface="Wingdings"/>
              </a:rPr>
              <a:t></a:t>
            </a:r>
            <a:r>
              <a:rPr lang="en-US" sz="2400" dirty="0" smtClean="0"/>
              <a:t> </a:t>
            </a:r>
          </a:p>
          <a:p>
            <a:pPr lvl="2"/>
            <a:r>
              <a:rPr lang="en-US" sz="2000" dirty="0"/>
              <a:t>1 </a:t>
            </a:r>
            <a:r>
              <a:rPr lang="en-US" sz="2000" dirty="0" smtClean="0"/>
              <a:t>test + rework </a:t>
            </a:r>
            <a:r>
              <a:rPr lang="en-US" sz="2000" dirty="0"/>
              <a:t>(Z) + 4 quick </a:t>
            </a:r>
            <a:r>
              <a:rPr lang="en-US" sz="2000" dirty="0" smtClean="0"/>
              <a:t>tests or</a:t>
            </a:r>
            <a:endParaRPr lang="en-US" sz="2400" dirty="0" smtClean="0"/>
          </a:p>
          <a:p>
            <a:pPr lvl="2"/>
            <a:r>
              <a:rPr lang="en-US" sz="2000" dirty="0" smtClean="0"/>
              <a:t>2 tests + rework </a:t>
            </a:r>
            <a:r>
              <a:rPr lang="en-US" sz="2000" dirty="0"/>
              <a:t>+ 1 laser scan/</a:t>
            </a:r>
            <a:r>
              <a:rPr lang="en-US" sz="2000" dirty="0" smtClean="0"/>
              <a:t>day (phi) </a:t>
            </a:r>
          </a:p>
          <a:p>
            <a:pPr lvl="1"/>
            <a:r>
              <a:rPr lang="en-US" sz="2400" dirty="0" smtClean="0">
                <a:sym typeface="Wingdings"/>
              </a:rPr>
              <a:t>~2 shifts/day needed</a:t>
            </a:r>
          </a:p>
          <a:p>
            <a:pPr lvl="1"/>
            <a:r>
              <a:rPr lang="en-US" sz="2400" dirty="0" smtClean="0">
                <a:sym typeface="Wingdings"/>
              </a:rPr>
              <a:t>1 (Z) shift consists of: 2 * 15</a:t>
            </a:r>
            <a:r>
              <a:rPr lang="en-US" sz="2400" dirty="0" smtClean="0"/>
              <a:t> </a:t>
            </a:r>
            <a:r>
              <a:rPr lang="en-US" sz="2400" dirty="0"/>
              <a:t>min/</a:t>
            </a:r>
            <a:r>
              <a:rPr lang="en-US" sz="2400" dirty="0" smtClean="0"/>
              <a:t>test </a:t>
            </a:r>
            <a:r>
              <a:rPr lang="en-US" sz="2400" dirty="0"/>
              <a:t>+ rework + </a:t>
            </a:r>
            <a:r>
              <a:rPr lang="en-US" sz="2400" dirty="0" smtClean="0"/>
              <a:t>analysis and result loading into the DB + 1 hour </a:t>
            </a:r>
            <a:r>
              <a:rPr lang="en-US" sz="2400" dirty="0"/>
              <a:t>laser </a:t>
            </a:r>
            <a:r>
              <a:rPr lang="en-US" sz="2400" dirty="0" smtClean="0">
                <a:sym typeface="Wingdings"/>
              </a:rPr>
              <a:t> </a:t>
            </a:r>
            <a:r>
              <a:rPr lang="en-US" sz="2400" dirty="0" smtClean="0"/>
              <a:t>3 hour-shift</a:t>
            </a:r>
          </a:p>
          <a:p>
            <a:r>
              <a:rPr lang="en-US" sz="2800" dirty="0" smtClean="0"/>
              <a:t>Remind:</a:t>
            </a:r>
          </a:p>
          <a:p>
            <a:pPr lvl="1"/>
            <a:r>
              <a:rPr lang="en-US" sz="2400" dirty="0" smtClean="0"/>
              <a:t>Test-stand needs </a:t>
            </a:r>
            <a:r>
              <a:rPr lang="en-US" sz="2400" dirty="0"/>
              <a:t>to run also </a:t>
            </a:r>
            <a:r>
              <a:rPr lang="en-US" sz="2400" dirty="0" smtClean="0"/>
              <a:t>o(2x128) </a:t>
            </a:r>
            <a:r>
              <a:rPr lang="en-US" sz="2400" dirty="0"/>
              <a:t>tests </a:t>
            </a:r>
            <a:r>
              <a:rPr lang="en-US" sz="2400" dirty="0" smtClean="0"/>
              <a:t>(15 min) for single </a:t>
            </a:r>
            <a:r>
              <a:rPr lang="en-US" sz="2400" dirty="0"/>
              <a:t>side Hybrid + </a:t>
            </a:r>
            <a:r>
              <a:rPr lang="en-US" sz="2400" dirty="0" smtClean="0"/>
              <a:t>o(2x64) </a:t>
            </a:r>
            <a:r>
              <a:rPr lang="en-US" sz="2400" dirty="0"/>
              <a:t>test </a:t>
            </a:r>
            <a:r>
              <a:rPr lang="en-US" sz="2400" dirty="0" smtClean="0"/>
              <a:t>(15 min) after gluing. </a:t>
            </a:r>
          </a:p>
          <a:p>
            <a:pPr lvl="1"/>
            <a:r>
              <a:rPr lang="en-US" sz="2400" dirty="0" smtClean="0"/>
              <a:t>The whole 1</a:t>
            </a:r>
            <a:r>
              <a:rPr lang="en-US" sz="2400" baseline="30000" dirty="0" smtClean="0"/>
              <a:t>st</a:t>
            </a:r>
            <a:r>
              <a:rPr lang="en-US" sz="2400" dirty="0" smtClean="0"/>
              <a:t> batch sandwiches scheduled to be </a:t>
            </a:r>
            <a:r>
              <a:rPr lang="en-US" sz="2400" dirty="0"/>
              <a:t>tested before </a:t>
            </a:r>
            <a:r>
              <a:rPr lang="en-US" sz="2400" dirty="0" smtClean="0"/>
              <a:t>starting production.  </a:t>
            </a:r>
            <a:endParaRPr lang="en-US" sz="2400"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14</a:t>
            </a:fld>
            <a:endParaRPr lang="en-US">
              <a:solidFill>
                <a:schemeClr val="tx1"/>
              </a:solidFill>
            </a:endParaRPr>
          </a:p>
        </p:txBody>
      </p:sp>
    </p:spTree>
    <p:extLst>
      <p:ext uri="{BB962C8B-B14F-4D97-AF65-F5344CB8AC3E}">
        <p14:creationId xmlns:p14="http://schemas.microsoft.com/office/powerpoint/2010/main" val="347709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dirty="0" smtClean="0"/>
              <a:t>FW/BW subassembly: </a:t>
            </a:r>
            <a:r>
              <a:rPr lang="en-US" dirty="0" err="1" smtClean="0"/>
              <a:t>ManPower</a:t>
            </a:r>
            <a:endParaRPr lang="en-US" dirty="0"/>
          </a:p>
        </p:txBody>
      </p:sp>
      <p:sp>
        <p:nvSpPr>
          <p:cNvPr id="3" name="Content Placeholder 2"/>
          <p:cNvSpPr>
            <a:spLocks noGrp="1"/>
          </p:cNvSpPr>
          <p:nvPr>
            <p:ph idx="1"/>
          </p:nvPr>
        </p:nvSpPr>
        <p:spPr>
          <a:xfrm>
            <a:off x="152400" y="838200"/>
            <a:ext cx="8839200" cy="5562600"/>
          </a:xfrm>
        </p:spPr>
        <p:txBody>
          <a:bodyPr/>
          <a:lstStyle/>
          <a:p>
            <a:pPr marL="0" indent="0">
              <a:buNone/>
            </a:pPr>
            <a:r>
              <a:rPr lang="en-US" sz="2000" dirty="0" smtClean="0"/>
              <a:t>The people who developed the tools (gluing jigs, micro-bonding set-up, electrical tests and laser-scan) are the same who will act the same role during sub-assembly production. </a:t>
            </a:r>
            <a:endParaRPr lang="en-US" sz="2000"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15</a:t>
            </a:fld>
            <a:endParaRPr lang="en-US">
              <a:solidFill>
                <a:schemeClr val="tx1"/>
              </a:solidFill>
            </a:endParaRPr>
          </a:p>
        </p:txBody>
      </p:sp>
      <p:sp>
        <p:nvSpPr>
          <p:cNvPr id="6" name="TextBox 5"/>
          <p:cNvSpPr txBox="1"/>
          <p:nvPr/>
        </p:nvSpPr>
        <p:spPr>
          <a:xfrm>
            <a:off x="23277" y="5039965"/>
            <a:ext cx="8892123" cy="1513235"/>
          </a:xfrm>
          <a:prstGeom prst="rect">
            <a:avLst/>
          </a:prstGeom>
          <a:noFill/>
        </p:spPr>
        <p:txBody>
          <a:bodyPr wrap="square" rtlCol="0">
            <a:spAutoFit/>
          </a:bodyPr>
          <a:lstStyle/>
          <a:p>
            <a:pPr>
              <a:buNone/>
            </a:pPr>
            <a:r>
              <a:rPr lang="en-US" dirty="0" smtClean="0"/>
              <a:t>With the available manpower, possible to perform shifts of two teams (2 persons each)/day:</a:t>
            </a:r>
          </a:p>
          <a:p>
            <a:pPr marL="342900" indent="-342900"/>
            <a:r>
              <a:rPr lang="en-US" dirty="0" smtClean="0"/>
              <a:t>Module assembly: 1 physicist + 1 technician (3h shift)</a:t>
            </a:r>
          </a:p>
          <a:p>
            <a:pPr marL="342900" indent="-342900"/>
            <a:r>
              <a:rPr lang="en-US" dirty="0" smtClean="0"/>
              <a:t>Electrical test and laser-scan: 2 physicists (3h shift)</a:t>
            </a:r>
          </a:p>
        </p:txBody>
      </p:sp>
      <p:pic>
        <p:nvPicPr>
          <p:cNvPr id="5" name="Picture 4"/>
          <p:cNvPicPr>
            <a:picLocks noChangeAspect="1"/>
          </p:cNvPicPr>
          <p:nvPr/>
        </p:nvPicPr>
        <p:blipFill>
          <a:blip r:embed="rId2"/>
          <a:stretch>
            <a:fillRect/>
          </a:stretch>
        </p:blipFill>
        <p:spPr>
          <a:xfrm>
            <a:off x="971809" y="1981200"/>
            <a:ext cx="7257791" cy="2921000"/>
          </a:xfrm>
          <a:prstGeom prst="rect">
            <a:avLst/>
          </a:prstGeom>
        </p:spPr>
      </p:pic>
    </p:spTree>
    <p:extLst>
      <p:ext uri="{BB962C8B-B14F-4D97-AF65-F5344CB8AC3E}">
        <p14:creationId xmlns:p14="http://schemas.microsoft.com/office/powerpoint/2010/main" val="420313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239000" cy="838200"/>
          </a:xfrm>
        </p:spPr>
        <p:txBody>
          <a:bodyPr/>
          <a:lstStyle/>
          <a:p>
            <a:r>
              <a:rPr lang="en-US" dirty="0" smtClean="0"/>
              <a:t>Exercise: shift allocation</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16</a:t>
            </a:fld>
            <a:endParaRPr lang="en-US">
              <a:solidFill>
                <a:schemeClr val="tx1"/>
              </a:solidFill>
            </a:endParaRPr>
          </a:p>
        </p:txBody>
      </p:sp>
      <p:pic>
        <p:nvPicPr>
          <p:cNvPr id="3" name="Picture 2"/>
          <p:cNvPicPr>
            <a:picLocks noChangeAspect="1"/>
          </p:cNvPicPr>
          <p:nvPr/>
        </p:nvPicPr>
        <p:blipFill>
          <a:blip r:embed="rId2"/>
          <a:stretch>
            <a:fillRect/>
          </a:stretch>
        </p:blipFill>
        <p:spPr>
          <a:xfrm>
            <a:off x="152400" y="1143000"/>
            <a:ext cx="3337044" cy="5638800"/>
          </a:xfrm>
          <a:prstGeom prst="rect">
            <a:avLst/>
          </a:prstGeom>
        </p:spPr>
      </p:pic>
      <p:pic>
        <p:nvPicPr>
          <p:cNvPr id="6" name="Picture 5"/>
          <p:cNvPicPr>
            <a:picLocks noChangeAspect="1"/>
          </p:cNvPicPr>
          <p:nvPr/>
        </p:nvPicPr>
        <p:blipFill>
          <a:blip r:embed="rId3"/>
          <a:stretch>
            <a:fillRect/>
          </a:stretch>
        </p:blipFill>
        <p:spPr>
          <a:xfrm>
            <a:off x="3759200" y="990600"/>
            <a:ext cx="5308600" cy="4876800"/>
          </a:xfrm>
          <a:prstGeom prst="rect">
            <a:avLst/>
          </a:prstGeom>
        </p:spPr>
      </p:pic>
      <p:sp>
        <p:nvSpPr>
          <p:cNvPr id="7" name="TextBox 6"/>
          <p:cNvSpPr txBox="1"/>
          <p:nvPr/>
        </p:nvSpPr>
        <p:spPr>
          <a:xfrm>
            <a:off x="3733800" y="6096000"/>
            <a:ext cx="5353349" cy="805349"/>
          </a:xfrm>
          <a:prstGeom prst="rect">
            <a:avLst/>
          </a:prstGeom>
          <a:noFill/>
        </p:spPr>
        <p:txBody>
          <a:bodyPr wrap="none" rtlCol="0">
            <a:spAutoFit/>
          </a:bodyPr>
          <a:lstStyle/>
          <a:p>
            <a:pPr>
              <a:buNone/>
            </a:pPr>
            <a:r>
              <a:rPr lang="en-US" dirty="0" smtClean="0"/>
              <a:t>To sustain the 8SFW+8SBW/month rate </a:t>
            </a:r>
          </a:p>
          <a:p>
            <a:pPr>
              <a:buNone/>
            </a:pPr>
            <a:r>
              <a:rPr lang="en-US" dirty="0" smtClean="0"/>
              <a:t>the manpower resources are not saturated!</a:t>
            </a:r>
            <a:endParaRPr lang="en-US" dirty="0"/>
          </a:p>
        </p:txBody>
      </p:sp>
    </p:spTree>
    <p:extLst>
      <p:ext uri="{BB962C8B-B14F-4D97-AF65-F5344CB8AC3E}">
        <p14:creationId xmlns:p14="http://schemas.microsoft.com/office/powerpoint/2010/main" val="319185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sz="4000" dirty="0" smtClean="0"/>
              <a:t>Conclusions</a:t>
            </a:r>
            <a:endParaRPr lang="en-US" sz="4000" dirty="0"/>
          </a:p>
        </p:txBody>
      </p:sp>
      <p:sp>
        <p:nvSpPr>
          <p:cNvPr id="3" name="Content Placeholder 2"/>
          <p:cNvSpPr>
            <a:spLocks noGrp="1"/>
          </p:cNvSpPr>
          <p:nvPr>
            <p:ph idx="1"/>
          </p:nvPr>
        </p:nvSpPr>
        <p:spPr>
          <a:xfrm>
            <a:off x="0" y="990600"/>
            <a:ext cx="9144000" cy="4876800"/>
          </a:xfrm>
        </p:spPr>
        <p:txBody>
          <a:bodyPr/>
          <a:lstStyle/>
          <a:p>
            <a:r>
              <a:rPr lang="en-US" sz="2400" dirty="0" smtClean="0"/>
              <a:t>The tentative schedule has been done, by considering:</a:t>
            </a:r>
          </a:p>
          <a:p>
            <a:pPr lvl="1"/>
            <a:r>
              <a:rPr lang="en-US" sz="2000" dirty="0" smtClean="0"/>
              <a:t>Facilities (CMM &amp; jigs, u-bonding machine, test-stand)</a:t>
            </a:r>
          </a:p>
          <a:p>
            <a:pPr lvl="1"/>
            <a:r>
              <a:rPr lang="en-US" sz="2000" dirty="0"/>
              <a:t>Procedures </a:t>
            </a:r>
            <a:r>
              <a:rPr lang="en-US" sz="2000" dirty="0" smtClean="0"/>
              <a:t>(gluing, bonding, testing, shipping)</a:t>
            </a:r>
          </a:p>
          <a:p>
            <a:pPr lvl="1"/>
            <a:r>
              <a:rPr lang="en-US" sz="2000" dirty="0" smtClean="0"/>
              <a:t>Available manpower</a:t>
            </a:r>
          </a:p>
          <a:p>
            <a:r>
              <a:rPr lang="en-US" sz="2400" dirty="0" smtClean="0"/>
              <a:t>By our estimate, we confirm that the rate of 8SFW+8SBW/month can be sustained (2 SFW+2 SBW/week). Final confirmation after Class A pre-production. </a:t>
            </a:r>
          </a:p>
          <a:p>
            <a:endParaRPr lang="en-US" sz="2400" dirty="0" smtClean="0"/>
          </a:p>
          <a:p>
            <a:r>
              <a:rPr lang="en-US" sz="2400" dirty="0" smtClean="0"/>
              <a:t>For 42 SFW-SBW Class A pairs </a:t>
            </a:r>
            <a:r>
              <a:rPr lang="en-US" sz="2400" dirty="0" smtClean="0">
                <a:sym typeface="Wingdings"/>
              </a:rPr>
              <a:t> ~ 5.5 months</a:t>
            </a:r>
          </a:p>
          <a:p>
            <a:pPr marL="0" indent="0">
              <a:buNone/>
            </a:pPr>
            <a:r>
              <a:rPr lang="en-US" sz="2400" dirty="0" smtClean="0">
                <a:sym typeface="Wingdings"/>
              </a:rPr>
              <a:t>If starting the Class A production in April, we’ll finish </a:t>
            </a:r>
            <a:r>
              <a:rPr lang="en-US" sz="2400" dirty="0" smtClean="0">
                <a:sym typeface="Wingdings"/>
              </a:rPr>
              <a:t>in </a:t>
            </a:r>
            <a:r>
              <a:rPr lang="en-US" sz="2400" smtClean="0">
                <a:sym typeface="Wingdings"/>
              </a:rPr>
              <a:t>mid November</a:t>
            </a:r>
            <a:r>
              <a:rPr lang="en-US" sz="2400" dirty="0" smtClean="0">
                <a:sym typeface="Wingdings"/>
              </a:rPr>
              <a:t>:</a:t>
            </a:r>
          </a:p>
          <a:p>
            <a:pPr marL="0" indent="0">
              <a:buNone/>
            </a:pPr>
            <a:r>
              <a:rPr lang="en-US" sz="2400" dirty="0" smtClean="0">
                <a:sym typeface="Wingdings"/>
              </a:rPr>
              <a:t>7 months in total. </a:t>
            </a:r>
          </a:p>
        </p:txBody>
      </p:sp>
      <p:sp>
        <p:nvSpPr>
          <p:cNvPr id="4" name="Slide Number Placeholder 3"/>
          <p:cNvSpPr>
            <a:spLocks noGrp="1"/>
          </p:cNvSpPr>
          <p:nvPr>
            <p:ph type="sldNum" sz="quarter" idx="4"/>
          </p:nvPr>
        </p:nvSpPr>
        <p:spPr/>
        <p:txBody>
          <a:bodyPr/>
          <a:lstStyle/>
          <a:p>
            <a:fld id="{309DDD54-6669-6044-8ADB-9B450C1022CA}" type="slidenum">
              <a:rPr lang="en-US" smtClean="0"/>
              <a:pPr/>
              <a:t>17</a:t>
            </a:fld>
            <a:endParaRPr lang="en-US">
              <a:solidFill>
                <a:schemeClr val="tx1"/>
              </a:solidFill>
            </a:endParaRPr>
          </a:p>
        </p:txBody>
      </p:sp>
      <p:sp>
        <p:nvSpPr>
          <p:cNvPr id="5" name="TextBox 4"/>
          <p:cNvSpPr txBox="1"/>
          <p:nvPr/>
        </p:nvSpPr>
        <p:spPr>
          <a:xfrm>
            <a:off x="4953000" y="5029200"/>
            <a:ext cx="4306062" cy="2285241"/>
          </a:xfrm>
          <a:prstGeom prst="rect">
            <a:avLst/>
          </a:prstGeom>
          <a:noFill/>
        </p:spPr>
        <p:txBody>
          <a:bodyPr wrap="none" rtlCol="0">
            <a:spAutoFit/>
          </a:bodyPr>
          <a:lstStyle/>
          <a:p>
            <a:pPr marL="0" indent="0">
              <a:buNone/>
            </a:pPr>
            <a:r>
              <a:rPr lang="en-US" sz="1800" dirty="0">
                <a:sym typeface="Wingdings"/>
              </a:rPr>
              <a:t>(</a:t>
            </a:r>
            <a:r>
              <a:rPr lang="en-US" sz="1800" dirty="0" smtClean="0">
                <a:sym typeface="Wingdings"/>
              </a:rPr>
              <a:t>Consider to add </a:t>
            </a:r>
            <a:r>
              <a:rPr lang="en-US" sz="1800" dirty="0">
                <a:sym typeface="Wingdings"/>
              </a:rPr>
              <a:t>1.5 </a:t>
            </a:r>
            <a:r>
              <a:rPr lang="en-US" sz="1800">
                <a:sym typeface="Wingdings"/>
              </a:rPr>
              <a:t>month </a:t>
            </a:r>
            <a:r>
              <a:rPr lang="en-US" sz="1800" smtClean="0">
                <a:sym typeface="Wingdings"/>
              </a:rPr>
              <a:t>due </a:t>
            </a:r>
            <a:r>
              <a:rPr lang="en-US" sz="1800" dirty="0">
                <a:sym typeface="Wingdings"/>
              </a:rPr>
              <a:t>to:</a:t>
            </a:r>
          </a:p>
          <a:p>
            <a:pPr marL="0" indent="0">
              <a:buNone/>
            </a:pPr>
            <a:r>
              <a:rPr lang="en-US" sz="1800" dirty="0">
                <a:sym typeface="Wingdings"/>
              </a:rPr>
              <a:t>- Few days: Easter Holidays</a:t>
            </a:r>
          </a:p>
          <a:p>
            <a:pPr marL="0" indent="0">
              <a:buNone/>
            </a:pPr>
            <a:r>
              <a:rPr lang="en-US" sz="1800" dirty="0">
                <a:sym typeface="Wingdings"/>
              </a:rPr>
              <a:t>-1 week: the next VXDWS in May</a:t>
            </a:r>
          </a:p>
          <a:p>
            <a:pPr marL="0" indent="0">
              <a:buNone/>
            </a:pPr>
            <a:r>
              <a:rPr lang="en-US" sz="1800" dirty="0">
                <a:sym typeface="Wingdings"/>
              </a:rPr>
              <a:t>-2 weeks: summer vacancies in August</a:t>
            </a:r>
          </a:p>
          <a:p>
            <a:pPr marL="0" indent="0">
              <a:buNone/>
            </a:pPr>
            <a:r>
              <a:rPr lang="en-US" sz="1800" dirty="0">
                <a:sym typeface="Wingdings"/>
              </a:rPr>
              <a:t>-2 weeks: the June/October B2GMs</a:t>
            </a:r>
            <a:r>
              <a:rPr lang="en-US" sz="1800" dirty="0" smtClean="0">
                <a:sym typeface="Wingdings"/>
              </a:rPr>
              <a:t>) </a:t>
            </a:r>
            <a:endParaRPr lang="en-US" sz="1800" dirty="0"/>
          </a:p>
          <a:p>
            <a:pPr>
              <a:buNone/>
            </a:pPr>
            <a:endParaRPr lang="en-US" sz="1800" dirty="0"/>
          </a:p>
        </p:txBody>
      </p:sp>
    </p:spTree>
    <p:extLst>
      <p:ext uri="{BB962C8B-B14F-4D97-AF65-F5344CB8AC3E}">
        <p14:creationId xmlns:p14="http://schemas.microsoft.com/office/powerpoint/2010/main" val="413445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18</a:t>
            </a:fld>
            <a:endParaRPr lang="en-US">
              <a:solidFill>
                <a:schemeClr val="tx1"/>
              </a:solidFill>
            </a:endParaRPr>
          </a:p>
        </p:txBody>
      </p:sp>
    </p:spTree>
    <p:extLst>
      <p:ext uri="{BB962C8B-B14F-4D97-AF65-F5344CB8AC3E}">
        <p14:creationId xmlns:p14="http://schemas.microsoft.com/office/powerpoint/2010/main" val="419521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900"/>
            <a:ext cx="8229600" cy="1143000"/>
          </a:xfrm>
        </p:spPr>
        <p:txBody>
          <a:bodyPr/>
          <a:lstStyle/>
          <a:p>
            <a:r>
              <a:rPr lang="en-US" dirty="0" smtClean="0"/>
              <a:t>BW class C sub-assembly (SBW992)</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976972"/>
            <a:ext cx="3688509" cy="4918012"/>
          </a:xfrm>
          <a:prstGeom prst="rect">
            <a:avLst/>
          </a:prstGeom>
        </p:spPr>
      </p:pic>
      <p:cxnSp>
        <p:nvCxnSpPr>
          <p:cNvPr id="8" name="Straight Arrow Connector 7"/>
          <p:cNvCxnSpPr/>
          <p:nvPr/>
        </p:nvCxnSpPr>
        <p:spPr>
          <a:xfrm flipH="1" flipV="1">
            <a:off x="1060578" y="544313"/>
            <a:ext cx="27910" cy="2554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088488" y="3098399"/>
            <a:ext cx="34887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09389" y="642011"/>
            <a:ext cx="287258"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x</a:t>
            </a:r>
            <a:endParaRPr lang="en-US" sz="1800" dirty="0">
              <a:solidFill>
                <a:prstClr val="black"/>
              </a:solidFill>
              <a:latin typeface="Calibri"/>
              <a:ea typeface="+mn-ea"/>
            </a:endParaRPr>
          </a:p>
        </p:txBody>
      </p:sp>
      <p:sp>
        <p:nvSpPr>
          <p:cNvPr id="12" name="TextBox 11"/>
          <p:cNvSpPr txBox="1"/>
          <p:nvPr/>
        </p:nvSpPr>
        <p:spPr>
          <a:xfrm>
            <a:off x="4214404" y="3042567"/>
            <a:ext cx="289149"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y</a:t>
            </a:r>
            <a:endParaRPr lang="en-US" sz="1800" dirty="0">
              <a:solidFill>
                <a:prstClr val="black"/>
              </a:solidFill>
              <a:latin typeface="Calibri"/>
              <a:ea typeface="+mn-ea"/>
            </a:endParaRPr>
          </a:p>
        </p:txBody>
      </p:sp>
      <p:sp>
        <p:nvSpPr>
          <p:cNvPr id="13" name="TextBox 12"/>
          <p:cNvSpPr txBox="1"/>
          <p:nvPr/>
        </p:nvSpPr>
        <p:spPr>
          <a:xfrm>
            <a:off x="1311768" y="3314200"/>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F1</a:t>
            </a:r>
            <a:endParaRPr lang="en-US" sz="1800" dirty="0">
              <a:solidFill>
                <a:srgbClr val="FF0000"/>
              </a:solidFill>
              <a:latin typeface="Calibri"/>
              <a:ea typeface="+mn-ea"/>
            </a:endParaRPr>
          </a:p>
        </p:txBody>
      </p:sp>
      <p:sp>
        <p:nvSpPr>
          <p:cNvPr id="14" name="TextBox 13"/>
          <p:cNvSpPr txBox="1"/>
          <p:nvPr/>
        </p:nvSpPr>
        <p:spPr>
          <a:xfrm>
            <a:off x="320963" y="2861128"/>
            <a:ext cx="807508"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Cross1</a:t>
            </a:r>
            <a:endParaRPr lang="en-US" sz="1800" dirty="0">
              <a:solidFill>
                <a:srgbClr val="FF0000"/>
              </a:solidFill>
              <a:latin typeface="Calibri"/>
              <a:ea typeface="+mn-ea"/>
            </a:endParaRPr>
          </a:p>
        </p:txBody>
      </p:sp>
      <p:sp>
        <p:nvSpPr>
          <p:cNvPr id="15" name="TextBox 14"/>
          <p:cNvSpPr txBox="1"/>
          <p:nvPr/>
        </p:nvSpPr>
        <p:spPr>
          <a:xfrm>
            <a:off x="333813" y="1771355"/>
            <a:ext cx="807508"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Cross2</a:t>
            </a:r>
            <a:endParaRPr lang="en-US" sz="1800" dirty="0">
              <a:solidFill>
                <a:srgbClr val="FF0000"/>
              </a:solidFill>
              <a:latin typeface="Calibri"/>
              <a:ea typeface="+mn-ea"/>
            </a:endParaRPr>
          </a:p>
        </p:txBody>
      </p:sp>
      <p:sp>
        <p:nvSpPr>
          <p:cNvPr id="16" name="TextBox 15"/>
          <p:cNvSpPr txBox="1"/>
          <p:nvPr/>
        </p:nvSpPr>
        <p:spPr>
          <a:xfrm>
            <a:off x="2147963" y="3285159"/>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F2</a:t>
            </a:r>
            <a:endParaRPr lang="en-US" sz="1800" dirty="0">
              <a:solidFill>
                <a:srgbClr val="FF0000"/>
              </a:solidFill>
              <a:latin typeface="Calibri"/>
              <a:ea typeface="+mn-ea"/>
            </a:endParaRPr>
          </a:p>
        </p:txBody>
      </p:sp>
      <p:sp>
        <p:nvSpPr>
          <p:cNvPr id="17" name="TextBox 16"/>
          <p:cNvSpPr txBox="1"/>
          <p:nvPr/>
        </p:nvSpPr>
        <p:spPr>
          <a:xfrm>
            <a:off x="2134008" y="1540534"/>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F3</a:t>
            </a:r>
            <a:endParaRPr lang="en-US" sz="1800" dirty="0">
              <a:solidFill>
                <a:srgbClr val="FF0000"/>
              </a:solidFill>
              <a:latin typeface="Calibri"/>
              <a:ea typeface="+mn-ea"/>
            </a:endParaRPr>
          </a:p>
        </p:txBody>
      </p:sp>
      <p:sp>
        <p:nvSpPr>
          <p:cNvPr id="18" name="TextBox 17"/>
          <p:cNvSpPr txBox="1"/>
          <p:nvPr/>
        </p:nvSpPr>
        <p:spPr>
          <a:xfrm>
            <a:off x="1239783" y="1553364"/>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F4</a:t>
            </a:r>
            <a:endParaRPr lang="en-US" sz="1800" dirty="0">
              <a:solidFill>
                <a:srgbClr val="FF0000"/>
              </a:solidFill>
              <a:latin typeface="Calibri"/>
              <a:ea typeface="+mn-ea"/>
            </a:endParaRPr>
          </a:p>
        </p:txBody>
      </p:sp>
      <p:sp>
        <p:nvSpPr>
          <p:cNvPr id="19" name="TextBox 18"/>
          <p:cNvSpPr txBox="1"/>
          <p:nvPr/>
        </p:nvSpPr>
        <p:spPr>
          <a:xfrm>
            <a:off x="4535369" y="837402"/>
            <a:ext cx="3121367" cy="923330"/>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Two small silicon pieces with </a:t>
            </a:r>
          </a:p>
          <a:p>
            <a:pPr defTabSz="457200" eaLnBrk="1" fontAlgn="auto" hangingPunct="1">
              <a:lnSpc>
                <a:spcPct val="100000"/>
              </a:lnSpc>
              <a:spcBef>
                <a:spcPts val="0"/>
              </a:spcBef>
              <a:spcAft>
                <a:spcPts val="0"/>
              </a:spcAft>
              <a:buFontTx/>
              <a:buNone/>
            </a:pPr>
            <a:r>
              <a:rPr lang="en-US" sz="1800" dirty="0">
                <a:solidFill>
                  <a:prstClr val="black"/>
                </a:solidFill>
                <a:latin typeface="Calibri"/>
                <a:ea typeface="+mn-ea"/>
              </a:rPr>
              <a:t>a</a:t>
            </a:r>
            <a:r>
              <a:rPr lang="en-US" sz="1800" dirty="0" smtClean="0">
                <a:solidFill>
                  <a:prstClr val="black"/>
                </a:solidFill>
                <a:latin typeface="Calibri"/>
                <a:ea typeface="+mn-ea"/>
              </a:rPr>
              <a:t> reference cross on the corner </a:t>
            </a:r>
          </a:p>
          <a:p>
            <a:pPr defTabSz="457200" eaLnBrk="1" fontAlgn="auto" hangingPunct="1">
              <a:lnSpc>
                <a:spcPct val="100000"/>
              </a:lnSpc>
              <a:spcBef>
                <a:spcPts val="0"/>
              </a:spcBef>
              <a:spcAft>
                <a:spcPts val="0"/>
              </a:spcAft>
              <a:buFontTx/>
              <a:buNone/>
            </a:pPr>
            <a:r>
              <a:rPr lang="en-US" sz="1800" dirty="0">
                <a:solidFill>
                  <a:prstClr val="black"/>
                </a:solidFill>
                <a:latin typeface="Calibri"/>
                <a:ea typeface="+mn-ea"/>
              </a:rPr>
              <a:t>a</a:t>
            </a:r>
            <a:r>
              <a:rPr lang="en-US" sz="1800" dirty="0" smtClean="0">
                <a:solidFill>
                  <a:prstClr val="black"/>
                </a:solidFill>
                <a:latin typeface="Calibri"/>
                <a:ea typeface="+mn-ea"/>
              </a:rPr>
              <a:t>re </a:t>
            </a:r>
            <a:r>
              <a:rPr lang="en-US" sz="1800" dirty="0">
                <a:solidFill>
                  <a:prstClr val="black"/>
                </a:solidFill>
                <a:latin typeface="Calibri"/>
                <a:ea typeface="+mn-ea"/>
              </a:rPr>
              <a:t>g</a:t>
            </a:r>
            <a:r>
              <a:rPr lang="en-US" sz="1800" dirty="0" smtClean="0">
                <a:solidFill>
                  <a:prstClr val="black"/>
                </a:solidFill>
                <a:latin typeface="Calibri"/>
                <a:ea typeface="+mn-ea"/>
              </a:rPr>
              <a:t>lued </a:t>
            </a:r>
            <a:r>
              <a:rPr lang="en-US" sz="1800" dirty="0">
                <a:solidFill>
                  <a:prstClr val="black"/>
                </a:solidFill>
                <a:latin typeface="Calibri"/>
                <a:ea typeface="+mn-ea"/>
              </a:rPr>
              <a:t>o</a:t>
            </a:r>
            <a:r>
              <a:rPr lang="en-US" sz="1800" dirty="0" smtClean="0">
                <a:solidFill>
                  <a:prstClr val="black"/>
                </a:solidFill>
                <a:latin typeface="Calibri"/>
                <a:ea typeface="+mn-ea"/>
              </a:rPr>
              <a:t>n the MPC.</a:t>
            </a:r>
            <a:endParaRPr lang="en-US" sz="1800" dirty="0">
              <a:solidFill>
                <a:prstClr val="black"/>
              </a:solidFill>
              <a:latin typeface="Calibri"/>
              <a:ea typeface="+mn-ea"/>
            </a:endParaRPr>
          </a:p>
        </p:txBody>
      </p:sp>
      <p:cxnSp>
        <p:nvCxnSpPr>
          <p:cNvPr id="21" name="Straight Connector 20"/>
          <p:cNvCxnSpPr/>
          <p:nvPr/>
        </p:nvCxnSpPr>
        <p:spPr>
          <a:xfrm>
            <a:off x="4981928" y="1909866"/>
            <a:ext cx="0" cy="1188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981928" y="3098399"/>
            <a:ext cx="11582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59923" y="2484302"/>
            <a:ext cx="0" cy="5571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5149388" y="2901874"/>
            <a:ext cx="2372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4981928" y="1909866"/>
            <a:ext cx="1297813" cy="1188533"/>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35369" y="3545016"/>
            <a:ext cx="4115467" cy="923330"/>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We defined the x and y axis as in figure.</a:t>
            </a:r>
          </a:p>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We measured 4 points on the detector, </a:t>
            </a:r>
          </a:p>
          <a:p>
            <a:pPr defTabSz="457200" eaLnBrk="1" fontAlgn="auto" hangingPunct="1">
              <a:lnSpc>
                <a:spcPct val="100000"/>
              </a:lnSpc>
              <a:spcBef>
                <a:spcPts val="0"/>
              </a:spcBef>
              <a:spcAft>
                <a:spcPts val="0"/>
              </a:spcAft>
              <a:buFontTx/>
              <a:buNone/>
            </a:pPr>
            <a:r>
              <a:rPr lang="en-US" sz="1800" dirty="0">
                <a:solidFill>
                  <a:prstClr val="black"/>
                </a:solidFill>
                <a:latin typeface="Calibri"/>
                <a:ea typeface="+mn-ea"/>
              </a:rPr>
              <a:t>b</a:t>
            </a:r>
            <a:r>
              <a:rPr lang="en-US" sz="1800" dirty="0" smtClean="0">
                <a:solidFill>
                  <a:prstClr val="black"/>
                </a:solidFill>
                <a:latin typeface="Calibri"/>
                <a:ea typeface="+mn-ea"/>
              </a:rPr>
              <a:t>y using </a:t>
            </a:r>
            <a:r>
              <a:rPr lang="en-US" sz="1800" dirty="0">
                <a:solidFill>
                  <a:prstClr val="black"/>
                </a:solidFill>
                <a:latin typeface="Calibri"/>
                <a:ea typeface="+mn-ea"/>
              </a:rPr>
              <a:t>t</a:t>
            </a:r>
            <a:r>
              <a:rPr lang="en-US" sz="1800" dirty="0" smtClean="0">
                <a:solidFill>
                  <a:prstClr val="black"/>
                </a:solidFill>
                <a:latin typeface="Calibri"/>
                <a:ea typeface="+mn-ea"/>
              </a:rPr>
              <a:t>he “F” on its corners in this way:</a:t>
            </a:r>
          </a:p>
        </p:txBody>
      </p:sp>
      <p:sp>
        <p:nvSpPr>
          <p:cNvPr id="36" name="TextBox 35"/>
          <p:cNvSpPr txBox="1"/>
          <p:nvPr/>
        </p:nvSpPr>
        <p:spPr>
          <a:xfrm>
            <a:off x="4758648" y="4968604"/>
            <a:ext cx="538203" cy="1015663"/>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6000" b="1" dirty="0" smtClean="0">
                <a:solidFill>
                  <a:prstClr val="black"/>
                </a:solidFill>
                <a:latin typeface="Calibri"/>
                <a:ea typeface="+mn-ea"/>
              </a:rPr>
              <a:t>F</a:t>
            </a:r>
            <a:endParaRPr lang="en-US" sz="6000" b="1" dirty="0">
              <a:solidFill>
                <a:prstClr val="black"/>
              </a:solidFill>
              <a:latin typeface="Calibri"/>
              <a:ea typeface="+mn-ea"/>
            </a:endParaRPr>
          </a:p>
        </p:txBody>
      </p:sp>
      <p:cxnSp>
        <p:nvCxnSpPr>
          <p:cNvPr id="38" name="Straight Connector 37"/>
          <p:cNvCxnSpPr/>
          <p:nvPr/>
        </p:nvCxnSpPr>
        <p:spPr>
          <a:xfrm>
            <a:off x="4898198" y="4647597"/>
            <a:ext cx="0" cy="1612238"/>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143523" y="5288492"/>
            <a:ext cx="1843162"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graphicFrame>
        <p:nvGraphicFramePr>
          <p:cNvPr id="43" name="Table 42"/>
          <p:cNvGraphicFramePr>
            <a:graphicFrameLocks noGrp="1"/>
          </p:cNvGraphicFramePr>
          <p:nvPr>
            <p:extLst>
              <p:ext uri="{D42A27DB-BD31-4B8C-83A1-F6EECF244321}">
                <p14:modId xmlns:p14="http://schemas.microsoft.com/office/powerpoint/2010/main" val="1190022506"/>
              </p:ext>
            </p:extLst>
          </p:nvPr>
        </p:nvGraphicFramePr>
        <p:xfrm>
          <a:off x="6192106" y="4700133"/>
          <a:ext cx="2458730" cy="1559700"/>
        </p:xfrm>
        <a:graphic>
          <a:graphicData uri="http://schemas.openxmlformats.org/drawingml/2006/table">
            <a:tbl>
              <a:tblPr/>
              <a:tblGrid>
                <a:gridCol w="435724"/>
                <a:gridCol w="1011503"/>
                <a:gridCol w="1011503"/>
              </a:tblGrid>
              <a:tr h="311940">
                <a:tc>
                  <a:txBody>
                    <a:bodyPr/>
                    <a:lstStyle/>
                    <a:p>
                      <a:pPr algn="ctr" fontAlgn="b"/>
                      <a:r>
                        <a:rPr lang="en-US" sz="1200" b="0" i="0" u="none" strike="noStrike" dirty="0">
                          <a:solidFill>
                            <a:srgbClr val="000000"/>
                          </a:solidFill>
                          <a:effectLst/>
                          <a:latin typeface="Calibri"/>
                        </a:rPr>
                        <a:t>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y[mm]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-24.717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26.284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-24.875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85.080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99.222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85.412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99.380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26.612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190022506"/>
              </p:ext>
            </p:extLst>
          </p:nvPr>
        </p:nvGraphicFramePr>
        <p:xfrm>
          <a:off x="6427371" y="1754500"/>
          <a:ext cx="2458730" cy="1559700"/>
        </p:xfrm>
        <a:graphic>
          <a:graphicData uri="http://schemas.openxmlformats.org/drawingml/2006/table">
            <a:tbl>
              <a:tblPr/>
              <a:tblGrid>
                <a:gridCol w="435724"/>
                <a:gridCol w="1011503"/>
                <a:gridCol w="1011503"/>
              </a:tblGrid>
              <a:tr h="311940">
                <a:tc>
                  <a:txBody>
                    <a:bodyPr/>
                    <a:lstStyle/>
                    <a:p>
                      <a:pPr algn="ctr" fontAlgn="b"/>
                      <a:r>
                        <a:rPr lang="en-US" sz="1200" b="0" i="0" u="none" strike="noStrike" dirty="0">
                          <a:solidFill>
                            <a:srgbClr val="000000"/>
                          </a:solidFill>
                          <a:effectLst/>
                          <a:latin typeface="Calibri"/>
                        </a:rPr>
                        <a:t>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y[mm]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t>
                      </a:r>
                      <a:r>
                        <a:rPr lang="en-US" sz="1200" b="0" i="0" u="none" strike="noStrike" dirty="0" smtClean="0">
                          <a:solidFill>
                            <a:srgbClr val="000000"/>
                          </a:solidFill>
                          <a:effectLst/>
                          <a:latin typeface="Calibri"/>
                        </a:rPr>
                        <a:t>24.713</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26.2842</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t>
                      </a:r>
                      <a:r>
                        <a:rPr lang="en-US" sz="1200" b="0" i="0" u="none" strike="noStrike" dirty="0" smtClean="0">
                          <a:solidFill>
                            <a:srgbClr val="000000"/>
                          </a:solidFill>
                          <a:effectLst/>
                          <a:latin typeface="Calibri"/>
                        </a:rPr>
                        <a:t>24.872</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85.082</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99.226</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85.419</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940">
                <a:tc>
                  <a:txBody>
                    <a:bodyPr/>
                    <a:lstStyle/>
                    <a:p>
                      <a:pPr algn="ctr" fontAlgn="b"/>
                      <a:r>
                        <a:rPr lang="en-US" sz="12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99.386</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26.619</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8" name="TextBox 27"/>
          <p:cNvSpPr txBox="1"/>
          <p:nvPr/>
        </p:nvSpPr>
        <p:spPr>
          <a:xfrm>
            <a:off x="7513209" y="1355868"/>
            <a:ext cx="1201419"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b="1" dirty="0" smtClean="0">
                <a:solidFill>
                  <a:srgbClr val="C00000"/>
                </a:solidFill>
                <a:latin typeface="Calibri"/>
                <a:ea typeface="+mn-ea"/>
              </a:rPr>
              <a:t>IPMU data</a:t>
            </a:r>
            <a:endParaRPr lang="en-US" sz="1800" b="1" dirty="0">
              <a:solidFill>
                <a:srgbClr val="C00000"/>
              </a:solidFill>
              <a:latin typeface="Calibri"/>
              <a:ea typeface="+mn-ea"/>
            </a:endParaRPr>
          </a:p>
        </p:txBody>
      </p:sp>
      <p:sp>
        <p:nvSpPr>
          <p:cNvPr id="30" name="TextBox 29"/>
          <p:cNvSpPr txBox="1"/>
          <p:nvPr/>
        </p:nvSpPr>
        <p:spPr>
          <a:xfrm>
            <a:off x="7315200" y="4355068"/>
            <a:ext cx="1054232"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b="1" dirty="0" smtClean="0">
                <a:solidFill>
                  <a:srgbClr val="C00000"/>
                </a:solidFill>
                <a:latin typeface="Calibri"/>
                <a:ea typeface="+mn-ea"/>
              </a:rPr>
              <a:t>Pisa data</a:t>
            </a:r>
            <a:endParaRPr lang="en-US" sz="1800" b="1" dirty="0">
              <a:solidFill>
                <a:srgbClr val="C00000"/>
              </a:solidFill>
              <a:latin typeface="Calibri"/>
              <a:ea typeface="+mn-ea"/>
            </a:endParaRPr>
          </a:p>
        </p:txBody>
      </p:sp>
    </p:spTree>
    <p:extLst>
      <p:ext uri="{BB962C8B-B14F-4D97-AF65-F5344CB8AC3E}">
        <p14:creationId xmlns:p14="http://schemas.microsoft.com/office/powerpoint/2010/main" val="250825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dirty="0" smtClean="0"/>
              <a:t>Classes of a subassembly (</a:t>
            </a:r>
            <a:r>
              <a:rPr lang="en-US" dirty="0" smtClean="0">
                <a:sym typeface="Wingdings"/>
              </a:rPr>
              <a:t></a:t>
            </a:r>
            <a:r>
              <a:rPr lang="en-US" dirty="0" smtClean="0"/>
              <a:t>ladder)</a:t>
            </a:r>
            <a:endParaRPr lang="en-US" dirty="0"/>
          </a:p>
        </p:txBody>
      </p:sp>
      <p:sp>
        <p:nvSpPr>
          <p:cNvPr id="3" name="Content Placeholder 2"/>
          <p:cNvSpPr>
            <a:spLocks noGrp="1"/>
          </p:cNvSpPr>
          <p:nvPr>
            <p:ph idx="1"/>
          </p:nvPr>
        </p:nvSpPr>
        <p:spPr>
          <a:xfrm>
            <a:off x="0" y="838200"/>
            <a:ext cx="9144000" cy="5791200"/>
          </a:xfrm>
        </p:spPr>
        <p:txBody>
          <a:bodyPr/>
          <a:lstStyle/>
          <a:p>
            <a:pPr marL="0" indent="0">
              <a:buNone/>
            </a:pPr>
            <a:r>
              <a:rPr lang="en-US" sz="2000" dirty="0" smtClean="0"/>
              <a:t>Let’s remind, a sub-assembly belongs to:</a:t>
            </a:r>
          </a:p>
          <a:p>
            <a:r>
              <a:rPr lang="en-US" sz="2000" dirty="0" smtClean="0">
                <a:solidFill>
                  <a:srgbClr val="FF0000"/>
                </a:solidFill>
              </a:rPr>
              <a:t>Class D</a:t>
            </a:r>
            <a:r>
              <a:rPr lang="en-US" sz="2000" dirty="0" smtClean="0"/>
              <a:t>: mock-up. Used for early tuning procedures/jigs</a:t>
            </a:r>
          </a:p>
          <a:p>
            <a:pPr marL="457200" lvl="1" indent="0">
              <a:buNone/>
            </a:pPr>
            <a:r>
              <a:rPr lang="en-US" sz="1600" dirty="0" smtClean="0"/>
              <a:t>The detector may be an aluminum dummy</a:t>
            </a:r>
          </a:p>
          <a:p>
            <a:pPr marL="457200" lvl="1" indent="0">
              <a:buNone/>
            </a:pPr>
            <a:r>
              <a:rPr lang="en-US" sz="1600" dirty="0" smtClean="0"/>
              <a:t>The hybrids may not be loaded with APV25 chips</a:t>
            </a:r>
          </a:p>
          <a:p>
            <a:pPr marL="457200" lvl="1" indent="0">
              <a:buNone/>
            </a:pPr>
            <a:r>
              <a:rPr lang="en-US" sz="1600" dirty="0" smtClean="0"/>
              <a:t>The Flex-PA may be an old version and not bondable</a:t>
            </a:r>
          </a:p>
          <a:p>
            <a:pPr marL="457200" lvl="1" indent="0">
              <a:buNone/>
            </a:pPr>
            <a:r>
              <a:rPr lang="en-US" sz="1600" dirty="0" smtClean="0"/>
              <a:t>The assembly may be glued by hand, precision o(200 um)</a:t>
            </a:r>
          </a:p>
          <a:p>
            <a:r>
              <a:rPr lang="en-US" sz="2000" dirty="0" smtClean="0">
                <a:solidFill>
                  <a:srgbClr val="FF0000"/>
                </a:solidFill>
              </a:rPr>
              <a:t>Class C</a:t>
            </a:r>
            <a:r>
              <a:rPr lang="en-US" sz="2000" dirty="0" smtClean="0"/>
              <a:t>: mechanically the same of a real one. Bonded but not electrically working.</a:t>
            </a:r>
          </a:p>
          <a:p>
            <a:pPr marL="457200" lvl="1" indent="0">
              <a:buNone/>
            </a:pPr>
            <a:r>
              <a:rPr lang="en-US" sz="1600" dirty="0" smtClean="0"/>
              <a:t>Used to test the final procedures/jigs before making an electrically functioning ladder. Subassemblies/Ladder are used to perform the mechanical characterization. </a:t>
            </a:r>
          </a:p>
          <a:p>
            <a:pPr marL="457200" lvl="1" indent="0">
              <a:buNone/>
            </a:pPr>
            <a:r>
              <a:rPr lang="en-US" sz="1600" dirty="0"/>
              <a:t>The </a:t>
            </a:r>
            <a:r>
              <a:rPr lang="en-US" sz="1600" dirty="0" smtClean="0"/>
              <a:t>silicon detector design is the final one</a:t>
            </a:r>
            <a:endParaRPr lang="en-US" sz="1600" dirty="0"/>
          </a:p>
          <a:p>
            <a:pPr marL="457200" lvl="1" indent="0">
              <a:buNone/>
            </a:pPr>
            <a:r>
              <a:rPr lang="en-US" sz="1600" dirty="0"/>
              <a:t>The hybrids </a:t>
            </a:r>
            <a:r>
              <a:rPr lang="en-US" sz="1600" dirty="0" smtClean="0"/>
              <a:t>are loaded </a:t>
            </a:r>
            <a:r>
              <a:rPr lang="en-US" sz="1600" dirty="0"/>
              <a:t>with APV25 chips</a:t>
            </a:r>
          </a:p>
          <a:p>
            <a:pPr marL="457200" lvl="1" indent="0">
              <a:buNone/>
            </a:pPr>
            <a:r>
              <a:rPr lang="en-US" sz="1600" dirty="0"/>
              <a:t>The Flex-</a:t>
            </a:r>
            <a:r>
              <a:rPr lang="en-US" sz="1600" dirty="0" smtClean="0"/>
              <a:t>PAs are bondable</a:t>
            </a:r>
          </a:p>
          <a:p>
            <a:pPr marL="457200" lvl="1" indent="0">
              <a:buNone/>
            </a:pPr>
            <a:r>
              <a:rPr lang="en-US" sz="1600" dirty="0" smtClean="0"/>
              <a:t>The precision of the glued parts is the same of the final ones</a:t>
            </a:r>
          </a:p>
          <a:p>
            <a:r>
              <a:rPr lang="en-US" sz="2000" dirty="0" smtClean="0">
                <a:solidFill>
                  <a:srgbClr val="FF0000"/>
                </a:solidFill>
              </a:rPr>
              <a:t>Class B</a:t>
            </a:r>
            <a:r>
              <a:rPr lang="en-US" sz="2000" dirty="0" smtClean="0"/>
              <a:t>: used the final parts and procedures, electrically functioning parts but of low quality [efficiency ~ o(90%)]</a:t>
            </a:r>
          </a:p>
          <a:p>
            <a:pPr marL="457200" lvl="1" indent="0">
              <a:buNone/>
            </a:pPr>
            <a:r>
              <a:rPr lang="en-US" sz="1600" dirty="0" smtClean="0"/>
              <a:t>   Used for test-beam(s) and for electrical characterization (noise, grounding, …)</a:t>
            </a:r>
          </a:p>
          <a:p>
            <a:r>
              <a:rPr lang="en-US" sz="2000" dirty="0" smtClean="0">
                <a:solidFill>
                  <a:srgbClr val="FF0000"/>
                </a:solidFill>
              </a:rPr>
              <a:t>Class A</a:t>
            </a:r>
            <a:r>
              <a:rPr lang="en-US" sz="2000" dirty="0" smtClean="0"/>
              <a:t>:  the very final one, to be mounted in the experiment</a:t>
            </a:r>
            <a:r>
              <a:rPr lang="en-US" sz="2000" dirty="0" smtClean="0"/>
              <a:t>.</a:t>
            </a:r>
          </a:p>
          <a:p>
            <a:pPr marL="0" indent="0">
              <a:buNone/>
            </a:pPr>
            <a:r>
              <a:rPr lang="en-US" sz="2000" dirty="0" smtClean="0"/>
              <a:t>    An acceptance criteria (&lt; X% of defects) must be defined.</a:t>
            </a:r>
            <a:endParaRPr lang="en-US" sz="2000" dirty="0"/>
          </a:p>
          <a:p>
            <a:pPr lvl="1"/>
            <a:endParaRPr lang="en-US" sz="1600" dirty="0" smtClean="0"/>
          </a:p>
          <a:p>
            <a:pPr lvl="1"/>
            <a:endParaRPr lang="en-US" sz="1600"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2</a:t>
            </a:fld>
            <a:endParaRPr lang="en-US">
              <a:solidFill>
                <a:schemeClr val="tx1"/>
              </a:solidFill>
            </a:endParaRPr>
          </a:p>
        </p:txBody>
      </p:sp>
    </p:spTree>
    <p:extLst>
      <p:ext uri="{BB962C8B-B14F-4D97-AF65-F5344CB8AC3E}">
        <p14:creationId xmlns:p14="http://schemas.microsoft.com/office/powerpoint/2010/main" val="260929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15" y="871803"/>
            <a:ext cx="3537985" cy="4717313"/>
          </a:xfrm>
          <a:prstGeom prst="rect">
            <a:avLst/>
          </a:prstGeom>
        </p:spPr>
      </p:pic>
      <p:sp>
        <p:nvSpPr>
          <p:cNvPr id="2" name="Title 1"/>
          <p:cNvSpPr>
            <a:spLocks noGrp="1"/>
          </p:cNvSpPr>
          <p:nvPr>
            <p:ph type="title"/>
          </p:nvPr>
        </p:nvSpPr>
        <p:spPr>
          <a:xfrm>
            <a:off x="111640" y="-199900"/>
            <a:ext cx="8575160" cy="1143000"/>
          </a:xfrm>
        </p:spPr>
        <p:txBody>
          <a:bodyPr>
            <a:normAutofit/>
          </a:bodyPr>
          <a:lstStyle/>
          <a:p>
            <a:r>
              <a:rPr lang="en-US" dirty="0"/>
              <a:t>F</a:t>
            </a:r>
            <a:r>
              <a:rPr lang="en-US" dirty="0" smtClean="0"/>
              <a:t>W class C sub-assembly (</a:t>
            </a:r>
            <a:r>
              <a:rPr lang="en-US" dirty="0" smtClean="0">
                <a:solidFill>
                  <a:prstClr val="black"/>
                </a:solidFill>
              </a:rPr>
              <a:t>SFW995</a:t>
            </a:r>
            <a:r>
              <a:rPr lang="en-US" dirty="0" smtClean="0"/>
              <a:t>)</a:t>
            </a:r>
            <a:endParaRPr lang="en-US" dirty="0"/>
          </a:p>
        </p:txBody>
      </p:sp>
      <p:cxnSp>
        <p:nvCxnSpPr>
          <p:cNvPr id="8" name="Straight Arrow Connector 7"/>
          <p:cNvCxnSpPr/>
          <p:nvPr/>
        </p:nvCxnSpPr>
        <p:spPr>
          <a:xfrm flipH="1" flipV="1">
            <a:off x="2902638" y="697838"/>
            <a:ext cx="27910" cy="21761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111640" y="2860003"/>
            <a:ext cx="281890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53369" y="572226"/>
            <a:ext cx="626050" cy="369332"/>
          </a:xfrm>
          <a:prstGeom prst="rect">
            <a:avLst/>
          </a:prstGeom>
          <a:noFill/>
        </p:spPr>
        <p:txBody>
          <a:bodyPr wrap="squar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x</a:t>
            </a:r>
            <a:endParaRPr lang="en-US" sz="1800" dirty="0">
              <a:solidFill>
                <a:prstClr val="black"/>
              </a:solidFill>
              <a:latin typeface="Calibri"/>
              <a:ea typeface="+mn-ea"/>
            </a:endParaRPr>
          </a:p>
        </p:txBody>
      </p:sp>
      <p:sp>
        <p:nvSpPr>
          <p:cNvPr id="12" name="TextBox 11"/>
          <p:cNvSpPr txBox="1"/>
          <p:nvPr/>
        </p:nvSpPr>
        <p:spPr>
          <a:xfrm>
            <a:off x="43278" y="2819259"/>
            <a:ext cx="321737" cy="369332"/>
          </a:xfrm>
          <a:prstGeom prst="rect">
            <a:avLst/>
          </a:prstGeom>
          <a:noFill/>
        </p:spPr>
        <p:txBody>
          <a:bodyPr wrap="squar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y</a:t>
            </a:r>
            <a:endParaRPr lang="en-US" sz="1800" dirty="0">
              <a:solidFill>
                <a:prstClr val="black"/>
              </a:solidFill>
              <a:latin typeface="Calibri"/>
              <a:ea typeface="+mn-ea"/>
            </a:endParaRPr>
          </a:p>
        </p:txBody>
      </p:sp>
      <p:sp>
        <p:nvSpPr>
          <p:cNvPr id="13" name="TextBox 12"/>
          <p:cNvSpPr txBox="1"/>
          <p:nvPr/>
        </p:nvSpPr>
        <p:spPr>
          <a:xfrm>
            <a:off x="1744373" y="3146716"/>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F1</a:t>
            </a:r>
            <a:endParaRPr lang="en-US" sz="1800" dirty="0">
              <a:solidFill>
                <a:srgbClr val="FF0000"/>
              </a:solidFill>
              <a:latin typeface="Calibri"/>
              <a:ea typeface="+mn-ea"/>
            </a:endParaRPr>
          </a:p>
        </p:txBody>
      </p:sp>
      <p:sp>
        <p:nvSpPr>
          <p:cNvPr id="14" name="TextBox 13"/>
          <p:cNvSpPr txBox="1"/>
          <p:nvPr/>
        </p:nvSpPr>
        <p:spPr>
          <a:xfrm>
            <a:off x="3014278" y="2651773"/>
            <a:ext cx="807508"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Cross1</a:t>
            </a:r>
            <a:endParaRPr lang="en-US" sz="1800" dirty="0">
              <a:solidFill>
                <a:srgbClr val="FF0000"/>
              </a:solidFill>
              <a:latin typeface="Calibri"/>
              <a:ea typeface="+mn-ea"/>
            </a:endParaRPr>
          </a:p>
        </p:txBody>
      </p:sp>
      <p:sp>
        <p:nvSpPr>
          <p:cNvPr id="15" name="TextBox 14"/>
          <p:cNvSpPr txBox="1"/>
          <p:nvPr/>
        </p:nvSpPr>
        <p:spPr>
          <a:xfrm>
            <a:off x="2999218" y="1715527"/>
            <a:ext cx="807508"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Cross2</a:t>
            </a:r>
            <a:endParaRPr lang="en-US" sz="1800" dirty="0">
              <a:solidFill>
                <a:srgbClr val="FF0000"/>
              </a:solidFill>
              <a:latin typeface="Calibri"/>
              <a:ea typeface="+mn-ea"/>
            </a:endParaRPr>
          </a:p>
        </p:txBody>
      </p:sp>
      <p:sp>
        <p:nvSpPr>
          <p:cNvPr id="16" name="TextBox 15"/>
          <p:cNvSpPr txBox="1"/>
          <p:nvPr/>
        </p:nvSpPr>
        <p:spPr>
          <a:xfrm>
            <a:off x="2441018" y="3117675"/>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F2</a:t>
            </a:r>
            <a:endParaRPr lang="en-US" sz="1800" dirty="0">
              <a:solidFill>
                <a:srgbClr val="FF0000"/>
              </a:solidFill>
              <a:latin typeface="Calibri"/>
              <a:ea typeface="+mn-ea"/>
            </a:endParaRPr>
          </a:p>
        </p:txBody>
      </p:sp>
      <p:sp>
        <p:nvSpPr>
          <p:cNvPr id="17" name="TextBox 16"/>
          <p:cNvSpPr txBox="1"/>
          <p:nvPr/>
        </p:nvSpPr>
        <p:spPr>
          <a:xfrm>
            <a:off x="2566613" y="1498663"/>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F3</a:t>
            </a:r>
            <a:endParaRPr lang="en-US" sz="1800" dirty="0">
              <a:solidFill>
                <a:srgbClr val="FF0000"/>
              </a:solidFill>
              <a:latin typeface="Calibri"/>
              <a:ea typeface="+mn-ea"/>
            </a:endParaRPr>
          </a:p>
        </p:txBody>
      </p:sp>
      <p:sp>
        <p:nvSpPr>
          <p:cNvPr id="18" name="TextBox 17"/>
          <p:cNvSpPr txBox="1"/>
          <p:nvPr/>
        </p:nvSpPr>
        <p:spPr>
          <a:xfrm>
            <a:off x="1546793" y="1483579"/>
            <a:ext cx="407721"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srgbClr val="FF0000"/>
                </a:solidFill>
                <a:latin typeface="Calibri"/>
                <a:ea typeface="+mn-ea"/>
              </a:rPr>
              <a:t>F4</a:t>
            </a:r>
            <a:endParaRPr lang="en-US" sz="1800" dirty="0">
              <a:solidFill>
                <a:srgbClr val="FF0000"/>
              </a:solidFill>
              <a:latin typeface="Calibri"/>
              <a:ea typeface="+mn-ea"/>
            </a:endParaRPr>
          </a:p>
        </p:txBody>
      </p:sp>
      <p:sp>
        <p:nvSpPr>
          <p:cNvPr id="19" name="TextBox 18"/>
          <p:cNvSpPr txBox="1"/>
          <p:nvPr/>
        </p:nvSpPr>
        <p:spPr>
          <a:xfrm>
            <a:off x="4535369" y="837402"/>
            <a:ext cx="3121367" cy="923330"/>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Two small silicon pieces with </a:t>
            </a:r>
          </a:p>
          <a:p>
            <a:pPr defTabSz="457200" eaLnBrk="1" fontAlgn="auto" hangingPunct="1">
              <a:lnSpc>
                <a:spcPct val="100000"/>
              </a:lnSpc>
              <a:spcBef>
                <a:spcPts val="0"/>
              </a:spcBef>
              <a:spcAft>
                <a:spcPts val="0"/>
              </a:spcAft>
              <a:buFontTx/>
              <a:buNone/>
            </a:pPr>
            <a:r>
              <a:rPr lang="en-US" sz="1800" dirty="0">
                <a:solidFill>
                  <a:prstClr val="black"/>
                </a:solidFill>
                <a:latin typeface="Calibri"/>
                <a:ea typeface="+mn-ea"/>
              </a:rPr>
              <a:t>a</a:t>
            </a:r>
            <a:r>
              <a:rPr lang="en-US" sz="1800" dirty="0" smtClean="0">
                <a:solidFill>
                  <a:prstClr val="black"/>
                </a:solidFill>
                <a:latin typeface="Calibri"/>
                <a:ea typeface="+mn-ea"/>
              </a:rPr>
              <a:t> reference cross on the corner </a:t>
            </a:r>
          </a:p>
          <a:p>
            <a:pPr defTabSz="457200" eaLnBrk="1" fontAlgn="auto" hangingPunct="1">
              <a:lnSpc>
                <a:spcPct val="100000"/>
              </a:lnSpc>
              <a:spcBef>
                <a:spcPts val="0"/>
              </a:spcBef>
              <a:spcAft>
                <a:spcPts val="0"/>
              </a:spcAft>
              <a:buFontTx/>
              <a:buNone/>
            </a:pPr>
            <a:r>
              <a:rPr lang="en-US" sz="1800" dirty="0">
                <a:solidFill>
                  <a:prstClr val="black"/>
                </a:solidFill>
                <a:latin typeface="Calibri"/>
                <a:ea typeface="+mn-ea"/>
              </a:rPr>
              <a:t>a</a:t>
            </a:r>
            <a:r>
              <a:rPr lang="en-US" sz="1800" dirty="0" smtClean="0">
                <a:solidFill>
                  <a:prstClr val="black"/>
                </a:solidFill>
                <a:latin typeface="Calibri"/>
                <a:ea typeface="+mn-ea"/>
              </a:rPr>
              <a:t>re </a:t>
            </a:r>
            <a:r>
              <a:rPr lang="en-US" sz="1800" dirty="0">
                <a:solidFill>
                  <a:prstClr val="black"/>
                </a:solidFill>
                <a:latin typeface="Calibri"/>
                <a:ea typeface="+mn-ea"/>
              </a:rPr>
              <a:t>g</a:t>
            </a:r>
            <a:r>
              <a:rPr lang="en-US" sz="1800" dirty="0" smtClean="0">
                <a:solidFill>
                  <a:prstClr val="black"/>
                </a:solidFill>
                <a:latin typeface="Calibri"/>
                <a:ea typeface="+mn-ea"/>
              </a:rPr>
              <a:t>lued </a:t>
            </a:r>
            <a:r>
              <a:rPr lang="en-US" sz="1800" dirty="0">
                <a:solidFill>
                  <a:prstClr val="black"/>
                </a:solidFill>
                <a:latin typeface="Calibri"/>
                <a:ea typeface="+mn-ea"/>
              </a:rPr>
              <a:t>o</a:t>
            </a:r>
            <a:r>
              <a:rPr lang="en-US" sz="1800" dirty="0" smtClean="0">
                <a:solidFill>
                  <a:prstClr val="black"/>
                </a:solidFill>
                <a:latin typeface="Calibri"/>
                <a:ea typeface="+mn-ea"/>
              </a:rPr>
              <a:t>n the MPC.</a:t>
            </a:r>
            <a:endParaRPr lang="en-US" sz="1800" dirty="0">
              <a:solidFill>
                <a:prstClr val="black"/>
              </a:solidFill>
              <a:latin typeface="Calibri"/>
              <a:ea typeface="+mn-ea"/>
            </a:endParaRPr>
          </a:p>
        </p:txBody>
      </p:sp>
      <p:cxnSp>
        <p:nvCxnSpPr>
          <p:cNvPr id="21" name="Straight Connector 20"/>
          <p:cNvCxnSpPr/>
          <p:nvPr/>
        </p:nvCxnSpPr>
        <p:spPr>
          <a:xfrm>
            <a:off x="4981928" y="1909866"/>
            <a:ext cx="0" cy="1188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981928" y="3098399"/>
            <a:ext cx="11582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59923" y="2484302"/>
            <a:ext cx="0" cy="5571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5149388" y="2901874"/>
            <a:ext cx="23723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a:off x="4981928" y="1909866"/>
            <a:ext cx="1297813" cy="1188533"/>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535369" y="3545016"/>
            <a:ext cx="4115467" cy="923330"/>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We defined the x and y axis as in figure.</a:t>
            </a:r>
          </a:p>
          <a:p>
            <a:pPr defTabSz="457200" eaLnBrk="1" fontAlgn="auto" hangingPunct="1">
              <a:lnSpc>
                <a:spcPct val="100000"/>
              </a:lnSpc>
              <a:spcBef>
                <a:spcPts val="0"/>
              </a:spcBef>
              <a:spcAft>
                <a:spcPts val="0"/>
              </a:spcAft>
              <a:buFontTx/>
              <a:buNone/>
            </a:pPr>
            <a:r>
              <a:rPr lang="en-US" sz="1800" dirty="0" smtClean="0">
                <a:solidFill>
                  <a:prstClr val="black"/>
                </a:solidFill>
                <a:latin typeface="Calibri"/>
                <a:ea typeface="+mn-ea"/>
              </a:rPr>
              <a:t>We measured 4 points on the detector, </a:t>
            </a:r>
          </a:p>
          <a:p>
            <a:pPr defTabSz="457200" eaLnBrk="1" fontAlgn="auto" hangingPunct="1">
              <a:lnSpc>
                <a:spcPct val="100000"/>
              </a:lnSpc>
              <a:spcBef>
                <a:spcPts val="0"/>
              </a:spcBef>
              <a:spcAft>
                <a:spcPts val="0"/>
              </a:spcAft>
              <a:buFontTx/>
              <a:buNone/>
            </a:pPr>
            <a:r>
              <a:rPr lang="en-US" sz="1800" dirty="0">
                <a:solidFill>
                  <a:prstClr val="black"/>
                </a:solidFill>
                <a:latin typeface="Calibri"/>
                <a:ea typeface="+mn-ea"/>
              </a:rPr>
              <a:t>b</a:t>
            </a:r>
            <a:r>
              <a:rPr lang="en-US" sz="1800" dirty="0" smtClean="0">
                <a:solidFill>
                  <a:prstClr val="black"/>
                </a:solidFill>
                <a:latin typeface="Calibri"/>
                <a:ea typeface="+mn-ea"/>
              </a:rPr>
              <a:t>y using </a:t>
            </a:r>
            <a:r>
              <a:rPr lang="en-US" sz="1800" dirty="0">
                <a:solidFill>
                  <a:prstClr val="black"/>
                </a:solidFill>
                <a:latin typeface="Calibri"/>
                <a:ea typeface="+mn-ea"/>
              </a:rPr>
              <a:t>t</a:t>
            </a:r>
            <a:r>
              <a:rPr lang="en-US" sz="1800" dirty="0" smtClean="0">
                <a:solidFill>
                  <a:prstClr val="black"/>
                </a:solidFill>
                <a:latin typeface="Calibri"/>
                <a:ea typeface="+mn-ea"/>
              </a:rPr>
              <a:t>he “F” on its corners in this way:</a:t>
            </a:r>
          </a:p>
        </p:txBody>
      </p:sp>
      <p:sp>
        <p:nvSpPr>
          <p:cNvPr id="36" name="TextBox 35"/>
          <p:cNvSpPr txBox="1"/>
          <p:nvPr/>
        </p:nvSpPr>
        <p:spPr>
          <a:xfrm>
            <a:off x="4758648" y="4968604"/>
            <a:ext cx="538203" cy="1015663"/>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6000" b="1" dirty="0" smtClean="0">
                <a:solidFill>
                  <a:prstClr val="black"/>
                </a:solidFill>
                <a:latin typeface="Calibri"/>
                <a:ea typeface="+mn-ea"/>
              </a:rPr>
              <a:t>F</a:t>
            </a:r>
            <a:endParaRPr lang="en-US" sz="6000" b="1" dirty="0">
              <a:solidFill>
                <a:prstClr val="black"/>
              </a:solidFill>
              <a:latin typeface="Calibri"/>
              <a:ea typeface="+mn-ea"/>
            </a:endParaRPr>
          </a:p>
        </p:txBody>
      </p:sp>
      <p:cxnSp>
        <p:nvCxnSpPr>
          <p:cNvPr id="38" name="Straight Connector 37"/>
          <p:cNvCxnSpPr/>
          <p:nvPr/>
        </p:nvCxnSpPr>
        <p:spPr>
          <a:xfrm>
            <a:off x="4898198" y="4647597"/>
            <a:ext cx="0" cy="1612238"/>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143523" y="5288492"/>
            <a:ext cx="1843162"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1022741115"/>
              </p:ext>
            </p:extLst>
          </p:nvPr>
        </p:nvGraphicFramePr>
        <p:xfrm>
          <a:off x="6306165" y="4755973"/>
          <a:ext cx="2476500" cy="1692045"/>
        </p:xfrm>
        <a:graphic>
          <a:graphicData uri="http://schemas.openxmlformats.org/drawingml/2006/table">
            <a:tbl>
              <a:tblPr/>
              <a:tblGrid>
                <a:gridCol w="825500"/>
                <a:gridCol w="825500"/>
                <a:gridCol w="825500"/>
              </a:tblGrid>
              <a:tr h="338409">
                <a:tc>
                  <a:txBody>
                    <a:bodyPr/>
                    <a:lstStyle/>
                    <a:p>
                      <a:pPr algn="ctr" fontAlgn="b"/>
                      <a:r>
                        <a:rPr lang="en-US" sz="1200" b="0" i="0" u="none" strike="noStrike" dirty="0">
                          <a:solidFill>
                            <a:srgbClr val="000000"/>
                          </a:solidFill>
                          <a:effectLst/>
                          <a:latin typeface="Calibri"/>
                        </a:rPr>
                        <a:t>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y[mm]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-33.334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71.006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-33.317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30.269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91.958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20.565</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91.918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80.878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022741115"/>
              </p:ext>
            </p:extLst>
          </p:nvPr>
        </p:nvGraphicFramePr>
        <p:xfrm>
          <a:off x="6458565" y="1715527"/>
          <a:ext cx="2476500" cy="1692045"/>
        </p:xfrm>
        <a:graphic>
          <a:graphicData uri="http://schemas.openxmlformats.org/drawingml/2006/table">
            <a:tbl>
              <a:tblPr/>
              <a:tblGrid>
                <a:gridCol w="825500"/>
                <a:gridCol w="825500"/>
                <a:gridCol w="825500"/>
              </a:tblGrid>
              <a:tr h="338409">
                <a:tc>
                  <a:txBody>
                    <a:bodyPr/>
                    <a:lstStyle/>
                    <a:p>
                      <a:pPr algn="ctr" fontAlgn="b"/>
                      <a:r>
                        <a:rPr lang="en-US" sz="1200" b="0" i="0" u="none" strike="noStrike" dirty="0">
                          <a:solidFill>
                            <a:srgbClr val="000000"/>
                          </a:solidFill>
                          <a:effectLst/>
                          <a:latin typeface="Calibri"/>
                        </a:rPr>
                        <a:t>F#</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x[mm]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y[mm]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t>
                      </a:r>
                      <a:r>
                        <a:rPr lang="en-US" sz="1200" b="0" i="0" u="none" strike="noStrike" dirty="0" smtClean="0">
                          <a:solidFill>
                            <a:srgbClr val="000000"/>
                          </a:solidFill>
                          <a:effectLst/>
                          <a:latin typeface="Calibri"/>
                        </a:rPr>
                        <a:t>33.347</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71.013</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a:t>
                      </a:r>
                      <a:r>
                        <a:rPr lang="en-US" sz="1200" b="0" i="0" u="none" strike="noStrike" dirty="0" smtClean="0">
                          <a:solidFill>
                            <a:srgbClr val="000000"/>
                          </a:solidFill>
                          <a:effectLst/>
                          <a:latin typeface="Calibri"/>
                        </a:rPr>
                        <a:t>33.319</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30.276</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91.958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20.565</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409">
                <a:tc>
                  <a:txBody>
                    <a:bodyPr/>
                    <a:lstStyle/>
                    <a:p>
                      <a:pPr algn="ctr" fontAlgn="b"/>
                      <a:r>
                        <a:rPr lang="en-US" sz="1200" b="0" i="0" u="none" strike="noStrike">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91.921</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80.879</a:t>
                      </a:r>
                      <a:endParaRPr lang="en-US" sz="12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6" name="TextBox 25"/>
          <p:cNvSpPr txBox="1"/>
          <p:nvPr/>
        </p:nvSpPr>
        <p:spPr>
          <a:xfrm>
            <a:off x="7656736" y="1346195"/>
            <a:ext cx="1201419"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b="1" dirty="0" smtClean="0">
                <a:solidFill>
                  <a:srgbClr val="C00000"/>
                </a:solidFill>
                <a:latin typeface="Calibri"/>
                <a:ea typeface="+mn-ea"/>
              </a:rPr>
              <a:t>IPMU data</a:t>
            </a:r>
            <a:endParaRPr lang="en-US" sz="1800" b="1" dirty="0">
              <a:solidFill>
                <a:srgbClr val="C00000"/>
              </a:solidFill>
              <a:latin typeface="Calibri"/>
              <a:ea typeface="+mn-ea"/>
            </a:endParaRPr>
          </a:p>
        </p:txBody>
      </p:sp>
      <p:sp>
        <p:nvSpPr>
          <p:cNvPr id="28" name="TextBox 27"/>
          <p:cNvSpPr txBox="1"/>
          <p:nvPr/>
        </p:nvSpPr>
        <p:spPr>
          <a:xfrm>
            <a:off x="7315200" y="4355068"/>
            <a:ext cx="1054232" cy="369332"/>
          </a:xfrm>
          <a:prstGeom prst="rect">
            <a:avLst/>
          </a:prstGeom>
          <a:noFill/>
        </p:spPr>
        <p:txBody>
          <a:bodyPr wrap="none" rtlCol="0">
            <a:spAutoFit/>
          </a:bodyPr>
          <a:lstStyle/>
          <a:p>
            <a:pPr defTabSz="457200" eaLnBrk="1" fontAlgn="auto" hangingPunct="1">
              <a:lnSpc>
                <a:spcPct val="100000"/>
              </a:lnSpc>
              <a:spcBef>
                <a:spcPts val="0"/>
              </a:spcBef>
              <a:spcAft>
                <a:spcPts val="0"/>
              </a:spcAft>
              <a:buFontTx/>
              <a:buNone/>
            </a:pPr>
            <a:r>
              <a:rPr lang="en-US" sz="1800" b="1" dirty="0" smtClean="0">
                <a:solidFill>
                  <a:srgbClr val="C00000"/>
                </a:solidFill>
                <a:latin typeface="Calibri"/>
                <a:ea typeface="+mn-ea"/>
              </a:rPr>
              <a:t>Pisa data</a:t>
            </a:r>
            <a:endParaRPr lang="en-US" sz="1800" b="1" dirty="0">
              <a:solidFill>
                <a:srgbClr val="C00000"/>
              </a:solidFill>
              <a:latin typeface="Calibri"/>
              <a:ea typeface="+mn-ea"/>
            </a:endParaRPr>
          </a:p>
        </p:txBody>
      </p:sp>
      <p:sp>
        <p:nvSpPr>
          <p:cNvPr id="4" name="TextBox 3"/>
          <p:cNvSpPr txBox="1"/>
          <p:nvPr/>
        </p:nvSpPr>
        <p:spPr>
          <a:xfrm>
            <a:off x="381000" y="6019800"/>
            <a:ext cx="5438884" cy="805349"/>
          </a:xfrm>
          <a:prstGeom prst="rect">
            <a:avLst/>
          </a:prstGeom>
          <a:noFill/>
        </p:spPr>
        <p:txBody>
          <a:bodyPr wrap="none" rtlCol="0">
            <a:spAutoFit/>
          </a:bodyPr>
          <a:lstStyle/>
          <a:p>
            <a:pPr>
              <a:buNone/>
            </a:pPr>
            <a:r>
              <a:rPr lang="en-US" dirty="0" smtClean="0"/>
              <a:t>As expected, the subassemblies didn’t move </a:t>
            </a:r>
          </a:p>
          <a:p>
            <a:pPr>
              <a:buNone/>
            </a:pPr>
            <a:r>
              <a:rPr lang="en-US" dirty="0"/>
              <a:t>d</a:t>
            </a:r>
            <a:r>
              <a:rPr lang="en-US" dirty="0" smtClean="0"/>
              <a:t>uring the shipment inside </a:t>
            </a:r>
            <a:r>
              <a:rPr lang="en-US" dirty="0" smtClean="0"/>
              <a:t>their </a:t>
            </a:r>
            <a:r>
              <a:rPr lang="en-US" dirty="0" smtClean="0"/>
              <a:t>MPC.</a:t>
            </a:r>
            <a:endParaRPr lang="en-US" dirty="0"/>
          </a:p>
        </p:txBody>
      </p:sp>
    </p:spTree>
    <p:extLst>
      <p:ext uri="{BB962C8B-B14F-4D97-AF65-F5344CB8AC3E}">
        <p14:creationId xmlns:p14="http://schemas.microsoft.com/office/powerpoint/2010/main" val="63109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dirty="0" smtClean="0"/>
              <a:t>Old Subassembly Numbers (already delivered) </a:t>
            </a:r>
            <a:endParaRPr lang="en-US" dirty="0"/>
          </a:p>
        </p:txBody>
      </p:sp>
      <p:sp>
        <p:nvSpPr>
          <p:cNvPr id="3" name="Content Placeholder 2"/>
          <p:cNvSpPr>
            <a:spLocks noGrp="1"/>
          </p:cNvSpPr>
          <p:nvPr>
            <p:ph idx="1"/>
          </p:nvPr>
        </p:nvSpPr>
        <p:spPr>
          <a:xfrm>
            <a:off x="152400" y="838200"/>
            <a:ext cx="8839200" cy="5715000"/>
          </a:xfrm>
        </p:spPr>
        <p:txBody>
          <a:bodyPr/>
          <a:lstStyle/>
          <a:p>
            <a:pPr marL="0" indent="0">
              <a:buNone/>
            </a:pPr>
            <a:r>
              <a:rPr lang="en-US" sz="2000" dirty="0" smtClean="0"/>
              <a:t>Class D: undefined (about 2 pairs of SBW+SFW /site)</a:t>
            </a:r>
          </a:p>
          <a:p>
            <a:pPr marL="0" indent="0">
              <a:buNone/>
            </a:pPr>
            <a:endParaRPr lang="en-US" sz="2000" dirty="0" smtClean="0"/>
          </a:p>
          <a:p>
            <a:pPr marL="0" indent="0">
              <a:buNone/>
            </a:pPr>
            <a:r>
              <a:rPr lang="en-US" sz="2000" dirty="0" smtClean="0"/>
              <a:t>Class C: 3 SBW + 3 SFW</a:t>
            </a:r>
            <a:r>
              <a:rPr lang="en-US" sz="2000" dirty="0"/>
              <a:t> </a:t>
            </a:r>
            <a:r>
              <a:rPr lang="en-US" sz="2000" dirty="0" smtClean="0"/>
              <a:t>(1 pair/site)</a:t>
            </a:r>
          </a:p>
          <a:p>
            <a:pPr marL="0" indent="0">
              <a:buNone/>
            </a:pPr>
            <a:endParaRPr lang="en-US" sz="2000" dirty="0" smtClean="0"/>
          </a:p>
          <a:p>
            <a:pPr marL="0" indent="0">
              <a:buNone/>
            </a:pPr>
            <a:r>
              <a:rPr lang="en-US" sz="2000" dirty="0" smtClean="0"/>
              <a:t>Class B: </a:t>
            </a:r>
            <a:r>
              <a:rPr lang="en-US" sz="2000" dirty="0"/>
              <a:t>3 SBW + 3 </a:t>
            </a:r>
            <a:r>
              <a:rPr lang="en-US" sz="2000" dirty="0" smtClean="0"/>
              <a:t>SFW (The Vienna’s ones for the test-beam)</a:t>
            </a:r>
          </a:p>
          <a:p>
            <a:pPr marL="0" indent="0">
              <a:buNone/>
            </a:pPr>
            <a:endParaRPr lang="en-US" sz="2000" dirty="0" smtClean="0"/>
          </a:p>
          <a:p>
            <a:pPr marL="0" indent="0">
              <a:buNone/>
            </a:pPr>
            <a:r>
              <a:rPr lang="en-US" sz="2000" dirty="0" smtClean="0"/>
              <a:t>Class A</a:t>
            </a:r>
            <a:r>
              <a:rPr lang="en-US" sz="2000" dirty="0"/>
              <a:t>: </a:t>
            </a:r>
            <a:r>
              <a:rPr lang="en-US" sz="2000" dirty="0" smtClean="0"/>
              <a:t>45 </a:t>
            </a:r>
            <a:r>
              <a:rPr lang="en-US" sz="2000" dirty="0"/>
              <a:t>SBW + </a:t>
            </a:r>
            <a:r>
              <a:rPr lang="en-US" sz="2000" dirty="0" smtClean="0"/>
              <a:t>45 </a:t>
            </a:r>
            <a:r>
              <a:rPr lang="en-US" sz="2000" dirty="0"/>
              <a:t>SFW </a:t>
            </a:r>
            <a:endParaRPr lang="en-US" sz="2000" dirty="0" smtClean="0"/>
          </a:p>
          <a:p>
            <a:r>
              <a:rPr lang="en-US" sz="2000" dirty="0" smtClean="0"/>
              <a:t>pre-production: 3 SBW </a:t>
            </a:r>
            <a:r>
              <a:rPr lang="en-US" sz="2000" dirty="0"/>
              <a:t>+ 3 </a:t>
            </a:r>
            <a:r>
              <a:rPr lang="en-US" sz="2000" dirty="0" smtClean="0"/>
              <a:t>SFW - first spares</a:t>
            </a:r>
          </a:p>
          <a:p>
            <a:r>
              <a:rPr lang="en-US" sz="2000" dirty="0" smtClean="0"/>
              <a:t>production: 42 </a:t>
            </a:r>
            <a:r>
              <a:rPr lang="en-US" sz="2000" dirty="0"/>
              <a:t>SBW + </a:t>
            </a:r>
            <a:r>
              <a:rPr lang="en-US" sz="2000" dirty="0" smtClean="0"/>
              <a:t>42 </a:t>
            </a:r>
            <a:r>
              <a:rPr lang="en-US" sz="2000" dirty="0"/>
              <a:t>SFW </a:t>
            </a:r>
            <a:endParaRPr lang="en-US" sz="2000" dirty="0" smtClean="0"/>
          </a:p>
          <a:p>
            <a:pPr lvl="1"/>
            <a:r>
              <a:rPr lang="en-US" sz="1600" dirty="0" smtClean="0"/>
              <a:t>38 SBW + 38 SFW</a:t>
            </a:r>
          </a:p>
          <a:p>
            <a:pPr lvl="1"/>
            <a:r>
              <a:rPr lang="en-US" sz="1600" dirty="0" smtClean="0"/>
              <a:t>spares production: 4 SBW + 4 SBW.</a:t>
            </a:r>
          </a:p>
          <a:p>
            <a:pPr marL="0" indent="0">
              <a:buNone/>
            </a:pPr>
            <a:endParaRPr lang="en-US" sz="2000" dirty="0"/>
          </a:p>
          <a:p>
            <a:pPr marL="0" indent="0">
              <a:buNone/>
            </a:pPr>
            <a:r>
              <a:rPr lang="en-US" sz="2000" dirty="0" smtClean="0"/>
              <a:t>We know that the number of (ladder) spares is limited by the numbers of HPK </a:t>
            </a:r>
            <a:r>
              <a:rPr lang="en-US" sz="2000" dirty="0" err="1" smtClean="0"/>
              <a:t>det’s</a:t>
            </a:r>
            <a:r>
              <a:rPr lang="en-US" sz="2000" dirty="0"/>
              <a:t>.</a:t>
            </a:r>
            <a:r>
              <a:rPr lang="en-US" sz="2000" dirty="0" smtClean="0"/>
              <a:t> HPK </a:t>
            </a:r>
            <a:r>
              <a:rPr lang="en-US" sz="2000" dirty="0" err="1"/>
              <a:t>d</a:t>
            </a:r>
            <a:r>
              <a:rPr lang="en-US" sz="2000" dirty="0" err="1" smtClean="0"/>
              <a:t>et’s</a:t>
            </a:r>
            <a:r>
              <a:rPr lang="en-US" sz="2000" dirty="0" smtClean="0"/>
              <a:t> counting/searching is in progress (completed for the B2GM).</a:t>
            </a:r>
          </a:p>
          <a:p>
            <a:pPr marL="0" indent="0">
              <a:buNone/>
            </a:pPr>
            <a:r>
              <a:rPr lang="en-US" sz="2000" dirty="0" smtClean="0"/>
              <a:t>Originally the number of spare ladders were: 3,2,2 for Layer 6,5,4.</a:t>
            </a:r>
            <a:endParaRPr lang="en-US" sz="2000" dirty="0"/>
          </a:p>
          <a:p>
            <a:pPr marL="0" indent="0">
              <a:buNone/>
            </a:pPr>
            <a:r>
              <a:rPr lang="en-US" sz="2000" dirty="0" smtClean="0"/>
              <a:t>At the BPAC review the new (hoped) numbers were: 5,4,3 (respectively)</a:t>
            </a:r>
            <a:endParaRPr lang="en-US" sz="1600" dirty="0" smtClean="0"/>
          </a:p>
          <a:p>
            <a:endParaRPr lang="en-US" sz="1200" dirty="0" smtClean="0"/>
          </a:p>
          <a:p>
            <a:pPr marL="0" indent="0">
              <a:buNone/>
            </a:pPr>
            <a:r>
              <a:rPr lang="en-US" sz="2000" dirty="0" smtClean="0"/>
              <a:t> </a:t>
            </a:r>
          </a:p>
          <a:p>
            <a:pPr marL="0" indent="0">
              <a:buNone/>
            </a:pPr>
            <a:endParaRPr lang="en-US" sz="2000"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3</a:t>
            </a:fld>
            <a:endParaRPr lang="en-US" dirty="0">
              <a:solidFill>
                <a:schemeClr val="tx1"/>
              </a:solidFill>
            </a:endParaRPr>
          </a:p>
        </p:txBody>
      </p:sp>
    </p:spTree>
    <p:extLst>
      <p:ext uri="{BB962C8B-B14F-4D97-AF65-F5344CB8AC3E}">
        <p14:creationId xmlns:p14="http://schemas.microsoft.com/office/powerpoint/2010/main" val="11550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239000" cy="838200"/>
          </a:xfrm>
        </p:spPr>
        <p:txBody>
          <a:bodyPr/>
          <a:lstStyle/>
          <a:p>
            <a:r>
              <a:rPr lang="en-US" dirty="0"/>
              <a:t>P</a:t>
            </a:r>
            <a:r>
              <a:rPr lang="en-US" dirty="0" smtClean="0"/>
              <a:t>arts available in Pisa</a:t>
            </a:r>
            <a:endParaRPr lang="en-US" dirty="0"/>
          </a:p>
        </p:txBody>
      </p:sp>
      <p:sp>
        <p:nvSpPr>
          <p:cNvPr id="3" name="Content Placeholder 2"/>
          <p:cNvSpPr>
            <a:spLocks noGrp="1"/>
          </p:cNvSpPr>
          <p:nvPr>
            <p:ph idx="1"/>
          </p:nvPr>
        </p:nvSpPr>
        <p:spPr>
          <a:xfrm>
            <a:off x="0" y="685800"/>
            <a:ext cx="8915400" cy="4343400"/>
          </a:xfrm>
        </p:spPr>
        <p:txBody>
          <a:bodyPr/>
          <a:lstStyle/>
          <a:p>
            <a:r>
              <a:rPr lang="en-US" sz="2400" dirty="0" smtClean="0">
                <a:solidFill>
                  <a:srgbClr val="FF0000"/>
                </a:solidFill>
              </a:rPr>
              <a:t>Detectors:</a:t>
            </a:r>
          </a:p>
          <a:p>
            <a:pPr lvl="1"/>
            <a:r>
              <a:rPr lang="en-US" sz="2000" dirty="0" smtClean="0"/>
              <a:t>Micron: 1 class C + 2 class B (latest design)</a:t>
            </a:r>
          </a:p>
          <a:p>
            <a:pPr lvl="1"/>
            <a:r>
              <a:rPr lang="en-US" sz="2000" dirty="0" smtClean="0"/>
              <a:t>HPK: 5 class “C/B”+ 1 to be re-tested + 1 vs.1</a:t>
            </a:r>
          </a:p>
          <a:p>
            <a:r>
              <a:rPr lang="en-US" sz="2400" dirty="0" smtClean="0">
                <a:solidFill>
                  <a:srgbClr val="FF0000"/>
                </a:solidFill>
              </a:rPr>
              <a:t>Flex PAs:</a:t>
            </a:r>
          </a:p>
          <a:p>
            <a:pPr lvl="1"/>
            <a:r>
              <a:rPr lang="en-US" sz="2000" dirty="0" smtClean="0"/>
              <a:t>Remaining from the 1</a:t>
            </a:r>
            <a:r>
              <a:rPr lang="en-US" sz="2000" baseline="30000" dirty="0" smtClean="0"/>
              <a:t>st</a:t>
            </a:r>
            <a:r>
              <a:rPr lang="en-US" sz="2000" dirty="0" smtClean="0"/>
              <a:t> pre-prod. (not-tested against shorts): to be used for class C</a:t>
            </a:r>
          </a:p>
          <a:p>
            <a:pPr lvl="1"/>
            <a:r>
              <a:rPr lang="en-US" sz="2000" dirty="0" smtClean="0"/>
              <a:t>Half of the 2</a:t>
            </a:r>
            <a:r>
              <a:rPr lang="en-US" sz="2000" baseline="30000" dirty="0" smtClean="0"/>
              <a:t>nd</a:t>
            </a:r>
            <a:r>
              <a:rPr lang="en-US" sz="2000" dirty="0" smtClean="0"/>
              <a:t> pre-prod (-4 PAs used for bonding tests). Take the remaining ones at the B2GM</a:t>
            </a:r>
          </a:p>
          <a:p>
            <a:pPr lvl="1"/>
            <a:r>
              <a:rPr lang="en-US" sz="2000" dirty="0" smtClean="0"/>
              <a:t>Once the Flex-PA are delivered, IPMU need to measured all the pad width (how much extra time ?). Then they need to be shipped (by IPR): see </a:t>
            </a:r>
            <a:r>
              <a:rPr lang="en-US" sz="2000" dirty="0" err="1" smtClean="0"/>
              <a:t>det’s</a:t>
            </a:r>
            <a:r>
              <a:rPr lang="en-US" sz="2000" dirty="0" smtClean="0"/>
              <a:t> case.</a:t>
            </a:r>
          </a:p>
          <a:p>
            <a:r>
              <a:rPr lang="en-US" sz="2400" dirty="0" smtClean="0">
                <a:solidFill>
                  <a:srgbClr val="FF0000"/>
                </a:solidFill>
              </a:rPr>
              <a:t>Hybrids (sandwiches):</a:t>
            </a:r>
          </a:p>
          <a:p>
            <a:pPr lvl="1"/>
            <a:r>
              <a:rPr lang="en-US" sz="2000" dirty="0" smtClean="0"/>
              <a:t>2 class C FW (+2 taken from Vienna)</a:t>
            </a:r>
          </a:p>
          <a:p>
            <a:pPr lvl="1"/>
            <a:r>
              <a:rPr lang="en-US" sz="2000" dirty="0" smtClean="0"/>
              <a:t>0 class C BW (+2 taken from Vienna)</a:t>
            </a:r>
          </a:p>
          <a:p>
            <a:pPr lvl="1"/>
            <a:r>
              <a:rPr lang="en-US" sz="2000" dirty="0" smtClean="0"/>
              <a:t>64 class A to be done (1</a:t>
            </a:r>
            <a:r>
              <a:rPr lang="en-US" sz="2000" baseline="30000" dirty="0" smtClean="0"/>
              <a:t>st</a:t>
            </a:r>
            <a:r>
              <a:rPr lang="en-US" sz="2000" dirty="0" smtClean="0"/>
              <a:t> batch) </a:t>
            </a:r>
          </a:p>
          <a:p>
            <a:pPr marL="457200" lvl="1" indent="0">
              <a:buNone/>
            </a:pPr>
            <a:r>
              <a:rPr lang="en-US" sz="2000" dirty="0" smtClean="0"/>
              <a:t>the hybrids (rejected by the test even after simple rework ) can be shipped back to Vienna or used as class C.</a:t>
            </a:r>
            <a:endParaRPr lang="en-US" sz="2000"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4</a:t>
            </a:fld>
            <a:endParaRPr lang="en-US">
              <a:solidFill>
                <a:schemeClr val="tx1"/>
              </a:solidFill>
            </a:endParaRPr>
          </a:p>
        </p:txBody>
      </p:sp>
    </p:spTree>
    <p:extLst>
      <p:ext uri="{BB962C8B-B14F-4D97-AF65-F5344CB8AC3E}">
        <p14:creationId xmlns:p14="http://schemas.microsoft.com/office/powerpoint/2010/main" val="295739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sz="3600" dirty="0" smtClean="0"/>
              <a:t>Detector Shipping</a:t>
            </a:r>
            <a:endParaRPr lang="en-US" sz="3600" dirty="0"/>
          </a:p>
        </p:txBody>
      </p:sp>
      <p:sp>
        <p:nvSpPr>
          <p:cNvPr id="3" name="Content Placeholder 2"/>
          <p:cNvSpPr>
            <a:spLocks noGrp="1"/>
          </p:cNvSpPr>
          <p:nvPr>
            <p:ph idx="1"/>
          </p:nvPr>
        </p:nvSpPr>
        <p:spPr>
          <a:xfrm>
            <a:off x="0" y="1219200"/>
            <a:ext cx="9144000" cy="5715000"/>
          </a:xfrm>
        </p:spPr>
        <p:txBody>
          <a:bodyPr/>
          <a:lstStyle/>
          <a:p>
            <a:r>
              <a:rPr lang="en-US" sz="2400" dirty="0"/>
              <a:t>D</a:t>
            </a:r>
            <a:r>
              <a:rPr lang="en-US" sz="2400" dirty="0" smtClean="0"/>
              <a:t>efined the procedures for IPR </a:t>
            </a:r>
          </a:p>
          <a:p>
            <a:pPr marL="0" indent="0">
              <a:buNone/>
            </a:pPr>
            <a:r>
              <a:rPr lang="en-US" sz="2400" dirty="0"/>
              <a:t> </a:t>
            </a:r>
            <a:r>
              <a:rPr lang="en-US" sz="2400" dirty="0" smtClean="0"/>
              <a:t>  Vienna</a:t>
            </a:r>
            <a:r>
              <a:rPr lang="en-US" sz="2400" dirty="0">
                <a:sym typeface="Wingdings"/>
              </a:rPr>
              <a:t> </a:t>
            </a:r>
            <a:r>
              <a:rPr lang="en-US" sz="2400" dirty="0" smtClean="0">
                <a:sym typeface="Wingdings"/>
              </a:rPr>
              <a:t></a:t>
            </a:r>
            <a:r>
              <a:rPr lang="en-US" sz="2400" dirty="0" smtClean="0"/>
              <a:t>Pisa:</a:t>
            </a:r>
          </a:p>
          <a:p>
            <a:pPr lvl="1"/>
            <a:r>
              <a:rPr lang="en-US" sz="2000" dirty="0" smtClean="0"/>
              <a:t>This week the 1</a:t>
            </a:r>
            <a:r>
              <a:rPr lang="en-US" sz="2000" baseline="30000" dirty="0" smtClean="0"/>
              <a:t>st</a:t>
            </a:r>
            <a:r>
              <a:rPr lang="en-US" sz="2000" dirty="0" smtClean="0"/>
              <a:t> shipment from Vienna is expected: according to the pro-forma invoice 7 </a:t>
            </a:r>
            <a:r>
              <a:rPr lang="en-US" sz="2000" dirty="0" err="1" smtClean="0"/>
              <a:t>det’s</a:t>
            </a:r>
            <a:r>
              <a:rPr lang="en-US" sz="2000" dirty="0" smtClean="0"/>
              <a:t>: 1 Class C + 6 </a:t>
            </a:r>
            <a:r>
              <a:rPr lang="en-US" sz="2000" dirty="0" err="1" smtClean="0"/>
              <a:t>ClassA</a:t>
            </a:r>
            <a:r>
              <a:rPr lang="en-US" sz="2000" dirty="0" smtClean="0"/>
              <a:t>, but actually ?</a:t>
            </a:r>
          </a:p>
          <a:p>
            <a:pPr lvl="1"/>
            <a:r>
              <a:rPr lang="en-US" sz="2000" dirty="0" smtClean="0"/>
              <a:t>No further tests on them before mounting: avoid shipping the scratched (not re-tested) class A </a:t>
            </a:r>
            <a:r>
              <a:rPr lang="en-US" sz="2000" dirty="0" err="1" smtClean="0"/>
              <a:t>det’s</a:t>
            </a:r>
            <a:r>
              <a:rPr lang="en-US" sz="2000" dirty="0" smtClean="0"/>
              <a:t>!</a:t>
            </a:r>
          </a:p>
          <a:p>
            <a:pPr lvl="1"/>
            <a:r>
              <a:rPr lang="en-US" sz="2000" dirty="0" smtClean="0"/>
              <a:t>The mismatch between the defects spotted by the det. </a:t>
            </a:r>
            <a:r>
              <a:rPr lang="en-US" sz="2000" dirty="0"/>
              <a:t>t</a:t>
            </a:r>
            <a:r>
              <a:rPr lang="en-US" sz="2000" dirty="0" smtClean="0"/>
              <a:t>est in TS and in Vienna has been understood?</a:t>
            </a:r>
          </a:p>
          <a:p>
            <a:r>
              <a:rPr lang="en-US" sz="2400" dirty="0" smtClean="0"/>
              <a:t>HPK </a:t>
            </a:r>
            <a:r>
              <a:rPr lang="en-US" sz="2400" dirty="0" err="1" smtClean="0"/>
              <a:t>det’s</a:t>
            </a:r>
            <a:r>
              <a:rPr lang="en-US" sz="2400" dirty="0" smtClean="0"/>
              <a:t>: see discussion outcome from:</a:t>
            </a:r>
          </a:p>
          <a:p>
            <a:pPr marL="457200" lvl="1" indent="0">
              <a:buNone/>
            </a:pPr>
            <a:r>
              <a:rPr lang="en-US" sz="2000" dirty="0" smtClean="0"/>
              <a:t>“Logistics </a:t>
            </a:r>
            <a:r>
              <a:rPr lang="en-US" sz="2000" dirty="0"/>
              <a:t>and parts </a:t>
            </a:r>
            <a:r>
              <a:rPr lang="en-US" sz="2000" dirty="0" smtClean="0"/>
              <a:t>shipment”</a:t>
            </a:r>
          </a:p>
          <a:p>
            <a:pPr marL="457200" lvl="1" indent="0">
              <a:buNone/>
            </a:pPr>
            <a:r>
              <a:rPr lang="en-US" sz="2000" dirty="0" smtClean="0"/>
              <a:t>For the </a:t>
            </a:r>
            <a:r>
              <a:rPr lang="en-US" sz="2000" dirty="0"/>
              <a:t>1</a:t>
            </a:r>
            <a:r>
              <a:rPr lang="en-US" sz="2000" baseline="30000" dirty="0"/>
              <a:t>st</a:t>
            </a:r>
            <a:r>
              <a:rPr lang="en-US" sz="2000" dirty="0"/>
              <a:t> shipment from </a:t>
            </a:r>
            <a:r>
              <a:rPr lang="en-US" sz="2000" dirty="0" smtClean="0"/>
              <a:t>KEK many issues remain to be solved…</a:t>
            </a:r>
          </a:p>
          <a:p>
            <a:pPr marL="457200" lvl="1" indent="0">
              <a:buNone/>
            </a:pPr>
            <a:r>
              <a:rPr lang="en-US" sz="2000" dirty="0" smtClean="0">
                <a:solidFill>
                  <a:srgbClr val="FF0000"/>
                </a:solidFill>
              </a:rPr>
              <a:t>On the critical path: the delay in the HPK </a:t>
            </a:r>
            <a:r>
              <a:rPr lang="en-US" sz="2000" dirty="0" err="1" smtClean="0">
                <a:solidFill>
                  <a:srgbClr val="FF0000"/>
                </a:solidFill>
              </a:rPr>
              <a:t>det’s</a:t>
            </a:r>
            <a:r>
              <a:rPr lang="en-US" sz="2000" dirty="0" smtClean="0">
                <a:solidFill>
                  <a:srgbClr val="FF0000"/>
                </a:solidFill>
              </a:rPr>
              <a:t> shipment can seriously affect the start of the production of the subassemblies!</a:t>
            </a:r>
            <a:endParaRPr lang="en-US" sz="2000" dirty="0">
              <a:solidFill>
                <a:srgbClr val="FF0000"/>
              </a:solidFill>
            </a:endParaRPr>
          </a:p>
          <a:p>
            <a:pPr marL="457200" lvl="1" indent="0">
              <a:buNone/>
            </a:pPr>
            <a:endParaRPr lang="en-US" dirty="0" smtClean="0"/>
          </a:p>
          <a:p>
            <a:pPr marL="57150" indent="0">
              <a:buNone/>
            </a:pPr>
            <a:endParaRPr lang="en-US" dirty="0" smtClean="0"/>
          </a:p>
          <a:p>
            <a:pPr lvl="1"/>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5</a:t>
            </a:fld>
            <a:endParaRPr lang="en-US">
              <a:solidFill>
                <a:schemeClr val="tx1"/>
              </a:solidFill>
            </a:endParaRPr>
          </a:p>
        </p:txBody>
      </p:sp>
    </p:spTree>
    <p:extLst>
      <p:ext uri="{BB962C8B-B14F-4D97-AF65-F5344CB8AC3E}">
        <p14:creationId xmlns:p14="http://schemas.microsoft.com/office/powerpoint/2010/main" val="263185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239000" cy="838200"/>
          </a:xfrm>
        </p:spPr>
        <p:txBody>
          <a:bodyPr/>
          <a:lstStyle/>
          <a:p>
            <a:r>
              <a:rPr lang="en-US" sz="4000" dirty="0" smtClean="0"/>
              <a:t>FW mech. tools</a:t>
            </a:r>
            <a:endParaRPr lang="en-US" sz="4000" dirty="0"/>
          </a:p>
        </p:txBody>
      </p:sp>
      <p:sp>
        <p:nvSpPr>
          <p:cNvPr id="3" name="Content Placeholder 2"/>
          <p:cNvSpPr>
            <a:spLocks noGrp="1"/>
          </p:cNvSpPr>
          <p:nvPr>
            <p:ph idx="1"/>
          </p:nvPr>
        </p:nvSpPr>
        <p:spPr>
          <a:xfrm>
            <a:off x="0" y="838200"/>
            <a:ext cx="8839200" cy="4343400"/>
          </a:xfrm>
        </p:spPr>
        <p:txBody>
          <a:bodyPr/>
          <a:lstStyle/>
          <a:p>
            <a:r>
              <a:rPr lang="en-US" sz="2000" dirty="0" smtClean="0"/>
              <a:t>The final FW gluing jigs phi and z have been mechanically characterized under the CMM</a:t>
            </a:r>
          </a:p>
          <a:p>
            <a:r>
              <a:rPr lang="en-US" sz="2000" dirty="0" smtClean="0"/>
              <a:t>The PA chuck are produced this week (19</a:t>
            </a:r>
            <a:r>
              <a:rPr lang="en-US" sz="2000" dirty="0" smtClean="0">
                <a:sym typeface="Wingdings"/>
              </a:rPr>
              <a:t>23/1)</a:t>
            </a:r>
          </a:p>
          <a:p>
            <a:r>
              <a:rPr lang="en-US" sz="2000" dirty="0" smtClean="0">
                <a:sym typeface="Wingdings"/>
              </a:rPr>
              <a:t>The functional characterization is to be done by gluing the 1</a:t>
            </a:r>
            <a:r>
              <a:rPr lang="en-US" sz="2000" baseline="30000" dirty="0" smtClean="0">
                <a:sym typeface="Wingdings"/>
              </a:rPr>
              <a:t>st</a:t>
            </a:r>
            <a:r>
              <a:rPr lang="en-US" sz="2000" dirty="0" smtClean="0">
                <a:sym typeface="Wingdings"/>
              </a:rPr>
              <a:t> SFW class C next week (2630/1)</a:t>
            </a:r>
            <a:endParaRPr lang="en-US" sz="2000" dirty="0">
              <a:sym typeface="Wingdings"/>
            </a:endParaRPr>
          </a:p>
          <a:p>
            <a:pPr marL="0" indent="0">
              <a:lnSpc>
                <a:spcPct val="80000"/>
              </a:lnSpc>
              <a:buNone/>
            </a:pPr>
            <a:endParaRPr lang="en-US" sz="2000" dirty="0" smtClean="0">
              <a:sym typeface="Wingdings"/>
            </a:endParaRPr>
          </a:p>
          <a:p>
            <a:r>
              <a:rPr lang="en-US" sz="2000" dirty="0" smtClean="0">
                <a:sym typeface="Wingdings"/>
              </a:rPr>
              <a:t>Completed the 1</a:t>
            </a:r>
            <a:r>
              <a:rPr lang="en-US" sz="2000" baseline="30000" dirty="0" smtClean="0">
                <a:sym typeface="Wingdings"/>
              </a:rPr>
              <a:t>st</a:t>
            </a:r>
            <a:r>
              <a:rPr lang="en-US" sz="2000" dirty="0" smtClean="0">
                <a:sym typeface="Wingdings"/>
              </a:rPr>
              <a:t> batch of </a:t>
            </a:r>
          </a:p>
          <a:p>
            <a:pPr marL="0" indent="0">
              <a:buNone/>
            </a:pPr>
            <a:r>
              <a:rPr lang="en-US" sz="2000" dirty="0">
                <a:sym typeface="Wingdings"/>
              </a:rPr>
              <a:t> </a:t>
            </a:r>
            <a:r>
              <a:rPr lang="en-US" sz="2000" dirty="0" smtClean="0">
                <a:sym typeface="Wingdings"/>
              </a:rPr>
              <a:t>  20BW+20FW Multi Purpose </a:t>
            </a:r>
          </a:p>
          <a:p>
            <a:pPr marL="0" indent="0">
              <a:buNone/>
            </a:pPr>
            <a:r>
              <a:rPr lang="en-US" sz="2000" dirty="0">
                <a:sym typeface="Wingdings"/>
              </a:rPr>
              <a:t> </a:t>
            </a:r>
            <a:r>
              <a:rPr lang="en-US" sz="2000" dirty="0" smtClean="0">
                <a:sym typeface="Wingdings"/>
              </a:rPr>
              <a:t>  Chucks (10 already used)</a:t>
            </a:r>
          </a:p>
          <a:p>
            <a:r>
              <a:rPr lang="en-US" sz="2000" dirty="0" smtClean="0">
                <a:sym typeface="Wingdings"/>
              </a:rPr>
              <a:t>The 2</a:t>
            </a:r>
            <a:r>
              <a:rPr lang="en-US" sz="2000" baseline="30000" dirty="0" smtClean="0">
                <a:sym typeface="Wingdings"/>
              </a:rPr>
              <a:t>nd</a:t>
            </a:r>
            <a:r>
              <a:rPr lang="en-US" sz="2000" dirty="0" smtClean="0">
                <a:sym typeface="Wingdings"/>
              </a:rPr>
              <a:t> batch of MPC </a:t>
            </a:r>
          </a:p>
          <a:p>
            <a:pPr marL="0" indent="0">
              <a:buNone/>
            </a:pPr>
            <a:r>
              <a:rPr lang="en-US" sz="2000" dirty="0">
                <a:sym typeface="Wingdings"/>
              </a:rPr>
              <a:t> </a:t>
            </a:r>
            <a:r>
              <a:rPr lang="en-US" sz="2000" dirty="0" smtClean="0">
                <a:sym typeface="Wingdings"/>
              </a:rPr>
              <a:t>   (more 20BW+20FW) </a:t>
            </a:r>
          </a:p>
          <a:p>
            <a:pPr marL="0" indent="0">
              <a:buNone/>
            </a:pPr>
            <a:r>
              <a:rPr lang="en-US" sz="2000" dirty="0">
                <a:sym typeface="Wingdings"/>
              </a:rPr>
              <a:t> </a:t>
            </a:r>
            <a:r>
              <a:rPr lang="en-US" sz="2000" dirty="0" smtClean="0">
                <a:sym typeface="Wingdings"/>
              </a:rPr>
              <a:t>   will be delivered in April.</a:t>
            </a:r>
          </a:p>
          <a:p>
            <a:r>
              <a:rPr lang="en-US" sz="2000" dirty="0">
                <a:sym typeface="Wingdings"/>
              </a:rPr>
              <a:t>S</a:t>
            </a:r>
            <a:r>
              <a:rPr lang="en-US" sz="2000" dirty="0" smtClean="0">
                <a:sym typeface="Wingdings"/>
              </a:rPr>
              <a:t>hip back to Pisa the </a:t>
            </a:r>
          </a:p>
          <a:p>
            <a:pPr marL="0" indent="0">
              <a:buNone/>
            </a:pPr>
            <a:r>
              <a:rPr lang="en-US" sz="2000" dirty="0" smtClean="0">
                <a:sym typeface="Wingdings"/>
              </a:rPr>
              <a:t>    empty MPC as mechanical pieces. </a:t>
            </a:r>
          </a:p>
          <a:p>
            <a:r>
              <a:rPr lang="en-US" sz="2000" dirty="0" smtClean="0">
                <a:sym typeface="Wingdings"/>
              </a:rPr>
              <a:t>IPMU measurements on the last</a:t>
            </a:r>
          </a:p>
          <a:p>
            <a:pPr marL="0" indent="0">
              <a:buNone/>
            </a:pPr>
            <a:r>
              <a:rPr lang="en-US" sz="2000" dirty="0" smtClean="0">
                <a:sym typeface="Wingdings"/>
              </a:rPr>
              <a:t>    class C BW&amp;FW subassemblies confirms that no movement of the           silicon </a:t>
            </a:r>
            <a:r>
              <a:rPr lang="en-US" sz="2000" dirty="0" err="1" smtClean="0">
                <a:sym typeface="Wingdings"/>
              </a:rPr>
              <a:t>wrt</a:t>
            </a:r>
            <a:r>
              <a:rPr lang="en-US" sz="2000" dirty="0" smtClean="0">
                <a:sym typeface="Wingdings"/>
              </a:rPr>
              <a:t> the MPC occurred during the shipment (see back-up slides)</a:t>
            </a:r>
            <a:endParaRPr lang="en-US" sz="2000" dirty="0" smtClean="0"/>
          </a:p>
          <a:p>
            <a:endParaRPr lang="en-US" sz="2000"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6</a:t>
            </a:fld>
            <a:endParaRPr lang="en-US">
              <a:solidFill>
                <a:schemeClr val="tx1"/>
              </a:solidFill>
            </a:endParaRPr>
          </a:p>
        </p:txBody>
      </p:sp>
      <p:pic>
        <p:nvPicPr>
          <p:cNvPr id="5" name="Picture 4" descr="IMG_20150109_15500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00600" y="2743200"/>
            <a:ext cx="3886200" cy="3276600"/>
          </a:xfrm>
          <a:prstGeom prst="rect">
            <a:avLst/>
          </a:prstGeom>
        </p:spPr>
      </p:pic>
    </p:spTree>
    <p:extLst>
      <p:ext uri="{BB962C8B-B14F-4D97-AF65-F5344CB8AC3E}">
        <p14:creationId xmlns:p14="http://schemas.microsoft.com/office/powerpoint/2010/main" val="322363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838200"/>
          </a:xfrm>
        </p:spPr>
        <p:txBody>
          <a:bodyPr/>
          <a:lstStyle/>
          <a:p>
            <a:r>
              <a:rPr lang="en-US" dirty="0" smtClean="0"/>
              <a:t>Let’s define the new numbers (and priorities)</a:t>
            </a:r>
            <a:endParaRPr lang="en-US" dirty="0"/>
          </a:p>
        </p:txBody>
      </p:sp>
      <p:sp>
        <p:nvSpPr>
          <p:cNvPr id="3" name="Content Placeholder 2"/>
          <p:cNvSpPr>
            <a:spLocks noGrp="1"/>
          </p:cNvSpPr>
          <p:nvPr>
            <p:ph idx="1"/>
          </p:nvPr>
        </p:nvSpPr>
        <p:spPr>
          <a:xfrm>
            <a:off x="152400" y="990600"/>
            <a:ext cx="8839200" cy="5715000"/>
          </a:xfrm>
        </p:spPr>
        <p:txBody>
          <a:bodyPr/>
          <a:lstStyle/>
          <a:p>
            <a:pPr marL="0" indent="0">
              <a:buNone/>
            </a:pPr>
            <a:r>
              <a:rPr lang="en-US" sz="2000" dirty="0" smtClean="0"/>
              <a:t>At the Vienna Site-qualification: </a:t>
            </a:r>
          </a:p>
          <a:p>
            <a:r>
              <a:rPr lang="en-US" sz="2000" dirty="0"/>
              <a:t>no more class </a:t>
            </a:r>
            <a:r>
              <a:rPr lang="en-US" sz="2000" dirty="0" smtClean="0"/>
              <a:t>D</a:t>
            </a:r>
          </a:p>
          <a:p>
            <a:r>
              <a:rPr lang="en-US" sz="2000" dirty="0" smtClean="0"/>
              <a:t>one more class C ladder is needed (define the priority </a:t>
            </a:r>
            <a:r>
              <a:rPr lang="en-US" sz="2000" dirty="0" err="1" smtClean="0"/>
              <a:t>wrt</a:t>
            </a:r>
            <a:r>
              <a:rPr lang="en-US" sz="2000" dirty="0" smtClean="0"/>
              <a:t> class B).</a:t>
            </a:r>
          </a:p>
          <a:p>
            <a:r>
              <a:rPr lang="en-US" sz="2000" dirty="0" smtClean="0"/>
              <a:t>the L5 class B is the one used for the next test-beam </a:t>
            </a:r>
          </a:p>
          <a:p>
            <a:pPr marL="0" indent="0">
              <a:lnSpc>
                <a:spcPct val="50000"/>
              </a:lnSpc>
              <a:buNone/>
            </a:pPr>
            <a:endParaRPr lang="en-US" sz="2000" dirty="0" smtClean="0"/>
          </a:p>
          <a:p>
            <a:pPr marL="0" indent="0">
              <a:buNone/>
            </a:pPr>
            <a:r>
              <a:rPr lang="en-US" sz="2000" dirty="0" smtClean="0"/>
              <a:t>Collect the other requests of IPMU/TIFR.</a:t>
            </a:r>
          </a:p>
          <a:p>
            <a:pPr marL="0" indent="0">
              <a:buNone/>
            </a:pPr>
            <a:r>
              <a:rPr lang="en-US" sz="2000" dirty="0" smtClean="0"/>
              <a:t>-&gt; class D: ? (expected 0!)</a:t>
            </a:r>
          </a:p>
          <a:p>
            <a:pPr marL="0" indent="0">
              <a:buNone/>
            </a:pPr>
            <a:r>
              <a:rPr lang="en-US" sz="2000" dirty="0" smtClean="0"/>
              <a:t>-&gt; class C: ? (expected one more ladder/site)</a:t>
            </a:r>
          </a:p>
          <a:p>
            <a:pPr marL="0" indent="0">
              <a:buNone/>
            </a:pPr>
            <a:r>
              <a:rPr lang="en-US" sz="2000" dirty="0" smtClean="0"/>
              <a:t>-&gt; class B: ? </a:t>
            </a:r>
          </a:p>
          <a:p>
            <a:pPr marL="0" indent="0">
              <a:lnSpc>
                <a:spcPct val="50000"/>
              </a:lnSpc>
              <a:buNone/>
            </a:pPr>
            <a:endParaRPr lang="en-US" sz="2000" dirty="0"/>
          </a:p>
          <a:p>
            <a:pPr marL="0" indent="0">
              <a:buNone/>
            </a:pPr>
            <a:r>
              <a:rPr lang="en-US" sz="2000" dirty="0" smtClean="0"/>
              <a:t>In Pisa we must have an extra pair of SFW/SBW for mechanical tests of the subassemblies.</a:t>
            </a:r>
          </a:p>
          <a:p>
            <a:pPr marL="0" indent="0">
              <a:lnSpc>
                <a:spcPct val="50000"/>
              </a:lnSpc>
              <a:buNone/>
            </a:pPr>
            <a:endParaRPr lang="en-US" sz="2000" dirty="0"/>
          </a:p>
          <a:p>
            <a:pPr marL="0" indent="0">
              <a:buNone/>
            </a:pPr>
            <a:r>
              <a:rPr lang="en-US" sz="2000" dirty="0" smtClean="0"/>
              <a:t>The gluing of the extra (class C) subassemblies should be done during the cooling system replacement, before the start of the pre-production and/or during the 2nd part of the Class A pre-</a:t>
            </a:r>
            <a:r>
              <a:rPr lang="en-US" sz="2000" dirty="0" smtClean="0"/>
              <a:t>production</a:t>
            </a:r>
            <a:r>
              <a:rPr lang="en-US" sz="2000" dirty="0"/>
              <a:t> </a:t>
            </a:r>
            <a:r>
              <a:rPr lang="en-US" sz="2000" dirty="0" smtClean="0"/>
              <a:t>(and shipped accordingly to the needs).</a:t>
            </a:r>
            <a:endParaRPr lang="en-US" sz="2000" dirty="0" smtClean="0"/>
          </a:p>
        </p:txBody>
      </p:sp>
      <p:sp>
        <p:nvSpPr>
          <p:cNvPr id="4" name="Slide Number Placeholder 3"/>
          <p:cNvSpPr>
            <a:spLocks noGrp="1"/>
          </p:cNvSpPr>
          <p:nvPr>
            <p:ph type="sldNum" sz="quarter" idx="4"/>
          </p:nvPr>
        </p:nvSpPr>
        <p:spPr/>
        <p:txBody>
          <a:bodyPr/>
          <a:lstStyle/>
          <a:p>
            <a:fld id="{309DDD54-6669-6044-8ADB-9B450C1022CA}" type="slidenum">
              <a:rPr lang="en-US" smtClean="0"/>
              <a:pPr/>
              <a:t>7</a:t>
            </a:fld>
            <a:endParaRPr lang="en-US">
              <a:solidFill>
                <a:schemeClr val="tx1"/>
              </a:solidFill>
            </a:endParaRPr>
          </a:p>
        </p:txBody>
      </p:sp>
    </p:spTree>
    <p:extLst>
      <p:ext uri="{BB962C8B-B14F-4D97-AF65-F5344CB8AC3E}">
        <p14:creationId xmlns:p14="http://schemas.microsoft.com/office/powerpoint/2010/main" val="11550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219200"/>
            <a:ext cx="9144000" cy="4876800"/>
          </a:xfrm>
          <a:prstGeom prst="rect">
            <a:avLst/>
          </a:prstGeom>
        </p:spPr>
      </p:pic>
      <p:sp>
        <p:nvSpPr>
          <p:cNvPr id="2" name="Title 1"/>
          <p:cNvSpPr>
            <a:spLocks noGrp="1"/>
          </p:cNvSpPr>
          <p:nvPr>
            <p:ph type="title"/>
          </p:nvPr>
        </p:nvSpPr>
        <p:spPr>
          <a:xfrm>
            <a:off x="990600" y="76200"/>
            <a:ext cx="7239000" cy="838200"/>
          </a:xfrm>
        </p:spPr>
        <p:txBody>
          <a:bodyPr/>
          <a:lstStyle/>
          <a:p>
            <a:r>
              <a:rPr lang="en-US" dirty="0" smtClean="0"/>
              <a:t>“Tentative” Schedule</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8</a:t>
            </a:fld>
            <a:endParaRPr lang="en-US">
              <a:solidFill>
                <a:schemeClr val="tx1"/>
              </a:solidFill>
            </a:endParaRPr>
          </a:p>
        </p:txBody>
      </p:sp>
      <p:cxnSp>
        <p:nvCxnSpPr>
          <p:cNvPr id="5" name="Straight Arrow Connector 4"/>
          <p:cNvCxnSpPr/>
          <p:nvPr/>
        </p:nvCxnSpPr>
        <p:spPr bwMode="auto">
          <a:xfrm>
            <a:off x="1905000" y="4191000"/>
            <a:ext cx="1066800" cy="1676400"/>
          </a:xfrm>
          <a:prstGeom prst="straightConnector1">
            <a:avLst/>
          </a:prstGeom>
          <a:solidFill>
            <a:srgbClr val="CCFFFF"/>
          </a:solidFill>
          <a:ln>
            <a:noFill/>
            <a:headEnd type="arrow"/>
            <a:tailEnd type="arrow"/>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 name="Straight Arrow Connector 6"/>
          <p:cNvCxnSpPr/>
          <p:nvPr/>
        </p:nvCxnSpPr>
        <p:spPr bwMode="auto">
          <a:xfrm>
            <a:off x="1905000" y="4191000"/>
            <a:ext cx="990600" cy="990600"/>
          </a:xfrm>
          <a:prstGeom prst="straightConnector1">
            <a:avLst/>
          </a:prstGeom>
          <a:solidFill>
            <a:srgbClr val="CCFFFF"/>
          </a:solidFill>
          <a:ln w="381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Box 10"/>
          <p:cNvSpPr txBox="1"/>
          <p:nvPr/>
        </p:nvSpPr>
        <p:spPr>
          <a:xfrm>
            <a:off x="2667000" y="4800600"/>
            <a:ext cx="2567380" cy="805349"/>
          </a:xfrm>
          <a:prstGeom prst="rect">
            <a:avLst/>
          </a:prstGeom>
          <a:noFill/>
        </p:spPr>
        <p:txBody>
          <a:bodyPr wrap="none" rtlCol="0">
            <a:spAutoFit/>
          </a:bodyPr>
          <a:lstStyle/>
          <a:p>
            <a:pPr>
              <a:buNone/>
            </a:pPr>
            <a:r>
              <a:rPr lang="en-US" dirty="0" smtClean="0"/>
              <a:t>There is room for </a:t>
            </a:r>
          </a:p>
          <a:p>
            <a:pPr>
              <a:buNone/>
            </a:pPr>
            <a:r>
              <a:rPr lang="en-US" dirty="0"/>
              <a:t> </a:t>
            </a:r>
            <a:r>
              <a:rPr lang="en-US" dirty="0" smtClean="0"/>
              <a:t>   time optimization</a:t>
            </a:r>
          </a:p>
        </p:txBody>
      </p:sp>
    </p:spTree>
    <p:extLst>
      <p:ext uri="{BB962C8B-B14F-4D97-AF65-F5344CB8AC3E}">
        <p14:creationId xmlns:p14="http://schemas.microsoft.com/office/powerpoint/2010/main" val="11550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838200"/>
          </a:xfrm>
        </p:spPr>
        <p:txBody>
          <a:bodyPr/>
          <a:lstStyle/>
          <a:p>
            <a:r>
              <a:rPr lang="en-US" dirty="0" smtClean="0"/>
              <a:t>Class A pre-production schedule: gluing</a:t>
            </a:r>
            <a:endParaRPr lang="en-US" dirty="0"/>
          </a:p>
        </p:txBody>
      </p:sp>
      <p:sp>
        <p:nvSpPr>
          <p:cNvPr id="4" name="Slide Number Placeholder 3"/>
          <p:cNvSpPr>
            <a:spLocks noGrp="1"/>
          </p:cNvSpPr>
          <p:nvPr>
            <p:ph type="sldNum" sz="quarter" idx="4"/>
          </p:nvPr>
        </p:nvSpPr>
        <p:spPr/>
        <p:txBody>
          <a:bodyPr/>
          <a:lstStyle/>
          <a:p>
            <a:fld id="{309DDD54-6669-6044-8ADB-9B450C1022CA}" type="slidenum">
              <a:rPr lang="en-US" smtClean="0"/>
              <a:pPr/>
              <a:t>9</a:t>
            </a:fld>
            <a:endParaRPr lang="en-US">
              <a:solidFill>
                <a:schemeClr val="tx1"/>
              </a:solidFill>
            </a:endParaRPr>
          </a:p>
        </p:txBody>
      </p:sp>
      <p:pic>
        <p:nvPicPr>
          <p:cNvPr id="5" name="Picture 4"/>
          <p:cNvPicPr>
            <a:picLocks noChangeAspect="1"/>
          </p:cNvPicPr>
          <p:nvPr/>
        </p:nvPicPr>
        <p:blipFill>
          <a:blip r:embed="rId2"/>
          <a:stretch>
            <a:fillRect/>
          </a:stretch>
        </p:blipFill>
        <p:spPr>
          <a:xfrm>
            <a:off x="139700" y="952500"/>
            <a:ext cx="8851900" cy="3695700"/>
          </a:xfrm>
          <a:prstGeom prst="rect">
            <a:avLst/>
          </a:prstGeom>
        </p:spPr>
      </p:pic>
      <p:sp>
        <p:nvSpPr>
          <p:cNvPr id="3" name="TextBox 2"/>
          <p:cNvSpPr txBox="1"/>
          <p:nvPr/>
        </p:nvSpPr>
        <p:spPr>
          <a:xfrm>
            <a:off x="152400" y="4648200"/>
            <a:ext cx="8839200" cy="2547364"/>
          </a:xfrm>
          <a:prstGeom prst="rect">
            <a:avLst/>
          </a:prstGeom>
          <a:noFill/>
        </p:spPr>
        <p:txBody>
          <a:bodyPr wrap="square" rtlCol="0">
            <a:spAutoFit/>
          </a:bodyPr>
          <a:lstStyle/>
          <a:p>
            <a:pPr marL="342900" indent="-342900"/>
            <a:r>
              <a:rPr lang="en-US" sz="1600" dirty="0"/>
              <a:t>Use of only one </a:t>
            </a:r>
            <a:r>
              <a:rPr lang="en-US" sz="1600" dirty="0" smtClean="0"/>
              <a:t>CMM: only </a:t>
            </a:r>
            <a:r>
              <a:rPr lang="en-US" sz="1600" dirty="0"/>
              <a:t>2 gluing jigs are </a:t>
            </a:r>
            <a:r>
              <a:rPr lang="en-US" sz="1600" dirty="0" smtClean="0"/>
              <a:t>deployed. Change </a:t>
            </a:r>
            <a:r>
              <a:rPr lang="en-US" sz="1600" dirty="0"/>
              <a:t>phi and z jigs once/week and their alignment is done with the detector just before starting the gluing procedures (0.25h). </a:t>
            </a:r>
          </a:p>
          <a:p>
            <a:pPr marL="342900" indent="-342900"/>
            <a:r>
              <a:rPr lang="en-US" sz="1600" dirty="0" smtClean="0"/>
              <a:t>When </a:t>
            </a:r>
            <a:r>
              <a:rPr lang="en-US" sz="1600" dirty="0"/>
              <a:t>the glue is cured (typically the day after the gluing) the survey is done, by registering the coordinate of the crosses (0.5h</a:t>
            </a:r>
            <a:r>
              <a:rPr lang="en-US" sz="1600" dirty="0" smtClean="0"/>
              <a:t>) on the gluing jig. </a:t>
            </a:r>
          </a:p>
          <a:p>
            <a:pPr marL="342900" indent="-342900"/>
            <a:r>
              <a:rPr lang="en-US" sz="1600" dirty="0" smtClean="0"/>
              <a:t>After </a:t>
            </a:r>
            <a:r>
              <a:rPr lang="en-US" sz="1600" dirty="0"/>
              <a:t>transferring the </a:t>
            </a:r>
            <a:r>
              <a:rPr lang="en-US" sz="1600" dirty="0" smtClean="0"/>
              <a:t>subassembly </a:t>
            </a:r>
            <a:r>
              <a:rPr lang="en-US" sz="1600" dirty="0"/>
              <a:t>to the MPC (to take </a:t>
            </a:r>
            <a:r>
              <a:rPr lang="en-US" sz="1600" dirty="0" smtClean="0"/>
              <a:t>it </a:t>
            </a:r>
            <a:r>
              <a:rPr lang="en-US" sz="1600" dirty="0"/>
              <a:t>away after the z gluing or for the upside-down operation to transfer </a:t>
            </a:r>
            <a:r>
              <a:rPr lang="en-US" sz="1600" dirty="0" smtClean="0"/>
              <a:t>it </a:t>
            </a:r>
            <a:r>
              <a:rPr lang="en-US" sz="1600" dirty="0"/>
              <a:t>on the z gluing jig) the survey of the glue-line must be done under the </a:t>
            </a:r>
            <a:r>
              <a:rPr lang="en-US" sz="1600" dirty="0" smtClean="0"/>
              <a:t>microscope </a:t>
            </a:r>
            <a:r>
              <a:rPr lang="en-US" sz="1600" dirty="0"/>
              <a:t>taking snapshots (0.5h). </a:t>
            </a:r>
            <a:endParaRPr lang="en-US" sz="1600" dirty="0" smtClean="0"/>
          </a:p>
          <a:p>
            <a:pPr>
              <a:buNone/>
            </a:pPr>
            <a:endParaRPr lang="en-US" dirty="0"/>
          </a:p>
        </p:txBody>
      </p:sp>
      <p:sp>
        <p:nvSpPr>
          <p:cNvPr id="6" name="TextBox 5"/>
          <p:cNvSpPr txBox="1"/>
          <p:nvPr/>
        </p:nvSpPr>
        <p:spPr>
          <a:xfrm>
            <a:off x="1752600" y="3411964"/>
            <a:ext cx="7239000" cy="1236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buNone/>
            </a:pPr>
            <a:endParaRPr lang="en-US" dirty="0" smtClean="0"/>
          </a:p>
          <a:p>
            <a:pPr algn="ctr">
              <a:buNone/>
            </a:pPr>
            <a:r>
              <a:rPr lang="en-US" dirty="0" smtClean="0"/>
              <a:t>This time can be used to glue more </a:t>
            </a:r>
            <a:r>
              <a:rPr lang="en-US" dirty="0" smtClean="0"/>
              <a:t>class C sub</a:t>
            </a:r>
            <a:r>
              <a:rPr lang="en-US" dirty="0" smtClean="0"/>
              <a:t>-assemblies</a:t>
            </a:r>
          </a:p>
          <a:p>
            <a:pPr algn="ctr">
              <a:buNone/>
            </a:pPr>
            <a:endParaRPr lang="en-US" dirty="0"/>
          </a:p>
        </p:txBody>
      </p:sp>
    </p:spTree>
    <p:extLst>
      <p:ext uri="{BB962C8B-B14F-4D97-AF65-F5344CB8AC3E}">
        <p14:creationId xmlns:p14="http://schemas.microsoft.com/office/powerpoint/2010/main" val="11550124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0" algn="l" defTabSz="914400" rtl="0" eaLnBrk="0" fontAlgn="base" latinLnBrk="0" hangingPunct="0">
          <a:lnSpc>
            <a:spcPct val="90000"/>
          </a:lnSpc>
          <a:spcBef>
            <a:spcPct val="50000"/>
          </a:spcBef>
          <a:spcAft>
            <a:spcPct val="0"/>
          </a:spcAft>
          <a:buClrTx/>
          <a:buSzTx/>
          <a:buFontTx/>
          <a:buChar char="•"/>
          <a:tabLst/>
          <a:defRPr kumimoji="0" lang="en-US" sz="2000" b="0" i="0" u="none" strike="noStrike" cap="none" normalizeH="0" baseline="0">
            <a:ln>
              <a:noFill/>
            </a:ln>
            <a:solidFill>
              <a:schemeClr val="accent2"/>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rgbClr val="CCFF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0" algn="l" defTabSz="914400" rtl="0" eaLnBrk="0" fontAlgn="base" latinLnBrk="0" hangingPunct="0">
          <a:lnSpc>
            <a:spcPct val="90000"/>
          </a:lnSpc>
          <a:spcBef>
            <a:spcPct val="50000"/>
          </a:spcBef>
          <a:spcAft>
            <a:spcPct val="0"/>
          </a:spcAft>
          <a:buClrTx/>
          <a:buSzTx/>
          <a:buFontTx/>
          <a:buChar char="•"/>
          <a:tabLst/>
          <a:defRPr kumimoji="0" lang="en-US" sz="2000" b="0" i="0" u="none" strike="noStrike" cap="none" normalizeH="0" baseline="0">
            <a:ln>
              <a:noFill/>
            </a:ln>
            <a:solidFill>
              <a:schemeClr val="accent2"/>
            </a:solidFill>
            <a:effectLst/>
            <a:latin typeface="Comic Sans M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128736</TotalTime>
  <Words>2309</Words>
  <Application>Microsoft Macintosh PowerPoint</Application>
  <PresentationFormat>Letter Paper (8.5x11 in)</PresentationFormat>
  <Paragraphs>282</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Blank Presentation</vt:lpstr>
      <vt:lpstr>Office Theme</vt:lpstr>
      <vt:lpstr>PowerPoint Presentation</vt:lpstr>
      <vt:lpstr>Classes of a subassembly (ladder)</vt:lpstr>
      <vt:lpstr>Old Subassembly Numbers (already delivered) </vt:lpstr>
      <vt:lpstr>Parts available in Pisa</vt:lpstr>
      <vt:lpstr>Detector Shipping</vt:lpstr>
      <vt:lpstr>FW mech. tools</vt:lpstr>
      <vt:lpstr>Let’s define the new numbers (and priorities)</vt:lpstr>
      <vt:lpstr>“Tentative” Schedule</vt:lpstr>
      <vt:lpstr>Class A pre-production schedule: gluing</vt:lpstr>
      <vt:lpstr>Class A pre-production schedule: bonding/test</vt:lpstr>
      <vt:lpstr>Class A production at full speed</vt:lpstr>
      <vt:lpstr>Class A production: gluing</vt:lpstr>
      <vt:lpstr>Class A production: bonding/test</vt:lpstr>
      <vt:lpstr>Details of test time estimation</vt:lpstr>
      <vt:lpstr>FW/BW subassembly: ManPower</vt:lpstr>
      <vt:lpstr>Exercise: shift allocation</vt:lpstr>
      <vt:lpstr>Conclusions</vt:lpstr>
      <vt:lpstr>Back-up</vt:lpstr>
      <vt:lpstr>BW class C sub-assembly (SBW992)</vt:lpstr>
      <vt:lpstr>FW class C sub-assembly (SFW995)</vt:lpstr>
    </vt:vector>
  </TitlesOfParts>
  <Company>INFN &amp; Universita' di Pisa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giuliana rizzo</dc:creator>
  <cp:lastModifiedBy>Stefano Bettarini</cp:lastModifiedBy>
  <cp:revision>2712</cp:revision>
  <cp:lastPrinted>2015-01-22T09:42:38Z</cp:lastPrinted>
  <dcterms:created xsi:type="dcterms:W3CDTF">2000-02-14T09:03:40Z</dcterms:created>
  <dcterms:modified xsi:type="dcterms:W3CDTF">2015-01-22T09:52:27Z</dcterms:modified>
</cp:coreProperties>
</file>