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4" r:id="rId3"/>
    <p:sldId id="275" r:id="rId4"/>
    <p:sldId id="276" r:id="rId5"/>
    <p:sldId id="273" r:id="rId6"/>
    <p:sldId id="272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9" r:id="rId23"/>
    <p:sldId id="277" r:id="rId24"/>
    <p:sldId id="281" r:id="rId25"/>
    <p:sldId id="287" r:id="rId26"/>
    <p:sldId id="285" r:id="rId27"/>
    <p:sldId id="278" r:id="rId28"/>
    <p:sldId id="280" r:id="rId2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D8648F73-EC80-46F0-A4B7-D1890CE5CBFA}">
          <p14:sldIdLst>
            <p14:sldId id="256"/>
            <p14:sldId id="274"/>
            <p14:sldId id="275"/>
            <p14:sldId id="276"/>
            <p14:sldId id="273"/>
            <p14:sldId id="272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9"/>
            <p14:sldId id="277"/>
            <p14:sldId id="281"/>
            <p14:sldId id="287"/>
            <p14:sldId id="285"/>
            <p14:sldId id="278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94660"/>
  </p:normalViewPr>
  <p:slideViewPr>
    <p:cSldViewPr>
      <p:cViewPr varScale="1">
        <p:scale>
          <a:sx n="83" d="100"/>
          <a:sy n="83" d="100"/>
        </p:scale>
        <p:origin x="-1373" y="-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D56DD-7A02-4FD9-8822-D511DAC611CA}" type="datetimeFigureOut">
              <a:rPr kumimoji="1" lang="ja-JP" altLang="en-US" smtClean="0"/>
              <a:t>2015/2/9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32E5A-95CC-4FE4-8FB3-5C78E2D02D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7054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32E5A-95CC-4FE4-8FB3-5C78E2D02D6B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781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4EC5-2189-4108-BFED-41336258A2A7}" type="datetime1">
              <a:rPr kumimoji="1" lang="ja-JP" altLang="en-US" smtClean="0"/>
              <a:t>2015/2/9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VXD meeting@Charles University in Praha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E1F9-D10E-43E0-B002-F741730D906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1131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312D-4413-4C6A-B360-E0AF7D995361}" type="datetime1">
              <a:rPr kumimoji="1" lang="ja-JP" altLang="en-US" smtClean="0"/>
              <a:t>2015/2/9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VXD meeting@Charles University in Praha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E1F9-D10E-43E0-B002-F741730D906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540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517B-6184-4F80-87EC-67EB0BDD510F}" type="datetime1">
              <a:rPr kumimoji="1" lang="ja-JP" altLang="en-US" smtClean="0"/>
              <a:t>2015/2/9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VXD meeting@Charles University in Praha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E1F9-D10E-43E0-B002-F741730D906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5696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E2DF-0277-40F8-B5CD-31A18DFFB027}" type="datetime1">
              <a:rPr kumimoji="1" lang="ja-JP" altLang="en-US" smtClean="0"/>
              <a:t>2015/2/9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VXD meeting@Charles University in Praha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E1F9-D10E-43E0-B002-F741730D906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7095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673F2-5791-41CD-9FDF-CCC45729B139}" type="datetime1">
              <a:rPr kumimoji="1" lang="ja-JP" altLang="en-US" smtClean="0"/>
              <a:t>2015/2/9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VXD meeting@Charles University in Praha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E1F9-D10E-43E0-B002-F741730D906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55011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4630-EBEC-49EE-B9EE-7747A833A295}" type="datetime1">
              <a:rPr kumimoji="1" lang="ja-JP" altLang="en-US" smtClean="0"/>
              <a:t>2015/2/9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VXD meeting@Charles University in Praha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E1F9-D10E-43E0-B002-F741730D906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8151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905D-EA8D-4434-AA6C-1C004A20BC6D}" type="datetime1">
              <a:rPr kumimoji="1" lang="ja-JP" altLang="en-US" smtClean="0"/>
              <a:t>2015/2/9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VXD meeting@Charles University in Praha</a:t>
            </a:r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E1F9-D10E-43E0-B002-F741730D906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88773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AB04-E791-4545-B6FC-E6C11E24EBB9}" type="datetime1">
              <a:rPr kumimoji="1" lang="ja-JP" altLang="en-US" smtClean="0"/>
              <a:t>2015/2/9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VXD meeting@Charles University in Praha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E1F9-D10E-43E0-B002-F741730D906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0253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E39F-0529-4C20-872C-EF1A4DDB5A8C}" type="datetime1">
              <a:rPr kumimoji="1" lang="ja-JP" altLang="en-US" smtClean="0"/>
              <a:t>2015/2/9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VXD meeting@Charles University in Praha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E1F9-D10E-43E0-B002-F741730D906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5692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02F9-9409-4A70-A681-2DBFEF96EF61}" type="datetime1">
              <a:rPr kumimoji="1" lang="ja-JP" altLang="en-US" smtClean="0"/>
              <a:t>2015/2/9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VXD meeting@Charles University in Praha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E1F9-D10E-43E0-B002-F741730D906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7222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1B50E-4AEA-4AB0-9055-3226CD63DA23}" type="datetime1">
              <a:rPr kumimoji="1" lang="ja-JP" altLang="en-US" smtClean="0"/>
              <a:t>2015/2/9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VXD meeting@Charles University in Praha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E1F9-D10E-43E0-B002-F741730D906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68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65AAE-A420-4F5E-A6B1-21DCCE7610B8}" type="datetime1">
              <a:rPr kumimoji="1" lang="ja-JP" altLang="en-US" smtClean="0"/>
              <a:t>2015/2/9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VXD meeting@Charles University in Praha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EE1F9-D10E-43E0-B002-F741730D906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808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hep.phys.s.u-tokyo.ac.jp/~sasaki/MasterThesis_Jsasaki_20150202submit.pdf" TargetMode="External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L6 ladder assembly status</a:t>
            </a:r>
            <a:br>
              <a:rPr kumimoji="1" lang="en-US" altLang="ja-JP" dirty="0" smtClean="0"/>
            </a:br>
            <a:r>
              <a:rPr lang="en-US" altLang="ja-JP" dirty="0" smtClean="0"/>
              <a:t>and milestone.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Yoshiyuki </a:t>
            </a:r>
            <a:r>
              <a:rPr kumimoji="1" lang="en-US" altLang="ja-JP" dirty="0" err="1" smtClean="0"/>
              <a:t>Onuki</a:t>
            </a:r>
            <a:endParaRPr lang="en-US" altLang="ja-JP" dirty="0"/>
          </a:p>
          <a:p>
            <a:r>
              <a:rPr kumimoji="1" lang="en-US" altLang="ja-JP" dirty="0" smtClean="0"/>
              <a:t>U-Tokyo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E1F9-D10E-43E0-B002-F741730D9064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VXD meeting@Charles University in Praha</a:t>
            </a:r>
            <a:endParaRPr kumimoji="1" lang="ja-JP" altLang="en-US" dirty="0"/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779A-E75B-4CBC-9496-069E526AF9E8}" type="datetime1">
              <a:rPr kumimoji="1" lang="ja-JP" altLang="en-US" smtClean="0"/>
              <a:t>2015/2/9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502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3878916" cy="5494496"/>
          </a:xfrm>
          <a:prstGeom prst="rect">
            <a:avLst/>
          </a:prstGeom>
        </p:spPr>
      </p:pic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7" r="29034" b="11234"/>
          <a:stretch/>
        </p:blipFill>
        <p:spPr>
          <a:xfrm>
            <a:off x="3240000" y="1080000"/>
            <a:ext cx="4140000" cy="4058928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Ladder Assembly 6.8.30</a:t>
            </a:r>
            <a:endParaRPr kumimoji="1" lang="ja-JP" altLang="en-US" dirty="0"/>
          </a:p>
        </p:txBody>
      </p:sp>
      <p:sp>
        <p:nvSpPr>
          <p:cNvPr id="6" name="下矢印 5"/>
          <p:cNvSpPr/>
          <p:nvPr/>
        </p:nvSpPr>
        <p:spPr>
          <a:xfrm rot="5400000">
            <a:off x="2673500" y="2060844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E1F9-D10E-43E0-B002-F741730D9064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155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3878916" cy="5494496"/>
          </a:xfrm>
          <a:prstGeom prst="rect">
            <a:avLst/>
          </a:prstGeom>
        </p:spPr>
      </p:pic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7" r="29034" b="10235"/>
          <a:stretch/>
        </p:blipFill>
        <p:spPr>
          <a:xfrm>
            <a:off x="3240000" y="1080000"/>
            <a:ext cx="4140000" cy="4104648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Ladder Assembly 6.8.40</a:t>
            </a:r>
            <a:endParaRPr kumimoji="1" lang="ja-JP" altLang="en-US" dirty="0"/>
          </a:p>
        </p:txBody>
      </p:sp>
      <p:sp>
        <p:nvSpPr>
          <p:cNvPr id="7" name="下矢印 6"/>
          <p:cNvSpPr/>
          <p:nvPr/>
        </p:nvSpPr>
        <p:spPr>
          <a:xfrm rot="5400000">
            <a:off x="2626660" y="2303164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E1F9-D10E-43E0-B002-F741730D9064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1905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3878916" cy="5494496"/>
          </a:xfrm>
          <a:prstGeom prst="rect">
            <a:avLst/>
          </a:prstGeom>
        </p:spPr>
      </p:pic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7" r="29034" b="16234"/>
          <a:stretch/>
        </p:blipFill>
        <p:spPr>
          <a:xfrm>
            <a:off x="3240000" y="1080000"/>
            <a:ext cx="4140000" cy="3830328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Ladder Assembly 6.8.50</a:t>
            </a:r>
            <a:endParaRPr kumimoji="1" lang="ja-JP" altLang="en-US" dirty="0"/>
          </a:p>
        </p:txBody>
      </p:sp>
      <p:sp>
        <p:nvSpPr>
          <p:cNvPr id="6" name="下矢印 5"/>
          <p:cNvSpPr/>
          <p:nvPr/>
        </p:nvSpPr>
        <p:spPr>
          <a:xfrm rot="5400000">
            <a:off x="2671236" y="2591196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E1F9-D10E-43E0-B002-F741730D9064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9" t="16194" r="33076" b="33412"/>
          <a:stretch/>
        </p:blipFill>
        <p:spPr>
          <a:xfrm>
            <a:off x="6120000" y="1080000"/>
            <a:ext cx="2880000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860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3878916" cy="5494496"/>
          </a:xfrm>
          <a:prstGeom prst="rect">
            <a:avLst/>
          </a:prstGeom>
        </p:spPr>
      </p:pic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7" r="29034" b="15633"/>
          <a:stretch/>
        </p:blipFill>
        <p:spPr>
          <a:xfrm>
            <a:off x="3240000" y="1080000"/>
            <a:ext cx="4140000" cy="3857760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Ladder Assembly 6.8.60</a:t>
            </a:r>
            <a:endParaRPr kumimoji="1" lang="ja-JP" altLang="en-US" dirty="0"/>
          </a:p>
        </p:txBody>
      </p:sp>
      <p:sp>
        <p:nvSpPr>
          <p:cNvPr id="6" name="下矢印 5"/>
          <p:cNvSpPr/>
          <p:nvPr/>
        </p:nvSpPr>
        <p:spPr>
          <a:xfrm rot="5400000">
            <a:off x="2673500" y="2879228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E1F9-D10E-43E0-B002-F741730D9064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3" t="16194" r="32954" b="33413"/>
          <a:stretch/>
        </p:blipFill>
        <p:spPr>
          <a:xfrm>
            <a:off x="6120000" y="1080000"/>
            <a:ext cx="2880000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8549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3878916" cy="5494496"/>
          </a:xfrm>
          <a:prstGeom prst="rect">
            <a:avLst/>
          </a:prstGeom>
        </p:spPr>
      </p:pic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7" r="29034" b="16034"/>
          <a:stretch/>
        </p:blipFill>
        <p:spPr>
          <a:xfrm>
            <a:off x="3240000" y="1080000"/>
            <a:ext cx="4140000" cy="3839472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Ladder Assembly 6.8.70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771800" y="3284984"/>
            <a:ext cx="1728192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Put glue on SFW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下矢印 9"/>
          <p:cNvSpPr/>
          <p:nvPr/>
        </p:nvSpPr>
        <p:spPr>
          <a:xfrm rot="16200000">
            <a:off x="2506627" y="3320987"/>
            <a:ext cx="242315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1436776" y="3356992"/>
            <a:ext cx="1080120" cy="21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E1F9-D10E-43E0-B002-F741730D9064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8" t="20394" r="33046" b="29213"/>
          <a:stretch/>
        </p:blipFill>
        <p:spPr>
          <a:xfrm>
            <a:off x="6120000" y="1080000"/>
            <a:ext cx="2880000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314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3878916" cy="5494496"/>
          </a:xfrm>
          <a:prstGeom prst="rect">
            <a:avLst/>
          </a:prstGeom>
        </p:spPr>
      </p:pic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7" r="29034" b="15434"/>
          <a:stretch/>
        </p:blipFill>
        <p:spPr>
          <a:xfrm>
            <a:off x="3240000" y="1080000"/>
            <a:ext cx="4140000" cy="3866904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Ladder Assembly 6.8.80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2771800" y="3284984"/>
            <a:ext cx="1728192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Put glue on SFW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下矢印 6"/>
          <p:cNvSpPr/>
          <p:nvPr/>
        </p:nvSpPr>
        <p:spPr>
          <a:xfrm rot="16200000">
            <a:off x="2506627" y="3320987"/>
            <a:ext cx="242315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/>
          <p:cNvCxnSpPr/>
          <p:nvPr/>
        </p:nvCxnSpPr>
        <p:spPr>
          <a:xfrm>
            <a:off x="1436776" y="3356992"/>
            <a:ext cx="1080120" cy="21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2783248" y="3464992"/>
            <a:ext cx="1728192" cy="5510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solidFill>
                  <a:schemeClr val="tx1"/>
                </a:solidFill>
              </a:rPr>
              <a:t>Glue </a:t>
            </a:r>
            <a:r>
              <a:rPr lang="en-US" altLang="ja-JP" sz="1600" dirty="0" err="1" smtClean="0">
                <a:solidFill>
                  <a:schemeClr val="tx1"/>
                </a:solidFill>
              </a:rPr>
              <a:t>Origami+z</a:t>
            </a:r>
            <a:r>
              <a:rPr lang="en-US" altLang="ja-JP" sz="1600" dirty="0" smtClean="0">
                <a:solidFill>
                  <a:schemeClr val="tx1"/>
                </a:solidFill>
              </a:rPr>
              <a:t> tail SFW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0" name="下矢印 9"/>
          <p:cNvSpPr/>
          <p:nvPr/>
        </p:nvSpPr>
        <p:spPr>
          <a:xfrm rot="16200000">
            <a:off x="2518075" y="3609019"/>
            <a:ext cx="242315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1448224" y="3645024"/>
            <a:ext cx="1080120" cy="21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E1F9-D10E-43E0-B002-F741730D9064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5" t="20396" r="33069" b="29210"/>
          <a:stretch/>
        </p:blipFill>
        <p:spPr>
          <a:xfrm>
            <a:off x="6120000" y="1080000"/>
            <a:ext cx="2880000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115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3878916" cy="5494496"/>
          </a:xfrm>
          <a:prstGeom prst="rect">
            <a:avLst/>
          </a:prstGeom>
        </p:spPr>
      </p:pic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6" t="25196" r="27333" b="25937"/>
          <a:stretch/>
        </p:blipFill>
        <p:spPr>
          <a:xfrm>
            <a:off x="3203848" y="1916832"/>
            <a:ext cx="4097182" cy="2234505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0" t="14867" r="30300" b="13602"/>
          <a:stretch/>
        </p:blipFill>
        <p:spPr>
          <a:xfrm>
            <a:off x="6156176" y="1081312"/>
            <a:ext cx="2987824" cy="21350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Ladder Assembly 6.8.90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780944" y="3284984"/>
            <a:ext cx="1728192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Put glue on SFW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下矢印 7"/>
          <p:cNvSpPr/>
          <p:nvPr/>
        </p:nvSpPr>
        <p:spPr>
          <a:xfrm rot="16200000">
            <a:off x="2515771" y="3320987"/>
            <a:ext cx="242315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/>
        </p:nvCxnSpPr>
        <p:spPr>
          <a:xfrm>
            <a:off x="1445920" y="3356992"/>
            <a:ext cx="1080120" cy="21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2783248" y="3464992"/>
            <a:ext cx="1728192" cy="5510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solidFill>
                  <a:schemeClr val="tx1"/>
                </a:solidFill>
              </a:rPr>
              <a:t>Glue </a:t>
            </a:r>
            <a:r>
              <a:rPr lang="en-US" altLang="ja-JP" sz="1600" dirty="0" err="1" smtClean="0">
                <a:solidFill>
                  <a:schemeClr val="tx1"/>
                </a:solidFill>
              </a:rPr>
              <a:t>Origami+z</a:t>
            </a:r>
            <a:r>
              <a:rPr lang="en-US" altLang="ja-JP" sz="1600" dirty="0" smtClean="0">
                <a:solidFill>
                  <a:schemeClr val="tx1"/>
                </a:solidFill>
              </a:rPr>
              <a:t> tail SFW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1" name="下矢印 10"/>
          <p:cNvSpPr/>
          <p:nvPr/>
        </p:nvSpPr>
        <p:spPr>
          <a:xfrm rot="16200000">
            <a:off x="2518075" y="3609019"/>
            <a:ext cx="242315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/>
          <p:cNvCxnSpPr/>
          <p:nvPr/>
        </p:nvCxnSpPr>
        <p:spPr>
          <a:xfrm>
            <a:off x="1448224" y="3645024"/>
            <a:ext cx="1080120" cy="21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2783248" y="3742080"/>
            <a:ext cx="1728192" cy="5510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solidFill>
                  <a:schemeClr val="tx1"/>
                </a:solidFill>
              </a:rPr>
              <a:t>Set CO2 clip/</a:t>
            </a:r>
            <a:r>
              <a:rPr lang="en-US" altLang="ja-JP" sz="1600" dirty="0" err="1" smtClean="0">
                <a:solidFill>
                  <a:schemeClr val="tx1"/>
                </a:solidFill>
              </a:rPr>
              <a:t>Kera</a:t>
            </a:r>
            <a:r>
              <a:rPr lang="en-US" altLang="ja-JP" sz="1600" dirty="0" smtClean="0">
                <a:solidFill>
                  <a:schemeClr val="tx1"/>
                </a:solidFill>
              </a:rPr>
              <a:t>. on CO2-clip-jig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4" name="下矢印 13"/>
          <p:cNvSpPr/>
          <p:nvPr/>
        </p:nvSpPr>
        <p:spPr>
          <a:xfrm rot="16200000">
            <a:off x="2518075" y="3886107"/>
            <a:ext cx="242315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/>
          <p:nvPr/>
        </p:nvCxnSpPr>
        <p:spPr>
          <a:xfrm>
            <a:off x="1448224" y="3922112"/>
            <a:ext cx="1080120" cy="21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E1F9-D10E-43E0-B002-F741730D9064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7" t="2784" r="73205" b="54306"/>
          <a:stretch/>
        </p:blipFill>
        <p:spPr>
          <a:xfrm>
            <a:off x="6156176" y="4149080"/>
            <a:ext cx="2952328" cy="22155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4988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3878916" cy="5494496"/>
          </a:xfrm>
          <a:prstGeom prst="rect">
            <a:avLst/>
          </a:prstGeom>
        </p:spPr>
      </p:pic>
      <p:pic>
        <p:nvPicPr>
          <p:cNvPr id="8" name="コンテンツ プレースホルダー 7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7" r="29034" b="17234"/>
          <a:stretch/>
        </p:blipFill>
        <p:spPr>
          <a:xfrm>
            <a:off x="3240000" y="1080000"/>
            <a:ext cx="4140000" cy="3784608"/>
          </a:xfr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0" t="23425" r="37750" b="25077"/>
          <a:stretch/>
        </p:blipFill>
        <p:spPr>
          <a:xfrm>
            <a:off x="6052072" y="1089312"/>
            <a:ext cx="3049607" cy="20882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Ladder Assembly 6.8.100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780944" y="3284984"/>
            <a:ext cx="1728192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Put glue on SFW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下矢印 8"/>
          <p:cNvSpPr/>
          <p:nvPr/>
        </p:nvSpPr>
        <p:spPr>
          <a:xfrm rot="16200000">
            <a:off x="2515771" y="3320987"/>
            <a:ext cx="242315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/>
          <p:nvPr/>
        </p:nvCxnSpPr>
        <p:spPr>
          <a:xfrm>
            <a:off x="1445920" y="3356992"/>
            <a:ext cx="1080120" cy="21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2783248" y="3464992"/>
            <a:ext cx="1728192" cy="5510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solidFill>
                  <a:schemeClr val="tx1"/>
                </a:solidFill>
              </a:rPr>
              <a:t>Glue </a:t>
            </a:r>
            <a:r>
              <a:rPr lang="en-US" altLang="ja-JP" sz="1600" dirty="0" err="1" smtClean="0">
                <a:solidFill>
                  <a:schemeClr val="tx1"/>
                </a:solidFill>
              </a:rPr>
              <a:t>Origami+z</a:t>
            </a:r>
            <a:r>
              <a:rPr lang="en-US" altLang="ja-JP" sz="1600" dirty="0" smtClean="0">
                <a:solidFill>
                  <a:schemeClr val="tx1"/>
                </a:solidFill>
              </a:rPr>
              <a:t> tail SFW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2" name="下矢印 11"/>
          <p:cNvSpPr/>
          <p:nvPr/>
        </p:nvSpPr>
        <p:spPr>
          <a:xfrm rot="16200000">
            <a:off x="2518075" y="3609019"/>
            <a:ext cx="242315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1448224" y="3645024"/>
            <a:ext cx="1080120" cy="21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/>
          <p:cNvSpPr/>
          <p:nvPr/>
        </p:nvSpPr>
        <p:spPr>
          <a:xfrm>
            <a:off x="2783248" y="3742080"/>
            <a:ext cx="1728192" cy="5510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solidFill>
                  <a:schemeClr val="tx1"/>
                </a:solidFill>
              </a:rPr>
              <a:t>Set CO2 clip/</a:t>
            </a:r>
            <a:r>
              <a:rPr lang="en-US" altLang="ja-JP" sz="1600" dirty="0" err="1" smtClean="0">
                <a:solidFill>
                  <a:schemeClr val="tx1"/>
                </a:solidFill>
              </a:rPr>
              <a:t>Kera</a:t>
            </a:r>
            <a:r>
              <a:rPr lang="en-US" altLang="ja-JP" sz="1600" dirty="0" smtClean="0">
                <a:solidFill>
                  <a:schemeClr val="tx1"/>
                </a:solidFill>
              </a:rPr>
              <a:t>. on CO2-clip-jig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5" name="下矢印 14"/>
          <p:cNvSpPr/>
          <p:nvPr/>
        </p:nvSpPr>
        <p:spPr>
          <a:xfrm rot="16200000">
            <a:off x="2518075" y="3886107"/>
            <a:ext cx="242315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>
            <a:off x="1448224" y="3922112"/>
            <a:ext cx="1080120" cy="21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2783248" y="4013352"/>
            <a:ext cx="1728192" cy="5510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solidFill>
                  <a:schemeClr val="tx1"/>
                </a:solidFill>
              </a:rPr>
              <a:t>Glue CO2 clip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8" name="下矢印 17"/>
          <p:cNvSpPr/>
          <p:nvPr/>
        </p:nvSpPr>
        <p:spPr>
          <a:xfrm rot="16200000">
            <a:off x="2518075" y="4157379"/>
            <a:ext cx="242315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コネクタ 18"/>
          <p:cNvCxnSpPr/>
          <p:nvPr/>
        </p:nvCxnSpPr>
        <p:spPr>
          <a:xfrm>
            <a:off x="1448224" y="4193384"/>
            <a:ext cx="1080120" cy="21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E1F9-D10E-43E0-B002-F741730D9064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7798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3878916" cy="5494496"/>
          </a:xfrm>
          <a:prstGeom prst="rect">
            <a:avLst/>
          </a:prstGeom>
        </p:spPr>
      </p:pic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7" r="29034" b="16634"/>
          <a:stretch/>
        </p:blipFill>
        <p:spPr>
          <a:xfrm>
            <a:off x="3240000" y="1080000"/>
            <a:ext cx="4140000" cy="3812040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Ladder Assembly 6.8.110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2780944" y="3284984"/>
            <a:ext cx="1728192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Put glue on SFW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下矢印 6"/>
          <p:cNvSpPr/>
          <p:nvPr/>
        </p:nvSpPr>
        <p:spPr>
          <a:xfrm rot="16200000">
            <a:off x="2515771" y="3320987"/>
            <a:ext cx="242315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/>
          <p:cNvCxnSpPr/>
          <p:nvPr/>
        </p:nvCxnSpPr>
        <p:spPr>
          <a:xfrm>
            <a:off x="1445920" y="3356992"/>
            <a:ext cx="1080120" cy="21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2783248" y="3464992"/>
            <a:ext cx="1728192" cy="5510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solidFill>
                  <a:schemeClr val="tx1"/>
                </a:solidFill>
              </a:rPr>
              <a:t>Glue </a:t>
            </a:r>
            <a:r>
              <a:rPr lang="en-US" altLang="ja-JP" sz="1600" dirty="0" err="1" smtClean="0">
                <a:solidFill>
                  <a:schemeClr val="tx1"/>
                </a:solidFill>
              </a:rPr>
              <a:t>Origami+z</a:t>
            </a:r>
            <a:r>
              <a:rPr lang="en-US" altLang="ja-JP" sz="1600" dirty="0" smtClean="0">
                <a:solidFill>
                  <a:schemeClr val="tx1"/>
                </a:solidFill>
              </a:rPr>
              <a:t> tail SFW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0" name="下矢印 9"/>
          <p:cNvSpPr/>
          <p:nvPr/>
        </p:nvSpPr>
        <p:spPr>
          <a:xfrm rot="16200000">
            <a:off x="2518075" y="3609019"/>
            <a:ext cx="242315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1448224" y="3645024"/>
            <a:ext cx="1080120" cy="21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783248" y="3742080"/>
            <a:ext cx="1728192" cy="5510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solidFill>
                  <a:schemeClr val="tx1"/>
                </a:solidFill>
              </a:rPr>
              <a:t>Set CO2 clip/</a:t>
            </a:r>
            <a:r>
              <a:rPr lang="en-US" altLang="ja-JP" sz="1600" dirty="0" err="1" smtClean="0">
                <a:solidFill>
                  <a:schemeClr val="tx1"/>
                </a:solidFill>
              </a:rPr>
              <a:t>Kera</a:t>
            </a:r>
            <a:r>
              <a:rPr lang="en-US" altLang="ja-JP" sz="1600" dirty="0" smtClean="0">
                <a:solidFill>
                  <a:schemeClr val="tx1"/>
                </a:solidFill>
              </a:rPr>
              <a:t>. on CO2-clip-jig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3" name="下矢印 12"/>
          <p:cNvSpPr/>
          <p:nvPr/>
        </p:nvSpPr>
        <p:spPr>
          <a:xfrm rot="16200000">
            <a:off x="2518075" y="3886107"/>
            <a:ext cx="242315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/>
        </p:nvCxnSpPr>
        <p:spPr>
          <a:xfrm>
            <a:off x="1448224" y="3922112"/>
            <a:ext cx="1080120" cy="21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2783248" y="4013352"/>
            <a:ext cx="1728192" cy="5510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solidFill>
                  <a:schemeClr val="tx1"/>
                </a:solidFill>
              </a:rPr>
              <a:t>Glue CO2 clip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6" name="下矢印 15"/>
          <p:cNvSpPr/>
          <p:nvPr/>
        </p:nvSpPr>
        <p:spPr>
          <a:xfrm rot="16200000">
            <a:off x="2518075" y="4157379"/>
            <a:ext cx="242315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/>
          <p:cNvCxnSpPr/>
          <p:nvPr/>
        </p:nvCxnSpPr>
        <p:spPr>
          <a:xfrm>
            <a:off x="1448224" y="4193384"/>
            <a:ext cx="1080120" cy="21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2783248" y="4293096"/>
            <a:ext cx="1728192" cy="5510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solidFill>
                  <a:schemeClr val="tx1"/>
                </a:solidFill>
              </a:rPr>
              <a:t>Move CO2-clip-jig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9" name="下矢印 18"/>
          <p:cNvSpPr/>
          <p:nvPr/>
        </p:nvSpPr>
        <p:spPr>
          <a:xfrm rot="16200000">
            <a:off x="2518075" y="4437123"/>
            <a:ext cx="242315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/>
          <p:cNvCxnSpPr/>
          <p:nvPr/>
        </p:nvCxnSpPr>
        <p:spPr>
          <a:xfrm>
            <a:off x="1448224" y="4473128"/>
            <a:ext cx="1080120" cy="21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E1F9-D10E-43E0-B002-F741730D9064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8511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3878916" cy="5494496"/>
          </a:xfrm>
          <a:prstGeom prst="rect">
            <a:avLst/>
          </a:prstGeom>
        </p:spPr>
      </p:pic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7" r="29034" b="16833"/>
          <a:stretch/>
        </p:blipFill>
        <p:spPr>
          <a:xfrm>
            <a:off x="3240000" y="1080000"/>
            <a:ext cx="4140000" cy="3802896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Ladder Assembly 6.8.120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2780944" y="3284984"/>
            <a:ext cx="1728192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Put glue on SFW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下矢印 6"/>
          <p:cNvSpPr/>
          <p:nvPr/>
        </p:nvSpPr>
        <p:spPr>
          <a:xfrm rot="16200000">
            <a:off x="2515771" y="3320987"/>
            <a:ext cx="242315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/>
          <p:cNvCxnSpPr/>
          <p:nvPr/>
        </p:nvCxnSpPr>
        <p:spPr>
          <a:xfrm>
            <a:off x="1445920" y="3356992"/>
            <a:ext cx="1080120" cy="21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2783248" y="3464992"/>
            <a:ext cx="1728192" cy="5510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solidFill>
                  <a:schemeClr val="tx1"/>
                </a:solidFill>
              </a:rPr>
              <a:t>Glue </a:t>
            </a:r>
            <a:r>
              <a:rPr lang="en-US" altLang="ja-JP" sz="1600" dirty="0" err="1" smtClean="0">
                <a:solidFill>
                  <a:schemeClr val="tx1"/>
                </a:solidFill>
              </a:rPr>
              <a:t>Origami+z</a:t>
            </a:r>
            <a:r>
              <a:rPr lang="en-US" altLang="ja-JP" sz="1600" dirty="0" smtClean="0">
                <a:solidFill>
                  <a:schemeClr val="tx1"/>
                </a:solidFill>
              </a:rPr>
              <a:t> tail SFW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0" name="下矢印 9"/>
          <p:cNvSpPr/>
          <p:nvPr/>
        </p:nvSpPr>
        <p:spPr>
          <a:xfrm rot="16200000">
            <a:off x="2518075" y="3609019"/>
            <a:ext cx="242315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1448224" y="3645024"/>
            <a:ext cx="1080120" cy="21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783248" y="3742080"/>
            <a:ext cx="1728192" cy="5510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solidFill>
                  <a:schemeClr val="tx1"/>
                </a:solidFill>
              </a:rPr>
              <a:t>Set CO2 clip/</a:t>
            </a:r>
            <a:r>
              <a:rPr lang="en-US" altLang="ja-JP" sz="1600" dirty="0" err="1" smtClean="0">
                <a:solidFill>
                  <a:schemeClr val="tx1"/>
                </a:solidFill>
              </a:rPr>
              <a:t>Kera</a:t>
            </a:r>
            <a:r>
              <a:rPr lang="en-US" altLang="ja-JP" sz="1600" dirty="0" smtClean="0">
                <a:solidFill>
                  <a:schemeClr val="tx1"/>
                </a:solidFill>
              </a:rPr>
              <a:t>. on CO2-clip-jig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3" name="下矢印 12"/>
          <p:cNvSpPr/>
          <p:nvPr/>
        </p:nvSpPr>
        <p:spPr>
          <a:xfrm rot="16200000">
            <a:off x="2518075" y="3886107"/>
            <a:ext cx="242315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/>
        </p:nvCxnSpPr>
        <p:spPr>
          <a:xfrm>
            <a:off x="1448224" y="3922112"/>
            <a:ext cx="1080120" cy="21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2783248" y="4013352"/>
            <a:ext cx="1728192" cy="5510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solidFill>
                  <a:schemeClr val="tx1"/>
                </a:solidFill>
              </a:rPr>
              <a:t>Glue CO2 clip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6" name="下矢印 15"/>
          <p:cNvSpPr/>
          <p:nvPr/>
        </p:nvSpPr>
        <p:spPr>
          <a:xfrm rot="16200000">
            <a:off x="2518075" y="4157379"/>
            <a:ext cx="242315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/>
          <p:cNvCxnSpPr/>
          <p:nvPr/>
        </p:nvCxnSpPr>
        <p:spPr>
          <a:xfrm>
            <a:off x="1448224" y="4193384"/>
            <a:ext cx="1080120" cy="21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2783248" y="4293096"/>
            <a:ext cx="1728192" cy="5510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solidFill>
                  <a:schemeClr val="tx1"/>
                </a:solidFill>
              </a:rPr>
              <a:t>Move CO2-clip-jig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9" name="下矢印 18"/>
          <p:cNvSpPr/>
          <p:nvPr/>
        </p:nvSpPr>
        <p:spPr>
          <a:xfrm rot="16200000">
            <a:off x="2518075" y="4437123"/>
            <a:ext cx="242315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/>
          <p:cNvCxnSpPr/>
          <p:nvPr/>
        </p:nvCxnSpPr>
        <p:spPr>
          <a:xfrm>
            <a:off x="1448224" y="4473128"/>
            <a:ext cx="1080120" cy="21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2783248" y="4610088"/>
            <a:ext cx="1728192" cy="5510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solidFill>
                  <a:schemeClr val="tx1"/>
                </a:solidFill>
              </a:rPr>
              <a:t>Down Assembly- bench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2" name="下矢印 21"/>
          <p:cNvSpPr/>
          <p:nvPr/>
        </p:nvSpPr>
        <p:spPr>
          <a:xfrm rot="16200000">
            <a:off x="2518075" y="4754115"/>
            <a:ext cx="242315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コネクタ 22"/>
          <p:cNvCxnSpPr/>
          <p:nvPr/>
        </p:nvCxnSpPr>
        <p:spPr>
          <a:xfrm>
            <a:off x="1448224" y="4790120"/>
            <a:ext cx="1080120" cy="21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E1F9-D10E-43E0-B002-F741730D9064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5251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FW/BW module integration preparation</a:t>
            </a:r>
          </a:p>
          <a:p>
            <a:r>
              <a:rPr lang="en-US" altLang="ja-JP" dirty="0" smtClean="0"/>
              <a:t>Ladder assembly procedure</a:t>
            </a:r>
            <a:endParaRPr lang="en-US" altLang="ja-JP" dirty="0"/>
          </a:p>
          <a:p>
            <a:pPr lvl="1"/>
            <a:r>
              <a:rPr lang="en-US" altLang="ja-JP" dirty="0" smtClean="0"/>
              <a:t>Gluing procedure of slant CO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 clip and </a:t>
            </a:r>
            <a:r>
              <a:rPr lang="en-US" altLang="ja-JP" dirty="0" err="1" smtClean="0"/>
              <a:t>Keratherm</a:t>
            </a:r>
            <a:r>
              <a:rPr lang="en-US" altLang="ja-JP" dirty="0" smtClean="0"/>
              <a:t>.</a:t>
            </a:r>
            <a:endParaRPr kumimoji="1" lang="en-US" altLang="ja-JP" dirty="0" smtClean="0"/>
          </a:p>
          <a:p>
            <a:r>
              <a:rPr lang="en-US" altLang="ja-JP" dirty="0" smtClean="0"/>
              <a:t>Mechanical QA</a:t>
            </a:r>
          </a:p>
          <a:p>
            <a:r>
              <a:rPr lang="en-US" altLang="ja-JP" dirty="0" smtClean="0"/>
              <a:t>Electrical QA</a:t>
            </a:r>
            <a:endParaRPr lang="en-US" altLang="ja-JP" dirty="0"/>
          </a:p>
          <a:p>
            <a:r>
              <a:rPr lang="en-US" altLang="ja-JP" dirty="0" smtClean="0"/>
              <a:t>Gluing and bonding </a:t>
            </a:r>
          </a:p>
          <a:p>
            <a:pPr lvl="1"/>
            <a:r>
              <a:rPr lang="en-US" altLang="ja-JP" dirty="0" smtClean="0"/>
              <a:t>Alternative gluing method to overcome curling Origami and the </a:t>
            </a:r>
            <a:r>
              <a:rPr lang="en-US" altLang="ja-JP" dirty="0" err="1" smtClean="0"/>
              <a:t>bondability</a:t>
            </a:r>
            <a:r>
              <a:rPr lang="en-US" altLang="ja-JP" dirty="0" smtClean="0"/>
              <a:t>. </a:t>
            </a:r>
          </a:p>
          <a:p>
            <a:r>
              <a:rPr lang="en-US" altLang="ja-JP" dirty="0" smtClean="0"/>
              <a:t>Remaining items</a:t>
            </a:r>
            <a:endParaRPr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E1F9-D10E-43E0-B002-F741730D9064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07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3878916" cy="5494496"/>
          </a:xfrm>
          <a:prstGeom prst="rect">
            <a:avLst/>
          </a:prstGeom>
        </p:spPr>
      </p:pic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7" r="29034" b="15834"/>
          <a:stretch/>
        </p:blipFill>
        <p:spPr>
          <a:xfrm>
            <a:off x="3240000" y="1080000"/>
            <a:ext cx="4140000" cy="3848616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Ladder Assembly 6.8.130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2780944" y="3284984"/>
            <a:ext cx="1728192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Put glue on SFW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下矢印 6"/>
          <p:cNvSpPr/>
          <p:nvPr/>
        </p:nvSpPr>
        <p:spPr>
          <a:xfrm rot="16200000">
            <a:off x="2515771" y="3320987"/>
            <a:ext cx="242315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/>
          <p:cNvCxnSpPr/>
          <p:nvPr/>
        </p:nvCxnSpPr>
        <p:spPr>
          <a:xfrm>
            <a:off x="1445920" y="3356992"/>
            <a:ext cx="1080120" cy="21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2783248" y="3464992"/>
            <a:ext cx="1728192" cy="5510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solidFill>
                  <a:schemeClr val="tx1"/>
                </a:solidFill>
              </a:rPr>
              <a:t>Glue </a:t>
            </a:r>
            <a:r>
              <a:rPr lang="en-US" altLang="ja-JP" sz="1600" dirty="0" err="1" smtClean="0">
                <a:solidFill>
                  <a:schemeClr val="tx1"/>
                </a:solidFill>
              </a:rPr>
              <a:t>Origami+z</a:t>
            </a:r>
            <a:r>
              <a:rPr lang="en-US" altLang="ja-JP" sz="1600" dirty="0" smtClean="0">
                <a:solidFill>
                  <a:schemeClr val="tx1"/>
                </a:solidFill>
              </a:rPr>
              <a:t> tail SFW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0" name="下矢印 9"/>
          <p:cNvSpPr/>
          <p:nvPr/>
        </p:nvSpPr>
        <p:spPr>
          <a:xfrm rot="16200000">
            <a:off x="2518075" y="3609019"/>
            <a:ext cx="242315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1448224" y="3645024"/>
            <a:ext cx="1080120" cy="21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783248" y="3742080"/>
            <a:ext cx="1728192" cy="5510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solidFill>
                  <a:schemeClr val="tx1"/>
                </a:solidFill>
              </a:rPr>
              <a:t>Set CO2 clip/</a:t>
            </a:r>
            <a:r>
              <a:rPr lang="en-US" altLang="ja-JP" sz="1600" dirty="0" err="1" smtClean="0">
                <a:solidFill>
                  <a:schemeClr val="tx1"/>
                </a:solidFill>
              </a:rPr>
              <a:t>Kera</a:t>
            </a:r>
            <a:r>
              <a:rPr lang="en-US" altLang="ja-JP" sz="1600" dirty="0" smtClean="0">
                <a:solidFill>
                  <a:schemeClr val="tx1"/>
                </a:solidFill>
              </a:rPr>
              <a:t>. on CO2-clip-jig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3" name="下矢印 12"/>
          <p:cNvSpPr/>
          <p:nvPr/>
        </p:nvSpPr>
        <p:spPr>
          <a:xfrm rot="16200000">
            <a:off x="2518075" y="3886107"/>
            <a:ext cx="242315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/>
        </p:nvCxnSpPr>
        <p:spPr>
          <a:xfrm>
            <a:off x="1448224" y="3922112"/>
            <a:ext cx="1080120" cy="21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2783248" y="4013352"/>
            <a:ext cx="1728192" cy="5510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solidFill>
                  <a:schemeClr val="tx1"/>
                </a:solidFill>
              </a:rPr>
              <a:t>Glue CO2 clip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6" name="下矢印 15"/>
          <p:cNvSpPr/>
          <p:nvPr/>
        </p:nvSpPr>
        <p:spPr>
          <a:xfrm rot="16200000">
            <a:off x="2518075" y="4157379"/>
            <a:ext cx="242315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/>
          <p:cNvCxnSpPr/>
          <p:nvPr/>
        </p:nvCxnSpPr>
        <p:spPr>
          <a:xfrm>
            <a:off x="1448224" y="4193384"/>
            <a:ext cx="1080120" cy="21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2783248" y="4293096"/>
            <a:ext cx="1728192" cy="5510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solidFill>
                  <a:schemeClr val="tx1"/>
                </a:solidFill>
              </a:rPr>
              <a:t>Move CO2-clip-jig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9" name="下矢印 18"/>
          <p:cNvSpPr/>
          <p:nvPr/>
        </p:nvSpPr>
        <p:spPr>
          <a:xfrm rot="16200000">
            <a:off x="2518075" y="4437123"/>
            <a:ext cx="242315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/>
          <p:cNvCxnSpPr/>
          <p:nvPr/>
        </p:nvCxnSpPr>
        <p:spPr>
          <a:xfrm>
            <a:off x="1448224" y="4473128"/>
            <a:ext cx="1080120" cy="21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2783248" y="4610088"/>
            <a:ext cx="1728192" cy="5510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solidFill>
                  <a:schemeClr val="tx1"/>
                </a:solidFill>
              </a:rPr>
              <a:t>Down Assembly- bench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2" name="下矢印 21"/>
          <p:cNvSpPr/>
          <p:nvPr/>
        </p:nvSpPr>
        <p:spPr>
          <a:xfrm rot="16200000">
            <a:off x="2518075" y="4754115"/>
            <a:ext cx="242315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コネクタ 22"/>
          <p:cNvCxnSpPr/>
          <p:nvPr/>
        </p:nvCxnSpPr>
        <p:spPr>
          <a:xfrm>
            <a:off x="1448224" y="4790120"/>
            <a:ext cx="1080120" cy="21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2783248" y="4881360"/>
            <a:ext cx="1728192" cy="5510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solidFill>
                  <a:schemeClr val="tx1"/>
                </a:solidFill>
              </a:rPr>
              <a:t>Set rods on Rib-jig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5" name="下矢印 24"/>
          <p:cNvSpPr/>
          <p:nvPr/>
        </p:nvSpPr>
        <p:spPr>
          <a:xfrm rot="16200000">
            <a:off x="2518075" y="5025387"/>
            <a:ext cx="242315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コネクタ 25"/>
          <p:cNvCxnSpPr/>
          <p:nvPr/>
        </p:nvCxnSpPr>
        <p:spPr>
          <a:xfrm>
            <a:off x="1448224" y="5061392"/>
            <a:ext cx="1080120" cy="21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E1F9-D10E-43E0-B002-F741730D9064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1773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3878916" cy="5494496"/>
          </a:xfrm>
          <a:prstGeom prst="rect">
            <a:avLst/>
          </a:prstGeom>
        </p:spPr>
      </p:pic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7" r="29034" b="10035"/>
          <a:stretch/>
        </p:blipFill>
        <p:spPr>
          <a:xfrm>
            <a:off x="3240000" y="1080000"/>
            <a:ext cx="4140000" cy="4113792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Ladder Assembly 6.8.140</a:t>
            </a:r>
            <a:endParaRPr kumimoji="1" lang="ja-JP" altLang="en-US" b="1" dirty="0"/>
          </a:p>
        </p:txBody>
      </p:sp>
      <p:sp>
        <p:nvSpPr>
          <p:cNvPr id="6" name="正方形/長方形 5"/>
          <p:cNvSpPr/>
          <p:nvPr/>
        </p:nvSpPr>
        <p:spPr>
          <a:xfrm>
            <a:off x="2780944" y="3284984"/>
            <a:ext cx="1728192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Put glue on SFW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下矢印 6"/>
          <p:cNvSpPr/>
          <p:nvPr/>
        </p:nvSpPr>
        <p:spPr>
          <a:xfrm rot="16200000">
            <a:off x="2515771" y="3320987"/>
            <a:ext cx="242315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/>
          <p:cNvCxnSpPr/>
          <p:nvPr/>
        </p:nvCxnSpPr>
        <p:spPr>
          <a:xfrm>
            <a:off x="1445920" y="3356992"/>
            <a:ext cx="1080120" cy="21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2783248" y="3464992"/>
            <a:ext cx="1728192" cy="5510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solidFill>
                  <a:schemeClr val="tx1"/>
                </a:solidFill>
              </a:rPr>
              <a:t>Glue </a:t>
            </a:r>
            <a:r>
              <a:rPr lang="en-US" altLang="ja-JP" sz="1600" dirty="0" err="1" smtClean="0">
                <a:solidFill>
                  <a:schemeClr val="tx1"/>
                </a:solidFill>
              </a:rPr>
              <a:t>Origami+z</a:t>
            </a:r>
            <a:r>
              <a:rPr lang="en-US" altLang="ja-JP" sz="1600" dirty="0" smtClean="0">
                <a:solidFill>
                  <a:schemeClr val="tx1"/>
                </a:solidFill>
              </a:rPr>
              <a:t> tail SFW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0" name="下矢印 9"/>
          <p:cNvSpPr/>
          <p:nvPr/>
        </p:nvSpPr>
        <p:spPr>
          <a:xfrm rot="16200000">
            <a:off x="2518075" y="3609019"/>
            <a:ext cx="242315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1448224" y="3645024"/>
            <a:ext cx="1080120" cy="21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783248" y="3742080"/>
            <a:ext cx="1728192" cy="5510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solidFill>
                  <a:schemeClr val="tx1"/>
                </a:solidFill>
              </a:rPr>
              <a:t>Set CO2 clip/</a:t>
            </a:r>
            <a:r>
              <a:rPr lang="en-US" altLang="ja-JP" sz="1600" dirty="0" err="1" smtClean="0">
                <a:solidFill>
                  <a:schemeClr val="tx1"/>
                </a:solidFill>
              </a:rPr>
              <a:t>Kera</a:t>
            </a:r>
            <a:r>
              <a:rPr lang="en-US" altLang="ja-JP" sz="1600" dirty="0" smtClean="0">
                <a:solidFill>
                  <a:schemeClr val="tx1"/>
                </a:solidFill>
              </a:rPr>
              <a:t>. on CO2-clip-jig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3" name="下矢印 12"/>
          <p:cNvSpPr/>
          <p:nvPr/>
        </p:nvSpPr>
        <p:spPr>
          <a:xfrm rot="16200000">
            <a:off x="2518075" y="3886107"/>
            <a:ext cx="242315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/>
        </p:nvCxnSpPr>
        <p:spPr>
          <a:xfrm>
            <a:off x="1448224" y="3922112"/>
            <a:ext cx="1080120" cy="21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2783248" y="4013352"/>
            <a:ext cx="1728192" cy="5510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solidFill>
                  <a:schemeClr val="tx1"/>
                </a:solidFill>
              </a:rPr>
              <a:t>Glue CO2 clip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6" name="下矢印 15"/>
          <p:cNvSpPr/>
          <p:nvPr/>
        </p:nvSpPr>
        <p:spPr>
          <a:xfrm rot="16200000">
            <a:off x="2518075" y="4157379"/>
            <a:ext cx="242315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/>
          <p:cNvCxnSpPr/>
          <p:nvPr/>
        </p:nvCxnSpPr>
        <p:spPr>
          <a:xfrm>
            <a:off x="1448224" y="4193384"/>
            <a:ext cx="1080120" cy="21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2783248" y="4293096"/>
            <a:ext cx="1728192" cy="5510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solidFill>
                  <a:schemeClr val="tx1"/>
                </a:solidFill>
              </a:rPr>
              <a:t>Move CO2-clip-jig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9" name="下矢印 18"/>
          <p:cNvSpPr/>
          <p:nvPr/>
        </p:nvSpPr>
        <p:spPr>
          <a:xfrm rot="16200000">
            <a:off x="2518075" y="4437123"/>
            <a:ext cx="242315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/>
          <p:cNvCxnSpPr/>
          <p:nvPr/>
        </p:nvCxnSpPr>
        <p:spPr>
          <a:xfrm>
            <a:off x="1448224" y="4473128"/>
            <a:ext cx="1080120" cy="21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2783248" y="4610088"/>
            <a:ext cx="1728192" cy="5510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solidFill>
                  <a:schemeClr val="tx1"/>
                </a:solidFill>
              </a:rPr>
              <a:t>Down Assembly- bench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2" name="下矢印 21"/>
          <p:cNvSpPr/>
          <p:nvPr/>
        </p:nvSpPr>
        <p:spPr>
          <a:xfrm rot="16200000">
            <a:off x="2518075" y="4754115"/>
            <a:ext cx="242315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コネクタ 22"/>
          <p:cNvCxnSpPr/>
          <p:nvPr/>
        </p:nvCxnSpPr>
        <p:spPr>
          <a:xfrm>
            <a:off x="1448224" y="4790120"/>
            <a:ext cx="1080120" cy="21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2783248" y="4881360"/>
            <a:ext cx="1728192" cy="5510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solidFill>
                  <a:schemeClr val="tx1"/>
                </a:solidFill>
              </a:rPr>
              <a:t>Set rods on Rib-jig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5" name="下矢印 24"/>
          <p:cNvSpPr/>
          <p:nvPr/>
        </p:nvSpPr>
        <p:spPr>
          <a:xfrm rot="16200000">
            <a:off x="2518075" y="5025387"/>
            <a:ext cx="242315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コネクタ 25"/>
          <p:cNvCxnSpPr/>
          <p:nvPr/>
        </p:nvCxnSpPr>
        <p:spPr>
          <a:xfrm>
            <a:off x="1448224" y="5061392"/>
            <a:ext cx="1080120" cy="21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/>
          <p:cNvSpPr/>
          <p:nvPr/>
        </p:nvSpPr>
        <p:spPr>
          <a:xfrm>
            <a:off x="2771800" y="5061392"/>
            <a:ext cx="1728192" cy="7438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solidFill>
                  <a:schemeClr val="tx1"/>
                </a:solidFill>
              </a:rPr>
              <a:t>Pickup Rib-jig. Move ladder into container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8" name="下矢印 27"/>
          <p:cNvSpPr/>
          <p:nvPr/>
        </p:nvSpPr>
        <p:spPr>
          <a:xfrm rot="16200000">
            <a:off x="2506627" y="5324091"/>
            <a:ext cx="242315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E1F9-D10E-43E0-B002-F741730D9064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894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MQA(Ladder precision survey)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78431"/>
            <a:ext cx="6857143" cy="5142857"/>
          </a:xfrm>
          <a:ln>
            <a:solidFill>
              <a:schemeClr val="tx1"/>
            </a:solidFill>
          </a:ln>
        </p:spPr>
      </p:pic>
      <p:sp>
        <p:nvSpPr>
          <p:cNvPr id="5" name="テキスト ボックス 4"/>
          <p:cNvSpPr txBox="1"/>
          <p:nvPr/>
        </p:nvSpPr>
        <p:spPr>
          <a:xfrm>
            <a:off x="6318418" y="-27384"/>
            <a:ext cx="282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Nobuhiro</a:t>
            </a:r>
            <a:r>
              <a:rPr lang="en-US" altLang="ja-JP" dirty="0" smtClean="0"/>
              <a:t> Shimizu</a:t>
            </a:r>
            <a:r>
              <a:rPr kumimoji="1" lang="en-US" altLang="ja-JP" dirty="0" smtClean="0"/>
              <a:t>(U-Tokyo)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E1F9-D10E-43E0-B002-F741730D9064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278328" y="5949280"/>
            <a:ext cx="86861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Using simultaneous 6D fitting, </a:t>
            </a:r>
          </a:p>
          <a:p>
            <a:r>
              <a:rPr lang="en-US" altLang="ja-JP" sz="2400" dirty="0" smtClean="0"/>
              <a:t>Misalignment parameters can be obtained as residuals </a:t>
            </a:r>
            <a:r>
              <a:rPr lang="en-US" altLang="ja-JP" sz="2400" dirty="0"/>
              <a:t>from </a:t>
            </a:r>
            <a:r>
              <a:rPr lang="en-US" altLang="ja-JP" sz="2400" dirty="0" smtClean="0"/>
              <a:t>design. 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30943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Final result of L6 D-2 ladder survey 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5238730"/>
              </p:ext>
            </p:extLst>
          </p:nvPr>
        </p:nvGraphicFramePr>
        <p:xfrm>
          <a:off x="1835696" y="1818536"/>
          <a:ext cx="4997154" cy="28435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2859"/>
                <a:gridCol w="832859"/>
                <a:gridCol w="832859"/>
                <a:gridCol w="832859"/>
                <a:gridCol w="832859"/>
                <a:gridCol w="832859"/>
              </a:tblGrid>
              <a:tr h="406218">
                <a:tc>
                  <a:txBody>
                    <a:bodyPr/>
                    <a:lstStyle/>
                    <a:p>
                      <a:pPr algn="r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DSSD1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DSSD2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DSSD3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DSSD4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DSSD5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2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600" u="none" strike="noStrike" dirty="0" err="1">
                          <a:effectLst/>
                        </a:rPr>
                        <a:t>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-0.002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0.057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0.050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0.041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0.348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2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600" u="none" strike="noStrike" dirty="0" err="1">
                          <a:effectLst/>
                        </a:rPr>
                        <a:t>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-0.010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0.004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-0.012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-0.014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0.145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2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600" u="none" strike="noStrike" dirty="0" err="1">
                          <a:effectLst/>
                        </a:rPr>
                        <a:t>z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-0.190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-0.181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-0.196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-0.171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-0.437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2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Symbol" panose="05050102010706020507" pitchFamily="18" charset="2"/>
                        </a:rPr>
                        <a:t>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-0.0010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-0.0100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-0.010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-0.010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-0.001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2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Symbol" panose="05050102010706020507" pitchFamily="18" charset="2"/>
                        </a:rPr>
                        <a:t>q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0.0004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0.0000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0.000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0.000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0.366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2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Symbol" panose="05050102010706020507" pitchFamily="18" charset="2"/>
                        </a:rPr>
                        <a:t>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0.0105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0.0099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0.000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0.010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0.009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6426938" y="-27384"/>
            <a:ext cx="282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Nobuhiro</a:t>
            </a:r>
            <a:r>
              <a:rPr lang="en-US" altLang="ja-JP" dirty="0" smtClean="0"/>
              <a:t> Shimizu</a:t>
            </a:r>
            <a:r>
              <a:rPr kumimoji="1" lang="en-US" altLang="ja-JP" dirty="0" smtClean="0"/>
              <a:t>(U-Tokyo)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718080" y="1386488"/>
            <a:ext cx="7200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DSSD1</a:t>
            </a:r>
            <a:endParaRPr kumimoji="1" lang="en-US" altLang="ja-JP" sz="1400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3545600" y="1386488"/>
            <a:ext cx="7200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DSSD2</a:t>
            </a:r>
            <a:endParaRPr kumimoji="1" lang="ja-JP" altLang="en-US" sz="1400" dirty="0"/>
          </a:p>
        </p:txBody>
      </p:sp>
      <p:sp>
        <p:nvSpPr>
          <p:cNvPr id="7" name="正方形/長方形 6"/>
          <p:cNvSpPr/>
          <p:nvPr/>
        </p:nvSpPr>
        <p:spPr>
          <a:xfrm>
            <a:off x="4363976" y="1386488"/>
            <a:ext cx="7200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DSSD3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5192640" y="1386488"/>
            <a:ext cx="7200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DSSD4</a:t>
            </a:r>
            <a:endParaRPr kumimoji="1" lang="ja-JP" altLang="en-US" dirty="0"/>
          </a:p>
        </p:txBody>
      </p:sp>
      <p:sp>
        <p:nvSpPr>
          <p:cNvPr id="10" name="台形 9"/>
          <p:cNvSpPr/>
          <p:nvPr/>
        </p:nvSpPr>
        <p:spPr>
          <a:xfrm rot="5400000">
            <a:off x="6172182" y="1252754"/>
            <a:ext cx="432048" cy="60807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7544" y="2694714"/>
            <a:ext cx="1215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Translation</a:t>
            </a:r>
          </a:p>
          <a:p>
            <a:pPr algn="ctr"/>
            <a:r>
              <a:rPr lang="en-US" altLang="ja-JP" dirty="0" smtClean="0"/>
              <a:t>[mm]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6774" y="3862789"/>
            <a:ext cx="982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Rot</a:t>
            </a:r>
            <a:r>
              <a:rPr kumimoji="1" lang="en-US" altLang="ja-JP" dirty="0" smtClean="0"/>
              <a:t>ation</a:t>
            </a:r>
          </a:p>
          <a:p>
            <a:pPr algn="ctr"/>
            <a:r>
              <a:rPr lang="en-US" altLang="ja-JP" dirty="0" smtClean="0"/>
              <a:t>[rad]</a:t>
            </a:r>
            <a:endParaRPr kumimoji="1" lang="ja-JP" altLang="en-US" dirty="0"/>
          </a:p>
        </p:txBody>
      </p:sp>
      <p:sp>
        <p:nvSpPr>
          <p:cNvPr id="14" name="角丸四角形 13"/>
          <p:cNvSpPr/>
          <p:nvPr/>
        </p:nvSpPr>
        <p:spPr>
          <a:xfrm>
            <a:off x="2835424" y="3105536"/>
            <a:ext cx="3041864" cy="2629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98969" y="4797152"/>
            <a:ext cx="71014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This helps to pin down what should be tackled next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Origami </a:t>
            </a:r>
            <a:r>
              <a:rPr lang="en-US" altLang="ja-JP" dirty="0"/>
              <a:t>DSSDs are shifted +0.05mm </a:t>
            </a:r>
            <a:r>
              <a:rPr lang="en-US" altLang="ja-JP" dirty="0" smtClean="0"/>
              <a:t>to </a:t>
            </a:r>
            <a:r>
              <a:rPr lang="en-US" altLang="ja-JP" dirty="0"/>
              <a:t>x-axis</a:t>
            </a:r>
            <a:r>
              <a:rPr lang="en-US" altLang="ja-JP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Height of BW module and </a:t>
            </a:r>
            <a:r>
              <a:rPr lang="en-US" altLang="ja-JP" dirty="0"/>
              <a:t>Origami DSSDs </a:t>
            </a:r>
            <a:r>
              <a:rPr lang="en-US" altLang="ja-JP" dirty="0" smtClean="0"/>
              <a:t>is -0.2mm lower than design.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May indicate something wrong in Assembly-bench.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FW module is shifted. </a:t>
            </a:r>
          </a:p>
          <a:p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en-US" altLang="ja-JP" dirty="0" smtClean="0"/>
              <a:t>May indicates something wrong height spacer or Slant-jig   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569936" y="3863869"/>
            <a:ext cx="223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=20.976deg(21.1deg )</a:t>
            </a:r>
            <a:endParaRPr kumimoji="1" lang="ja-JP" altLang="en-US" dirty="0"/>
          </a:p>
        </p:txBody>
      </p:sp>
      <p:sp>
        <p:nvSpPr>
          <p:cNvPr id="18" name="角丸四角形 17"/>
          <p:cNvSpPr/>
          <p:nvPr/>
        </p:nvSpPr>
        <p:spPr>
          <a:xfrm>
            <a:off x="3600464" y="2305448"/>
            <a:ext cx="2276824" cy="2423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6120744" y="2303560"/>
            <a:ext cx="563374" cy="10740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E1F9-D10E-43E0-B002-F741730D9064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  <p:sp>
        <p:nvSpPr>
          <p:cNvPr id="13" name="左中かっこ 12"/>
          <p:cNvSpPr/>
          <p:nvPr/>
        </p:nvSpPr>
        <p:spPr>
          <a:xfrm>
            <a:off x="1613890" y="2411744"/>
            <a:ext cx="160170" cy="914400"/>
          </a:xfrm>
          <a:prstGeom prst="leftBrace">
            <a:avLst>
              <a:gd name="adj1" fmla="val 72429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左中かっこ 19"/>
          <p:cNvSpPr/>
          <p:nvPr/>
        </p:nvSpPr>
        <p:spPr>
          <a:xfrm>
            <a:off x="1603518" y="3621008"/>
            <a:ext cx="160170" cy="914400"/>
          </a:xfrm>
          <a:prstGeom prst="leftBrace">
            <a:avLst>
              <a:gd name="adj1" fmla="val 72429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047592" y="1412619"/>
            <a:ext cx="660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/>
                </a:solidFill>
              </a:rPr>
              <a:t>DSSD5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31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Gluing for Origami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437741" y="4374396"/>
            <a:ext cx="280831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dirty="0"/>
              <a:t>Assembly bench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734157" y="4158372"/>
            <a:ext cx="2079848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dirty="0" smtClean="0"/>
              <a:t>Al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 rot="10800000">
            <a:off x="437741" y="3366956"/>
            <a:ext cx="2808312" cy="679118"/>
            <a:chOff x="3563888" y="4190042"/>
            <a:chExt cx="2808312" cy="679118"/>
          </a:xfrm>
        </p:grpSpPr>
        <p:sp>
          <p:nvSpPr>
            <p:cNvPr id="21" name="正方形/長方形 20"/>
            <p:cNvSpPr/>
            <p:nvPr/>
          </p:nvSpPr>
          <p:spPr>
            <a:xfrm>
              <a:off x="3563888" y="4437112"/>
              <a:ext cx="280831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dirty="0" smtClean="0"/>
                <a:t>Jig</a:t>
              </a:r>
              <a:endParaRPr kumimoji="1" lang="ja-JP" altLang="en-US" dirty="0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3995936" y="4229762"/>
              <a:ext cx="2079848" cy="216024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dirty="0" smtClean="0">
                  <a:solidFill>
                    <a:schemeClr val="tx1"/>
                  </a:solidFill>
                </a:rPr>
                <a:t>Origami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3" name="直線コネクタ 22"/>
            <p:cNvCxnSpPr/>
            <p:nvPr/>
          </p:nvCxnSpPr>
          <p:spPr>
            <a:xfrm>
              <a:off x="4211960" y="4190042"/>
              <a:ext cx="1404156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直線コネクタ 6"/>
          <p:cNvCxnSpPr/>
          <p:nvPr/>
        </p:nvCxnSpPr>
        <p:spPr>
          <a:xfrm flipH="1" flipV="1">
            <a:off x="734157" y="4112352"/>
            <a:ext cx="2079848" cy="1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642746" y="3919918"/>
            <a:ext cx="65909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dirty="0" err="1"/>
              <a:t>Airex</a:t>
            </a:r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437741" y="2276872"/>
            <a:ext cx="280831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dirty="0"/>
              <a:t>Assembly bench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734157" y="2060848"/>
            <a:ext cx="2079848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dirty="0" smtClean="0"/>
              <a:t>Al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 rot="10800000">
            <a:off x="437741" y="1205424"/>
            <a:ext cx="280831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dirty="0" smtClean="0"/>
              <a:t>Jig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 rot="10800000">
            <a:off x="734157" y="1689223"/>
            <a:ext cx="2079848" cy="216024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Origami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 rot="10800000">
            <a:off x="1193825" y="1944967"/>
            <a:ext cx="1404156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 flipV="1">
            <a:off x="734157" y="2014828"/>
            <a:ext cx="2079848" cy="1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642746" y="1822394"/>
            <a:ext cx="65909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dirty="0" err="1"/>
              <a:t>Airex</a:t>
            </a:r>
            <a:endParaRPr lang="ja-JP" altLang="en-US" dirty="0"/>
          </a:p>
        </p:txBody>
      </p:sp>
      <p:sp>
        <p:nvSpPr>
          <p:cNvPr id="17" name="テキスト ボックス 22"/>
          <p:cNvSpPr txBox="1"/>
          <p:nvPr/>
        </p:nvSpPr>
        <p:spPr>
          <a:xfrm>
            <a:off x="-36512" y="790372"/>
            <a:ext cx="187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Baseline method</a:t>
            </a:r>
            <a:endParaRPr kumimoji="1" lang="ja-JP" altLang="en-US" dirty="0"/>
          </a:p>
        </p:txBody>
      </p:sp>
      <p:sp>
        <p:nvSpPr>
          <p:cNvPr id="18" name="テキスト ボックス 23"/>
          <p:cNvSpPr txBox="1"/>
          <p:nvPr/>
        </p:nvSpPr>
        <p:spPr>
          <a:xfrm>
            <a:off x="-36512" y="2924944"/>
            <a:ext cx="1810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New method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275856" y="1360800"/>
            <a:ext cx="5796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L6 </a:t>
            </a:r>
            <a:r>
              <a:rPr lang="en-US" altLang="ja-JP" dirty="0"/>
              <a:t>group </a:t>
            </a:r>
            <a:r>
              <a:rPr lang="en-US" altLang="ja-JP" dirty="0" smtClean="0"/>
              <a:t>had been much utilizing straw effect for the gluing:</a:t>
            </a:r>
            <a:endParaRPr kumimoji="1" lang="en-US" altLang="ja-JP" dirty="0" smtClean="0"/>
          </a:p>
          <a:p>
            <a:r>
              <a:rPr lang="en-US" altLang="ja-JP" dirty="0" smtClean="0"/>
              <a:t>Upper vacuum is released ~40 minutes after gluing.</a:t>
            </a:r>
          </a:p>
          <a:p>
            <a:r>
              <a:rPr lang="en-US" altLang="ja-JP" dirty="0"/>
              <a:t>Glue spreads to the small gap spontaneously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/>
              <a:t>  Pros:  Well matched for thin and soft material(PA1,2). </a:t>
            </a:r>
          </a:p>
          <a:p>
            <a:r>
              <a:rPr kumimoji="1" lang="en-US" altLang="ja-JP" dirty="0" smtClean="0"/>
              <a:t>  Cons: Not matched for curling or waving material(Origami)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592532" y="0"/>
            <a:ext cx="2551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smtClean="0"/>
              <a:t>Yoshiaki Seino(Niigata U) </a:t>
            </a:r>
          </a:p>
          <a:p>
            <a:pPr algn="r"/>
            <a:r>
              <a:rPr kumimoji="1" lang="en-US" altLang="ja-JP" dirty="0" smtClean="0"/>
              <a:t>Tomoko </a:t>
            </a:r>
            <a:r>
              <a:rPr kumimoji="1" lang="en-US" altLang="ja-JP" dirty="0" err="1" smtClean="0"/>
              <a:t>Morii</a:t>
            </a:r>
            <a:r>
              <a:rPr kumimoji="1" lang="en-US" altLang="ja-JP" dirty="0" smtClean="0"/>
              <a:t> (IPMU)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3275856" y="3068960"/>
            <a:ext cx="60486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Developing new </a:t>
            </a:r>
            <a:r>
              <a:rPr lang="en-US" altLang="ja-JP" dirty="0"/>
              <a:t>method </a:t>
            </a:r>
            <a:r>
              <a:rPr lang="en-US" altLang="ja-JP" dirty="0" smtClean="0"/>
              <a:t>to </a:t>
            </a:r>
            <a:r>
              <a:rPr lang="en-US" altLang="ja-JP" dirty="0"/>
              <a:t>achieve uniform glue </a:t>
            </a:r>
            <a:r>
              <a:rPr lang="en-US" altLang="ja-JP" dirty="0" smtClean="0"/>
              <a:t>spread at the Origami. </a:t>
            </a:r>
          </a:p>
          <a:p>
            <a:r>
              <a:rPr lang="en-US" altLang="ja-JP" dirty="0" smtClean="0"/>
              <a:t>Upper vacuum is keeping ~4 hours after gluing.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During vacuum chucking, curling corrected to be flat.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~4 hours is the condition:</a:t>
            </a:r>
            <a:endParaRPr lang="en-US" altLang="ja-JP" dirty="0"/>
          </a:p>
          <a:p>
            <a:r>
              <a:rPr lang="ja-JP" altLang="en-US" dirty="0" smtClean="0"/>
              <a:t>　</a:t>
            </a:r>
            <a:r>
              <a:rPr lang="en-US" altLang="ja-JP" dirty="0" smtClean="0"/>
              <a:t>- Glue become harder and stronger than the curling.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- If glue flooded to the jig, still removal by wiping.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- Better bonding yield. </a:t>
            </a:r>
            <a:r>
              <a:rPr lang="en-US" altLang="ja-JP" dirty="0"/>
              <a:t>P</a:t>
            </a:r>
            <a:r>
              <a:rPr lang="en-US" altLang="ja-JP" dirty="0" smtClean="0"/>
              <a:t>ull force is not checked yet.</a:t>
            </a:r>
            <a:endParaRPr lang="en-US" altLang="ja-JP" dirty="0"/>
          </a:p>
        </p:txBody>
      </p:sp>
      <p:pic>
        <p:nvPicPr>
          <p:cNvPr id="25" name="Picture 3" descr="G:\DCIM\104_1015\IMG_685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3" t="35059" r="30985" b="35230"/>
          <a:stretch/>
        </p:blipFill>
        <p:spPr bwMode="auto">
          <a:xfrm>
            <a:off x="1142926" y="5377283"/>
            <a:ext cx="3281956" cy="107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テキスト ボックス 25"/>
          <p:cNvSpPr txBox="1"/>
          <p:nvPr/>
        </p:nvSpPr>
        <p:spPr>
          <a:xfrm>
            <a:off x="2987824" y="597611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</a:t>
            </a:r>
            <a:r>
              <a:rPr lang="ja-JP" altLang="en-US" dirty="0" smtClean="0"/>
              <a:t> </a:t>
            </a:r>
            <a:r>
              <a:rPr lang="en-US" altLang="ja-JP" dirty="0" smtClean="0"/>
              <a:t>hour cured</a:t>
            </a:r>
            <a:endParaRPr kumimoji="1" lang="ja-JP" altLang="en-US" dirty="0"/>
          </a:p>
        </p:txBody>
      </p:sp>
      <p:pic>
        <p:nvPicPr>
          <p:cNvPr id="27" name="Picture 4" descr="G:\DCIM\104_1015\IMG_687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2" t="35356" r="28807" b="34933"/>
          <a:stretch/>
        </p:blipFill>
        <p:spPr bwMode="auto">
          <a:xfrm>
            <a:off x="5724128" y="5375326"/>
            <a:ext cx="2619563" cy="107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テキスト ボックス 27"/>
          <p:cNvSpPr txBox="1"/>
          <p:nvPr/>
        </p:nvSpPr>
        <p:spPr>
          <a:xfrm>
            <a:off x="7300573" y="5976118"/>
            <a:ext cx="1035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4 hours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128556" y="5973141"/>
            <a:ext cx="1035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5 hours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161358" y="5375326"/>
            <a:ext cx="1760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Wiping glue test </a:t>
            </a:r>
            <a:endParaRPr kumimoji="1" lang="ja-JP" altLang="en-US" dirty="0"/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E1F9-D10E-43E0-B002-F741730D9064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1627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5"/>
          <a:stretch/>
        </p:blipFill>
        <p:spPr>
          <a:xfrm>
            <a:off x="323528" y="836712"/>
            <a:ext cx="7605420" cy="5192800"/>
          </a:xfrm>
          <a:ln>
            <a:solidFill>
              <a:schemeClr val="tx1"/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Bonding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948591" y="0"/>
            <a:ext cx="2195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Tomoko </a:t>
            </a:r>
            <a:r>
              <a:rPr kumimoji="1" lang="en-US" altLang="ja-JP" dirty="0" err="1" smtClean="0"/>
              <a:t>Morii</a:t>
            </a:r>
            <a:r>
              <a:rPr kumimoji="1" lang="en-US" altLang="ja-JP" dirty="0" smtClean="0"/>
              <a:t> (IPMU)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"/>
          <a:stretch/>
        </p:blipFill>
        <p:spPr bwMode="auto">
          <a:xfrm>
            <a:off x="343753" y="6175367"/>
            <a:ext cx="5379215" cy="63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652120" y="6228020"/>
            <a:ext cx="349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Outer loop also satisfy requirement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E1F9-D10E-43E0-B002-F741730D9064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291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36104"/>
          </a:xfrm>
        </p:spPr>
        <p:txBody>
          <a:bodyPr/>
          <a:lstStyle/>
          <a:p>
            <a:r>
              <a:rPr kumimoji="1" lang="en-US" altLang="ja-JP" dirty="0" smtClean="0"/>
              <a:t>EQA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75656" y="764704"/>
            <a:ext cx="7632848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 smtClean="0"/>
              <a:t>EQA document in English(M-thesis) available at   </a:t>
            </a:r>
          </a:p>
          <a:p>
            <a:pPr marL="0" indent="0">
              <a:buNone/>
            </a:pPr>
            <a:r>
              <a:rPr lang="en-US" altLang="ja-JP" sz="1600" dirty="0" smtClean="0">
                <a:hlinkClick r:id="rId3"/>
              </a:rPr>
              <a:t>http</a:t>
            </a:r>
            <a:r>
              <a:rPr lang="en-US" altLang="ja-JP" sz="1600" dirty="0">
                <a:hlinkClick r:id="rId3"/>
              </a:rPr>
              <a:t>://hep.phys.s.u-tokyo.ac.jp/~sasaki/MasterThesis_Jsasaki_20150202submit.pdf</a:t>
            </a:r>
            <a:endParaRPr lang="en-US" altLang="ja-JP" sz="1600" dirty="0" smtClean="0"/>
          </a:p>
          <a:p>
            <a:pPr marL="0" indent="0">
              <a:buNone/>
            </a:pPr>
            <a:r>
              <a:rPr lang="en-US" altLang="ja-JP" sz="2400" dirty="0" smtClean="0"/>
              <a:t>- EQA </a:t>
            </a:r>
            <a:r>
              <a:rPr lang="en-US" altLang="ja-JP" sz="2400" dirty="0"/>
              <a:t>for the </a:t>
            </a:r>
            <a:r>
              <a:rPr lang="en-US" altLang="ja-JP" sz="2400" dirty="0" smtClean="0"/>
              <a:t>parts(Parts quality evaluation )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 smtClean="0"/>
              <a:t>- EQA </a:t>
            </a:r>
            <a:r>
              <a:rPr lang="en-US" altLang="ja-JP" sz="2400" dirty="0"/>
              <a:t>during </a:t>
            </a:r>
            <a:r>
              <a:rPr lang="en-US" altLang="ja-JP" sz="2400" dirty="0" smtClean="0"/>
              <a:t>assembly(Bonding  connectivity)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 smtClean="0"/>
              <a:t>- EQA </a:t>
            </a:r>
            <a:r>
              <a:rPr lang="en-US" altLang="ja-JP" sz="2400" dirty="0"/>
              <a:t>for assembled </a:t>
            </a:r>
            <a:r>
              <a:rPr lang="en-US" altLang="ja-JP" sz="2400" dirty="0" smtClean="0"/>
              <a:t>ladder(Final check </a:t>
            </a:r>
            <a:r>
              <a:rPr lang="en-US" altLang="ja-JP" sz="2400" dirty="0"/>
              <a:t>&amp; Sr90 </a:t>
            </a:r>
            <a:r>
              <a:rPr lang="en-US" altLang="ja-JP" sz="2400" dirty="0" smtClean="0"/>
              <a:t>source test)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800" dirty="0" smtClean="0"/>
          </a:p>
          <a:p>
            <a:pPr marL="0" indent="0">
              <a:buNone/>
            </a:pPr>
            <a:endParaRPr lang="en-US" altLang="ja-JP" sz="28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15413" y="44624"/>
            <a:ext cx="2393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Jyunya</a:t>
            </a:r>
            <a:r>
              <a:rPr lang="en-US" altLang="ja-JP" dirty="0"/>
              <a:t> Sasaki(U-Tokyo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E1F9-D10E-43E0-B002-F741730D9064}" type="slidenum">
              <a:rPr kumimoji="1" lang="ja-JP" altLang="en-US" smtClean="0"/>
              <a:t>26</a:t>
            </a:fld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375" y="3157618"/>
            <a:ext cx="3777690" cy="216749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b="1"/>
          <a:stretch/>
        </p:blipFill>
        <p:spPr>
          <a:xfrm rot="16200000">
            <a:off x="-381818" y="3622010"/>
            <a:ext cx="2120419" cy="128578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5"/>
          <a:stretch/>
        </p:blipFill>
        <p:spPr>
          <a:xfrm>
            <a:off x="1388662" y="5336168"/>
            <a:ext cx="3615386" cy="780481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1551632" y="2780928"/>
            <a:ext cx="3668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Sr90 </a:t>
            </a:r>
            <a:r>
              <a:rPr lang="en-US" altLang="ja-JP" dirty="0">
                <a:latin typeface="Symbol" panose="05050102010706020507" pitchFamily="18" charset="2"/>
              </a:rPr>
              <a:t>b</a:t>
            </a:r>
            <a:r>
              <a:rPr lang="en-US" altLang="ja-JP" dirty="0"/>
              <a:t>-ray </a:t>
            </a:r>
            <a:r>
              <a:rPr lang="en-US" altLang="ja-JP" dirty="0" smtClean="0"/>
              <a:t>test w/ </a:t>
            </a:r>
            <a:r>
              <a:rPr lang="en-US" altLang="ja-JP" dirty="0" err="1"/>
              <a:t>c</a:t>
            </a:r>
            <a:r>
              <a:rPr lang="en-US" altLang="ja-JP" dirty="0" err="1" smtClean="0"/>
              <a:t>oincidensed</a:t>
            </a:r>
            <a:r>
              <a:rPr lang="en-US" altLang="ja-JP" dirty="0" smtClean="0"/>
              <a:t> </a:t>
            </a:r>
            <a:r>
              <a:rPr lang="en-US" altLang="ja-JP" dirty="0"/>
              <a:t>Trig. </a:t>
            </a:r>
            <a:endParaRPr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7587" y="6003000"/>
            <a:ext cx="8500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Geant4 simulation w/ low energy EM package is on going:</a:t>
            </a:r>
          </a:p>
          <a:p>
            <a:r>
              <a:rPr lang="en-US" altLang="ja-JP" sz="2400" dirty="0" smtClean="0"/>
              <a:t>Checking mean path length in DSSD, </a:t>
            </a:r>
            <a:r>
              <a:rPr lang="en-US" altLang="ja-JP" sz="2400" dirty="0" err="1" smtClean="0"/>
              <a:t>dE</a:t>
            </a:r>
            <a:r>
              <a:rPr lang="en-US" altLang="ja-JP" sz="2400" dirty="0" smtClean="0"/>
              <a:t>/dx and multiple scattering.</a:t>
            </a:r>
            <a:endParaRPr kumimoji="1" lang="ja-JP" altLang="en-US" sz="2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0" r="21400"/>
          <a:stretch/>
        </p:blipFill>
        <p:spPr>
          <a:xfrm>
            <a:off x="5598400" y="3175589"/>
            <a:ext cx="3215501" cy="2629675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8604448" y="5543520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smtClean="0"/>
              <a:t>5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704696" y="55343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 rot="16200000">
            <a:off x="4585301" y="4216784"/>
            <a:ext cx="1512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err="1" smtClean="0"/>
              <a:t>dE</a:t>
            </a:r>
            <a:r>
              <a:rPr kumimoji="1" lang="en-US" altLang="ja-JP" dirty="0" smtClean="0"/>
              <a:t>/dx[eV/</a:t>
            </a:r>
            <a:r>
              <a:rPr kumimoji="1" lang="en-US" altLang="ja-JP" dirty="0" smtClean="0">
                <a:latin typeface="Symbol" panose="05050102010706020507" pitchFamily="18" charset="2"/>
              </a:rPr>
              <a:t>m</a:t>
            </a:r>
            <a:r>
              <a:rPr kumimoji="1" lang="en-US" altLang="ja-JP" dirty="0" smtClean="0"/>
              <a:t>m]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391114" y="315026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500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318480" y="55355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dirty="0"/>
              <a:t>1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880890" y="55355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456954" y="55355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033018" y="55355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smtClean="0"/>
              <a:t>4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399520" y="360044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4</a:t>
            </a:r>
            <a:r>
              <a:rPr kumimoji="1" lang="en-US" altLang="ja-JP" dirty="0" smtClean="0"/>
              <a:t>00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8306128" y="5747317"/>
            <a:ext cx="769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ja-JP" dirty="0"/>
              <a:t>[MeV]</a:t>
            </a:r>
            <a:endParaRPr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404428" y="405863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</a:t>
            </a:r>
            <a:r>
              <a:rPr kumimoji="1" lang="en-US" altLang="ja-JP" dirty="0" smtClean="0"/>
              <a:t>00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400664" y="452726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2</a:t>
            </a:r>
            <a:r>
              <a:rPr kumimoji="1" lang="en-US" altLang="ja-JP" dirty="0" smtClean="0"/>
              <a:t>00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408664" y="498559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</a:t>
            </a:r>
            <a:r>
              <a:rPr kumimoji="1" lang="en-US" altLang="ja-JP" dirty="0" smtClean="0"/>
              <a:t>00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444207" y="2924944"/>
            <a:ext cx="201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Electron </a:t>
            </a:r>
            <a:r>
              <a:rPr lang="en-US" altLang="ja-JP" dirty="0" err="1" smtClean="0"/>
              <a:t>dE</a:t>
            </a:r>
            <a:r>
              <a:rPr lang="en-US" altLang="ja-JP" dirty="0" smtClean="0"/>
              <a:t>/dx</a:t>
            </a:r>
            <a:endParaRPr kumimoji="1" lang="ja-JP" altLang="en-US" dirty="0"/>
          </a:p>
        </p:txBody>
      </p:sp>
      <p:cxnSp>
        <p:nvCxnSpPr>
          <p:cNvPr id="27" name="直線コネクタ 26"/>
          <p:cNvCxnSpPr/>
          <p:nvPr/>
        </p:nvCxnSpPr>
        <p:spPr>
          <a:xfrm flipV="1">
            <a:off x="7182576" y="3338960"/>
            <a:ext cx="0" cy="230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7224774" y="4276814"/>
            <a:ext cx="159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90Sr </a:t>
            </a:r>
          </a:p>
          <a:p>
            <a:r>
              <a:rPr kumimoji="1" lang="en-US" altLang="ja-JP" dirty="0" err="1" smtClean="0"/>
              <a:t>Emax</a:t>
            </a:r>
            <a:r>
              <a:rPr kumimoji="1" lang="en-US" altLang="ja-JP" dirty="0" smtClean="0"/>
              <a:t> =2.2MeV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340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854968"/>
          </a:xfrm>
        </p:spPr>
        <p:txBody>
          <a:bodyPr/>
          <a:lstStyle/>
          <a:p>
            <a:r>
              <a:rPr kumimoji="1" lang="en-US" altLang="ja-JP" dirty="0" smtClean="0"/>
              <a:t>Remaining items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620688"/>
            <a:ext cx="9612560" cy="5472608"/>
          </a:xfrm>
        </p:spPr>
        <p:txBody>
          <a:bodyPr>
            <a:no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Gluing </a:t>
            </a:r>
            <a:r>
              <a:rPr lang="en-US" altLang="ja-JP" sz="2000" dirty="0"/>
              <a:t>procedure of slant CO</a:t>
            </a:r>
            <a:r>
              <a:rPr lang="en-US" altLang="ja-JP" sz="2000" baseline="-25000" dirty="0"/>
              <a:t>2</a:t>
            </a:r>
            <a:r>
              <a:rPr lang="en-US" altLang="ja-JP" sz="2000" dirty="0"/>
              <a:t> clip and </a:t>
            </a:r>
            <a:r>
              <a:rPr lang="en-US" altLang="ja-JP" sz="2000" dirty="0" err="1" smtClean="0"/>
              <a:t>Keratherm</a:t>
            </a:r>
            <a:r>
              <a:rPr lang="en-US" altLang="ja-JP" sz="2000" dirty="0" smtClean="0"/>
              <a:t> should be solved asap. </a:t>
            </a:r>
          </a:p>
          <a:p>
            <a:pPr marL="0" lvl="1" indent="0">
              <a:buNone/>
            </a:pPr>
            <a:r>
              <a:rPr lang="en-US" altLang="ja-JP" sz="2000" dirty="0" smtClean="0"/>
              <a:t>    The method of FW CO2 clip gluing is less modification in current CO2-Clip-jig.    </a:t>
            </a:r>
          </a:p>
          <a:p>
            <a:pPr marL="0" lvl="1" indent="0">
              <a:buNone/>
            </a:pPr>
            <a:r>
              <a:rPr lang="en-US" altLang="ja-JP" sz="2000" dirty="0"/>
              <a:t> </a:t>
            </a:r>
            <a:r>
              <a:rPr lang="en-US" altLang="ja-JP" sz="2000" dirty="0" smtClean="0"/>
              <a:t>   Where I presented how to glue </a:t>
            </a:r>
            <a:r>
              <a:rPr lang="en-US" altLang="ja-JP" sz="2000" dirty="0" err="1" smtClean="0"/>
              <a:t>Keratherm</a:t>
            </a:r>
            <a:r>
              <a:rPr lang="en-US" altLang="ja-JP" sz="2000" dirty="0" smtClean="0"/>
              <a:t> is the case of implement by ourselves.</a:t>
            </a:r>
          </a:p>
          <a:p>
            <a:pPr marL="0" lvl="1" indent="0">
              <a:buNone/>
            </a:pPr>
            <a:r>
              <a:rPr lang="en-US" altLang="ja-JP" sz="2000" dirty="0" smtClean="0"/>
              <a:t>    (Another method is I presented in previous session to implement </a:t>
            </a:r>
            <a:r>
              <a:rPr lang="en-US" altLang="ja-JP" sz="2000" dirty="0" err="1" smtClean="0"/>
              <a:t>Keratherm</a:t>
            </a:r>
            <a:r>
              <a:rPr lang="en-US" altLang="ja-JP" sz="2000" dirty="0" smtClean="0"/>
              <a:t> as SMD) </a:t>
            </a:r>
            <a:endParaRPr lang="en-US" altLang="ja-JP" sz="2000" dirty="0"/>
          </a:p>
          <a:p>
            <a:r>
              <a:rPr lang="en-US" altLang="ja-JP" sz="2000" dirty="0" smtClean="0"/>
              <a:t>Polishing PA wrapping procedure.</a:t>
            </a:r>
          </a:p>
          <a:p>
            <a:pPr lvl="1"/>
            <a:r>
              <a:rPr lang="en-US" altLang="ja-JP" sz="2000" dirty="0" smtClean="0"/>
              <a:t>This may be the most time consuming problem. </a:t>
            </a:r>
          </a:p>
          <a:p>
            <a:r>
              <a:rPr lang="en-US" altLang="ja-JP" sz="2000" dirty="0"/>
              <a:t>Bending of </a:t>
            </a:r>
            <a:r>
              <a:rPr lang="en-US" altLang="ja-JP" sz="2000" dirty="0" err="1"/>
              <a:t>Origami+z</a:t>
            </a:r>
            <a:r>
              <a:rPr lang="en-US" altLang="ja-JP" sz="2000" dirty="0"/>
              <a:t> pig-tail with jig.</a:t>
            </a:r>
          </a:p>
          <a:p>
            <a:pPr lvl="1"/>
            <a:r>
              <a:rPr lang="en-US" altLang="ja-JP" sz="1600" dirty="0"/>
              <a:t>Pre-bending by hand </a:t>
            </a:r>
            <a:r>
              <a:rPr lang="ja-JP" altLang="en-US" sz="1600" dirty="0"/>
              <a:t>→ </a:t>
            </a:r>
            <a:r>
              <a:rPr lang="en-US" altLang="ja-JP" sz="1600" dirty="0"/>
              <a:t>by jig. Found bending tool in the market. </a:t>
            </a:r>
            <a:endParaRPr lang="en-US" altLang="ja-JP" sz="1600" dirty="0" smtClean="0">
              <a:solidFill>
                <a:srgbClr val="FF0000"/>
              </a:solidFill>
            </a:endParaRPr>
          </a:p>
          <a:p>
            <a:r>
              <a:rPr lang="en-US" altLang="ja-JP" sz="2000" dirty="0" smtClean="0"/>
              <a:t>Fiber insertion</a:t>
            </a:r>
          </a:p>
          <a:p>
            <a:r>
              <a:rPr lang="en-US" altLang="ja-JP" sz="2000" dirty="0" smtClean="0"/>
              <a:t>EQA definition.</a:t>
            </a:r>
          </a:p>
          <a:p>
            <a:r>
              <a:rPr lang="en-US" altLang="ja-JP" sz="2000" dirty="0" smtClean="0"/>
              <a:t>DSSD shape and gravity sag measurement</a:t>
            </a:r>
          </a:p>
          <a:p>
            <a:pPr lvl="1"/>
            <a:r>
              <a:rPr lang="en-US" altLang="ja-JP" sz="1600" dirty="0" smtClean="0"/>
              <a:t>DSSD shape and gravity sag measurement of ladder at the arbitrary rotation angle.</a:t>
            </a:r>
            <a:endParaRPr lang="ja-JP" altLang="en-US" sz="1600" dirty="0" smtClean="0"/>
          </a:p>
          <a:p>
            <a:r>
              <a:rPr lang="en-US" altLang="ja-JP" sz="2000" dirty="0" smtClean="0"/>
              <a:t>Thermal cycling</a:t>
            </a:r>
          </a:p>
          <a:p>
            <a:pPr lvl="1"/>
            <a:r>
              <a:rPr lang="en-US" altLang="ja-JP" sz="1600" dirty="0" smtClean="0"/>
              <a:t>Mechanical stability</a:t>
            </a:r>
          </a:p>
          <a:p>
            <a:pPr lvl="1"/>
            <a:r>
              <a:rPr lang="en-US" altLang="ja-JP" sz="1600" dirty="0" smtClean="0"/>
              <a:t>Thermal stress</a:t>
            </a:r>
          </a:p>
          <a:p>
            <a:pPr lvl="1"/>
            <a:r>
              <a:rPr lang="en-US" altLang="ja-JP" sz="1600" dirty="0" smtClean="0"/>
              <a:t>SLM optimization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E1F9-D10E-43E0-B002-F741730D9064}" type="slidenum">
              <a:rPr kumimoji="1" lang="ja-JP" altLang="en-US" smtClean="0"/>
              <a:t>27</a:t>
            </a:fld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7544" y="6269250"/>
            <a:ext cx="7848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Above each one of them is our milestone to go to Class-B(C) by definition.</a:t>
            </a:r>
          </a:p>
        </p:txBody>
      </p:sp>
    </p:spTree>
    <p:extLst>
      <p:ext uri="{BB962C8B-B14F-4D97-AF65-F5344CB8AC3E}">
        <p14:creationId xmlns:p14="http://schemas.microsoft.com/office/powerpoint/2010/main" val="162794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  <p:sp>
        <p:nvSpPr>
          <p:cNvPr id="7" name="サブタイトル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E1F9-D10E-43E0-B002-F741730D9064}" type="slidenum">
              <a:rPr kumimoji="1" lang="ja-JP" altLang="en-US" smtClean="0"/>
              <a:t>28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103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FW/BW module integration preparation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4525963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Agreement of PF2/PB2 height in the FW/BW module in the last VXD meeting.</a:t>
            </a:r>
          </a:p>
          <a:p>
            <a:pPr lvl="1"/>
            <a:r>
              <a:rPr lang="en-US" altLang="ja-JP" dirty="0" smtClean="0"/>
              <a:t>FW/BW pick-up-jig(PF2-jig and PB2-jig) was modified to have 500um tolerance.</a:t>
            </a:r>
          </a:p>
          <a:p>
            <a:pPr lvl="1"/>
            <a:r>
              <a:rPr lang="en-US" altLang="ja-JP" dirty="0" smtClean="0"/>
              <a:t>Backward-jig to glue BW module was also modified. Slant(Forward)-jig is milling now and delivered soon. </a:t>
            </a:r>
          </a:p>
          <a:p>
            <a:r>
              <a:rPr lang="en-US" altLang="ja-JP" dirty="0" smtClean="0"/>
              <a:t>Trial integration of FW/BW module into ladder </a:t>
            </a:r>
          </a:p>
          <a:p>
            <a:pPr lvl="1"/>
            <a:r>
              <a:rPr lang="en-US" altLang="ja-JP" dirty="0" smtClean="0"/>
              <a:t>We can test soon. </a:t>
            </a:r>
          </a:p>
          <a:p>
            <a:pPr lvl="1"/>
            <a:r>
              <a:rPr lang="en-US" altLang="ja-JP" dirty="0" smtClean="0"/>
              <a:t>If it cannot work, FW/BW Pick-up jig in L5 will be ported in L6.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E1F9-D10E-43E0-B002-F741730D9064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30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Slant CO2 clip and </a:t>
            </a:r>
            <a:r>
              <a:rPr kumimoji="1" lang="en-US" altLang="ja-JP" dirty="0" err="1" smtClean="0"/>
              <a:t>Keratherm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600200"/>
            <a:ext cx="8856984" cy="4997152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 smtClean="0"/>
              <a:t>Rev2.2, </a:t>
            </a:r>
          </a:p>
          <a:p>
            <a:pPr lvl="1"/>
            <a:r>
              <a:rPr lang="en-US" altLang="ja-JP" dirty="0" smtClean="0"/>
              <a:t>Slant CO2 clip is introduced</a:t>
            </a:r>
          </a:p>
          <a:p>
            <a:pPr lvl="1"/>
            <a:r>
              <a:rPr lang="en-US" altLang="ja-JP" dirty="0" smtClean="0"/>
              <a:t>Size of </a:t>
            </a:r>
            <a:r>
              <a:rPr lang="en-US" altLang="ja-JP" dirty="0" err="1" smtClean="0"/>
              <a:t>Keratherm</a:t>
            </a:r>
            <a:r>
              <a:rPr lang="en-US" altLang="ja-JP" dirty="0" smtClean="0"/>
              <a:t> become wider.</a:t>
            </a:r>
          </a:p>
          <a:p>
            <a:r>
              <a:rPr lang="en-US" altLang="ja-JP" dirty="0" smtClean="0"/>
              <a:t>Rev2.3 </a:t>
            </a:r>
          </a:p>
          <a:p>
            <a:pPr lvl="1"/>
            <a:r>
              <a:rPr lang="en-US" altLang="ja-JP" dirty="0" smtClean="0"/>
              <a:t>Optical fiber</a:t>
            </a:r>
          </a:p>
          <a:p>
            <a:pPr lvl="1"/>
            <a:r>
              <a:rPr lang="en-US" altLang="ja-JP" dirty="0" smtClean="0"/>
              <a:t>Additional screw hole in L4-5 FW APV-cover. BW ?</a:t>
            </a:r>
          </a:p>
          <a:p>
            <a:pPr lvl="1"/>
            <a:r>
              <a:rPr lang="en-US" altLang="ja-JP" dirty="0" smtClean="0"/>
              <a:t>Grounding wire</a:t>
            </a:r>
          </a:p>
          <a:p>
            <a:r>
              <a:rPr lang="en-US" altLang="ja-JP" dirty="0" smtClean="0"/>
              <a:t>Slant CO2 clip should be aligned straight with the other clips.</a:t>
            </a:r>
          </a:p>
          <a:p>
            <a:pPr lvl="1"/>
            <a:r>
              <a:rPr lang="en-US" altLang="ja-JP" dirty="0"/>
              <a:t>T</a:t>
            </a:r>
            <a:r>
              <a:rPr lang="en-US" altLang="ja-JP" dirty="0" smtClean="0"/>
              <a:t>he position may be worst determined on the </a:t>
            </a:r>
            <a:r>
              <a:rPr lang="en-US" altLang="ja-JP" dirty="0" err="1" smtClean="0"/>
              <a:t>Origami+z</a:t>
            </a:r>
            <a:r>
              <a:rPr lang="en-US" altLang="ja-JP" dirty="0" smtClean="0"/>
              <a:t> in L6 ladder.</a:t>
            </a:r>
          </a:p>
          <a:p>
            <a:pPr lvl="1"/>
            <a:r>
              <a:rPr lang="en-US" altLang="ja-JP" dirty="0" smtClean="0"/>
              <a:t>Should be glued by Jig, not by hand. 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Update of CO2 clip and </a:t>
            </a:r>
            <a:r>
              <a:rPr lang="en-US" altLang="ja-JP" dirty="0" err="1" smtClean="0"/>
              <a:t>Keratherm</a:t>
            </a:r>
            <a:r>
              <a:rPr lang="en-US" altLang="ja-JP" dirty="0" smtClean="0"/>
              <a:t> attaching procedure.</a:t>
            </a:r>
          </a:p>
          <a:p>
            <a:pPr lvl="1"/>
            <a:r>
              <a:rPr lang="en-US" altLang="ja-JP" dirty="0" smtClean="0"/>
              <a:t>Gluing CO2 clips both Slant part and Origami </a:t>
            </a:r>
            <a:r>
              <a:rPr lang="en-US" altLang="ja-JP" dirty="0"/>
              <a:t>part at the same </a:t>
            </a:r>
            <a:r>
              <a:rPr lang="en-US" altLang="ja-JP" dirty="0" smtClean="0"/>
              <a:t>time.</a:t>
            </a:r>
          </a:p>
          <a:p>
            <a:pPr lvl="1"/>
            <a:r>
              <a:rPr lang="en-US" altLang="ja-JP" dirty="0" smtClean="0"/>
              <a:t>How to attach  </a:t>
            </a:r>
            <a:r>
              <a:rPr lang="en-US" altLang="ja-JP" dirty="0" err="1" smtClean="0"/>
              <a:t>Keratherm</a:t>
            </a:r>
            <a:endParaRPr lang="en-US" altLang="ja-JP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347643"/>
            <a:ext cx="2812024" cy="93734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512" y="1507864"/>
            <a:ext cx="2716766" cy="841016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E1F9-D10E-43E0-B002-F741730D9064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7" name="右矢印 6"/>
          <p:cNvSpPr/>
          <p:nvPr/>
        </p:nvSpPr>
        <p:spPr>
          <a:xfrm>
            <a:off x="7029895" y="2636911"/>
            <a:ext cx="288032" cy="1794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084" y="3212976"/>
            <a:ext cx="1515880" cy="94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4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Ladder sub assembly 6.4.150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1" r="29034"/>
          <a:stretch/>
        </p:blipFill>
        <p:spPr>
          <a:xfrm>
            <a:off x="3240000" y="1080000"/>
            <a:ext cx="4140000" cy="4572638"/>
          </a:xfrm>
        </p:spPr>
      </p:pic>
      <p:pic>
        <p:nvPicPr>
          <p:cNvPr id="5" name="コンテンツ プレースホルダ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1708"/>
            <a:ext cx="2895851" cy="5631668"/>
          </a:xfrm>
          <a:prstGeom prst="rect">
            <a:avLst/>
          </a:prstGeom>
        </p:spPr>
      </p:pic>
      <p:sp>
        <p:nvSpPr>
          <p:cNvPr id="6" name="下矢印 5"/>
          <p:cNvSpPr/>
          <p:nvPr/>
        </p:nvSpPr>
        <p:spPr>
          <a:xfrm rot="5400000">
            <a:off x="3184432" y="523491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E1F9-D10E-43E0-B002-F741730D9064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443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7" r="29036"/>
          <a:stretch/>
        </p:blipFill>
        <p:spPr>
          <a:xfrm>
            <a:off x="3203424" y="1034280"/>
            <a:ext cx="4222507" cy="4664091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Ladder sub assembly 6.4.160</a:t>
            </a:r>
            <a:endParaRPr kumimoji="1" lang="ja-JP" altLang="en-US" dirty="0"/>
          </a:p>
        </p:txBody>
      </p:sp>
      <p:pic>
        <p:nvPicPr>
          <p:cNvPr id="5" name="コンテンツ プレースホルダ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1708"/>
            <a:ext cx="2895851" cy="563166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139952" y="5820874"/>
            <a:ext cx="423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Insert slant AIREX gluing on here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下矢印 5"/>
          <p:cNvSpPr/>
          <p:nvPr/>
        </p:nvSpPr>
        <p:spPr>
          <a:xfrm rot="5400000">
            <a:off x="3184432" y="557273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E1F9-D10E-43E0-B002-F741730D9064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713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8" r="29035"/>
          <a:stretch/>
        </p:blipFill>
        <p:spPr>
          <a:xfrm>
            <a:off x="3240000" y="1080000"/>
            <a:ext cx="4140000" cy="4572638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" y="1708546"/>
            <a:ext cx="4276471" cy="4888806"/>
          </a:xfrm>
          <a:prstGeom prst="rect">
            <a:avLst/>
          </a:prstGeom>
        </p:spPr>
      </p:pic>
      <p:sp>
        <p:nvSpPr>
          <p:cNvPr id="6" name="右中かっこ 5"/>
          <p:cNvSpPr/>
          <p:nvPr/>
        </p:nvSpPr>
        <p:spPr>
          <a:xfrm>
            <a:off x="3131840" y="4581128"/>
            <a:ext cx="332856" cy="1224136"/>
          </a:xfrm>
          <a:prstGeom prst="rightBrace">
            <a:avLst>
              <a:gd name="adj1" fmla="val 4597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44016" y="4960708"/>
            <a:ext cx="37643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Move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these procedures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to the final(ladder) assembly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procedure 6.8.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下矢印 7"/>
          <p:cNvSpPr/>
          <p:nvPr/>
        </p:nvSpPr>
        <p:spPr>
          <a:xfrm rot="5400000">
            <a:off x="3888496" y="471256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Bond.Wrap.Cooling</a:t>
            </a:r>
            <a:r>
              <a:rPr lang="en-US" altLang="ja-JP" dirty="0" smtClean="0"/>
              <a:t> 6.7.440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E1F9-D10E-43E0-B002-F741730D9064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196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3878916" cy="5494496"/>
          </a:xfrm>
          <a:prstGeom prst="rect">
            <a:avLst/>
          </a:prstGeom>
        </p:spPr>
      </p:pic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7" r="29034" b="11035"/>
          <a:stretch/>
        </p:blipFill>
        <p:spPr>
          <a:xfrm>
            <a:off x="3240000" y="1080000"/>
            <a:ext cx="4140000" cy="4068072"/>
          </a:xfrm>
        </p:spPr>
      </p:pic>
      <p:sp>
        <p:nvSpPr>
          <p:cNvPr id="5" name="下矢印 4"/>
          <p:cNvSpPr/>
          <p:nvPr/>
        </p:nvSpPr>
        <p:spPr>
          <a:xfrm rot="5400000">
            <a:off x="2673500" y="1511076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Ladder Assembly 6.8.10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E1F9-D10E-43E0-B002-F741730D9064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213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3878916" cy="5494496"/>
          </a:xfrm>
          <a:prstGeom prst="rect">
            <a:avLst/>
          </a:prstGeom>
        </p:spPr>
      </p:pic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7" r="29034" b="10834"/>
          <a:stretch/>
        </p:blipFill>
        <p:spPr>
          <a:xfrm>
            <a:off x="3240000" y="1080000"/>
            <a:ext cx="4140000" cy="4077216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Ladder Assembly 6.8.20</a:t>
            </a:r>
            <a:endParaRPr kumimoji="1" lang="ja-JP" altLang="en-US" dirty="0"/>
          </a:p>
        </p:txBody>
      </p:sp>
      <p:sp>
        <p:nvSpPr>
          <p:cNvPr id="6" name="下矢印 5"/>
          <p:cNvSpPr/>
          <p:nvPr/>
        </p:nvSpPr>
        <p:spPr>
          <a:xfrm rot="5400000">
            <a:off x="2673500" y="1809388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E1F9-D10E-43E0-B002-F741730D9064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363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994</Words>
  <Application>Microsoft Office PowerPoint</Application>
  <PresentationFormat>画面に合わせる (4:3)</PresentationFormat>
  <Paragraphs>264</Paragraphs>
  <Slides>28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29" baseType="lpstr">
      <vt:lpstr>Office ​​テーマ</vt:lpstr>
      <vt:lpstr>L6 ladder assembly status and milestone.</vt:lpstr>
      <vt:lpstr>Outline</vt:lpstr>
      <vt:lpstr>FW/BW module integration preparation</vt:lpstr>
      <vt:lpstr>Slant CO2 clip and Keratherm</vt:lpstr>
      <vt:lpstr>Ladder sub assembly 6.4.150</vt:lpstr>
      <vt:lpstr>Ladder sub assembly 6.4.160</vt:lpstr>
      <vt:lpstr>Bond.Wrap.Cooling 6.7.440</vt:lpstr>
      <vt:lpstr>Ladder Assembly 6.8.10</vt:lpstr>
      <vt:lpstr>Ladder Assembly 6.8.20</vt:lpstr>
      <vt:lpstr>Ladder Assembly 6.8.30</vt:lpstr>
      <vt:lpstr>Ladder Assembly 6.8.40</vt:lpstr>
      <vt:lpstr>Ladder Assembly 6.8.50</vt:lpstr>
      <vt:lpstr>Ladder Assembly 6.8.60</vt:lpstr>
      <vt:lpstr>Ladder Assembly 6.8.70</vt:lpstr>
      <vt:lpstr>Ladder Assembly 6.8.80</vt:lpstr>
      <vt:lpstr>Ladder Assembly 6.8.90</vt:lpstr>
      <vt:lpstr>Ladder Assembly 6.8.100</vt:lpstr>
      <vt:lpstr>Ladder Assembly 6.8.110</vt:lpstr>
      <vt:lpstr>Ladder Assembly 6.8.120</vt:lpstr>
      <vt:lpstr>Ladder Assembly 6.8.130</vt:lpstr>
      <vt:lpstr>Ladder Assembly 6.8.140</vt:lpstr>
      <vt:lpstr>MQA(Ladder precision survey)</vt:lpstr>
      <vt:lpstr>Final result of L6 D-2 ladder survey </vt:lpstr>
      <vt:lpstr>Gluing for Origami</vt:lpstr>
      <vt:lpstr>Bonding </vt:lpstr>
      <vt:lpstr>EQA</vt:lpstr>
      <vt:lpstr>Remaining items</vt:lpstr>
      <vt:lpstr>Backup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onuki</dc:creator>
  <cp:lastModifiedBy>onuki</cp:lastModifiedBy>
  <cp:revision>99</cp:revision>
  <dcterms:created xsi:type="dcterms:W3CDTF">2015-01-18T08:53:07Z</dcterms:created>
  <dcterms:modified xsi:type="dcterms:W3CDTF">2015-02-09T02:42:38Z</dcterms:modified>
</cp:coreProperties>
</file>