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24"/>
  </p:notesMasterIdLst>
  <p:sldIdLst>
    <p:sldId id="273" r:id="rId3"/>
    <p:sldId id="595" r:id="rId4"/>
    <p:sldId id="597" r:id="rId5"/>
    <p:sldId id="598" r:id="rId6"/>
    <p:sldId id="584" r:id="rId7"/>
    <p:sldId id="585" r:id="rId8"/>
    <p:sldId id="577" r:id="rId9"/>
    <p:sldId id="590" r:id="rId10"/>
    <p:sldId id="578" r:id="rId11"/>
    <p:sldId id="576" r:id="rId12"/>
    <p:sldId id="592" r:id="rId13"/>
    <p:sldId id="593" r:id="rId14"/>
    <p:sldId id="579" r:id="rId15"/>
    <p:sldId id="594" r:id="rId16"/>
    <p:sldId id="580" r:id="rId17"/>
    <p:sldId id="583" r:id="rId18"/>
    <p:sldId id="591" r:id="rId19"/>
    <p:sldId id="600" r:id="rId20"/>
    <p:sldId id="596" r:id="rId21"/>
    <p:sldId id="599" r:id="rId22"/>
    <p:sldId id="512" r:id="rId23"/>
  </p:sldIdLst>
  <p:sldSz cx="9144000" cy="6858000" type="screen4x3"/>
  <p:notesSz cx="6794500" cy="99187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1A0"/>
    <a:srgbClr val="95B3D7"/>
    <a:srgbClr val="F0A510"/>
    <a:srgbClr val="FFCC00"/>
    <a:srgbClr val="014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710" autoAdjust="0"/>
  </p:normalViewPr>
  <p:slideViewPr>
    <p:cSldViewPr>
      <p:cViewPr varScale="1">
        <p:scale>
          <a:sx n="68" d="100"/>
          <a:sy n="68" d="100"/>
        </p:scale>
        <p:origin x="60" y="8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>
            <a:lvl1pPr defTabSz="955037">
              <a:defRPr sz="1300"/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6" y="0"/>
            <a:ext cx="2944486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>
            <a:lvl1pPr algn="r" defTabSz="955037">
              <a:defRPr sz="1300"/>
            </a:lvl1pPr>
          </a:lstStyle>
          <a:p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10883"/>
            <a:ext cx="5436208" cy="446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765"/>
            <a:ext cx="2944486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b" anchorCtr="0" compatLnSpc="1">
            <a:prstTxWarp prst="textNoShape">
              <a:avLst/>
            </a:prstTxWarp>
          </a:bodyPr>
          <a:lstStyle>
            <a:lvl1pPr defTabSz="955037">
              <a:defRPr sz="1300"/>
            </a:lvl1pPr>
          </a:lstStyle>
          <a:p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6" y="9421765"/>
            <a:ext cx="2944486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b" anchorCtr="0" compatLnSpc="1">
            <a:prstTxWarp prst="textNoShape">
              <a:avLst/>
            </a:prstTxWarp>
          </a:bodyPr>
          <a:lstStyle>
            <a:lvl1pPr algn="r" defTabSz="955037">
              <a:defRPr sz="1300"/>
            </a:lvl1pPr>
          </a:lstStyle>
          <a:p>
            <a:fld id="{B722CF67-4603-444D-8763-14C5A58511CD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3446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CF67-4603-444D-8763-14C5A58511CD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046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CF67-4603-444D-8763-14C5A58511CD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960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CF67-4603-444D-8763-14C5A58511CD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633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CF67-4603-444D-8763-14C5A58511CD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127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4213" y="6189663"/>
            <a:ext cx="4608512" cy="407987"/>
          </a:xfrm>
        </p:spPr>
        <p:txBody>
          <a:bodyPr anchor="ctr"/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SVD meeting</a:t>
            </a:r>
            <a:endParaRPr lang="de-AT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16413"/>
            <a:ext cx="7773988" cy="12239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89600" y="6215063"/>
            <a:ext cx="2770188" cy="333375"/>
          </a:xfrm>
        </p:spPr>
        <p:txBody>
          <a:bodyPr anchor="t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21 Jan. 2015</a:t>
            </a:r>
            <a:endParaRPr lang="de-A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24075" y="5613400"/>
            <a:ext cx="4895850" cy="477838"/>
          </a:xfrm>
        </p:spPr>
        <p:txBody>
          <a:bodyPr anchor="t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pic>
        <p:nvPicPr>
          <p:cNvPr id="5123" name="Picture 3" descr="C:\Users\chrisu\Desktop\Picture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4"/>
            <a:ext cx="9144000" cy="75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971E-B2F2-4949-99B8-CF299ECFDC4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545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5451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E557-29F1-4264-B462-3F8D2071175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hephy_svd_title20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13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noProof="0" smtClean="0"/>
              <a:t>Click to edit Master title style</a:t>
            </a:r>
            <a:endParaRPr kumimoji="0"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36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0" y="6416675"/>
            <a:ext cx="1828800" cy="365125"/>
          </a:xfrm>
        </p:spPr>
        <p:txBody>
          <a:bodyPr/>
          <a:lstStyle>
            <a:lvl1pPr>
              <a:defRPr sz="1600"/>
            </a:lvl1pPr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4800600" cy="365125"/>
          </a:xfrm>
        </p:spPr>
        <p:txBody>
          <a:bodyPr/>
          <a:lstStyle>
            <a:lvl1pPr algn="l">
              <a:defRPr sz="1600"/>
            </a:lvl1pPr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>
            <a:lvl1pPr algn="r">
              <a:defRPr sz="1600"/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11" name="Picture 10" descr="hephy_svd_banner2011_en_vecto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8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1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7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7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9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752E-CC6F-4124-AE2E-5DD91DD2A8C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1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9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0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8186-3D00-442E-AF80-7408F228181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CB28-EEC8-4D5B-A104-E1C49F26DBB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DAB61-0960-422C-951C-65DF04B7517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7696-E179-4DCD-B749-DC1761AA988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D0DE-28B3-4C4D-B582-8281209613C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23B3-523A-4970-92F2-F4435FC6D24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3FE77-99C8-4801-8AA4-C02B5D1641F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25400">
            <a:solidFill>
              <a:srgbClr val="0061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1800"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9900" y="6597650"/>
            <a:ext cx="10541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1A0"/>
                </a:solidFill>
                <a:cs typeface="+mn-cs"/>
              </a:defRPr>
            </a:lvl1pPr>
          </a:lstStyle>
          <a:p>
            <a:pPr>
              <a:defRPr/>
            </a:pPr>
            <a:fld id="{E443E625-3185-4367-B677-79C562BFE43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889" y="6597650"/>
            <a:ext cx="3024336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1A0"/>
                </a:solidFill>
              </a:defRPr>
            </a:lvl1pPr>
          </a:lstStyle>
          <a:p>
            <a:r>
              <a:rPr lang="de-AT" smtClean="0"/>
              <a:t>C. Irmler (HEPHY Vienna)</a:t>
            </a:r>
            <a:endParaRPr lang="de-AT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3635896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1A0"/>
                </a:solidFill>
              </a:defRPr>
            </a:lvl1pPr>
          </a:lstStyle>
          <a:p>
            <a:r>
              <a:rPr lang="en-US" smtClean="0"/>
              <a:t>21 Jan. 2015</a:t>
            </a:r>
            <a:endParaRPr lang="de-AT" dirty="0"/>
          </a:p>
        </p:txBody>
      </p:sp>
      <p:pic>
        <p:nvPicPr>
          <p:cNvPr id="10" name="Picture 3" descr="C:\Users\chrisu\Desktop\Picture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4"/>
            <a:ext cx="9144000" cy="75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061A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0061A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61A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1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25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6019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51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4798" y="759144"/>
            <a:ext cx="9144000" cy="1800200"/>
          </a:xfrm>
        </p:spPr>
        <p:txBody>
          <a:bodyPr/>
          <a:lstStyle/>
          <a:p>
            <a:r>
              <a:rPr lang="en-US" dirty="0" smtClean="0"/>
              <a:t>Overview SVD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7020272" y="6453336"/>
            <a:ext cx="2018967" cy="333375"/>
          </a:xfrm>
        </p:spPr>
        <p:txBody>
          <a:bodyPr/>
          <a:lstStyle/>
          <a:p>
            <a:r>
              <a:rPr lang="en-US" smtClean="0"/>
              <a:t>21 Jan. 2015</a:t>
            </a:r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059830" y="5975498"/>
            <a:ext cx="3126957" cy="477838"/>
          </a:xfrm>
        </p:spPr>
        <p:txBody>
          <a:bodyPr/>
          <a:lstStyle/>
          <a:p>
            <a:r>
              <a:rPr lang="de-AT" dirty="0" smtClean="0"/>
              <a:t>C. Irmler (HEPHY Vienna)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98" y="6421907"/>
            <a:ext cx="4608512" cy="407987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Belle II VXD Workshop, Prague</a:t>
            </a:r>
            <a:endParaRPr lang="en-US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203">
            <a:off x="977864" y="1189255"/>
            <a:ext cx="7188271" cy="53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QC/QA Issues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test procedures on ladders</a:t>
            </a:r>
          </a:p>
          <a:p>
            <a:pPr lvl="1"/>
            <a:r>
              <a:rPr lang="en-US" dirty="0" smtClean="0"/>
              <a:t>Electrical tests and mechanical precision measurements before, during and after assembly</a:t>
            </a:r>
          </a:p>
          <a:p>
            <a:pPr lvl="1"/>
            <a:r>
              <a:rPr lang="en-US" dirty="0" smtClean="0"/>
              <a:t>Thermal cycling of ladders</a:t>
            </a:r>
          </a:p>
          <a:p>
            <a:pPr lvl="1"/>
            <a:r>
              <a:rPr lang="en-US" dirty="0" smtClean="0"/>
              <a:t>Verification of sliding parts of full ladder</a:t>
            </a:r>
          </a:p>
          <a:p>
            <a:pPr lvl="1"/>
            <a:r>
              <a:rPr lang="en-US" dirty="0" smtClean="0"/>
              <a:t>Common ladder coordinate system for all sites</a:t>
            </a:r>
          </a:p>
          <a:p>
            <a:r>
              <a:rPr lang="en-US" dirty="0" smtClean="0"/>
              <a:t>Review of existing and new specifications</a:t>
            </a:r>
          </a:p>
          <a:p>
            <a:pPr lvl="1"/>
            <a:r>
              <a:rPr lang="en-US" dirty="0" smtClean="0"/>
              <a:t>Pitch adapters</a:t>
            </a:r>
          </a:p>
          <a:p>
            <a:pPr lvl="1"/>
            <a:r>
              <a:rPr lang="en-US" dirty="0" smtClean="0"/>
              <a:t>Origami hybrids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49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5-Ladd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3330" r="16017" b="2740"/>
          <a:stretch/>
        </p:blipFill>
        <p:spPr bwMode="auto">
          <a:xfrm>
            <a:off x="4101315" y="1788406"/>
            <a:ext cx="5006420" cy="323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Adapters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628800"/>
            <a:ext cx="3959671" cy="4912432"/>
          </a:xfrm>
        </p:spPr>
        <p:txBody>
          <a:bodyPr/>
          <a:lstStyle/>
          <a:p>
            <a:r>
              <a:rPr lang="en-US" sz="2200" dirty="0" smtClean="0"/>
              <a:t>Flex circuit to connect sensor strips to APV25 chips</a:t>
            </a:r>
          </a:p>
          <a:p>
            <a:r>
              <a:rPr lang="en-US" sz="2200" dirty="0" smtClean="0"/>
              <a:t>Two types of pitch adapters</a:t>
            </a:r>
          </a:p>
          <a:p>
            <a:r>
              <a:rPr lang="en-US" sz="2200" b="1" dirty="0" err="1" smtClean="0"/>
              <a:t>FlexPA</a:t>
            </a:r>
            <a:r>
              <a:rPr lang="en-US" sz="2200" dirty="0" smtClean="0"/>
              <a:t> </a:t>
            </a:r>
          </a:p>
          <a:p>
            <a:pPr lvl="1"/>
            <a:r>
              <a:rPr lang="en-US" sz="1800" dirty="0"/>
              <a:t>F</a:t>
            </a:r>
            <a:r>
              <a:rPr lang="en-US" sz="1800" dirty="0" smtClean="0"/>
              <a:t>lexible, single-layer</a:t>
            </a:r>
          </a:p>
          <a:p>
            <a:pPr lvl="1"/>
            <a:r>
              <a:rPr lang="en-US" sz="1800" dirty="0" smtClean="0"/>
              <a:t>PF,PB,P3F,P3B,PA</a:t>
            </a:r>
          </a:p>
          <a:p>
            <a:pPr lvl="1"/>
            <a:r>
              <a:rPr lang="en-US" sz="1800" dirty="0" smtClean="0"/>
              <a:t>Produced by Tokai Denshi</a:t>
            </a:r>
          </a:p>
          <a:p>
            <a:r>
              <a:rPr lang="en-US" sz="2200" b="1" dirty="0" smtClean="0"/>
              <a:t>PA0</a:t>
            </a:r>
          </a:p>
          <a:p>
            <a:pPr lvl="1"/>
            <a:r>
              <a:rPr lang="en-US" sz="1800" dirty="0" smtClean="0"/>
              <a:t>Flat, dual-layer</a:t>
            </a:r>
          </a:p>
          <a:p>
            <a:pPr lvl="1"/>
            <a:r>
              <a:rPr lang="en-US" sz="1800" dirty="0" smtClean="0"/>
              <a:t>Glued onto Origami hybrids</a:t>
            </a:r>
          </a:p>
          <a:p>
            <a:pPr lvl="1"/>
            <a:r>
              <a:rPr lang="en-US" sz="1800" dirty="0" smtClean="0"/>
              <a:t>Produced by Taiyo </a:t>
            </a:r>
            <a:endParaRPr lang="en-US" sz="18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cxnSp>
        <p:nvCxnSpPr>
          <p:cNvPr id="13" name="Straight Arrow Connector 11"/>
          <p:cNvCxnSpPr>
            <a:cxnSpLocks noChangeShapeType="1"/>
          </p:cNvCxnSpPr>
          <p:nvPr/>
        </p:nvCxnSpPr>
        <p:spPr bwMode="auto">
          <a:xfrm flipV="1">
            <a:off x="3923928" y="2508486"/>
            <a:ext cx="792088" cy="1527870"/>
          </a:xfrm>
          <a:prstGeom prst="straightConnector1">
            <a:avLst/>
          </a:prstGeom>
          <a:noFill/>
          <a:ln w="38100">
            <a:solidFill>
              <a:srgbClr val="00B0F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1"/>
          <p:cNvCxnSpPr>
            <a:cxnSpLocks noChangeShapeType="1"/>
          </p:cNvCxnSpPr>
          <p:nvPr/>
        </p:nvCxnSpPr>
        <p:spPr bwMode="auto">
          <a:xfrm flipV="1">
            <a:off x="3923928" y="3356992"/>
            <a:ext cx="2448272" cy="679364"/>
          </a:xfrm>
          <a:prstGeom prst="straightConnector1">
            <a:avLst/>
          </a:prstGeom>
          <a:noFill/>
          <a:ln w="38100">
            <a:solidFill>
              <a:srgbClr val="00B0F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1"/>
          <p:cNvCxnSpPr>
            <a:cxnSpLocks noChangeShapeType="1"/>
          </p:cNvCxnSpPr>
          <p:nvPr/>
        </p:nvCxnSpPr>
        <p:spPr bwMode="auto">
          <a:xfrm>
            <a:off x="3923928" y="4045290"/>
            <a:ext cx="3744416" cy="103790"/>
          </a:xfrm>
          <a:prstGeom prst="straightConnector1">
            <a:avLst/>
          </a:prstGeom>
          <a:noFill/>
          <a:ln w="38100">
            <a:solidFill>
              <a:srgbClr val="00B0F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11"/>
          <p:cNvCxnSpPr>
            <a:cxnSpLocks noChangeShapeType="1"/>
          </p:cNvCxnSpPr>
          <p:nvPr/>
        </p:nvCxnSpPr>
        <p:spPr bwMode="auto">
          <a:xfrm flipV="1">
            <a:off x="3779912" y="2499552"/>
            <a:ext cx="2303321" cy="2738093"/>
          </a:xfrm>
          <a:prstGeom prst="straightConnector1">
            <a:avLst/>
          </a:prstGeom>
          <a:noFill/>
          <a:ln w="38100">
            <a:solidFill>
              <a:srgbClr val="92D05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11"/>
          <p:cNvCxnSpPr>
            <a:cxnSpLocks noChangeShapeType="1"/>
          </p:cNvCxnSpPr>
          <p:nvPr/>
        </p:nvCxnSpPr>
        <p:spPr bwMode="auto">
          <a:xfrm flipV="1">
            <a:off x="3779912" y="2564907"/>
            <a:ext cx="3058283" cy="2681672"/>
          </a:xfrm>
          <a:prstGeom prst="straightConnector1">
            <a:avLst/>
          </a:prstGeom>
          <a:noFill/>
          <a:ln w="38100">
            <a:solidFill>
              <a:srgbClr val="92D05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685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8"/>
          <p:cNvGrpSpPr/>
          <p:nvPr/>
        </p:nvGrpSpPr>
        <p:grpSpPr>
          <a:xfrm>
            <a:off x="6892538" y="4731109"/>
            <a:ext cx="1949573" cy="1826839"/>
            <a:chOff x="6395652" y="808655"/>
            <a:chExt cx="2592288" cy="2742613"/>
          </a:xfrm>
        </p:grpSpPr>
        <p:pic>
          <p:nvPicPr>
            <p:cNvPr id="37" name="Picture 4" descr="C:\Users\cozy\Dropbox\Hardware works\SVD\Origami\20140905\6CE-001-012_bottom_255_x1.bmp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95652" y="808655"/>
              <a:ext cx="2592288" cy="27426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円/楕円 5"/>
            <p:cNvSpPr/>
            <p:nvPr/>
          </p:nvSpPr>
          <p:spPr>
            <a:xfrm>
              <a:off x="6804248" y="1988840"/>
              <a:ext cx="1656184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Adapters Issues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628800"/>
            <a:ext cx="6027504" cy="4929148"/>
          </a:xfrm>
        </p:spPr>
        <p:txBody>
          <a:bodyPr/>
          <a:lstStyle/>
          <a:p>
            <a:r>
              <a:rPr lang="en-US" sz="2400" b="1" dirty="0" smtClean="0"/>
              <a:t>Problem #1</a:t>
            </a:r>
          </a:p>
          <a:p>
            <a:pPr lvl="1"/>
            <a:r>
              <a:rPr lang="en-US" sz="2000" dirty="0" smtClean="0"/>
              <a:t>Related to </a:t>
            </a:r>
            <a:r>
              <a:rPr lang="en-US" sz="2000" b="1" dirty="0" err="1" smtClean="0"/>
              <a:t>FlexPA</a:t>
            </a:r>
            <a:endParaRPr lang="en-US" sz="2000" b="1" dirty="0" smtClean="0"/>
          </a:p>
          <a:p>
            <a:pPr lvl="1"/>
            <a:r>
              <a:rPr lang="en-US" sz="2000" dirty="0" smtClean="0"/>
              <a:t>Arose end of 2013</a:t>
            </a:r>
          </a:p>
          <a:p>
            <a:pPr lvl="1"/>
            <a:r>
              <a:rPr lang="en-US" sz="2000" dirty="0" smtClean="0"/>
              <a:t>Size of pads on APV side were too </a:t>
            </a:r>
            <a:br>
              <a:rPr lang="en-US" sz="2000" dirty="0" smtClean="0"/>
            </a:br>
            <a:r>
              <a:rPr lang="en-US" sz="2000" dirty="0" smtClean="0"/>
              <a:t>small for wire bonding </a:t>
            </a:r>
          </a:p>
          <a:p>
            <a:pPr lvl="1"/>
            <a:r>
              <a:rPr lang="en-US" sz="2000" dirty="0" smtClean="0"/>
              <a:t>Could be solved by design change</a:t>
            </a:r>
            <a:endParaRPr lang="en-US" sz="2000" dirty="0"/>
          </a:p>
          <a:p>
            <a:r>
              <a:rPr lang="en-US" sz="2400" b="1" dirty="0" smtClean="0"/>
              <a:t>Problem #2</a:t>
            </a:r>
          </a:p>
          <a:p>
            <a:pPr lvl="1"/>
            <a:r>
              <a:rPr lang="en-US" sz="2000" dirty="0" smtClean="0"/>
              <a:t>Related to </a:t>
            </a:r>
            <a:r>
              <a:rPr lang="en-US" sz="2000" b="1" dirty="0" smtClean="0"/>
              <a:t>PA0</a:t>
            </a:r>
            <a:r>
              <a:rPr lang="en-US" sz="2000" dirty="0" smtClean="0"/>
              <a:t> only</a:t>
            </a:r>
          </a:p>
          <a:p>
            <a:pPr lvl="1"/>
            <a:r>
              <a:rPr lang="en-US" sz="2000" dirty="0" smtClean="0"/>
              <a:t>Disconnected lines due to cracks close to bond pads of PA0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PA task force formed to solve issues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852"/>
          <a:stretch/>
        </p:blipFill>
        <p:spPr>
          <a:xfrm rot="10800000">
            <a:off x="6892538" y="3457870"/>
            <a:ext cx="1949573" cy="1208505"/>
          </a:xfrm>
          <a:prstGeom prst="rect">
            <a:avLst/>
          </a:prstGeom>
        </p:spPr>
      </p:pic>
      <p:grpSp>
        <p:nvGrpSpPr>
          <p:cNvPr id="15" name="Group 6"/>
          <p:cNvGrpSpPr/>
          <p:nvPr/>
        </p:nvGrpSpPr>
        <p:grpSpPr>
          <a:xfrm>
            <a:off x="6892539" y="1762757"/>
            <a:ext cx="1963254" cy="1218166"/>
            <a:chOff x="6306069" y="1159289"/>
            <a:chExt cx="2727581" cy="158214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982"/>
            <a:stretch/>
          </p:blipFill>
          <p:spPr bwMode="auto">
            <a:xfrm rot="5400000">
              <a:off x="6878787" y="586571"/>
              <a:ext cx="1582145" cy="272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4"/>
            <p:cNvSpPr/>
            <p:nvPr/>
          </p:nvSpPr>
          <p:spPr>
            <a:xfrm>
              <a:off x="7186806" y="1172366"/>
              <a:ext cx="669831" cy="1032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3" name="Straight Arrow Connector 11"/>
          <p:cNvCxnSpPr>
            <a:cxnSpLocks noChangeShapeType="1"/>
          </p:cNvCxnSpPr>
          <p:nvPr/>
        </p:nvCxnSpPr>
        <p:spPr bwMode="auto">
          <a:xfrm flipV="1">
            <a:off x="5292080" y="2303019"/>
            <a:ext cx="2234395" cy="717606"/>
          </a:xfrm>
          <a:prstGeom prst="straightConnector1">
            <a:avLst/>
          </a:prstGeom>
          <a:noFill/>
          <a:ln w="38100">
            <a:solidFill>
              <a:srgbClr val="00B0F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11"/>
          <p:cNvCxnSpPr>
            <a:cxnSpLocks noChangeShapeType="1"/>
          </p:cNvCxnSpPr>
          <p:nvPr/>
        </p:nvCxnSpPr>
        <p:spPr bwMode="auto">
          <a:xfrm>
            <a:off x="5292080" y="3694844"/>
            <a:ext cx="2088232" cy="366669"/>
          </a:xfrm>
          <a:prstGeom prst="straightConnector1">
            <a:avLst/>
          </a:prstGeom>
          <a:noFill/>
          <a:ln w="38100">
            <a:solidFill>
              <a:srgbClr val="00B0F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17"/>
          <p:cNvSpPr txBox="1"/>
          <p:nvPr/>
        </p:nvSpPr>
        <p:spPr>
          <a:xfrm>
            <a:off x="6892538" y="1398561"/>
            <a:ext cx="194957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APV SIDE 2-row pads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6892539" y="3085359"/>
            <a:ext cx="194957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APV SIDE </a:t>
            </a:r>
            <a:r>
              <a:rPr lang="en-US" sz="1400" dirty="0" smtClean="0"/>
              <a:t>3-row </a:t>
            </a:r>
            <a:r>
              <a:rPr lang="en-US" sz="1400" dirty="0"/>
              <a:t>pads</a:t>
            </a:r>
          </a:p>
        </p:txBody>
      </p:sp>
      <p:cxnSp>
        <p:nvCxnSpPr>
          <p:cNvPr id="34" name="Straight Arrow Connector 11"/>
          <p:cNvCxnSpPr>
            <a:cxnSpLocks noChangeShapeType="1"/>
          </p:cNvCxnSpPr>
          <p:nvPr/>
        </p:nvCxnSpPr>
        <p:spPr bwMode="auto">
          <a:xfrm>
            <a:off x="5292080" y="5229200"/>
            <a:ext cx="1800200" cy="504056"/>
          </a:xfrm>
          <a:prstGeom prst="straightConnector1">
            <a:avLst/>
          </a:prstGeom>
          <a:noFill/>
          <a:ln w="38100">
            <a:solidFill>
              <a:srgbClr val="00B0F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355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FlexPA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988840"/>
            <a:ext cx="8352927" cy="4392910"/>
          </a:xfrm>
        </p:spPr>
        <p:txBody>
          <a:bodyPr/>
          <a:lstStyle/>
          <a:p>
            <a:r>
              <a:rPr lang="en-US" sz="2800" dirty="0" smtClean="0"/>
              <a:t>Pitch adapters (3-row design) of recent </a:t>
            </a:r>
            <a:br>
              <a:rPr lang="en-US" sz="2800" dirty="0" smtClean="0"/>
            </a:br>
            <a:r>
              <a:rPr lang="en-US" sz="2800" dirty="0" smtClean="0"/>
              <a:t>pre-production currently under test</a:t>
            </a:r>
          </a:p>
          <a:p>
            <a:r>
              <a:rPr lang="en-US" sz="2800" dirty="0" smtClean="0"/>
              <a:t>Specification almost completed </a:t>
            </a:r>
            <a:r>
              <a:rPr lang="en-US" sz="2800" dirty="0" smtClean="0">
                <a:sym typeface="Wingdings" panose="05000000000000000000" pitchFamily="2" charset="2"/>
              </a:rPr>
              <a:t> end of January</a:t>
            </a:r>
            <a:endParaRPr lang="en-US" sz="2800" dirty="0" smtClean="0"/>
          </a:p>
          <a:p>
            <a:r>
              <a:rPr lang="en-US" sz="2800" dirty="0" smtClean="0"/>
              <a:t>After sign-off of specs production can start in early February</a:t>
            </a:r>
          </a:p>
          <a:p>
            <a:r>
              <a:rPr lang="en-US" sz="2800" dirty="0" smtClean="0"/>
              <a:t>Completion by mid of April</a:t>
            </a:r>
            <a:endParaRPr lang="en-US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19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PA0 Status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556792"/>
            <a:ext cx="8064128" cy="5040858"/>
          </a:xfrm>
        </p:spPr>
        <p:txBody>
          <a:bodyPr/>
          <a:lstStyle/>
          <a:p>
            <a:r>
              <a:rPr lang="en-US" sz="2400" dirty="0" smtClean="0"/>
              <a:t>Investigations done in last few months have led to a design and parameters which most likely allow to produce good PA0</a:t>
            </a:r>
          </a:p>
          <a:p>
            <a:r>
              <a:rPr lang="en-US" sz="2400" dirty="0" smtClean="0"/>
              <a:t>Schedule PA0 test production</a:t>
            </a:r>
            <a:endParaRPr lang="en-US" sz="2400" dirty="0"/>
          </a:p>
          <a:p>
            <a:pPr lvl="1"/>
            <a:r>
              <a:rPr lang="en-US" sz="2000" dirty="0" smtClean="0"/>
              <a:t>1-2 weeks to prepare and sign-off PA0 </a:t>
            </a:r>
            <a:r>
              <a:rPr lang="en-US" sz="2000" dirty="0"/>
              <a:t>specs document </a:t>
            </a:r>
            <a:endParaRPr lang="en-US" sz="2000" dirty="0" smtClean="0"/>
          </a:p>
          <a:p>
            <a:pPr lvl="1"/>
            <a:r>
              <a:rPr lang="en-US" sz="2000" dirty="0" smtClean="0"/>
              <a:t>2 weeks for test production </a:t>
            </a:r>
          </a:p>
          <a:p>
            <a:pPr lvl="1"/>
            <a:r>
              <a:rPr lang="en-US" sz="2000" dirty="0" smtClean="0"/>
              <a:t>~2 weeks for electrical testing</a:t>
            </a:r>
          </a:p>
          <a:p>
            <a:pPr lvl="1"/>
            <a:r>
              <a:rPr lang="en-US" sz="2000" dirty="0" smtClean="0"/>
              <a:t>First PA0 samples can be available by end of February</a:t>
            </a:r>
            <a:r>
              <a:rPr lang="en-US" sz="1800" dirty="0"/>
              <a:t>	</a:t>
            </a:r>
            <a:endParaRPr lang="en-US" sz="1800" dirty="0" smtClean="0"/>
          </a:p>
          <a:p>
            <a:pPr lvl="1"/>
            <a:r>
              <a:rPr lang="en-US" sz="2000" dirty="0" smtClean="0"/>
              <a:t>If evaluation is positive PA0 mass production can start mid March</a:t>
            </a:r>
          </a:p>
          <a:p>
            <a:r>
              <a:rPr lang="en-US" sz="2400" dirty="0" smtClean="0"/>
              <a:t>Preparation of alternative solution (single-layer) from other vendor ongoing</a:t>
            </a:r>
          </a:p>
          <a:p>
            <a:pPr lvl="2"/>
            <a:endParaRPr lang="en-US" sz="18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7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775"/>
            <a:ext cx="8496944" cy="4752975"/>
          </a:xfrm>
        </p:spPr>
        <p:txBody>
          <a:bodyPr/>
          <a:lstStyle/>
          <a:p>
            <a:r>
              <a:rPr lang="en-US" sz="2800" dirty="0" smtClean="0"/>
              <a:t>Need to distribute valuable items like sensors from KEK to Vienna, Pisa and Melbourne</a:t>
            </a:r>
          </a:p>
          <a:p>
            <a:r>
              <a:rPr lang="en-US" sz="2800" dirty="0" smtClean="0"/>
              <a:t>Will be sent back to KEK as assembled ladders</a:t>
            </a:r>
          </a:p>
          <a:p>
            <a:r>
              <a:rPr lang="en-US" sz="2800" dirty="0" smtClean="0"/>
              <a:t>Want to avoid importation tax if possible</a:t>
            </a:r>
          </a:p>
          <a:p>
            <a:r>
              <a:rPr lang="en-US" sz="2800" dirty="0" smtClean="0"/>
              <a:t>Discussion about shipment requirements and procedures ongoing between KEK, Pisa and Vienna (involving shipping companies)</a:t>
            </a:r>
          </a:p>
          <a:p>
            <a:r>
              <a:rPr lang="en-US" sz="2800" dirty="0" smtClean="0"/>
              <a:t>Tax exemption for import of ladders to Japan possible (requires </a:t>
            </a:r>
            <a:r>
              <a:rPr lang="en-US" sz="2800" dirty="0" err="1" smtClean="0"/>
              <a:t>MoU</a:t>
            </a:r>
            <a:r>
              <a:rPr lang="en-US" sz="2800" dirty="0" smtClean="0"/>
              <a:t> between parties)</a:t>
            </a:r>
          </a:p>
          <a:p>
            <a:endParaRPr lang="en-US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82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Database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5" y="1484784"/>
            <a:ext cx="5040560" cy="5112865"/>
          </a:xfrm>
        </p:spPr>
        <p:txBody>
          <a:bodyPr/>
          <a:lstStyle/>
          <a:p>
            <a:r>
              <a:rPr lang="en-US" dirty="0" smtClean="0"/>
              <a:t>New features</a:t>
            </a:r>
          </a:p>
          <a:p>
            <a:pPr lvl="1"/>
            <a:r>
              <a:rPr lang="en-US" dirty="0" smtClean="0"/>
              <a:t>Checklists</a:t>
            </a:r>
          </a:p>
          <a:p>
            <a:pPr lvl="1"/>
            <a:r>
              <a:rPr lang="en-US" dirty="0"/>
              <a:t>Stock </a:t>
            </a:r>
            <a:r>
              <a:rPr lang="en-US" dirty="0" smtClean="0"/>
              <a:t>items</a:t>
            </a:r>
          </a:p>
          <a:p>
            <a:pPr lvl="1"/>
            <a:r>
              <a:rPr lang="en-US" dirty="0" smtClean="0"/>
              <a:t>Unified item creation</a:t>
            </a:r>
          </a:p>
          <a:p>
            <a:pPr lvl="1"/>
            <a:r>
              <a:rPr lang="en-US" dirty="0" smtClean="0"/>
              <a:t>Transfer states</a:t>
            </a:r>
          </a:p>
          <a:p>
            <a:pPr lvl="2"/>
            <a:r>
              <a:rPr lang="en-US" dirty="0" smtClean="0"/>
              <a:t>pending</a:t>
            </a:r>
          </a:p>
          <a:p>
            <a:pPr lvl="2"/>
            <a:r>
              <a:rPr lang="en-US" dirty="0" smtClean="0"/>
              <a:t>in transfer</a:t>
            </a:r>
          </a:p>
          <a:p>
            <a:pPr lvl="2"/>
            <a:r>
              <a:rPr lang="en-US" dirty="0" smtClean="0"/>
              <a:t>completed</a:t>
            </a:r>
          </a:p>
          <a:p>
            <a:pPr lvl="1"/>
            <a:r>
              <a:rPr lang="en-US" dirty="0" smtClean="0"/>
              <a:t>Additional measurement format imports</a:t>
            </a:r>
          </a:p>
          <a:p>
            <a:pPr lvl="1"/>
            <a:r>
              <a:rPr lang="en-US" dirty="0" smtClean="0"/>
              <a:t>Improved search selector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smtClean="0"/>
              <a:t>C. Irmler (HEPHY Vienna)</a:t>
            </a:r>
            <a:endParaRPr lang="de-AT" sz="16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en-US" dirty="0"/>
          </a:p>
        </p:txBody>
      </p:sp>
      <p:pic>
        <p:nvPicPr>
          <p:cNvPr id="5" name="Picture 4" descr="Screen Shot 2015-01-20 at 11.02.1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79" y="1484784"/>
            <a:ext cx="4259667" cy="2064142"/>
          </a:xfrm>
          <a:prstGeom prst="rect">
            <a:avLst/>
          </a:prstGeom>
        </p:spPr>
      </p:pic>
      <p:pic>
        <p:nvPicPr>
          <p:cNvPr id="9" name="Picture 8" descr="Screen Shot 2015-01-20 at 11.03.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79" y="3867584"/>
            <a:ext cx="4259667" cy="25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628775"/>
            <a:ext cx="5235135" cy="4752975"/>
          </a:xfrm>
        </p:spPr>
        <p:txBody>
          <a:bodyPr/>
          <a:lstStyle/>
          <a:p>
            <a:r>
              <a:rPr lang="en-US" sz="2400" dirty="0" smtClean="0"/>
              <a:t>Design of SVD ladders fixed with Revision 2.2</a:t>
            </a:r>
          </a:p>
          <a:p>
            <a:r>
              <a:rPr lang="en-US" sz="2400" dirty="0" smtClean="0"/>
              <a:t>Now working on cooling pipes </a:t>
            </a:r>
            <a:br>
              <a:rPr lang="en-US" sz="2400" dirty="0" smtClean="0"/>
            </a:br>
            <a:r>
              <a:rPr lang="en-US" sz="2400" dirty="0" smtClean="0"/>
              <a:t>and cabling</a:t>
            </a:r>
          </a:p>
          <a:p>
            <a:r>
              <a:rPr lang="en-US" sz="2400" dirty="0" smtClean="0"/>
              <a:t>Cooling </a:t>
            </a:r>
            <a:r>
              <a:rPr lang="en-US" sz="2400" dirty="0"/>
              <a:t>pipes </a:t>
            </a:r>
          </a:p>
          <a:p>
            <a:pPr lvl="1"/>
            <a:r>
              <a:rPr lang="en-US" sz="2000" dirty="0"/>
              <a:t>Modified routing between end rings</a:t>
            </a:r>
          </a:p>
          <a:p>
            <a:pPr lvl="1"/>
            <a:r>
              <a:rPr lang="en-US" sz="2000" dirty="0"/>
              <a:t>New design of </a:t>
            </a:r>
            <a:r>
              <a:rPr lang="en-US" sz="2000" dirty="0" smtClean="0"/>
              <a:t>fixation for pipe isolation</a:t>
            </a:r>
          </a:p>
          <a:p>
            <a:pPr lvl="1"/>
            <a:r>
              <a:rPr lang="en-US" sz="2000" dirty="0" smtClean="0"/>
              <a:t>Origami cooling pipe clamps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/>
          <a:srcRect l="1864"/>
          <a:stretch/>
        </p:blipFill>
        <p:spPr>
          <a:xfrm>
            <a:off x="5966336" y="3008403"/>
            <a:ext cx="2766358" cy="1714251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5640422" y="1543635"/>
            <a:ext cx="3252058" cy="1507030"/>
            <a:chOff x="251520" y="1556792"/>
            <a:chExt cx="8530554" cy="393039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1556792"/>
              <a:ext cx="4176464" cy="3930399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583711"/>
              <a:ext cx="4210074" cy="3726351"/>
            </a:xfrm>
            <a:prstGeom prst="rect">
              <a:avLst/>
            </a:prstGeom>
          </p:spPr>
        </p:pic>
        <p:sp>
          <p:nvSpPr>
            <p:cNvPr id="11" name="Pfeil nach rechts 10"/>
            <p:cNvSpPr/>
            <p:nvPr/>
          </p:nvSpPr>
          <p:spPr>
            <a:xfrm rot="15581913">
              <a:off x="2435291" y="4217336"/>
              <a:ext cx="936104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feil nach rechts 11"/>
            <p:cNvSpPr/>
            <p:nvPr/>
          </p:nvSpPr>
          <p:spPr>
            <a:xfrm rot="14629707">
              <a:off x="5849108" y="4344116"/>
              <a:ext cx="936104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feil nach rechts 12"/>
            <p:cNvSpPr/>
            <p:nvPr/>
          </p:nvSpPr>
          <p:spPr>
            <a:xfrm rot="12561277">
              <a:off x="3406576" y="3075703"/>
              <a:ext cx="936104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feil nach rechts 13"/>
            <p:cNvSpPr/>
            <p:nvPr/>
          </p:nvSpPr>
          <p:spPr>
            <a:xfrm rot="14655632">
              <a:off x="6060336" y="3672285"/>
              <a:ext cx="936104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print"/>
          <a:srcRect t="8144" b="13376"/>
          <a:stretch/>
        </p:blipFill>
        <p:spPr>
          <a:xfrm>
            <a:off x="5950119" y="4869160"/>
            <a:ext cx="287955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849" y="1628775"/>
            <a:ext cx="4031679" cy="4752975"/>
          </a:xfrm>
        </p:spPr>
        <p:txBody>
          <a:bodyPr/>
          <a:lstStyle/>
          <a:p>
            <a:r>
              <a:rPr lang="en-US" sz="2400" dirty="0" smtClean="0"/>
              <a:t>FADC system V2</a:t>
            </a:r>
          </a:p>
          <a:p>
            <a:pPr lvl="1"/>
            <a:r>
              <a:rPr lang="en-US" sz="2000" dirty="0" smtClean="0"/>
              <a:t>Junction board</a:t>
            </a:r>
          </a:p>
          <a:p>
            <a:pPr lvl="1"/>
            <a:r>
              <a:rPr lang="en-US" sz="2000" dirty="0" smtClean="0"/>
              <a:t>FADC</a:t>
            </a:r>
          </a:p>
          <a:p>
            <a:pPr lvl="1"/>
            <a:r>
              <a:rPr lang="en-US" sz="2000" dirty="0" smtClean="0"/>
              <a:t>FADC Controller</a:t>
            </a:r>
          </a:p>
          <a:p>
            <a:pPr lvl="1"/>
            <a:r>
              <a:rPr lang="en-US" sz="2000" dirty="0" smtClean="0"/>
              <a:t>Prototype tested at CERN beam test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Noise evaluation</a:t>
            </a:r>
          </a:p>
          <a:p>
            <a:pPr lvl="1"/>
            <a:r>
              <a:rPr lang="en-US" sz="2000" dirty="0" smtClean="0"/>
              <a:t>Investigating noise we have seen during DESY test</a:t>
            </a:r>
          </a:p>
          <a:p>
            <a:pPr lvl="1"/>
            <a:r>
              <a:rPr lang="en-US" sz="2000" dirty="0" smtClean="0"/>
              <a:t>Do dedicated tests in </a:t>
            </a:r>
            <a:br>
              <a:rPr lang="en-US" sz="2000" dirty="0" smtClean="0"/>
            </a:br>
            <a:r>
              <a:rPr lang="en-US" sz="2000" dirty="0" smtClean="0"/>
              <a:t>our lab.</a:t>
            </a:r>
            <a:endParaRPr lang="en-US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5"/>
          <a:stretch/>
        </p:blipFill>
        <p:spPr>
          <a:xfrm>
            <a:off x="145753" y="1844824"/>
            <a:ext cx="5112568" cy="39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3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Control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920" y="1628800"/>
            <a:ext cx="8229600" cy="4752975"/>
          </a:xfrm>
        </p:spPr>
        <p:txBody>
          <a:bodyPr/>
          <a:lstStyle/>
          <a:p>
            <a:r>
              <a:rPr lang="en-US" sz="2400" dirty="0" smtClean="0"/>
              <a:t>Had discussion with PXD group about common design of slow and run control in EPICs</a:t>
            </a:r>
          </a:p>
          <a:p>
            <a:r>
              <a:rPr lang="en-US" sz="2400" dirty="0" smtClean="0"/>
              <a:t>Agreed to common use of software builds (CSS, EPICS)</a:t>
            </a:r>
          </a:p>
          <a:p>
            <a:r>
              <a:rPr lang="en-US" sz="2400" dirty="0" smtClean="0"/>
              <a:t>Same strategy and look &amp; feel for user interfaces</a:t>
            </a:r>
          </a:p>
          <a:p>
            <a:r>
              <a:rPr lang="en-US" sz="2400" dirty="0" smtClean="0"/>
              <a:t>PV (process variable) conventions will be extended to cover both PXD and SVD </a:t>
            </a:r>
          </a:p>
          <a:p>
            <a:r>
              <a:rPr lang="en-US" sz="2400" dirty="0" smtClean="0"/>
              <a:t>Main difference between SVD and PXD</a:t>
            </a:r>
          </a:p>
          <a:p>
            <a:pPr lvl="1"/>
            <a:r>
              <a:rPr lang="en-US" sz="2000" dirty="0" smtClean="0"/>
              <a:t>PXD has very complex power up sequence</a:t>
            </a:r>
          </a:p>
          <a:p>
            <a:pPr lvl="1"/>
            <a:r>
              <a:rPr lang="en-US" sz="2000" dirty="0" smtClean="0"/>
              <a:t>SVD also has to consider copper system, which runs on NSM</a:t>
            </a:r>
          </a:p>
          <a:p>
            <a:r>
              <a:rPr lang="en-US" sz="2400" dirty="0" smtClean="0"/>
              <a:t>Agreed to arrange common meetings in future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122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3583" y="1628775"/>
            <a:ext cx="8648897" cy="4752975"/>
          </a:xfrm>
        </p:spPr>
        <p:txBody>
          <a:bodyPr/>
          <a:lstStyle/>
          <a:p>
            <a:r>
              <a:rPr lang="en-US" dirty="0" smtClean="0"/>
              <a:t>Activities and progress since last meeting</a:t>
            </a:r>
          </a:p>
          <a:p>
            <a:pPr lvl="1"/>
            <a:r>
              <a:rPr lang="en-US" dirty="0" smtClean="0"/>
              <a:t>SVD group organization</a:t>
            </a:r>
          </a:p>
          <a:p>
            <a:pPr lvl="1"/>
            <a:r>
              <a:rPr lang="en-US" dirty="0" smtClean="0"/>
              <a:t>SVD beam test at CERN </a:t>
            </a:r>
          </a:p>
          <a:p>
            <a:pPr lvl="1"/>
            <a:r>
              <a:rPr lang="en-US" dirty="0" smtClean="0"/>
              <a:t>BPAC SVD production readiness review</a:t>
            </a:r>
          </a:p>
          <a:p>
            <a:pPr lvl="1"/>
            <a:r>
              <a:rPr lang="en-US" dirty="0" smtClean="0"/>
              <a:t>Assembly site qualifications and other QC/QA issues</a:t>
            </a:r>
          </a:p>
          <a:p>
            <a:pPr lvl="1"/>
            <a:r>
              <a:rPr lang="en-US" dirty="0" smtClean="0"/>
              <a:t>Pitch adapter issues (</a:t>
            </a:r>
            <a:r>
              <a:rPr lang="en-US" dirty="0" err="1" smtClean="0"/>
              <a:t>FlexPA</a:t>
            </a:r>
            <a:r>
              <a:rPr lang="en-US" dirty="0" smtClean="0"/>
              <a:t> and PA0)</a:t>
            </a:r>
          </a:p>
          <a:p>
            <a:pPr lvl="1"/>
            <a:r>
              <a:rPr lang="en-US" dirty="0" smtClean="0"/>
              <a:t>Logistics of ladder components</a:t>
            </a:r>
          </a:p>
          <a:p>
            <a:pPr lvl="1"/>
            <a:r>
              <a:rPr lang="en-US" dirty="0" smtClean="0"/>
              <a:t>Mechanics: cooling pipes and cable routing</a:t>
            </a:r>
          </a:p>
          <a:p>
            <a:pPr lvl="1"/>
            <a:r>
              <a:rPr lang="en-US" dirty="0" smtClean="0"/>
              <a:t>etc. 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8067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3"/>
            <a:ext cx="8712967" cy="4824958"/>
          </a:xfrm>
        </p:spPr>
        <p:txBody>
          <a:bodyPr/>
          <a:lstStyle/>
          <a:p>
            <a:r>
              <a:rPr lang="en-US" sz="2800" dirty="0" smtClean="0"/>
              <a:t>New SVD group organization </a:t>
            </a:r>
          </a:p>
          <a:p>
            <a:pPr lvl="1"/>
            <a:r>
              <a:rPr lang="en-US" sz="2400" dirty="0" smtClean="0"/>
              <a:t>Ratified by SVD IB in December</a:t>
            </a:r>
          </a:p>
          <a:p>
            <a:pPr lvl="1"/>
            <a:r>
              <a:rPr lang="en-US" sz="2400" dirty="0" smtClean="0"/>
              <a:t>Definition of sub-group </a:t>
            </a:r>
            <a:r>
              <a:rPr lang="en-US" sz="2400" smtClean="0"/>
              <a:t>organization ongoing</a:t>
            </a:r>
            <a:endParaRPr lang="en-US" sz="2400" dirty="0" smtClean="0"/>
          </a:p>
          <a:p>
            <a:r>
              <a:rPr lang="en-US" sz="2800" dirty="0" smtClean="0"/>
              <a:t>Assembly site qualifications quite advanced</a:t>
            </a:r>
          </a:p>
          <a:p>
            <a:pPr lvl="1"/>
            <a:r>
              <a:rPr lang="en-US" sz="2400" dirty="0" smtClean="0"/>
              <a:t>Class C qualification done for Pisa, IPMU and Vienna</a:t>
            </a:r>
          </a:p>
          <a:p>
            <a:pPr lvl="1"/>
            <a:r>
              <a:rPr lang="en-US" sz="2400" dirty="0" smtClean="0"/>
              <a:t>TIFR will follow in Feb., Melbourne foreseen for March</a:t>
            </a:r>
          </a:p>
          <a:p>
            <a:r>
              <a:rPr lang="en-US" sz="2800" dirty="0" smtClean="0"/>
              <a:t>PA0 problem not yet solved but test production of promising design will start soon</a:t>
            </a:r>
          </a:p>
          <a:p>
            <a:r>
              <a:rPr lang="en-US" sz="2800" dirty="0"/>
              <a:t>Progress made in many fields</a:t>
            </a:r>
          </a:p>
          <a:p>
            <a:pPr lvl="1"/>
            <a:r>
              <a:rPr lang="en-US" sz="2400" dirty="0"/>
              <a:t>Will hear details in SVD sessions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21 Jan. 2015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2204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57626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pic>
        <p:nvPicPr>
          <p:cNvPr id="8" name="Picture 4" descr="http://www.brennr.de/wp-content/uploads/2010/11/zielflag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381929"/>
            <a:ext cx="3888432" cy="29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84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SVD Group </a:t>
            </a:r>
            <a:r>
              <a:rPr lang="de-AT" dirty="0" err="1" smtClean="0"/>
              <a:t>Organization</a:t>
            </a:r>
            <a:endParaRPr lang="de-AT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55" y="1518704"/>
            <a:ext cx="8796915" cy="496855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 Irmler (HEPHY Vienna)</a:t>
            </a:r>
            <a:endParaRPr lang="de-AT" alt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21 Jan. 2015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5894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Sub-Group Coordinators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41545"/>
              </p:ext>
            </p:extLst>
          </p:nvPr>
        </p:nvGraphicFramePr>
        <p:xfrm>
          <a:off x="179512" y="1700808"/>
          <a:ext cx="8784976" cy="356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2160240"/>
                <a:gridCol w="1908212"/>
                <a:gridCol w="2196244"/>
              </a:tblGrid>
              <a:tr h="497432">
                <a:tc>
                  <a:txBody>
                    <a:bodyPr/>
                    <a:lstStyle/>
                    <a:p>
                      <a:r>
                        <a:rPr lang="en-US" dirty="0" smtClean="0"/>
                        <a:t>Sub-group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Deputy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Advisor</a:t>
                      </a:r>
                      <a:endParaRPr lang="en-US" dirty="0"/>
                    </a:p>
                  </a:txBody>
                  <a:tcPr/>
                </a:tc>
              </a:tr>
              <a:tr h="582688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Florian Buchsteiner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Markus</a:t>
                      </a:r>
                      <a:r>
                        <a:rPr lang="en-US" baseline="0" dirty="0" smtClean="0"/>
                        <a:t> Friedl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Filippo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Bosi</a:t>
                      </a:r>
                      <a:endParaRPr lang="en-US" dirty="0"/>
                    </a:p>
                  </a:txBody>
                  <a:tcPr/>
                </a:tc>
              </a:tr>
              <a:tr h="497432">
                <a:tc>
                  <a:txBody>
                    <a:bodyPr/>
                    <a:lstStyle/>
                    <a:p>
                      <a:r>
                        <a:rPr lang="en-US" dirty="0" smtClean="0"/>
                        <a:t>Ladders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Takeo Higuchi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Yoshiyuki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Onuki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Giuliana Rizzo</a:t>
                      </a:r>
                      <a:endParaRPr lang="en-US" dirty="0"/>
                    </a:p>
                  </a:txBody>
                  <a:tcPr/>
                </a:tc>
              </a:tr>
              <a:tr h="497432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Markus Friedl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432">
                <a:tc>
                  <a:txBody>
                    <a:bodyPr/>
                    <a:lstStyle/>
                    <a:p>
                      <a:r>
                        <a:rPr lang="en-US" dirty="0" smtClean="0"/>
                        <a:t>Monitoring &amp; Interlocks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Lorenzo Vitale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432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Andrzej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Bozek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432">
                <a:tc>
                  <a:txBody>
                    <a:bodyPr/>
                    <a:lstStyle/>
                    <a:p>
                      <a:r>
                        <a:rPr lang="en-US" dirty="0" smtClean="0"/>
                        <a:t>Commissioning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Katsuro</a:t>
                      </a:r>
                      <a:r>
                        <a:rPr lang="en-US" baseline="0" dirty="0" smtClean="0"/>
                        <a:t> Nakamura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23528" y="5445224"/>
            <a:ext cx="8712968" cy="936526"/>
          </a:xfrm>
        </p:spPr>
        <p:txBody>
          <a:bodyPr/>
          <a:lstStyle/>
          <a:p>
            <a:r>
              <a:rPr lang="en-US" sz="2000" dirty="0" smtClean="0"/>
              <a:t>Coordinators are contact persons of their fields</a:t>
            </a:r>
          </a:p>
          <a:p>
            <a:r>
              <a:rPr lang="en-US" sz="2000" dirty="0" smtClean="0"/>
              <a:t>Details about sub-group organization will be shown in SVD sessions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500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Beam Test Nov. 2014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9" y="1690130"/>
            <a:ext cx="4032448" cy="4475174"/>
          </a:xfrm>
        </p:spPr>
        <p:txBody>
          <a:bodyPr/>
          <a:lstStyle/>
          <a:p>
            <a:r>
              <a:rPr lang="en-US" sz="2400" dirty="0" smtClean="0"/>
              <a:t>Belle II setup in H6A</a:t>
            </a:r>
          </a:p>
          <a:p>
            <a:pPr lvl="1"/>
            <a:r>
              <a:rPr lang="en-US" sz="2000" dirty="0" smtClean="0"/>
              <a:t>DESY module stack</a:t>
            </a:r>
          </a:p>
          <a:p>
            <a:pPr lvl="1"/>
            <a:r>
              <a:rPr lang="en-US" sz="2000" dirty="0" smtClean="0"/>
              <a:t>FADC</a:t>
            </a:r>
            <a:r>
              <a:rPr lang="en-US" sz="2000" dirty="0" smtClean="0">
                <a:sym typeface="Wingdings" panose="05000000000000000000" pitchFamily="2" charset="2"/>
              </a:rPr>
              <a:t>FTBDATCON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VME readout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Stable CO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 cooling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Unstable due to firmware bugs related to standalone trigger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FADC controller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Finally were able to take some data</a:t>
            </a:r>
            <a:endParaRPr lang="en-US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pic>
        <p:nvPicPr>
          <p:cNvPr id="9" name="Picture 2" descr="C:\Users\friedl\Desktop\michael_schnell\beamsp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00794"/>
            <a:ext cx="3520631" cy="2685291"/>
          </a:xfrm>
          <a:prstGeom prst="rect">
            <a:avLst/>
          </a:prstGeom>
          <a:noFill/>
        </p:spPr>
      </p:pic>
      <p:pic>
        <p:nvPicPr>
          <p:cNvPr id="7" name="Picture 2" descr="C:\Users\friedl\Desktop\b2svdsetup.jpg"/>
          <p:cNvPicPr>
            <a:picLocks noChangeAspect="1" noChangeArrowheads="1"/>
          </p:cNvPicPr>
          <p:nvPr/>
        </p:nvPicPr>
        <p:blipFill rotWithShape="1">
          <a:blip r:embed="rId3" cstate="print"/>
          <a:srcRect t="9607" b="15464"/>
          <a:stretch/>
        </p:blipFill>
        <p:spPr bwMode="auto">
          <a:xfrm>
            <a:off x="4480996" y="1618122"/>
            <a:ext cx="4508829" cy="2170918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6735410" y="2478626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16659" y="2355515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CO2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battery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28034" y="2355515"/>
            <a:ext cx="72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FADC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884368" y="5622339"/>
            <a:ext cx="119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 map L4</a:t>
            </a:r>
            <a:br>
              <a:rPr lang="en-US" dirty="0" smtClean="0"/>
            </a:br>
            <a:r>
              <a:rPr lang="en-US" dirty="0" smtClean="0"/>
              <a:t>DATCON</a:t>
            </a:r>
          </a:p>
          <a:p>
            <a:r>
              <a:rPr lang="en-US" dirty="0" smtClean="0"/>
              <a:t>M. Schnell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friedl\Desktop\aidaset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08920"/>
            <a:ext cx="4229484" cy="299037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Beam Test Nov. 2014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1531" y="1673300"/>
            <a:ext cx="4032448" cy="4852044"/>
          </a:xfrm>
        </p:spPr>
        <p:txBody>
          <a:bodyPr/>
          <a:lstStyle/>
          <a:p>
            <a:r>
              <a:rPr lang="en-US" sz="2400" dirty="0" smtClean="0"/>
              <a:t>Parasitic setup in H6B</a:t>
            </a:r>
          </a:p>
          <a:p>
            <a:pPr lvl="1"/>
            <a:r>
              <a:rPr lang="en-US" sz="2000" dirty="0" smtClean="0"/>
              <a:t>AIDA and Infineon sensors</a:t>
            </a:r>
          </a:p>
          <a:p>
            <a:pPr lvl="1"/>
            <a:r>
              <a:rPr lang="en-US" sz="2000" dirty="0" smtClean="0"/>
              <a:t>“SVD3” readout system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DUT embedded in AIDA telescope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Finally used to test SVD forward and backward modules from Pisa</a:t>
            </a:r>
          </a:p>
          <a:p>
            <a:pPr lvl="1"/>
            <a:r>
              <a:rPr lang="en-US" sz="2000" dirty="0" smtClean="0"/>
              <a:t>Studied behavior of </a:t>
            </a:r>
            <a:br>
              <a:rPr lang="en-US" sz="2000" dirty="0" smtClean="0"/>
            </a:br>
            <a:r>
              <a:rPr lang="en-US" sz="2000" dirty="0" smtClean="0"/>
              <a:t>known sensor defects</a:t>
            </a:r>
          </a:p>
          <a:p>
            <a:r>
              <a:rPr lang="en-US" sz="2400" dirty="0" smtClean="0"/>
              <a:t>Allows resolution study on both HPK and Micron sensors </a:t>
            </a:r>
            <a:r>
              <a:rPr lang="en-US" sz="2400" dirty="0" smtClean="0">
                <a:sym typeface="Wingdings" panose="05000000000000000000" pitchFamily="2" charset="2"/>
              </a:rPr>
              <a:t> B. Würkner</a:t>
            </a:r>
            <a:endParaRPr lang="en-US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5687632" y="170080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AIDA telescope</a:t>
            </a:r>
            <a:endParaRPr lang="en-US" sz="2400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6984268" y="2177474"/>
            <a:ext cx="612068" cy="1179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6624229" y="2177474"/>
            <a:ext cx="360039" cy="1179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148254" y="5921208"/>
            <a:ext cx="98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DUT</a:t>
            </a:r>
            <a:endParaRPr lang="en-US" sz="2400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 flipV="1">
            <a:off x="7199785" y="3861048"/>
            <a:ext cx="396551" cy="2047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0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BPAC Production Readiness Review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556792"/>
            <a:ext cx="8476814" cy="4824958"/>
          </a:xfrm>
        </p:spPr>
        <p:txBody>
          <a:bodyPr/>
          <a:lstStyle/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Nov. @ IPMU</a:t>
            </a:r>
          </a:p>
          <a:p>
            <a:r>
              <a:rPr lang="en-US" sz="2400" dirty="0" smtClean="0"/>
              <a:t>Focused on ladder SVD </a:t>
            </a:r>
            <a:br>
              <a:rPr lang="en-US" sz="2400" dirty="0" smtClean="0"/>
            </a:br>
            <a:r>
              <a:rPr lang="en-US" sz="2400" dirty="0" smtClean="0"/>
              <a:t>production readiness</a:t>
            </a:r>
          </a:p>
          <a:p>
            <a:r>
              <a:rPr lang="en-US" sz="2400" dirty="0" smtClean="0"/>
              <a:t>Also covered:</a:t>
            </a:r>
          </a:p>
          <a:p>
            <a:pPr lvl="1"/>
            <a:r>
              <a:rPr lang="en-US" sz="2000" dirty="0" smtClean="0"/>
              <a:t>Mechanics</a:t>
            </a:r>
          </a:p>
          <a:p>
            <a:pPr lvl="1"/>
            <a:r>
              <a:rPr lang="en-US" sz="2000" dirty="0" smtClean="0"/>
              <a:t>Electronics </a:t>
            </a:r>
          </a:p>
          <a:p>
            <a:pPr lvl="1"/>
            <a:r>
              <a:rPr lang="en-US" sz="2000" dirty="0" smtClean="0"/>
              <a:t>Thermal mockup</a:t>
            </a:r>
          </a:p>
          <a:p>
            <a:r>
              <a:rPr lang="en-US" sz="2400" dirty="0" smtClean="0"/>
              <a:t>Report received recently</a:t>
            </a:r>
          </a:p>
          <a:p>
            <a:pPr lvl="1"/>
            <a:r>
              <a:rPr lang="en-US" sz="2000" dirty="0" smtClean="0"/>
              <a:t>Will be discussed in SVD session</a:t>
            </a:r>
          </a:p>
          <a:p>
            <a:r>
              <a:rPr lang="en-US" sz="2400" dirty="0" smtClean="0"/>
              <a:t>VXD related</a:t>
            </a:r>
          </a:p>
          <a:p>
            <a:pPr lvl="1"/>
            <a:r>
              <a:rPr lang="en-US" sz="2000" dirty="0" smtClean="0"/>
              <a:t>Results from thermal mockup too late for ladder assembly</a:t>
            </a:r>
          </a:p>
          <a:p>
            <a:pPr lvl="1"/>
            <a:r>
              <a:rPr lang="en-US" sz="2000" dirty="0" smtClean="0"/>
              <a:t>Should perform additional SVD+PXD noise tests </a:t>
            </a:r>
            <a:r>
              <a:rPr lang="en-US" sz="2000" dirty="0" err="1" smtClean="0"/>
              <a:t>asap</a:t>
            </a:r>
            <a:endParaRPr lang="en-US" sz="20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106" y="1655434"/>
            <a:ext cx="4520502" cy="2816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0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Qualification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340769"/>
            <a:ext cx="8424167" cy="5040982"/>
          </a:xfrm>
        </p:spPr>
        <p:txBody>
          <a:bodyPr/>
          <a:lstStyle/>
          <a:p>
            <a:r>
              <a:rPr lang="en-US" sz="2000" dirty="0"/>
              <a:t>SVD </a:t>
            </a:r>
            <a:r>
              <a:rPr lang="en-US" sz="2000" dirty="0" smtClean="0"/>
              <a:t>ladders / modules will be built by 5 groups</a:t>
            </a:r>
            <a:endParaRPr lang="en-US" sz="1800" dirty="0"/>
          </a:p>
          <a:p>
            <a:r>
              <a:rPr lang="en-US" sz="2000" b="1" dirty="0" smtClean="0">
                <a:solidFill>
                  <a:srgbClr val="00B050"/>
                </a:solidFill>
              </a:rPr>
              <a:t>Assembly groups need </a:t>
            </a:r>
            <a:r>
              <a:rPr lang="en-US" sz="2000" b="1" dirty="0">
                <a:solidFill>
                  <a:srgbClr val="00B050"/>
                </a:solidFill>
              </a:rPr>
              <a:t>to be officially qualified before </a:t>
            </a:r>
            <a:r>
              <a:rPr lang="en-US" sz="2000" b="1" dirty="0" smtClean="0">
                <a:solidFill>
                  <a:srgbClr val="00B050"/>
                </a:solidFill>
              </a:rPr>
              <a:t>starting </a:t>
            </a:r>
            <a:r>
              <a:rPr lang="en-US" sz="2000" b="1" dirty="0">
                <a:solidFill>
                  <a:srgbClr val="00B050"/>
                </a:solidFill>
              </a:rPr>
              <a:t>to work production level components</a:t>
            </a:r>
          </a:p>
          <a:p>
            <a:r>
              <a:rPr lang="en-US" sz="2000" dirty="0"/>
              <a:t>Class definition of components: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Partial </a:t>
            </a:r>
            <a:r>
              <a:rPr lang="en-US" sz="2000" dirty="0">
                <a:solidFill>
                  <a:srgbClr val="00B050"/>
                </a:solidFill>
              </a:rPr>
              <a:t>class C qualification </a:t>
            </a:r>
            <a:r>
              <a:rPr lang="en-US" sz="2000" dirty="0"/>
              <a:t>is possible </a:t>
            </a:r>
          </a:p>
          <a:p>
            <a:r>
              <a:rPr lang="en-US" sz="2000" dirty="0" smtClean="0"/>
              <a:t>Requires </a:t>
            </a:r>
            <a:r>
              <a:rPr lang="en-US" sz="2000" dirty="0"/>
              <a:t>all steps except for the </a:t>
            </a:r>
            <a:r>
              <a:rPr lang="en-US" sz="2000" dirty="0" smtClean="0"/>
              <a:t>electrically </a:t>
            </a:r>
            <a:r>
              <a:rPr lang="en-US" sz="2000" dirty="0"/>
              <a:t>functional class B </a:t>
            </a:r>
            <a:r>
              <a:rPr lang="en-US" sz="2000" dirty="0" smtClean="0"/>
              <a:t>module</a:t>
            </a:r>
            <a:endParaRPr lang="en-US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55576" y="2836520"/>
          <a:ext cx="7632848" cy="239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3456"/>
                <a:gridCol w="67193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 quality component.</a:t>
                      </a:r>
                      <a:r>
                        <a:rPr lang="en-US" baseline="0" dirty="0" smtClean="0"/>
                        <a:t> Good for installation.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Fully functional component, but of reduced quality.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Mechanical,</a:t>
                      </a:r>
                      <a:r>
                        <a:rPr lang="en-US" baseline="0" dirty="0" smtClean="0"/>
                        <a:t> not electrically working component, but with all the features and precision of a class B (chips, sensors, </a:t>
                      </a:r>
                      <a:r>
                        <a:rPr lang="en-US" baseline="0" dirty="0" err="1" smtClean="0"/>
                        <a:t>wirebonds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component, possibly with missing chips, no </a:t>
                      </a:r>
                      <a:r>
                        <a:rPr lang="en-US" dirty="0" err="1" smtClean="0"/>
                        <a:t>wirebonding</a:t>
                      </a:r>
                      <a:r>
                        <a:rPr lang="en-US" dirty="0" smtClean="0"/>
                        <a:t>, aluminum sensors, reduced precision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9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Qualification Reviews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680942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/>
              <a:t>reviews help the groups to</a:t>
            </a:r>
          </a:p>
          <a:p>
            <a:pPr lvl="1"/>
            <a:r>
              <a:rPr lang="en-US" sz="1800" dirty="0"/>
              <a:t>Design stable and reliable </a:t>
            </a:r>
            <a:r>
              <a:rPr lang="en-US" sz="1800" b="1" dirty="0">
                <a:solidFill>
                  <a:srgbClr val="FF0000"/>
                </a:solidFill>
              </a:rPr>
              <a:t>procedures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Document</a:t>
            </a:r>
            <a:r>
              <a:rPr lang="en-US" sz="1800" dirty="0"/>
              <a:t> the procedures and the QC/QA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Communicate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with other sites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Organize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the manpower and schedule</a:t>
            </a:r>
          </a:p>
          <a:p>
            <a:r>
              <a:rPr lang="en-US" sz="2000" b="1" dirty="0"/>
              <a:t>It should not be a one-time event, but rather a work </a:t>
            </a:r>
            <a:r>
              <a:rPr lang="en-US" sz="2000" b="1" dirty="0" smtClean="0"/>
              <a:t>method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dirty="0" smtClean="0"/>
              <a:t>SVD </a:t>
            </a:r>
            <a:r>
              <a:rPr lang="en-US" sz="2000" dirty="0"/>
              <a:t>QCG is responsible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/>
              <a:t>qualifying the sites.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qualification site visit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committee is required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grpSp>
        <p:nvGrpSpPr>
          <p:cNvPr id="8" name="Gruppieren 7"/>
          <p:cNvGrpSpPr/>
          <p:nvPr/>
        </p:nvGrpSpPr>
        <p:grpSpPr>
          <a:xfrm>
            <a:off x="4572000" y="3861048"/>
            <a:ext cx="4320480" cy="2592288"/>
            <a:chOff x="4211960" y="3079478"/>
            <a:chExt cx="4861085" cy="3373858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1960" y="3079478"/>
              <a:ext cx="4861085" cy="3373858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6979991" y="4635884"/>
              <a:ext cx="1624457" cy="2403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5 February 2015</a:t>
              </a:r>
              <a:endParaRPr lang="en-US" sz="1200" dirty="0"/>
            </a:p>
          </p:txBody>
        </p:sp>
      </p:grpSp>
      <p:sp>
        <p:nvSpPr>
          <p:cNvPr id="12" name="Abgerundetes Rechteck 11"/>
          <p:cNvSpPr/>
          <p:nvPr/>
        </p:nvSpPr>
        <p:spPr>
          <a:xfrm>
            <a:off x="4455472" y="5013176"/>
            <a:ext cx="4509016" cy="228395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bgerundetes Rechteck 12"/>
          <p:cNvSpPr/>
          <p:nvPr/>
        </p:nvSpPr>
        <p:spPr>
          <a:xfrm>
            <a:off x="4453862" y="5470357"/>
            <a:ext cx="4509016" cy="22839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2011.11.17_svdoverview_friedl</Template>
  <TotalTime>0</TotalTime>
  <Words>1080</Words>
  <Application>Microsoft Office PowerPoint</Application>
  <PresentationFormat>Bildschirmpräsentation (4:3)</PresentationFormat>
  <Paragraphs>256</Paragraphs>
  <Slides>21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Consolas</vt:lpstr>
      <vt:lpstr>Corbel</vt:lpstr>
      <vt:lpstr>Wingdings</vt:lpstr>
      <vt:lpstr>Wingdings 2</vt:lpstr>
      <vt:lpstr>Wingdings 3</vt:lpstr>
      <vt:lpstr>Standarddesign</vt:lpstr>
      <vt:lpstr>Metro</vt:lpstr>
      <vt:lpstr>Overview SVD</vt:lpstr>
      <vt:lpstr>Introduction</vt:lpstr>
      <vt:lpstr>SVD Group Organization</vt:lpstr>
      <vt:lpstr>SVD Sub-Group Coordinators</vt:lpstr>
      <vt:lpstr>CERN Beam Test Nov. 2014 </vt:lpstr>
      <vt:lpstr>CERN Beam Test Nov. 2014 </vt:lpstr>
      <vt:lpstr>BPAC Production Readiness Review</vt:lpstr>
      <vt:lpstr>Site Qualification</vt:lpstr>
      <vt:lpstr>Site Qualification Reviews</vt:lpstr>
      <vt:lpstr>Other QC/QA Issues</vt:lpstr>
      <vt:lpstr>Pitch Adapters</vt:lpstr>
      <vt:lpstr>Pitch Adapters Issues</vt:lpstr>
      <vt:lpstr>FlexPA Status</vt:lpstr>
      <vt:lpstr>PA0 Status</vt:lpstr>
      <vt:lpstr>Logistics</vt:lpstr>
      <vt:lpstr>Construction Database</vt:lpstr>
      <vt:lpstr>Mechanics</vt:lpstr>
      <vt:lpstr>Electronics</vt:lpstr>
      <vt:lpstr>Slow Control</vt:lpstr>
      <vt:lpstr>Summary</vt:lpstr>
      <vt:lpstr>Thank You!</vt:lpstr>
    </vt:vector>
  </TitlesOfParts>
  <Company>HEPHY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Irmler</dc:creator>
  <cp:lastModifiedBy>Christian Irmler</cp:lastModifiedBy>
  <cp:revision>875</cp:revision>
  <cp:lastPrinted>2012-02-05T20:44:11Z</cp:lastPrinted>
  <dcterms:created xsi:type="dcterms:W3CDTF">2008-09-01T14:36:39Z</dcterms:created>
  <dcterms:modified xsi:type="dcterms:W3CDTF">2015-01-21T08:18:16Z</dcterms:modified>
</cp:coreProperties>
</file>