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77" r:id="rId4"/>
    <p:sldId id="265" r:id="rId5"/>
    <p:sldId id="262" r:id="rId6"/>
    <p:sldId id="278" r:id="rId7"/>
    <p:sldId id="266" r:id="rId8"/>
    <p:sldId id="267" r:id="rId9"/>
    <p:sldId id="268" r:id="rId10"/>
    <p:sldId id="269" r:id="rId11"/>
    <p:sldId id="270" r:id="rId12"/>
    <p:sldId id="271" r:id="rId13"/>
    <p:sldId id="280" r:id="rId14"/>
    <p:sldId id="274" r:id="rId15"/>
    <p:sldId id="281" r:id="rId16"/>
    <p:sldId id="282" r:id="rId17"/>
    <p:sldId id="284" r:id="rId18"/>
    <p:sldId id="285" r:id="rId19"/>
    <p:sldId id="283" r:id="rId20"/>
    <p:sldId id="276" r:id="rId21"/>
    <p:sldId id="259" r:id="rId22"/>
  </p:sldIdLst>
  <p:sldSz cx="9144000" cy="6858000" type="screen4x3"/>
  <p:notesSz cx="6794500" cy="9918700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Buchsteiner" initials="FB" lastIdx="1" clrIdx="0">
    <p:extLst>
      <p:ext uri="{19B8F6BF-5375-455C-9EA6-DF929625EA0E}">
        <p15:presenceInfo xmlns:p15="http://schemas.microsoft.com/office/powerpoint/2012/main" userId="Florian Buchstei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A0"/>
    <a:srgbClr val="FFCC66"/>
    <a:srgbClr val="FFCC00"/>
    <a:srgbClr val="014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3" autoAdjust="0"/>
  </p:normalViewPr>
  <p:slideViewPr>
    <p:cSldViewPr>
      <p:cViewPr varScale="1">
        <p:scale>
          <a:sx n="149" d="100"/>
          <a:sy n="149" d="100"/>
        </p:scale>
        <p:origin x="147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defTabSz="955037">
              <a:defRPr sz="1300"/>
            </a:lvl1pPr>
          </a:lstStyle>
          <a:p>
            <a:endParaRPr lang="de-DE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0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algn="r" defTabSz="955037">
              <a:defRPr sz="1300"/>
            </a:lvl1pPr>
          </a:lstStyle>
          <a:p>
            <a:endParaRPr lang="de-DE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10883"/>
            <a:ext cx="5436208" cy="446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Textmasterformate durch Klicken bearbeiten</a:t>
            </a:r>
          </a:p>
          <a:p>
            <a:pPr lvl="1"/>
            <a:r>
              <a:rPr lang="de-AT" noProof="0" smtClean="0"/>
              <a:t>Zweite Ebene</a:t>
            </a:r>
          </a:p>
          <a:p>
            <a:pPr lvl="2"/>
            <a:r>
              <a:rPr lang="de-AT" noProof="0" smtClean="0"/>
              <a:t>Dritte Ebene</a:t>
            </a:r>
          </a:p>
          <a:p>
            <a:pPr lvl="3"/>
            <a:r>
              <a:rPr lang="de-AT" noProof="0" smtClean="0"/>
              <a:t>Vierte Ebene</a:t>
            </a:r>
          </a:p>
          <a:p>
            <a:pPr lvl="4"/>
            <a:r>
              <a:rPr lang="de-AT" noProof="0" smtClean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765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defTabSz="955037">
              <a:defRPr sz="1300"/>
            </a:lvl1pPr>
          </a:lstStyle>
          <a:p>
            <a:endParaRPr lang="de-DE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21765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algn="r" defTabSz="955037">
              <a:defRPr sz="1300"/>
            </a:lvl1pPr>
          </a:lstStyle>
          <a:p>
            <a:fld id="{B722CF67-4603-444D-8763-14C5A58511CD}" type="slidenum">
              <a:rPr lang="de-AT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3446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8437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6508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4213" y="6189663"/>
            <a:ext cx="4608512" cy="407987"/>
          </a:xfrm>
        </p:spPr>
        <p:txBody>
          <a:bodyPr anchor="ctr"/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SVD meeting</a:t>
            </a:r>
            <a:endParaRPr lang="de-AT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16413"/>
            <a:ext cx="7773988" cy="12239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689600" y="6215063"/>
            <a:ext cx="2770188" cy="333375"/>
          </a:xfrm>
        </p:spPr>
        <p:txBody>
          <a:bodyPr anchor="t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4075" y="5613400"/>
            <a:ext cx="4895850" cy="477838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pic>
        <p:nvPicPr>
          <p:cNvPr id="7" name="Picture 10" descr="hephy_svd_banner2011_en_vect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C971E-B2F2-4949-99B8-CF299ECFDC45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36613"/>
            <a:ext cx="2058988" cy="55451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29325" cy="55451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E557-29F1-4264-B462-3F8D20711755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752E-CC6F-4124-AE2E-5DD91DD2A8C1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8186-3D00-442E-AF80-7408F228181C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CB28-EEC8-4D5B-A104-E1C49F26DBB0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DAB61-0960-422C-951C-65DF04B75170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67696-E179-4DCD-B749-DC1761AA9886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D0DE-28B3-4C4D-B582-8281209613C1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F23B3-523A-4970-92F2-F4435FC6D24E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AT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FE77-99C8-4801-8AA4-C02B5D1641F5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3661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Textmasterformate durch Klicken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25400">
            <a:solidFill>
              <a:srgbClr val="0061A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 sz="1800" dirty="0">
              <a:cs typeface="+mn-cs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597650"/>
            <a:ext cx="1054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1A0"/>
                </a:solidFill>
                <a:cs typeface="+mn-cs"/>
              </a:defRPr>
            </a:lvl1pPr>
          </a:lstStyle>
          <a:p>
            <a:pPr>
              <a:defRPr/>
            </a:pPr>
            <a:fld id="{E443E625-3185-4367-B677-79C562BFE437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9" name="Picture 10" descr="hephy_svd_banner2011_en_vect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  <p:sp>
        <p:nvSpPr>
          <p:cNvPr id="10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rgbClr val="0061A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0061A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0061A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1A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203">
            <a:off x="977864" y="326961"/>
            <a:ext cx="7188271" cy="534178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85800" y="4509294"/>
            <a:ext cx="7773988" cy="1223962"/>
          </a:xfrm>
        </p:spPr>
        <p:txBody>
          <a:bodyPr/>
          <a:lstStyle/>
          <a:p>
            <a:r>
              <a:rPr lang="de-DE" sz="3600" dirty="0" smtClean="0">
                <a:solidFill>
                  <a:srgbClr val="0061A0"/>
                </a:solidFill>
              </a:rPr>
              <a:t>SVD Mechanics Update</a:t>
            </a:r>
            <a:endParaRPr lang="en-US" sz="3600" dirty="0">
              <a:solidFill>
                <a:srgbClr val="0061A0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124075" y="5327426"/>
            <a:ext cx="4895850" cy="477838"/>
          </a:xfrm>
        </p:spPr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489266" y="6215063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VXD Workshop PRAGUE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b="11143"/>
          <a:stretch/>
        </p:blipFill>
        <p:spPr>
          <a:xfrm>
            <a:off x="469042" y="1556792"/>
            <a:ext cx="5653404" cy="410445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27" y="2711607"/>
            <a:ext cx="2715859" cy="1888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L4 Origami Cooling Pipes &amp; Clamps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4499992" y="1597573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L4 </a:t>
            </a:r>
            <a:r>
              <a:rPr lang="de-DE" dirty="0" smtClean="0"/>
              <a:t>Non-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return</a:t>
            </a:r>
            <a:r>
              <a:rPr lang="de-DE" dirty="0" smtClean="0"/>
              <a:t> </a:t>
            </a:r>
            <a:r>
              <a:rPr lang="de-DE" dirty="0" err="1" smtClean="0"/>
              <a:t>pipe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6084168" y="2146185"/>
            <a:ext cx="313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L4 Origami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clamp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pipes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on </a:t>
            </a:r>
            <a:r>
              <a:rPr lang="de-DE" sz="1200" dirty="0" err="1" smtClean="0"/>
              <a:t>clamps</a:t>
            </a:r>
            <a:r>
              <a:rPr lang="de-DE" sz="1200" dirty="0" smtClean="0"/>
              <a:t> after </a:t>
            </a:r>
            <a:r>
              <a:rPr lang="de-DE" sz="1200" dirty="0" err="1" smtClean="0"/>
              <a:t>mounting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2171876" y="2407795"/>
            <a:ext cx="3912292" cy="13614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7" idx="1"/>
          </p:cNvCxnSpPr>
          <p:nvPr/>
        </p:nvCxnSpPr>
        <p:spPr>
          <a:xfrm flipH="1">
            <a:off x="2570898" y="1766850"/>
            <a:ext cx="1929094" cy="1734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758436" y="5733256"/>
            <a:ext cx="19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</a:t>
            </a:r>
            <a:r>
              <a:rPr lang="de-DE" dirty="0" err="1" smtClean="0"/>
              <a:t>to</a:t>
            </a:r>
            <a:r>
              <a:rPr lang="de-DE" dirty="0" smtClean="0"/>
              <a:t> L4 </a:t>
            </a:r>
            <a:r>
              <a:rPr lang="de-DE" dirty="0" err="1" smtClean="0"/>
              <a:t>connection</a:t>
            </a:r>
            <a:endParaRPr lang="en-US" dirty="0"/>
          </a:p>
        </p:txBody>
      </p:sp>
      <p:cxnSp>
        <p:nvCxnSpPr>
          <p:cNvPr id="36" name="Gerade Verbindung mit Pfeil 35"/>
          <p:cNvCxnSpPr>
            <a:stCxn id="35" idx="1"/>
          </p:cNvCxnSpPr>
          <p:nvPr/>
        </p:nvCxnSpPr>
        <p:spPr>
          <a:xfrm flipH="1" flipV="1">
            <a:off x="6046246" y="5229200"/>
            <a:ext cx="712190" cy="673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599341" y="157912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Origami </a:t>
            </a:r>
            <a:r>
              <a:rPr lang="de-DE" dirty="0" err="1" smtClean="0"/>
              <a:t>pipe</a:t>
            </a:r>
            <a:endParaRPr lang="en-US" dirty="0"/>
          </a:p>
        </p:txBody>
      </p:sp>
      <p:cxnSp>
        <p:nvCxnSpPr>
          <p:cNvPr id="26" name="Gerade Verbindung mit Pfeil 25"/>
          <p:cNvCxnSpPr>
            <a:stCxn id="23" idx="1"/>
          </p:cNvCxnSpPr>
          <p:nvPr/>
        </p:nvCxnSpPr>
        <p:spPr>
          <a:xfrm flipH="1">
            <a:off x="489153" y="1748403"/>
            <a:ext cx="2110188" cy="2132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62" y="3591339"/>
            <a:ext cx="2383010" cy="1885353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10</a:t>
            </a:fld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468313" y="5764078"/>
            <a:ext cx="597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1A0"/>
                </a:solidFill>
                <a:latin typeface="+mn-lt"/>
                <a:cs typeface="+mn-cs"/>
              </a:rPr>
              <a:t>Layer 4 has odd number on ladders per half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1A0"/>
                </a:solidFill>
                <a:latin typeface="+mn-lt"/>
                <a:cs typeface="+mn-cs"/>
              </a:rPr>
              <a:t>Non-cooling return pipe on top of Origami </a:t>
            </a:r>
            <a:endParaRPr lang="en-US" sz="2000" dirty="0">
              <a:solidFill>
                <a:srgbClr val="0061A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2" y="1556792"/>
            <a:ext cx="5653404" cy="46191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</a:t>
            </a:r>
            <a:r>
              <a:rPr lang="de-DE" dirty="0" smtClean="0"/>
              <a:t> BWD L5 End Rings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5076056" y="1754044"/>
            <a:ext cx="3960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3mmx45° chamfer (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en-GB" dirty="0" smtClean="0"/>
              <a:t>precision needed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1"/>
          </p:cNvCxnSpPr>
          <p:nvPr/>
        </p:nvCxnSpPr>
        <p:spPr>
          <a:xfrm flipH="1">
            <a:off x="3779912" y="1923321"/>
            <a:ext cx="1296144" cy="17029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32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Clamps </a:t>
            </a:r>
            <a:r>
              <a:rPr lang="en-US" dirty="0" smtClean="0"/>
              <a:t>For </a:t>
            </a:r>
            <a:r>
              <a:rPr lang="en-US" dirty="0"/>
              <a:t>NTC &amp; F</a:t>
            </a:r>
            <a:r>
              <a:rPr lang="en-US" dirty="0" smtClean="0"/>
              <a:t>iber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908736" y="1663816"/>
            <a:ext cx="5326528" cy="1496278"/>
            <a:chOff x="611561" y="2544170"/>
            <a:chExt cx="6764624" cy="188144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b="5362"/>
            <a:stretch/>
          </p:blipFill>
          <p:spPr>
            <a:xfrm>
              <a:off x="4208785" y="2919074"/>
              <a:ext cx="3167400" cy="150653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1" y="2544170"/>
              <a:ext cx="3265784" cy="1863746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1908736" y="3244914"/>
            <a:ext cx="257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L6 and L5 clamps</a:t>
            </a:r>
            <a:endParaRPr lang="en-US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4741224" y="3244914"/>
            <a:ext cx="24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L4 </a:t>
            </a:r>
            <a:r>
              <a:rPr lang="de-DE" sz="2000" dirty="0" err="1" smtClean="0"/>
              <a:t>clamps</a:t>
            </a:r>
            <a:endParaRPr lang="en-US" sz="20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0" t="43749" r="2768" b="24603"/>
          <a:stretch/>
        </p:blipFill>
        <p:spPr>
          <a:xfrm rot="10800000">
            <a:off x="370974" y="3952697"/>
            <a:ext cx="5315968" cy="185256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451094" y="5461581"/>
            <a:ext cx="257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L6 and L5 clamps</a:t>
            </a:r>
            <a:endParaRPr lang="en-US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958513" y="4878980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Fiber</a:t>
            </a:r>
            <a:endParaRPr lang="en-US" dirty="0"/>
          </a:p>
        </p:txBody>
      </p:sp>
      <p:cxnSp>
        <p:nvCxnSpPr>
          <p:cNvPr id="14" name="Gerade Verbindung mit Pfeil 13"/>
          <p:cNvCxnSpPr>
            <a:stCxn id="13" idx="1"/>
          </p:cNvCxnSpPr>
          <p:nvPr/>
        </p:nvCxnSpPr>
        <p:spPr>
          <a:xfrm flipH="1" flipV="1">
            <a:off x="4811395" y="4906369"/>
            <a:ext cx="1147118" cy="141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988244" y="5243403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NTC</a:t>
            </a:r>
            <a:endParaRPr lang="en-US" dirty="0"/>
          </a:p>
        </p:txBody>
      </p:sp>
      <p:cxnSp>
        <p:nvCxnSpPr>
          <p:cNvPr id="16" name="Gerade Verbindung mit Pfeil 15"/>
          <p:cNvCxnSpPr>
            <a:stCxn id="15" idx="1"/>
          </p:cNvCxnSpPr>
          <p:nvPr/>
        </p:nvCxnSpPr>
        <p:spPr>
          <a:xfrm flipH="1" flipV="1">
            <a:off x="4835471" y="5040081"/>
            <a:ext cx="1152773" cy="372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2"/>
          <p:cNvSpPr txBox="1">
            <a:spLocks/>
          </p:cNvSpPr>
          <p:nvPr/>
        </p:nvSpPr>
        <p:spPr bwMode="auto">
          <a:xfrm>
            <a:off x="251520" y="6067485"/>
            <a:ext cx="8507288" cy="83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Machining can be done at HEPHY for </a:t>
            </a:r>
            <a:r>
              <a:rPr lang="en-US" sz="2000" dirty="0" smtClean="0"/>
              <a:t>all clamps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287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The Cooling Pipe Isolation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reason for this is a better </a:t>
            </a:r>
            <a:r>
              <a:rPr lang="en-US" dirty="0" smtClean="0"/>
              <a:t>noise behavior</a:t>
            </a:r>
            <a:endParaRPr lang="en-US" dirty="0"/>
          </a:p>
          <a:p>
            <a:r>
              <a:rPr lang="en-US" dirty="0" smtClean="0"/>
              <a:t>Grounding concept (VXD):</a:t>
            </a:r>
          </a:p>
          <a:p>
            <a:pPr lvl="1"/>
            <a:r>
              <a:rPr lang="en-US" dirty="0" smtClean="0"/>
              <a:t>The VXD </a:t>
            </a:r>
            <a:r>
              <a:rPr lang="en-US" dirty="0" smtClean="0"/>
              <a:t>common </a:t>
            </a:r>
            <a:r>
              <a:rPr lang="en-US" dirty="0" smtClean="0"/>
              <a:t>grounding point is the end flange (aluminum)</a:t>
            </a:r>
          </a:p>
          <a:p>
            <a:pPr lvl="2"/>
            <a:r>
              <a:rPr lang="en-US" dirty="0" smtClean="0"/>
              <a:t>The electrical components on the ladders are grounded on the end mounts (BWD/FWD)</a:t>
            </a:r>
          </a:p>
          <a:p>
            <a:pPr lvl="2"/>
            <a:r>
              <a:rPr lang="en-US" dirty="0" smtClean="0"/>
              <a:t>The end mounts are grounded over the end rings and the are grounded with the cooling pipes to the end flange</a:t>
            </a:r>
            <a:endParaRPr lang="en-US" dirty="0"/>
          </a:p>
          <a:p>
            <a:pPr lvl="2"/>
            <a:r>
              <a:rPr lang="en-US" dirty="0" smtClean="0"/>
              <a:t>Cooling pipes need to be isolated towards outside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621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66"/>
          <p:cNvPicPr>
            <a:picLocks noChangeAspect="1"/>
          </p:cNvPicPr>
          <p:nvPr/>
        </p:nvPicPr>
        <p:blipFill rotWithShape="1">
          <a:blip r:embed="rId2"/>
          <a:srcRect l="1864"/>
          <a:stretch/>
        </p:blipFill>
        <p:spPr>
          <a:xfrm>
            <a:off x="-2604" y="1340768"/>
            <a:ext cx="7583314" cy="46992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36613"/>
            <a:ext cx="9144000" cy="576262"/>
          </a:xfrm>
        </p:spPr>
        <p:txBody>
          <a:bodyPr/>
          <a:lstStyle/>
          <a:p>
            <a:r>
              <a:rPr lang="en-US" sz="2800" dirty="0" smtClean="0"/>
              <a:t>BWD Cooling Pipe Isolation</a:t>
            </a:r>
            <a:endParaRPr lang="en-US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4678933" y="1794302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Ceramic</a:t>
            </a:r>
            <a:r>
              <a:rPr lang="de-DE" dirty="0" smtClean="0"/>
              <a:t> </a:t>
            </a:r>
            <a:r>
              <a:rPr lang="en-GB" dirty="0" smtClean="0"/>
              <a:t>isolator</a:t>
            </a:r>
            <a:r>
              <a:rPr lang="de-DE" dirty="0" smtClean="0"/>
              <a:t> </a:t>
            </a:r>
            <a:r>
              <a:rPr lang="de-DE" dirty="0"/>
              <a:t>(Tscharlie)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1"/>
          </p:cNvCxnSpPr>
          <p:nvPr/>
        </p:nvCxnSpPr>
        <p:spPr>
          <a:xfrm flipH="1">
            <a:off x="2936702" y="1963579"/>
            <a:ext cx="1742231" cy="1955159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469128" y="2514382"/>
            <a:ext cx="3567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Brass </a:t>
            </a:r>
            <a:r>
              <a:rPr lang="de-DE" dirty="0" err="1" smtClean="0"/>
              <a:t>torque</a:t>
            </a:r>
            <a:r>
              <a:rPr lang="de-DE" dirty="0" smtClean="0"/>
              <a:t> </a:t>
            </a:r>
            <a:r>
              <a:rPr lang="de-DE" dirty="0" err="1" smtClean="0"/>
              <a:t>relief</a:t>
            </a:r>
            <a:r>
              <a:rPr lang="de-DE" dirty="0" smtClean="0"/>
              <a:t> (</a:t>
            </a:r>
            <a:r>
              <a:rPr lang="de-DE" dirty="0" err="1" smtClean="0"/>
              <a:t>brazed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pipe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5096304" y="2154342"/>
            <a:ext cx="3369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plate</a:t>
            </a:r>
            <a:r>
              <a:rPr lang="de-DE" dirty="0"/>
              <a:t> </a:t>
            </a:r>
            <a:r>
              <a:rPr lang="de-DE" dirty="0" smtClean="0"/>
              <a:t>(FR4, like H </a:t>
            </a:r>
            <a:r>
              <a:rPr lang="de-DE" dirty="0" err="1" smtClean="0"/>
              <a:t>shapes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14" name="Gerade Verbindung mit Pfeil 13"/>
          <p:cNvCxnSpPr>
            <a:stCxn id="13" idx="1"/>
          </p:cNvCxnSpPr>
          <p:nvPr/>
        </p:nvCxnSpPr>
        <p:spPr>
          <a:xfrm flipH="1">
            <a:off x="2879030" y="2323619"/>
            <a:ext cx="2217274" cy="211262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0" idx="1"/>
          </p:cNvCxnSpPr>
          <p:nvPr/>
        </p:nvCxnSpPr>
        <p:spPr>
          <a:xfrm flipH="1">
            <a:off x="4587354" y="2683659"/>
            <a:ext cx="881774" cy="1189009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3750692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113988" y="5981085"/>
            <a:ext cx="1979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Cover (</a:t>
            </a:r>
            <a:r>
              <a:rPr lang="de-DE" dirty="0" err="1" smtClean="0"/>
              <a:t>aluminium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41" name="Gerade Verbindung mit Pfeil 40"/>
          <p:cNvCxnSpPr>
            <a:stCxn id="40" idx="3"/>
          </p:cNvCxnSpPr>
          <p:nvPr/>
        </p:nvCxnSpPr>
        <p:spPr>
          <a:xfrm flipV="1">
            <a:off x="2093362" y="4323407"/>
            <a:ext cx="1686550" cy="182695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4258087" y="1442436"/>
            <a:ext cx="302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Mounting screws for end flange</a:t>
            </a:r>
          </a:p>
        </p:txBody>
      </p:sp>
      <p:cxnSp>
        <p:nvCxnSpPr>
          <p:cNvPr id="57" name="Gerade Verbindung mit Pfeil 56"/>
          <p:cNvCxnSpPr>
            <a:stCxn id="56" idx="1"/>
          </p:cNvCxnSpPr>
          <p:nvPr/>
        </p:nvCxnSpPr>
        <p:spPr>
          <a:xfrm flipH="1">
            <a:off x="2602879" y="1611713"/>
            <a:ext cx="1655208" cy="2223542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feld 87"/>
          <p:cNvSpPr txBox="1"/>
          <p:nvPr/>
        </p:nvSpPr>
        <p:spPr>
          <a:xfrm>
            <a:off x="6876256" y="4554354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Grounding point for pipes on the end </a:t>
            </a:r>
            <a:r>
              <a:rPr lang="en-US" dirty="0" smtClean="0"/>
              <a:t>flange (</a:t>
            </a:r>
            <a:r>
              <a:rPr lang="en-GB" dirty="0"/>
              <a:t>cable soldered to the brass torque </a:t>
            </a:r>
            <a:r>
              <a:rPr lang="en-GB" dirty="0" smtClean="0"/>
              <a:t>relief and cable lugs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92" name="Gerade Verbindung mit Pfeil 91"/>
          <p:cNvCxnSpPr>
            <a:stCxn id="88" idx="1"/>
          </p:cNvCxnSpPr>
          <p:nvPr/>
        </p:nvCxnSpPr>
        <p:spPr>
          <a:xfrm flipH="1" flipV="1">
            <a:off x="5076058" y="5085184"/>
            <a:ext cx="1800198" cy="13089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feld 94"/>
          <p:cNvSpPr txBox="1"/>
          <p:nvPr/>
        </p:nvSpPr>
        <p:spPr>
          <a:xfrm>
            <a:off x="7654767" y="2963318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End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96" name="Gerade Verbindung mit Pfeil 95"/>
          <p:cNvCxnSpPr>
            <a:stCxn id="95" idx="1"/>
          </p:cNvCxnSpPr>
          <p:nvPr/>
        </p:nvCxnSpPr>
        <p:spPr>
          <a:xfrm flipH="1">
            <a:off x="6661546" y="3132595"/>
            <a:ext cx="993221" cy="30789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0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BWD Terminals Cooling lines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20862"/>
            <a:ext cx="5003644" cy="485623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176331" y="3657117"/>
            <a:ext cx="88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right</a:t>
            </a:r>
            <a:endParaRPr lang="en-US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854699" y="3664651"/>
            <a:ext cx="88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left</a:t>
            </a:r>
            <a:endParaRPr lang="en-US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7160885" y="4118782"/>
            <a:ext cx="1155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End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10" name="Gerade Verbindung mit Pfeil 9"/>
          <p:cNvCxnSpPr>
            <a:stCxn id="9" idx="1"/>
          </p:cNvCxnSpPr>
          <p:nvPr/>
        </p:nvCxnSpPr>
        <p:spPr>
          <a:xfrm flipH="1">
            <a:off x="6167665" y="4288059"/>
            <a:ext cx="993220" cy="30789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038350" y="1783415"/>
            <a:ext cx="1885578" cy="399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/>
        </p:nvGrpSpPr>
        <p:grpSpPr>
          <a:xfrm>
            <a:off x="395536" y="1628800"/>
            <a:ext cx="1642814" cy="919177"/>
            <a:chOff x="395536" y="1628800"/>
            <a:chExt cx="1642814" cy="919177"/>
          </a:xfrm>
        </p:grpSpPr>
        <p:sp>
          <p:nvSpPr>
            <p:cNvPr id="11" name="Textfeld 10"/>
            <p:cNvSpPr txBox="1"/>
            <p:nvPr/>
          </p:nvSpPr>
          <p:spPr>
            <a:xfrm>
              <a:off x="395536" y="1916832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IN</a:t>
              </a:r>
              <a:r>
                <a:rPr lang="de-DE" dirty="0"/>
                <a:t> – end </a:t>
              </a:r>
              <a:r>
                <a:rPr lang="de-DE" dirty="0" smtClean="0"/>
                <a:t>ring</a:t>
              </a:r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95536" y="2209423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OUT</a:t>
              </a:r>
              <a:r>
                <a:rPr lang="de-DE" dirty="0"/>
                <a:t> – end </a:t>
              </a:r>
              <a:r>
                <a:rPr lang="de-DE" dirty="0" smtClean="0"/>
                <a:t>ring</a:t>
              </a:r>
              <a:endParaRPr lang="en-US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95536" y="1628800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IN</a:t>
              </a:r>
              <a:r>
                <a:rPr lang="de-DE" dirty="0" smtClean="0"/>
                <a:t> – L6 Origami</a:t>
              </a:r>
              <a:endParaRPr lang="en-US" dirty="0"/>
            </a:p>
          </p:txBody>
        </p:sp>
      </p:grpSp>
      <p:cxnSp>
        <p:nvCxnSpPr>
          <p:cNvPr id="22" name="Gerade Verbindung mit Pfeil 21"/>
          <p:cNvCxnSpPr/>
          <p:nvPr/>
        </p:nvCxnSpPr>
        <p:spPr>
          <a:xfrm>
            <a:off x="2038350" y="2103966"/>
            <a:ext cx="1669554" cy="149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4" idx="3"/>
          </p:cNvCxnSpPr>
          <p:nvPr/>
        </p:nvCxnSpPr>
        <p:spPr>
          <a:xfrm flipV="1">
            <a:off x="2038350" y="2314664"/>
            <a:ext cx="1453530" cy="64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35" idx="1"/>
          </p:cNvCxnSpPr>
          <p:nvPr/>
        </p:nvCxnSpPr>
        <p:spPr>
          <a:xfrm flipH="1" flipV="1">
            <a:off x="5220072" y="5551193"/>
            <a:ext cx="1763284" cy="32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pieren 45"/>
          <p:cNvGrpSpPr/>
          <p:nvPr/>
        </p:nvGrpSpPr>
        <p:grpSpPr>
          <a:xfrm>
            <a:off x="6983356" y="5423792"/>
            <a:ext cx="1642814" cy="922616"/>
            <a:chOff x="6664275" y="5255110"/>
            <a:chExt cx="1642814" cy="922616"/>
          </a:xfrm>
        </p:grpSpPr>
        <p:sp>
          <p:nvSpPr>
            <p:cNvPr id="35" name="Textfeld 34"/>
            <p:cNvSpPr txBox="1"/>
            <p:nvPr/>
          </p:nvSpPr>
          <p:spPr>
            <a:xfrm>
              <a:off x="6664275" y="5542632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IN</a:t>
              </a:r>
              <a:r>
                <a:rPr lang="de-DE" dirty="0"/>
                <a:t> – end </a:t>
              </a:r>
              <a:r>
                <a:rPr lang="de-DE" dirty="0" smtClean="0"/>
                <a:t>ring</a:t>
              </a:r>
              <a:endParaRPr lang="en-US" dirty="0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6664275" y="5255110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OUT</a:t>
              </a:r>
              <a:r>
                <a:rPr lang="de-DE" dirty="0"/>
                <a:t> – end </a:t>
              </a:r>
              <a:r>
                <a:rPr lang="de-DE" dirty="0" smtClean="0"/>
                <a:t>ring</a:t>
              </a:r>
              <a:endParaRPr lang="en-US" dirty="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664275" y="5839172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IN</a:t>
              </a:r>
              <a:r>
                <a:rPr lang="de-DE" dirty="0" smtClean="0"/>
                <a:t> – L6 Origami</a:t>
              </a:r>
              <a:endParaRPr lang="en-US" dirty="0"/>
            </a:p>
          </p:txBody>
        </p:sp>
      </p:grpSp>
      <p:cxnSp>
        <p:nvCxnSpPr>
          <p:cNvPr id="38" name="Gerade Verbindung mit Pfeil 37"/>
          <p:cNvCxnSpPr>
            <a:stCxn id="37" idx="1"/>
          </p:cNvCxnSpPr>
          <p:nvPr/>
        </p:nvCxnSpPr>
        <p:spPr>
          <a:xfrm flipH="1" flipV="1">
            <a:off x="5004048" y="5622569"/>
            <a:ext cx="1979308" cy="554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36" idx="1"/>
          </p:cNvCxnSpPr>
          <p:nvPr/>
        </p:nvCxnSpPr>
        <p:spPr>
          <a:xfrm flipH="1" flipV="1">
            <a:off x="5436096" y="5482792"/>
            <a:ext cx="1547260" cy="110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>
            <a:stCxn id="64" idx="3"/>
          </p:cNvCxnSpPr>
          <p:nvPr/>
        </p:nvCxnSpPr>
        <p:spPr>
          <a:xfrm flipV="1">
            <a:off x="2267744" y="5482792"/>
            <a:ext cx="1224136" cy="118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uppieren 60"/>
          <p:cNvGrpSpPr/>
          <p:nvPr/>
        </p:nvGrpSpPr>
        <p:grpSpPr>
          <a:xfrm>
            <a:off x="395536" y="5431671"/>
            <a:ext cx="1872208" cy="919177"/>
            <a:chOff x="395536" y="1628800"/>
            <a:chExt cx="1708527" cy="919177"/>
          </a:xfrm>
        </p:grpSpPr>
        <p:sp>
          <p:nvSpPr>
            <p:cNvPr id="62" name="Textfeld 61"/>
            <p:cNvSpPr txBox="1"/>
            <p:nvPr/>
          </p:nvSpPr>
          <p:spPr>
            <a:xfrm>
              <a:off x="395536" y="1916832"/>
              <a:ext cx="1708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IN</a:t>
              </a:r>
              <a:r>
                <a:rPr lang="de-DE" dirty="0"/>
                <a:t> – </a:t>
              </a:r>
              <a:r>
                <a:rPr lang="de-DE" dirty="0" smtClean="0"/>
                <a:t>L5 </a:t>
              </a:r>
              <a:r>
                <a:rPr lang="de-DE" dirty="0"/>
                <a:t>Origami</a:t>
              </a:r>
              <a:endParaRPr lang="en-US" dirty="0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395536" y="2209423"/>
              <a:ext cx="1708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OUT</a:t>
              </a:r>
              <a:r>
                <a:rPr lang="de-DE" dirty="0"/>
                <a:t> – L6 Origami</a:t>
              </a:r>
              <a:endParaRPr lang="en-US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395536" y="1628800"/>
              <a:ext cx="1708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OUT </a:t>
              </a:r>
              <a:r>
                <a:rPr lang="de-DE" dirty="0" smtClean="0"/>
                <a:t>– L4 </a:t>
              </a:r>
              <a:r>
                <a:rPr lang="de-DE" dirty="0"/>
                <a:t>Origami </a:t>
              </a:r>
              <a:endParaRPr lang="en-US" dirty="0"/>
            </a:p>
          </p:txBody>
        </p:sp>
      </p:grpSp>
      <p:cxnSp>
        <p:nvCxnSpPr>
          <p:cNvPr id="65" name="Gerade Verbindung mit Pfeil 64"/>
          <p:cNvCxnSpPr>
            <a:stCxn id="62" idx="3"/>
          </p:cNvCxnSpPr>
          <p:nvPr/>
        </p:nvCxnSpPr>
        <p:spPr>
          <a:xfrm flipV="1">
            <a:off x="2267744" y="5551193"/>
            <a:ext cx="1440160" cy="337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>
            <a:stCxn id="63" idx="3"/>
          </p:cNvCxnSpPr>
          <p:nvPr/>
        </p:nvCxnSpPr>
        <p:spPr>
          <a:xfrm flipV="1">
            <a:off x="2267744" y="5622569"/>
            <a:ext cx="1656184" cy="5590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uppieren 72"/>
          <p:cNvGrpSpPr/>
          <p:nvPr/>
        </p:nvGrpSpPr>
        <p:grpSpPr>
          <a:xfrm>
            <a:off x="6980014" y="1628800"/>
            <a:ext cx="1872208" cy="919177"/>
            <a:chOff x="395536" y="1628800"/>
            <a:chExt cx="1708527" cy="919177"/>
          </a:xfrm>
        </p:grpSpPr>
        <p:sp>
          <p:nvSpPr>
            <p:cNvPr id="74" name="Textfeld 73"/>
            <p:cNvSpPr txBox="1"/>
            <p:nvPr/>
          </p:nvSpPr>
          <p:spPr>
            <a:xfrm>
              <a:off x="395536" y="1916832"/>
              <a:ext cx="1708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IN</a:t>
              </a:r>
              <a:r>
                <a:rPr lang="de-DE" dirty="0"/>
                <a:t> – </a:t>
              </a:r>
              <a:r>
                <a:rPr lang="de-DE" dirty="0" smtClean="0"/>
                <a:t>L5 </a:t>
              </a:r>
              <a:r>
                <a:rPr lang="de-DE" dirty="0"/>
                <a:t>Origami</a:t>
              </a:r>
              <a:endParaRPr lang="en-US" dirty="0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95536" y="2209423"/>
              <a:ext cx="1708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OUT</a:t>
              </a:r>
              <a:r>
                <a:rPr lang="de-DE" dirty="0"/>
                <a:t> – </a:t>
              </a:r>
              <a:r>
                <a:rPr lang="de-DE" dirty="0" smtClean="0"/>
                <a:t>L4 </a:t>
              </a:r>
              <a:r>
                <a:rPr lang="de-DE" dirty="0"/>
                <a:t>Origami</a:t>
              </a:r>
              <a:endParaRPr lang="en-US" dirty="0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395536" y="1628800"/>
              <a:ext cx="1708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OUT </a:t>
              </a:r>
              <a:r>
                <a:rPr lang="de-DE" dirty="0" smtClean="0"/>
                <a:t>– L6 </a:t>
              </a:r>
              <a:r>
                <a:rPr lang="de-DE" dirty="0"/>
                <a:t>Origami </a:t>
              </a:r>
              <a:endParaRPr lang="en-US" dirty="0"/>
            </a:p>
          </p:txBody>
        </p:sp>
      </p:grpSp>
      <p:cxnSp>
        <p:nvCxnSpPr>
          <p:cNvPr id="77" name="Gerade Verbindung mit Pfeil 76"/>
          <p:cNvCxnSpPr>
            <a:stCxn id="76" idx="1"/>
          </p:cNvCxnSpPr>
          <p:nvPr/>
        </p:nvCxnSpPr>
        <p:spPr>
          <a:xfrm flipH="1">
            <a:off x="5004048" y="1798077"/>
            <a:ext cx="1975966" cy="373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stCxn id="74" idx="1"/>
          </p:cNvCxnSpPr>
          <p:nvPr/>
        </p:nvCxnSpPr>
        <p:spPr>
          <a:xfrm flipH="1">
            <a:off x="5220072" y="2086109"/>
            <a:ext cx="1759942" cy="1545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>
            <a:stCxn id="75" idx="1"/>
          </p:cNvCxnSpPr>
          <p:nvPr/>
        </p:nvCxnSpPr>
        <p:spPr>
          <a:xfrm flipH="1" flipV="1">
            <a:off x="5436096" y="2314386"/>
            <a:ext cx="1543918" cy="643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135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FWD Cooling Pipes Isolation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5224" t="14600"/>
          <a:stretch/>
        </p:blipFill>
        <p:spPr>
          <a:xfrm>
            <a:off x="1588" y="1839574"/>
            <a:ext cx="6696744" cy="4476096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283968" y="1772816"/>
            <a:ext cx="4454153" cy="151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FWD: </a:t>
            </a:r>
          </a:p>
          <a:p>
            <a:pPr marL="0" indent="0">
              <a:buNone/>
            </a:pPr>
            <a:r>
              <a:rPr lang="en-US" sz="2000" dirty="0"/>
              <a:t>S</a:t>
            </a:r>
            <a:r>
              <a:rPr lang="en-US" sz="2000" dirty="0" smtClean="0"/>
              <a:t>ame system but only with two ceramic isolators because there are only an In and Out cooling pipes for end rings. (no Origami cooling pipes)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330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WD Terminals Cooling lines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75" y="1502959"/>
            <a:ext cx="4562475" cy="4762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32040" y="3681065"/>
            <a:ext cx="88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right</a:t>
            </a:r>
            <a:endParaRPr lang="en-US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3545896" y="3685282"/>
            <a:ext cx="88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left</a:t>
            </a:r>
            <a:endParaRPr lang="en-US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7160885" y="4118782"/>
            <a:ext cx="1155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End </a:t>
            </a:r>
            <a:r>
              <a:rPr lang="de-DE" dirty="0" err="1" smtClean="0"/>
              <a:t>flange</a:t>
            </a:r>
            <a:endParaRPr lang="en-US" dirty="0"/>
          </a:p>
        </p:txBody>
      </p:sp>
      <p:cxnSp>
        <p:nvCxnSpPr>
          <p:cNvPr id="10" name="Gerade Verbindung mit Pfeil 9"/>
          <p:cNvCxnSpPr>
            <a:stCxn id="9" idx="1"/>
          </p:cNvCxnSpPr>
          <p:nvPr/>
        </p:nvCxnSpPr>
        <p:spPr>
          <a:xfrm flipH="1">
            <a:off x="6156176" y="4288059"/>
            <a:ext cx="1004709" cy="259361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7" idx="3"/>
          </p:cNvCxnSpPr>
          <p:nvPr/>
        </p:nvCxnSpPr>
        <p:spPr>
          <a:xfrm>
            <a:off x="2178050" y="2172727"/>
            <a:ext cx="1808890" cy="119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/>
          <p:cNvGrpSpPr/>
          <p:nvPr/>
        </p:nvGrpSpPr>
        <p:grpSpPr>
          <a:xfrm>
            <a:off x="535236" y="1715418"/>
            <a:ext cx="1642814" cy="626586"/>
            <a:chOff x="395536" y="1340768"/>
            <a:chExt cx="1642814" cy="626586"/>
          </a:xfrm>
        </p:grpSpPr>
        <p:sp>
          <p:nvSpPr>
            <p:cNvPr id="16" name="Textfeld 15"/>
            <p:cNvSpPr txBox="1"/>
            <p:nvPr/>
          </p:nvSpPr>
          <p:spPr>
            <a:xfrm>
              <a:off x="395536" y="1340768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OUT</a:t>
              </a:r>
              <a:r>
                <a:rPr lang="de-DE" dirty="0"/>
                <a:t> – end </a:t>
              </a:r>
              <a:r>
                <a:rPr lang="de-DE" dirty="0" smtClean="0"/>
                <a:t>ring</a:t>
              </a:r>
              <a:endParaRPr lang="en-US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95536" y="1628800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IN</a:t>
              </a:r>
              <a:r>
                <a:rPr lang="de-DE" dirty="0" smtClean="0"/>
                <a:t> </a:t>
              </a:r>
              <a:r>
                <a:rPr lang="de-DE" dirty="0"/>
                <a:t>– end ring</a:t>
              </a:r>
              <a:endParaRPr lang="en-US" dirty="0"/>
            </a:p>
          </p:txBody>
        </p:sp>
      </p:grpSp>
      <p:cxnSp>
        <p:nvCxnSpPr>
          <p:cNvPr id="19" name="Gerade Verbindung mit Pfeil 18"/>
          <p:cNvCxnSpPr>
            <a:stCxn id="16" idx="3"/>
          </p:cNvCxnSpPr>
          <p:nvPr/>
        </p:nvCxnSpPr>
        <p:spPr>
          <a:xfrm>
            <a:off x="2178050" y="1884695"/>
            <a:ext cx="1961902" cy="3479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6" idx="1"/>
          </p:cNvCxnSpPr>
          <p:nvPr/>
        </p:nvCxnSpPr>
        <p:spPr>
          <a:xfrm flipH="1" flipV="1">
            <a:off x="5364088" y="5515993"/>
            <a:ext cx="1440160" cy="395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/>
          <p:cNvGrpSpPr/>
          <p:nvPr/>
        </p:nvGrpSpPr>
        <p:grpSpPr>
          <a:xfrm>
            <a:off x="6804248" y="5742698"/>
            <a:ext cx="1642814" cy="620435"/>
            <a:chOff x="395536" y="1077937"/>
            <a:chExt cx="1642814" cy="620435"/>
          </a:xfrm>
        </p:grpSpPr>
        <p:sp>
          <p:nvSpPr>
            <p:cNvPr id="25" name="Textfeld 24"/>
            <p:cNvSpPr txBox="1"/>
            <p:nvPr/>
          </p:nvSpPr>
          <p:spPr>
            <a:xfrm>
              <a:off x="395536" y="1359818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OUT</a:t>
              </a:r>
              <a:r>
                <a:rPr lang="de-DE" dirty="0"/>
                <a:t> – end </a:t>
              </a:r>
              <a:r>
                <a:rPr lang="de-DE" dirty="0" smtClean="0"/>
                <a:t>ring</a:t>
              </a:r>
              <a:endParaRPr lang="en-US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95536" y="1077937"/>
              <a:ext cx="16428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IN</a:t>
              </a:r>
              <a:r>
                <a:rPr lang="de-DE" dirty="0" smtClean="0"/>
                <a:t> </a:t>
              </a:r>
              <a:r>
                <a:rPr lang="de-DE" dirty="0"/>
                <a:t>– end ring</a:t>
              </a:r>
              <a:endParaRPr lang="en-US" dirty="0"/>
            </a:p>
          </p:txBody>
        </p:sp>
      </p:grpSp>
      <p:cxnSp>
        <p:nvCxnSpPr>
          <p:cNvPr id="27" name="Gerade Verbindung mit Pfeil 26"/>
          <p:cNvCxnSpPr>
            <a:stCxn id="25" idx="1"/>
          </p:cNvCxnSpPr>
          <p:nvPr/>
        </p:nvCxnSpPr>
        <p:spPr>
          <a:xfrm flipH="1" flipV="1">
            <a:off x="5220072" y="5573029"/>
            <a:ext cx="1584176" cy="620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34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3747514" cy="38092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909" y="836613"/>
            <a:ext cx="8568183" cy="576262"/>
          </a:xfrm>
        </p:spPr>
        <p:txBody>
          <a:bodyPr/>
          <a:lstStyle/>
          <a:p>
            <a:r>
              <a:rPr lang="en-US" dirty="0" smtClean="0"/>
              <a:t>Difficulty With Cable Space </a:t>
            </a:r>
            <a:r>
              <a:rPr lang="en-US" dirty="0"/>
              <a:t>CDC </a:t>
            </a:r>
            <a:r>
              <a:rPr lang="en-US" dirty="0" smtClean="0"/>
              <a:t>End </a:t>
            </a:r>
            <a:r>
              <a:rPr lang="en-US" dirty="0"/>
              <a:t>W</a:t>
            </a:r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581128"/>
            <a:ext cx="4688682" cy="1770767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3927026" y="1839575"/>
            <a:ext cx="5216974" cy="284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 smtClean="0"/>
              <a:t>The gap is only 20mm</a:t>
            </a:r>
          </a:p>
          <a:p>
            <a:r>
              <a:rPr lang="en-US" sz="2000" dirty="0" smtClean="0"/>
              <a:t>We have assigned bays</a:t>
            </a:r>
          </a:p>
          <a:p>
            <a:r>
              <a:rPr lang="en-US" sz="2000" dirty="0" smtClean="0"/>
              <a:t>Some cables can not be stacked</a:t>
            </a:r>
          </a:p>
          <a:p>
            <a:r>
              <a:rPr lang="en-US" sz="2000" dirty="0" smtClean="0"/>
              <a:t>Same for cooling pipes</a:t>
            </a:r>
          </a:p>
          <a:p>
            <a:r>
              <a:rPr lang="en-US" sz="2000" dirty="0" smtClean="0"/>
              <a:t>BWD has many more cables and pipes</a:t>
            </a:r>
          </a:p>
          <a:p>
            <a:r>
              <a:rPr lang="en-US" sz="2000" dirty="0" smtClean="0"/>
              <a:t>That is the reason why we (MPI&amp;HEPHY) will build a mockup for the BWD situation</a:t>
            </a:r>
          </a:p>
          <a:p>
            <a:endParaRPr lang="en-US" sz="20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18</a:t>
            </a:fld>
            <a:endParaRPr lang="de-AT" dirty="0"/>
          </a:p>
        </p:txBody>
      </p:sp>
      <p:sp>
        <p:nvSpPr>
          <p:cNvPr id="10" name="Textfeld 9"/>
          <p:cNvSpPr txBox="1"/>
          <p:nvPr/>
        </p:nvSpPr>
        <p:spPr>
          <a:xfrm>
            <a:off x="1567828" y="5949280"/>
            <a:ext cx="970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(Sketch)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Open </a:t>
            </a:r>
            <a:r>
              <a:rPr lang="en-US" dirty="0" smtClean="0"/>
              <a:t>Issues (VXD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Pipe and cable routing outside of VXD</a:t>
            </a:r>
          </a:p>
          <a:p>
            <a:r>
              <a:rPr lang="en-US" sz="2400" dirty="0" smtClean="0"/>
              <a:t>Dock space:</a:t>
            </a:r>
          </a:p>
          <a:p>
            <a:pPr lvl="1"/>
            <a:r>
              <a:rPr lang="en-US" sz="2000" dirty="0" smtClean="0"/>
              <a:t>Dock box installation</a:t>
            </a:r>
          </a:p>
          <a:p>
            <a:pPr lvl="1"/>
            <a:r>
              <a:rPr lang="en-US" sz="2000" dirty="0" smtClean="0"/>
              <a:t>Cable and pipe </a:t>
            </a:r>
            <a:r>
              <a:rPr lang="en-US" sz="2000" dirty="0" smtClean="0"/>
              <a:t>space</a:t>
            </a:r>
            <a:endParaRPr lang="en-US" sz="2000" dirty="0" smtClean="0"/>
          </a:p>
          <a:p>
            <a:pPr lvl="1"/>
            <a:r>
              <a:rPr lang="en-US" sz="2000" dirty="0" smtClean="0"/>
              <a:t>Mounting and electrical </a:t>
            </a:r>
            <a:r>
              <a:rPr lang="en-US" sz="2000" dirty="0" smtClean="0"/>
              <a:t>isolation of dock box</a:t>
            </a:r>
          </a:p>
          <a:p>
            <a:r>
              <a:rPr lang="en-US" sz="2400" dirty="0"/>
              <a:t>VXD service </a:t>
            </a:r>
            <a:r>
              <a:rPr lang="en-US" sz="2400" dirty="0" smtClean="0"/>
              <a:t>installation</a:t>
            </a:r>
          </a:p>
          <a:p>
            <a:r>
              <a:rPr lang="en-US" sz="2400" dirty="0"/>
              <a:t>Tool </a:t>
            </a:r>
            <a:r>
              <a:rPr lang="en-US" sz="2400" dirty="0" smtClean="0"/>
              <a:t>development to </a:t>
            </a:r>
            <a:r>
              <a:rPr lang="en-US" sz="2400" dirty="0"/>
              <a:t>bring VXD system from B1 </a:t>
            </a:r>
            <a:r>
              <a:rPr lang="en-US" sz="2400" dirty="0" smtClean="0"/>
              <a:t>to B4</a:t>
            </a:r>
          </a:p>
          <a:p>
            <a:r>
              <a:rPr lang="en-US" sz="2400" dirty="0"/>
              <a:t>How to make warm dry volume</a:t>
            </a:r>
            <a:r>
              <a:rPr lang="en-US" sz="2400" dirty="0" smtClean="0"/>
              <a:t>?</a:t>
            </a:r>
          </a:p>
          <a:p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707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920" y="1772815"/>
            <a:ext cx="8352160" cy="4608935"/>
          </a:xfrm>
        </p:spPr>
        <p:txBody>
          <a:bodyPr/>
          <a:lstStyle/>
          <a:p>
            <a:r>
              <a:rPr lang="en-US" sz="2400" dirty="0" smtClean="0"/>
              <a:t>Kokeshi Pin &amp; new set screw</a:t>
            </a:r>
          </a:p>
          <a:p>
            <a:r>
              <a:rPr lang="en-US" sz="2400" dirty="0" smtClean="0"/>
              <a:t>New cooling pipe routing between </a:t>
            </a:r>
            <a:r>
              <a:rPr lang="en-US" sz="2400" dirty="0" smtClean="0"/>
              <a:t>end </a:t>
            </a:r>
            <a:r>
              <a:rPr lang="en-US" sz="2400" dirty="0" smtClean="0"/>
              <a:t>rings</a:t>
            </a:r>
          </a:p>
          <a:p>
            <a:r>
              <a:rPr lang="en-US" sz="2400" dirty="0" smtClean="0"/>
              <a:t>Origami cooling pipes &amp; clamps</a:t>
            </a:r>
          </a:p>
          <a:p>
            <a:r>
              <a:rPr lang="en-US" sz="2400" dirty="0" smtClean="0"/>
              <a:t>Modification BWD L5 end rings </a:t>
            </a:r>
          </a:p>
          <a:p>
            <a:r>
              <a:rPr lang="en-US" sz="2400" dirty="0" smtClean="0"/>
              <a:t>Clamps for NTC &amp; fiber</a:t>
            </a:r>
          </a:p>
          <a:p>
            <a:r>
              <a:rPr lang="en-US" sz="2400" dirty="0" smtClean="0"/>
              <a:t>Cooling pipe isolation</a:t>
            </a:r>
          </a:p>
          <a:p>
            <a:r>
              <a:rPr lang="en-US" sz="2400" dirty="0" smtClean="0"/>
              <a:t>Cable space CDC end wall</a:t>
            </a:r>
          </a:p>
          <a:p>
            <a:r>
              <a:rPr lang="en-US" sz="2400" dirty="0" smtClean="0"/>
              <a:t>Common open </a:t>
            </a:r>
            <a:r>
              <a:rPr lang="en-US" sz="2400" dirty="0" smtClean="0"/>
              <a:t>i</a:t>
            </a:r>
            <a:r>
              <a:rPr lang="en-US" sz="2400" dirty="0" smtClean="0"/>
              <a:t>ssues (VXD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Schedule</a:t>
            </a:r>
          </a:p>
          <a:p>
            <a:r>
              <a:rPr lang="en-US" sz="2400" dirty="0" smtClean="0"/>
              <a:t>Summary and Outlook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370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Near</a:t>
            </a:r>
            <a:r>
              <a:rPr lang="de-AT" dirty="0" smtClean="0"/>
              <a:t> Term Schedule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91680" y="1412875"/>
            <a:ext cx="7452320" cy="504056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Cooling pipe &amp; thermal mockup meeting @ DESY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Pisa group (</a:t>
            </a:r>
            <a:r>
              <a:rPr lang="en-US" sz="2000" dirty="0" err="1" smtClean="0"/>
              <a:t>Filippo&amp;Stefano</a:t>
            </a:r>
            <a:r>
              <a:rPr lang="en-US" sz="2000" dirty="0" smtClean="0"/>
              <a:t>) </a:t>
            </a:r>
            <a:r>
              <a:rPr lang="en-US" sz="2000" dirty="0" smtClean="0"/>
              <a:t>started </a:t>
            </a:r>
            <a:r>
              <a:rPr lang="en-US" sz="2000" dirty="0" smtClean="0"/>
              <a:t>with the ladder mount table concept (assembly from top)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Ladder </a:t>
            </a:r>
            <a:r>
              <a:rPr lang="en-US" sz="2000" dirty="0"/>
              <a:t>transport </a:t>
            </a:r>
            <a:r>
              <a:rPr lang="en-US" sz="2000" dirty="0" smtClean="0"/>
              <a:t>box (</a:t>
            </a:r>
            <a:r>
              <a:rPr lang="en-US" sz="2000" dirty="0" smtClean="0"/>
              <a:t>Florian)</a:t>
            </a:r>
            <a:endParaRPr lang="en-US" sz="2000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Start a more </a:t>
            </a:r>
            <a:r>
              <a:rPr lang="en-US" sz="2000" dirty="0"/>
              <a:t>detailed concept for the Origami cooling pipe </a:t>
            </a:r>
            <a:r>
              <a:rPr lang="en-US" sz="2000" dirty="0" smtClean="0"/>
              <a:t>assembly (</a:t>
            </a:r>
            <a:r>
              <a:rPr lang="en-US" sz="2000" dirty="0" smtClean="0"/>
              <a:t>Florian/Filippo)</a:t>
            </a:r>
            <a:endParaRPr lang="en-US" sz="2000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Cable space CDC-end wall @ MPI (Mockup)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Redesign </a:t>
            </a:r>
            <a:r>
              <a:rPr lang="en-US" sz="2000" dirty="0"/>
              <a:t>of the </a:t>
            </a:r>
            <a:r>
              <a:rPr lang="en-US" sz="2000" dirty="0" smtClean="0"/>
              <a:t>Dock </a:t>
            </a:r>
            <a:r>
              <a:rPr lang="en-US" sz="2000" dirty="0"/>
              <a:t>box (Florian B</a:t>
            </a:r>
            <a:r>
              <a:rPr lang="en-US" sz="2000" dirty="0" smtClean="0"/>
              <a:t>.)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Beam test </a:t>
            </a:r>
            <a:r>
              <a:rPr lang="en-US" sz="2000" dirty="0" smtClean="0"/>
              <a:t>@ CERN (3-17.June)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B2GM decision for ladder assembly from top (Pisa) or from the side (KEK) and end ring gluing procedure (DESY/KEK)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US" sz="2000" dirty="0" smtClean="0"/>
          </a:p>
          <a:p>
            <a:pPr marL="0" indent="0">
              <a:lnSpc>
                <a:spcPct val="150000"/>
              </a:lnSpc>
              <a:spcBef>
                <a:spcPts val="400"/>
              </a:spcBef>
              <a:buNone/>
            </a:pPr>
            <a:endParaRPr lang="en-US" sz="2000" dirty="0"/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20</a:t>
            </a:fld>
            <a:endParaRPr lang="de-AT"/>
          </a:p>
        </p:txBody>
      </p:sp>
      <p:sp>
        <p:nvSpPr>
          <p:cNvPr id="7" name="Pfeil nach unten 6"/>
          <p:cNvSpPr/>
          <p:nvPr/>
        </p:nvSpPr>
        <p:spPr>
          <a:xfrm>
            <a:off x="117688" y="1557089"/>
            <a:ext cx="1512168" cy="4896345"/>
          </a:xfrm>
          <a:prstGeom prst="downArrow">
            <a:avLst/>
          </a:prstGeom>
          <a:solidFill>
            <a:srgbClr val="0063A5">
              <a:alpha val="43000"/>
            </a:srgbClr>
          </a:solidFill>
          <a:ln w="38100">
            <a:solidFill>
              <a:srgbClr val="0063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521271" y="1988840"/>
            <a:ext cx="71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Jan.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21271" y="2924944"/>
            <a:ext cx="71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Feb.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21271" y="4333354"/>
            <a:ext cx="71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Apr.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1271" y="4742438"/>
            <a:ext cx="71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May</a:t>
            </a:r>
            <a:endParaRPr lang="en-US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501452" y="2852936"/>
            <a:ext cx="756000" cy="0"/>
          </a:xfrm>
          <a:prstGeom prst="line">
            <a:avLst/>
          </a:prstGeom>
          <a:ln w="28575">
            <a:solidFill>
              <a:srgbClr val="0063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495102" y="3348206"/>
            <a:ext cx="756000" cy="0"/>
          </a:xfrm>
          <a:prstGeom prst="line">
            <a:avLst/>
          </a:prstGeom>
          <a:ln w="28575">
            <a:solidFill>
              <a:srgbClr val="0063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486594" y="4221088"/>
            <a:ext cx="756000" cy="0"/>
          </a:xfrm>
          <a:prstGeom prst="line">
            <a:avLst/>
          </a:prstGeom>
          <a:ln w="28575">
            <a:solidFill>
              <a:srgbClr val="0063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488752" y="5157192"/>
            <a:ext cx="756000" cy="0"/>
          </a:xfrm>
          <a:prstGeom prst="line">
            <a:avLst/>
          </a:prstGeom>
          <a:ln w="28575">
            <a:solidFill>
              <a:srgbClr val="0063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521271" y="5589240"/>
            <a:ext cx="71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521271" y="3619624"/>
            <a:ext cx="719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8824" y="1628775"/>
            <a:ext cx="8086353" cy="4752975"/>
          </a:xfrm>
        </p:spPr>
        <p:txBody>
          <a:bodyPr/>
          <a:lstStyle/>
          <a:p>
            <a:r>
              <a:rPr lang="en-US" sz="2000" dirty="0" smtClean="0"/>
              <a:t>Solved the problem with the set screw </a:t>
            </a:r>
            <a:endParaRPr lang="en-US" sz="2000" dirty="0" smtClean="0"/>
          </a:p>
          <a:p>
            <a:r>
              <a:rPr lang="en-US" sz="2000" dirty="0" smtClean="0"/>
              <a:t>Machining </a:t>
            </a:r>
            <a:r>
              <a:rPr lang="en-US" sz="2000" dirty="0" smtClean="0"/>
              <a:t>can be done @ HEPHY for all set screws </a:t>
            </a:r>
            <a:r>
              <a:rPr lang="en-US" sz="1400" dirty="0" smtClean="0"/>
              <a:t>(~200 pcs)</a:t>
            </a:r>
          </a:p>
          <a:p>
            <a:r>
              <a:rPr lang="en-US" sz="2000" dirty="0" smtClean="0"/>
              <a:t>New pipe routing between the end rings (diamonds/pipe isolation)</a:t>
            </a:r>
            <a:endParaRPr lang="en-US" sz="1400" dirty="0" smtClean="0"/>
          </a:p>
          <a:p>
            <a:r>
              <a:rPr lang="en-US" sz="2000" dirty="0" smtClean="0"/>
              <a:t>HEPHY can produce all the clamps for the Origami pipes and for the NTC &amp; </a:t>
            </a:r>
            <a:r>
              <a:rPr lang="en-US" sz="2000" dirty="0" smtClean="0"/>
              <a:t>fiber</a:t>
            </a:r>
            <a:endParaRPr lang="en-US" sz="1400" dirty="0" smtClean="0"/>
          </a:p>
          <a:p>
            <a:r>
              <a:rPr lang="en-US" sz="2000" dirty="0" smtClean="0"/>
              <a:t>The L5 BWD end rings are </a:t>
            </a:r>
            <a:r>
              <a:rPr lang="en-US" sz="2000" dirty="0" smtClean="0"/>
              <a:t>slightly modified </a:t>
            </a:r>
            <a:r>
              <a:rPr lang="en-US" sz="1400" dirty="0" smtClean="0"/>
              <a:t>(3mmx45° chamfer)</a:t>
            </a:r>
          </a:p>
          <a:p>
            <a:r>
              <a:rPr lang="en-US" sz="2000" dirty="0" smtClean="0"/>
              <a:t>Cooling pipe isolation and torque relief are </a:t>
            </a:r>
            <a:r>
              <a:rPr lang="en-US" sz="2000" dirty="0" smtClean="0"/>
              <a:t>designed (BWD/FWD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Cable routing at the CDC end wall with cable mockup @ MPI </a:t>
            </a:r>
            <a:endParaRPr lang="en-US" sz="1400" dirty="0"/>
          </a:p>
          <a:p>
            <a:r>
              <a:rPr lang="en-US" sz="2000" dirty="0"/>
              <a:t>Planned release date for the Rev. 2.3 is end of </a:t>
            </a:r>
            <a:r>
              <a:rPr lang="en-US" sz="2000" dirty="0" smtClean="0"/>
              <a:t>February</a:t>
            </a:r>
            <a:endParaRPr lang="en-US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68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Ladders are Mounted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95287"/>
            <a:ext cx="8784976" cy="412600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10800000">
            <a:off x="2629675" y="4653136"/>
            <a:ext cx="1222245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6805985" y="534044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BWD end </a:t>
            </a:r>
            <a:r>
              <a:rPr lang="de-DE" dirty="0" err="1" smtClean="0"/>
              <a:t>mound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11" idx="1"/>
          </p:cNvCxnSpPr>
          <p:nvPr/>
        </p:nvCxnSpPr>
        <p:spPr>
          <a:xfrm flipH="1" flipV="1">
            <a:off x="5436096" y="4653136"/>
            <a:ext cx="1369889" cy="856582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798965" y="580679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BWD L6 end ring</a:t>
            </a:r>
            <a:endParaRPr lang="en-US" dirty="0"/>
          </a:p>
        </p:txBody>
      </p:sp>
      <p:cxnSp>
        <p:nvCxnSpPr>
          <p:cNvPr id="16" name="Gerade Verbindung mit Pfeil 15"/>
          <p:cNvCxnSpPr>
            <a:stCxn id="15" idx="1"/>
          </p:cNvCxnSpPr>
          <p:nvPr/>
        </p:nvCxnSpPr>
        <p:spPr>
          <a:xfrm flipH="1" flipV="1">
            <a:off x="3997673" y="5081428"/>
            <a:ext cx="2801292" cy="89464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55185" y="481504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BWD Kokeshi </a:t>
            </a:r>
            <a:r>
              <a:rPr lang="de-DE" dirty="0" err="1" smtClean="0"/>
              <a:t>pin</a:t>
            </a:r>
            <a:endParaRPr lang="en-US" dirty="0"/>
          </a:p>
        </p:txBody>
      </p:sp>
      <p:cxnSp>
        <p:nvCxnSpPr>
          <p:cNvPr id="19" name="Gerade Verbindung mit Pfeil 18"/>
          <p:cNvCxnSpPr>
            <a:stCxn id="18" idx="3"/>
          </p:cNvCxnSpPr>
          <p:nvPr/>
        </p:nvCxnSpPr>
        <p:spPr>
          <a:xfrm flipV="1">
            <a:off x="2127393" y="4473608"/>
            <a:ext cx="1150200" cy="51071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1036707" y="5357592"/>
            <a:ext cx="1132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Set </a:t>
            </a:r>
            <a:r>
              <a:rPr lang="de-DE" dirty="0" err="1" smtClean="0"/>
              <a:t>screw</a:t>
            </a:r>
            <a:endParaRPr lang="en-US" dirty="0"/>
          </a:p>
        </p:txBody>
      </p:sp>
      <p:cxnSp>
        <p:nvCxnSpPr>
          <p:cNvPr id="25" name="Gerade Verbindung mit Pfeil 24"/>
          <p:cNvCxnSpPr>
            <a:stCxn id="24" idx="3"/>
          </p:cNvCxnSpPr>
          <p:nvPr/>
        </p:nvCxnSpPr>
        <p:spPr>
          <a:xfrm flipV="1">
            <a:off x="2168786" y="5247450"/>
            <a:ext cx="819038" cy="279419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022" y="1772816"/>
            <a:ext cx="5330210" cy="442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07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The Old Set </a:t>
            </a:r>
            <a:r>
              <a:rPr lang="en-US" dirty="0" smtClean="0"/>
              <a:t>Screw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79513" y="1916832"/>
            <a:ext cx="432047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 rot="10800000">
            <a:off x="2308882" y="2721104"/>
            <a:ext cx="1222245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68313" y="5877272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1A0"/>
                </a:solidFill>
                <a:latin typeface="+mn-lt"/>
                <a:cs typeface="+mn-cs"/>
              </a:rPr>
              <a:t>Impression in the cylindrical part of the </a:t>
            </a:r>
            <a:r>
              <a:rPr lang="en-US" sz="2000" dirty="0">
                <a:solidFill>
                  <a:srgbClr val="0061A0"/>
                </a:solidFill>
                <a:latin typeface="+mn-lt"/>
                <a:cs typeface="+mn-cs"/>
              </a:rPr>
              <a:t>Kokeshi Pin (difficult to </a:t>
            </a:r>
            <a:r>
              <a:rPr lang="en-US" sz="2000" dirty="0">
                <a:solidFill>
                  <a:srgbClr val="0061A0"/>
                </a:solidFill>
                <a:latin typeface="+mn-lt"/>
                <a:cs typeface="+mn-cs"/>
              </a:rPr>
              <a:t>remove)</a:t>
            </a:r>
            <a:endParaRPr lang="en-US" sz="2000" dirty="0">
              <a:solidFill>
                <a:srgbClr val="0061A0"/>
              </a:solidFill>
              <a:latin typeface="+mn-lt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13138" y="1916832"/>
            <a:ext cx="4320480" cy="324036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Set Screw With A Ø 1.60mm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68780" y="1726489"/>
            <a:ext cx="8006440" cy="2952328"/>
            <a:chOff x="1349896" y="2996952"/>
            <a:chExt cx="6444208" cy="237626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4" r="37116" b="21541"/>
            <a:stretch/>
          </p:blipFill>
          <p:spPr>
            <a:xfrm>
              <a:off x="1349896" y="2996952"/>
              <a:ext cx="3923928" cy="2376264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0" t="27684" b="21541"/>
            <a:stretch/>
          </p:blipFill>
          <p:spPr>
            <a:xfrm>
              <a:off x="5370528" y="2996952"/>
              <a:ext cx="2423576" cy="2376264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059832" y="4581128"/>
              <a:ext cx="1338295" cy="2724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length</a:t>
              </a:r>
              <a:r>
                <a:rPr lang="de-DE" dirty="0" smtClean="0"/>
                <a:t> = 254µm</a:t>
              </a:r>
              <a:endParaRPr lang="en-US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508104" y="4869160"/>
              <a:ext cx="1614033" cy="27249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diameter</a:t>
              </a:r>
              <a:r>
                <a:rPr lang="de-DE" dirty="0" smtClean="0"/>
                <a:t> = 1.60mm</a:t>
              </a:r>
              <a:endParaRPr lang="en-US" dirty="0"/>
            </a:p>
          </p:txBody>
        </p:sp>
      </p:grp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495406" y="4869159"/>
            <a:ext cx="8153189" cy="15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 smtClean="0"/>
              <a:t>Is our current design </a:t>
            </a:r>
            <a:r>
              <a:rPr lang="en-US" sz="2000" dirty="0" smtClean="0"/>
              <a:t>(tolerance: -0/+0.1mm</a:t>
            </a:r>
            <a:r>
              <a:rPr lang="en-US" sz="2000" dirty="0" smtClean="0"/>
              <a:t>) :</a:t>
            </a:r>
          </a:p>
          <a:p>
            <a:pPr lvl="1"/>
            <a:r>
              <a:rPr lang="en-US" sz="1600" dirty="0"/>
              <a:t>Is small enough to provide sufficient distance to cylindrical </a:t>
            </a:r>
            <a:r>
              <a:rPr lang="en-US" sz="1600" dirty="0" smtClean="0"/>
              <a:t>part of the Kokeshi </a:t>
            </a:r>
            <a:r>
              <a:rPr lang="en-US" sz="1600" dirty="0"/>
              <a:t>pin (even at maximum </a:t>
            </a:r>
            <a:r>
              <a:rPr lang="en-US" sz="1600" dirty="0" smtClean="0"/>
              <a:t>tolerance 1.7mm)</a:t>
            </a:r>
          </a:p>
          <a:p>
            <a:r>
              <a:rPr lang="en-US" sz="2000" dirty="0"/>
              <a:t>Under this diameter </a:t>
            </a:r>
            <a:r>
              <a:rPr lang="en-US" sz="2000" dirty="0" smtClean="0"/>
              <a:t>the </a:t>
            </a:r>
            <a:r>
              <a:rPr lang="en-US" sz="2000" dirty="0"/>
              <a:t>screw begins to </a:t>
            </a:r>
            <a:r>
              <a:rPr lang="en-US" sz="2000" dirty="0" smtClean="0"/>
              <a:t>deform</a:t>
            </a:r>
          </a:p>
          <a:p>
            <a:r>
              <a:rPr lang="en-US" sz="2000" dirty="0"/>
              <a:t>This machining can be </a:t>
            </a:r>
            <a:r>
              <a:rPr lang="en-US" sz="2000" dirty="0" smtClean="0"/>
              <a:t>done </a:t>
            </a:r>
            <a:r>
              <a:rPr lang="en-US" sz="2000" dirty="0" smtClean="0"/>
              <a:t>at </a:t>
            </a:r>
            <a:r>
              <a:rPr lang="en-US" sz="2000" dirty="0"/>
              <a:t>HEPHY for all screws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20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49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5" y="1916832"/>
            <a:ext cx="8835690" cy="41021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 With The New Set Screw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7" name="Ellipse 6"/>
          <p:cNvSpPr/>
          <p:nvPr/>
        </p:nvSpPr>
        <p:spPr>
          <a:xfrm rot="10800000">
            <a:off x="2612666" y="4653136"/>
            <a:ext cx="1222245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772816"/>
            <a:ext cx="5086545" cy="442959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44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New </a:t>
            </a:r>
            <a:r>
              <a:rPr lang="en-US" sz="2800" dirty="0" smtClean="0"/>
              <a:t>Cooling Pipe Routing </a:t>
            </a:r>
            <a:r>
              <a:rPr lang="en-US" sz="2800" dirty="0" smtClean="0"/>
              <a:t>Between End </a:t>
            </a:r>
            <a:r>
              <a:rPr lang="en-US" sz="2800" dirty="0" smtClean="0"/>
              <a:t>Rings</a:t>
            </a:r>
            <a:endParaRPr lang="en-US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224043" y="4722291"/>
            <a:ext cx="8718140" cy="16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/>
              <a:t>Changes that are already in Rev. </a:t>
            </a:r>
            <a:r>
              <a:rPr lang="en-US" sz="2000" dirty="0" smtClean="0"/>
              <a:t>2.2:</a:t>
            </a:r>
          </a:p>
          <a:p>
            <a:pPr lvl="1"/>
            <a:r>
              <a:rPr lang="en-US" sz="1600" dirty="0"/>
              <a:t>Slightly changed from </a:t>
            </a:r>
            <a:r>
              <a:rPr lang="en-US" sz="1600" dirty="0" err="1"/>
              <a:t>Karsten</a:t>
            </a:r>
            <a:r>
              <a:rPr lang="en-US" sz="1600" dirty="0"/>
              <a:t> </a:t>
            </a:r>
            <a:r>
              <a:rPr lang="en-US" sz="1600" dirty="0" smtClean="0"/>
              <a:t>G’s. </a:t>
            </a:r>
            <a:r>
              <a:rPr lang="en-US" sz="1600" dirty="0"/>
              <a:t>pipe routing because of the diamonds</a:t>
            </a:r>
          </a:p>
          <a:p>
            <a:pPr lvl="1"/>
            <a:r>
              <a:rPr lang="en-US" sz="1600" dirty="0"/>
              <a:t>No extra grounding pipe for L5 end rings (return pipe L4 and L3 is used for grounding the L5 end rings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2000" dirty="0" smtClean="0"/>
              <a:t>The BWD in/out cooling pipe routing slightly changed from Rev. </a:t>
            </a:r>
            <a:r>
              <a:rPr lang="en-US" sz="2000" dirty="0" smtClean="0"/>
              <a:t>2.2 </a:t>
            </a:r>
            <a:r>
              <a:rPr lang="en-US" sz="2000" dirty="0" smtClean="0"/>
              <a:t>because </a:t>
            </a:r>
            <a:r>
              <a:rPr lang="en-US" sz="2000" dirty="0" smtClean="0"/>
              <a:t>of </a:t>
            </a:r>
            <a:r>
              <a:rPr lang="en-US" sz="2000" dirty="0" smtClean="0"/>
              <a:t>the cooling pipe isolation (Rev. 2.3)</a:t>
            </a:r>
          </a:p>
          <a:p>
            <a:endParaRPr lang="en-US" sz="2000" dirty="0" smtClean="0"/>
          </a:p>
        </p:txBody>
      </p:sp>
      <p:grpSp>
        <p:nvGrpSpPr>
          <p:cNvPr id="19" name="Gruppieren 18"/>
          <p:cNvGrpSpPr/>
          <p:nvPr/>
        </p:nvGrpSpPr>
        <p:grpSpPr>
          <a:xfrm>
            <a:off x="1187625" y="1484784"/>
            <a:ext cx="6768752" cy="3168352"/>
            <a:chOff x="251520" y="1556792"/>
            <a:chExt cx="8530554" cy="3930399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1556792"/>
              <a:ext cx="4176464" cy="3930399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583712"/>
              <a:ext cx="4210074" cy="3726350"/>
            </a:xfrm>
            <a:prstGeom prst="rect">
              <a:avLst/>
            </a:prstGeom>
          </p:spPr>
        </p:pic>
        <p:sp>
          <p:nvSpPr>
            <p:cNvPr id="22" name="Pfeil nach rechts 21"/>
            <p:cNvSpPr/>
            <p:nvPr/>
          </p:nvSpPr>
          <p:spPr>
            <a:xfrm rot="15581913">
              <a:off x="2435291" y="4217336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feil nach rechts 22"/>
            <p:cNvSpPr/>
            <p:nvPr/>
          </p:nvSpPr>
          <p:spPr>
            <a:xfrm rot="14629707">
              <a:off x="5849108" y="4344116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feil nach rechts 23"/>
            <p:cNvSpPr/>
            <p:nvPr/>
          </p:nvSpPr>
          <p:spPr>
            <a:xfrm rot="12561277">
              <a:off x="3406576" y="3075703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feil nach rechts 24"/>
            <p:cNvSpPr/>
            <p:nvPr/>
          </p:nvSpPr>
          <p:spPr>
            <a:xfrm rot="14655632">
              <a:off x="6060336" y="3672285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Pfeil nach rechts 25"/>
          <p:cNvSpPr/>
          <p:nvPr/>
        </p:nvSpPr>
        <p:spPr>
          <a:xfrm rot="19089363">
            <a:off x="2008492" y="1948473"/>
            <a:ext cx="788907" cy="12137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38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079462"/>
            <a:ext cx="6409754" cy="3918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L6 Origami Cooling Pipes &amp; Clamps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5821911" y="162880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L6 Origami </a:t>
            </a:r>
            <a:r>
              <a:rPr lang="de-DE" dirty="0" err="1" smtClean="0"/>
              <a:t>pipes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821821" y="1964569"/>
            <a:ext cx="3275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L6 Origami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clamps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pipes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</a:t>
            </a:r>
            <a:r>
              <a:rPr lang="de-DE" sz="1200" dirty="0" err="1" smtClean="0"/>
              <a:t>onto</a:t>
            </a:r>
            <a:r>
              <a:rPr lang="de-DE" sz="1200" dirty="0" smtClean="0"/>
              <a:t> </a:t>
            </a:r>
            <a:r>
              <a:rPr lang="de-DE" sz="1200" dirty="0" err="1" smtClean="0"/>
              <a:t>clamps</a:t>
            </a:r>
            <a:r>
              <a:rPr lang="de-DE" sz="1200" dirty="0" smtClean="0"/>
              <a:t> </a:t>
            </a:r>
            <a:r>
              <a:rPr lang="de-DE" sz="1200" dirty="0" smtClean="0"/>
              <a:t>after </a:t>
            </a:r>
            <a:r>
              <a:rPr lang="de-DE" sz="1200" dirty="0" err="1" smtClean="0"/>
              <a:t>mounting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12" name="Gerade Verbindung mit Pfeil 11"/>
          <p:cNvCxnSpPr>
            <a:stCxn id="8" idx="1"/>
          </p:cNvCxnSpPr>
          <p:nvPr/>
        </p:nvCxnSpPr>
        <p:spPr>
          <a:xfrm flipH="1">
            <a:off x="2195736" y="2226179"/>
            <a:ext cx="3626085" cy="2210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3013509" y="2226179"/>
            <a:ext cx="2808312" cy="10120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7" idx="1"/>
          </p:cNvCxnSpPr>
          <p:nvPr/>
        </p:nvCxnSpPr>
        <p:spPr>
          <a:xfrm flipH="1">
            <a:off x="1971201" y="1798077"/>
            <a:ext cx="3850710" cy="128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7" idx="1"/>
          </p:cNvCxnSpPr>
          <p:nvPr/>
        </p:nvCxnSpPr>
        <p:spPr>
          <a:xfrm flipH="1">
            <a:off x="3013599" y="1798077"/>
            <a:ext cx="2808312" cy="471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309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662662"/>
            <a:ext cx="6322318" cy="443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L5 Origami Cooling Pipes &amp; Clamps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2015.01.21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3113247" y="1551337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Origami </a:t>
            </a:r>
            <a:r>
              <a:rPr lang="de-DE" dirty="0" err="1" smtClean="0"/>
              <a:t>pipes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013476" y="1740475"/>
            <a:ext cx="344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Origami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clamps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pipes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</a:t>
            </a:r>
            <a:r>
              <a:rPr lang="de-DE" sz="1200" dirty="0" err="1" smtClean="0"/>
              <a:t>onto</a:t>
            </a:r>
            <a:r>
              <a:rPr lang="de-DE" sz="1200" dirty="0" smtClean="0"/>
              <a:t> </a:t>
            </a:r>
            <a:r>
              <a:rPr lang="de-DE" sz="1200" dirty="0" err="1" smtClean="0"/>
              <a:t>clamps</a:t>
            </a:r>
            <a:r>
              <a:rPr lang="de-DE" sz="1200" dirty="0" smtClean="0"/>
              <a:t> after </a:t>
            </a:r>
            <a:r>
              <a:rPr lang="de-DE" sz="1200" dirty="0" err="1" smtClean="0"/>
              <a:t>mounting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12" name="Gerade Verbindung mit Pfeil 11"/>
          <p:cNvCxnSpPr>
            <a:stCxn id="8" idx="1"/>
          </p:cNvCxnSpPr>
          <p:nvPr/>
        </p:nvCxnSpPr>
        <p:spPr>
          <a:xfrm flipH="1">
            <a:off x="1496204" y="2002085"/>
            <a:ext cx="3517272" cy="24864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2524534" y="2002085"/>
            <a:ext cx="2488942" cy="8942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7" idx="1"/>
          </p:cNvCxnSpPr>
          <p:nvPr/>
        </p:nvCxnSpPr>
        <p:spPr>
          <a:xfrm flipH="1">
            <a:off x="611560" y="1720614"/>
            <a:ext cx="2501687" cy="2572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7" idx="1"/>
          </p:cNvCxnSpPr>
          <p:nvPr/>
        </p:nvCxnSpPr>
        <p:spPr>
          <a:xfrm flipH="1">
            <a:off x="1402473" y="1720614"/>
            <a:ext cx="1710774" cy="1006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588224" y="2881135"/>
            <a:ext cx="24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</a:t>
            </a:r>
            <a:r>
              <a:rPr lang="de-DE" dirty="0" err="1" smtClean="0"/>
              <a:t>to</a:t>
            </a:r>
            <a:r>
              <a:rPr lang="de-DE" dirty="0" smtClean="0"/>
              <a:t> L4 </a:t>
            </a:r>
            <a:r>
              <a:rPr lang="de-DE" dirty="0" err="1" smtClean="0"/>
              <a:t>connection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one</a:t>
            </a:r>
            <a:r>
              <a:rPr lang="de-DE" sz="1200" dirty="0" smtClean="0"/>
              <a:t> </a:t>
            </a:r>
            <a:r>
              <a:rPr lang="de-DE" sz="1200" dirty="0" err="1" smtClean="0"/>
              <a:t>common</a:t>
            </a:r>
            <a:r>
              <a:rPr lang="de-DE" sz="1200" dirty="0" smtClean="0"/>
              <a:t> </a:t>
            </a:r>
            <a:r>
              <a:rPr lang="de-DE" sz="1200" dirty="0" err="1" smtClean="0"/>
              <a:t>cooling</a:t>
            </a:r>
            <a:r>
              <a:rPr lang="de-DE" sz="1200" dirty="0" smtClean="0"/>
              <a:t> </a:t>
            </a:r>
            <a:r>
              <a:rPr lang="de-DE" sz="1200" dirty="0" err="1" smtClean="0"/>
              <a:t>circuit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36" name="Gerade Verbindung mit Pfeil 35"/>
          <p:cNvCxnSpPr>
            <a:stCxn id="35" idx="1"/>
          </p:cNvCxnSpPr>
          <p:nvPr/>
        </p:nvCxnSpPr>
        <p:spPr>
          <a:xfrm flipH="1">
            <a:off x="3851922" y="3142745"/>
            <a:ext cx="2736302" cy="1598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50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Hephy-Vorlage</Template>
  <TotalTime>0</TotalTime>
  <Words>1100</Words>
  <Application>Microsoft Office PowerPoint</Application>
  <PresentationFormat>Bildschirmpräsentation (4:3)</PresentationFormat>
  <Paragraphs>210</Paragraphs>
  <Slides>21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Arial</vt:lpstr>
      <vt:lpstr>blank</vt:lpstr>
      <vt:lpstr>SVD Mechanics Update</vt:lpstr>
      <vt:lpstr>Overview</vt:lpstr>
      <vt:lpstr>How Ladders are Mounted</vt:lpstr>
      <vt:lpstr>Problem With The Old Set Screw</vt:lpstr>
      <vt:lpstr>Modified Set Screw With A Ø 1.60mm</vt:lpstr>
      <vt:lpstr>Situation With The New Set Screw</vt:lpstr>
      <vt:lpstr>New Cooling Pipe Routing Between End Rings</vt:lpstr>
      <vt:lpstr>L6 Origami Cooling Pipes &amp; Clamps</vt:lpstr>
      <vt:lpstr>L5 Origami Cooling Pipes &amp; Clamps</vt:lpstr>
      <vt:lpstr>L4 Origami Cooling Pipes &amp; Clamps</vt:lpstr>
      <vt:lpstr>Modification BWD L5 End Rings</vt:lpstr>
      <vt:lpstr>Clamps For NTC &amp; Fiber</vt:lpstr>
      <vt:lpstr>Reason For The Cooling Pipe Isolation</vt:lpstr>
      <vt:lpstr>BWD Cooling Pipe Isolation</vt:lpstr>
      <vt:lpstr>BWD Terminals Cooling lines</vt:lpstr>
      <vt:lpstr>FWD Cooling Pipes Isolation</vt:lpstr>
      <vt:lpstr>FWD Terminals Cooling lines</vt:lpstr>
      <vt:lpstr>Difficulty With Cable Space CDC End Wall</vt:lpstr>
      <vt:lpstr>Common Open Issues (VXD)</vt:lpstr>
      <vt:lpstr>Near Term Schedule</vt:lpstr>
      <vt:lpstr>Summary &amp; Outlook</vt:lpstr>
    </vt:vector>
  </TitlesOfParts>
  <Company>Östrerreichische Akademie der Wissenschaften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Buchsteiner</dc:creator>
  <cp:lastModifiedBy>Florian Buchsteiner</cp:lastModifiedBy>
  <cp:revision>268</cp:revision>
  <cp:lastPrinted>2012-02-05T20:44:11Z</cp:lastPrinted>
  <dcterms:created xsi:type="dcterms:W3CDTF">2014-08-26T06:42:53Z</dcterms:created>
  <dcterms:modified xsi:type="dcterms:W3CDTF">2015-01-20T11:54:08Z</dcterms:modified>
</cp:coreProperties>
</file>