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26" r:id="rId2"/>
    <p:sldId id="327" r:id="rId3"/>
    <p:sldId id="332" r:id="rId4"/>
    <p:sldId id="333" r:id="rId5"/>
    <p:sldId id="337" r:id="rId6"/>
    <p:sldId id="341" r:id="rId7"/>
    <p:sldId id="328" r:id="rId8"/>
    <p:sldId id="329" r:id="rId9"/>
    <p:sldId id="330" r:id="rId10"/>
    <p:sldId id="331" r:id="rId11"/>
    <p:sldId id="343" r:id="rId12"/>
    <p:sldId id="338" r:id="rId13"/>
    <p:sldId id="344" r:id="rId14"/>
    <p:sldId id="339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8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1EA4B-5145-2B45-BF40-11919B01273B}" type="datetimeFigureOut">
              <a:t>1/20/15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2655B-B10D-354B-B91B-889DC3D324E4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555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6B7C0-C3A7-6F4C-A455-0EA8BC4CEA8C}" type="datetimeFigureOut">
              <a:t>1/20/15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B1EAA-B1A5-D845-8B5D-8C823056190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98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0000" y="198363"/>
            <a:ext cx="40640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6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02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58"/>
            <a:ext cx="8229600" cy="817609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679"/>
            <a:ext cx="8229600" cy="5102485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7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93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5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dirty="0" smtClean="0"/>
              <a:t>Fare clic per modificare gli stili del testo dello schema</a:t>
            </a:r>
          </a:p>
          <a:p>
            <a:pPr lvl="1"/>
            <a:r>
              <a:rPr lang="en-US" dirty="0" smtClean="0"/>
              <a:t>Secondo livello</a:t>
            </a:r>
          </a:p>
          <a:p>
            <a:pPr lvl="2"/>
            <a:r>
              <a:rPr lang="en-US" dirty="0" smtClean="0"/>
              <a:t>Terzo livello</a:t>
            </a:r>
          </a:p>
          <a:p>
            <a:pPr lvl="3"/>
            <a:r>
              <a:rPr lang="en-US" dirty="0" smtClean="0"/>
              <a:t>Quarto livello</a:t>
            </a:r>
          </a:p>
          <a:p>
            <a:pPr lvl="4"/>
            <a:r>
              <a:rPr lang="en-US" dirty="0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dirty="0" smtClean="0"/>
              <a:t>Fare clic per modificare gli stili del testo dello schema</a:t>
            </a:r>
          </a:p>
          <a:p>
            <a:pPr lvl="1"/>
            <a:r>
              <a:rPr lang="en-US" dirty="0" smtClean="0"/>
              <a:t>Secondo livello</a:t>
            </a:r>
          </a:p>
          <a:p>
            <a:pPr lvl="2"/>
            <a:r>
              <a:rPr lang="en-US" dirty="0" smtClean="0"/>
              <a:t>Terzo livello</a:t>
            </a:r>
          </a:p>
          <a:p>
            <a:pPr lvl="3"/>
            <a:r>
              <a:rPr lang="en-US" dirty="0" smtClean="0"/>
              <a:t>Quarto livello</a:t>
            </a:r>
          </a:p>
          <a:p>
            <a:pPr lvl="4"/>
            <a:r>
              <a:rPr lang="en-US" dirty="0" smtClean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8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3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5" Type="http://schemas.openxmlformats.org/officeDocument/2006/relationships/image" Target="../media/image4.jpg"/><Relationship Id="rId16" Type="http://schemas.openxmlformats.org/officeDocument/2006/relationships/image" Target="../media/image5.jp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del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schema</a:t>
            </a:r>
          </a:p>
          <a:p>
            <a:pPr lvl="1"/>
            <a:r>
              <a:rPr lang="en-US" dirty="0" smtClean="0"/>
              <a:t>Secondo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2"/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820646" y="6309434"/>
            <a:ext cx="1310200" cy="412041"/>
          </a:xfrm>
          <a:prstGeom prst="rect">
            <a:avLst/>
          </a:prstGeom>
        </p:spPr>
      </p:pic>
      <p:pic>
        <p:nvPicPr>
          <p:cNvPr id="10" name="Picture 9" descr="belle2-logo.gif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7772" y="6274569"/>
            <a:ext cx="500792" cy="46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magine 4" descr="infnlogo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841" y="6275785"/>
            <a:ext cx="501336" cy="492423"/>
          </a:xfrm>
          <a:prstGeom prst="rect">
            <a:avLst/>
          </a:prstGeom>
        </p:spPr>
      </p:pic>
      <p:pic>
        <p:nvPicPr>
          <p:cNvPr id="12" name="Immagine 5" descr="unipi.jpg"/>
          <p:cNvPicPr>
            <a:picLocks noChangeAspect="1"/>
          </p:cNvPicPr>
          <p:nvPr userDrawn="1"/>
        </p:nvPicPr>
        <p:blipFill>
          <a:blip r:embed="rId1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744" y="6285555"/>
            <a:ext cx="553501" cy="4826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7">
            <a:alphaModFix amt="11000"/>
          </a:blip>
          <a:stretch>
            <a:fillRect/>
          </a:stretch>
        </p:blipFill>
        <p:spPr>
          <a:xfrm>
            <a:off x="210509" y="302843"/>
            <a:ext cx="8883291" cy="596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1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922294"/>
          </a:xfrm>
        </p:spPr>
        <p:txBody>
          <a:bodyPr/>
          <a:lstStyle/>
          <a:p>
            <a:r>
              <a:rPr lang="en-US"/>
              <a:t>QCG Report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Francesco Forti</a:t>
            </a:r>
          </a:p>
          <a:p>
            <a:r>
              <a:rPr lang="en-US"/>
              <a:t>University and INFN, Pisa</a:t>
            </a:r>
          </a:p>
        </p:txBody>
      </p:sp>
    </p:spTree>
    <p:extLst>
      <p:ext uri="{BB962C8B-B14F-4D97-AF65-F5344CB8AC3E}">
        <p14:creationId xmlns:p14="http://schemas.microsoft.com/office/powerpoint/2010/main" val="1880858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/>
              <a:t>After sign-off production can start</a:t>
            </a:r>
          </a:p>
          <a:p>
            <a:r>
              <a:rPr lang="en-US" sz="3200"/>
              <a:t>The design of that part is FROZEN. It cannot be changed without a proper change control procedure.</a:t>
            </a:r>
          </a:p>
          <a:p>
            <a:r>
              <a:rPr lang="en-US" sz="3200"/>
              <a:t>Change control procedures:</a:t>
            </a:r>
          </a:p>
          <a:p>
            <a:pPr lvl="1"/>
            <a:r>
              <a:rPr lang="en-US" sz="2800"/>
              <a:t>Specific and </a:t>
            </a:r>
            <a:r>
              <a:rPr lang="en-US" sz="2800" i="1"/>
              <a:t>written</a:t>
            </a:r>
            <a:r>
              <a:rPr lang="en-US" sz="2800"/>
              <a:t> proposal to change the design with a new version of the specifications published on the twiki page</a:t>
            </a:r>
          </a:p>
          <a:p>
            <a:pPr lvl="1"/>
            <a:r>
              <a:rPr lang="en-US" sz="2800"/>
              <a:t>Again fully checked by all relevant people</a:t>
            </a:r>
          </a:p>
          <a:p>
            <a:pPr lvl="2"/>
            <a:r>
              <a:rPr lang="en-US" sz="2600"/>
              <a:t>The list needs to be revised to make sure the changes are correctly reviewed</a:t>
            </a:r>
          </a:p>
          <a:p>
            <a:pPr lvl="2"/>
            <a:r>
              <a:rPr lang="en-US" sz="2600"/>
              <a:t>Also review administrative/financial implications if production has already started.</a:t>
            </a:r>
          </a:p>
          <a:p>
            <a:pPr lvl="1"/>
            <a:r>
              <a:rPr lang="en-US" sz="2800"/>
              <a:t>The new specifications are approved after all relevant people have said YES.</a:t>
            </a:r>
          </a:p>
          <a:p>
            <a:pPr lvl="2"/>
            <a:endParaRPr lang="en-US" sz="26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1/8/2015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F.Forti: Sign-off procedures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96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Sign-off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Sign-off page created:</a:t>
            </a:r>
          </a:p>
          <a:p>
            <a:pPr lvl="1"/>
            <a:r>
              <a:rPr lang="en-US"/>
              <a:t>https://belle2.cc.kek.jp/~twiki/bin/view/Detector/SVD/SvdSpecificationsSignoff</a:t>
            </a:r>
          </a:p>
          <a:p>
            <a:r>
              <a:rPr lang="en-US"/>
              <a:t>Try to use this system </a:t>
            </a:r>
            <a:br>
              <a:rPr lang="en-US"/>
            </a:br>
            <a:r>
              <a:rPr lang="en-US"/>
              <a:t>for the PA production, </a:t>
            </a:r>
            <a:br>
              <a:rPr lang="en-US"/>
            </a:br>
            <a:r>
              <a:rPr lang="en-US"/>
              <a:t>which should be starting</a:t>
            </a:r>
            <a:br>
              <a:rPr lang="en-US"/>
            </a:br>
            <a:r>
              <a:rPr lang="en-US"/>
              <a:t> in a few days.</a:t>
            </a:r>
          </a:p>
          <a:p>
            <a:r>
              <a:rPr lang="en-US"/>
              <a:t>It is essential that we </a:t>
            </a:r>
            <a:br>
              <a:rPr lang="en-US"/>
            </a:br>
            <a:r>
              <a:rPr lang="en-US"/>
              <a:t>all agree on the system </a:t>
            </a:r>
            <a:br>
              <a:rPr lang="en-US"/>
            </a:br>
            <a:r>
              <a:rPr lang="en-US"/>
              <a:t>an collaborate </a:t>
            </a:r>
            <a:br>
              <a:rPr lang="en-US"/>
            </a:br>
            <a:r>
              <a:rPr lang="en-US"/>
              <a:t>to make it work.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835" y="2259272"/>
            <a:ext cx="4942182" cy="373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71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QCG Open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Ladder design</a:t>
            </a:r>
          </a:p>
          <a:p>
            <a:pPr lvl="1"/>
            <a:r>
              <a:rPr lang="en-US" sz="2400"/>
              <a:t>Definition of ladder mechanical tolerances</a:t>
            </a:r>
          </a:p>
          <a:p>
            <a:pPr lvl="2"/>
            <a:r>
              <a:rPr lang="en-US" sz="2200"/>
              <a:t>Now possible after feedback from assemlbly procedure</a:t>
            </a:r>
          </a:p>
          <a:p>
            <a:pPr lvl="1"/>
            <a:r>
              <a:rPr lang="en-US" sz="2400"/>
              <a:t>Verification of thermal (-30 to +60 C)  and mechanical properties on ladders (deformations and vibrations) </a:t>
            </a:r>
          </a:p>
          <a:p>
            <a:pPr lvl="2"/>
            <a:r>
              <a:rPr lang="en-US" sz="2200"/>
              <a:t>Planned in next 2 months at different sites</a:t>
            </a:r>
          </a:p>
          <a:p>
            <a:pPr lvl="1"/>
            <a:r>
              <a:rPr lang="en-US" sz="2400"/>
              <a:t>Verification of possible ladders mechanical interference on rings</a:t>
            </a:r>
          </a:p>
          <a:p>
            <a:pPr lvl="2"/>
            <a:r>
              <a:rPr lang="en-US" sz="2200"/>
              <a:t>Needs to be planned – requires precisely assembled cooling rings.</a:t>
            </a:r>
          </a:p>
          <a:p>
            <a:r>
              <a:rPr lang="en-US" sz="2800">
                <a:solidFill>
                  <a:srgbClr val="FF0000"/>
                </a:solidFill>
              </a:rPr>
              <a:t>Verification of a full electrically working ladder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With simultaneous readout of all sensors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44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QCG Open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05" y="1023679"/>
            <a:ext cx="8622632" cy="5102485"/>
          </a:xfrm>
        </p:spPr>
        <p:txBody>
          <a:bodyPr>
            <a:noAutofit/>
          </a:bodyPr>
          <a:lstStyle/>
          <a:p>
            <a:r>
              <a:rPr lang="en-US"/>
              <a:t>Ladder assembly procedures</a:t>
            </a:r>
          </a:p>
          <a:p>
            <a:pPr lvl="1"/>
            <a:r>
              <a:rPr lang="en-US"/>
              <a:t>Clear definition of all coordinate systems and survey points</a:t>
            </a:r>
          </a:p>
          <a:p>
            <a:pPr lvl="1"/>
            <a:r>
              <a:rPr lang="en-US"/>
              <a:t>Finalization of several assembly procedure details</a:t>
            </a:r>
          </a:p>
          <a:p>
            <a:pPr lvl="2"/>
            <a:r>
              <a:rPr lang="en-US"/>
              <a:t>Wrapping/gluing of PA1/PA2 </a:t>
            </a:r>
          </a:p>
          <a:p>
            <a:pPr lvl="2"/>
            <a:r>
              <a:rPr lang="en-US"/>
              <a:t>Glue reinforcement of PF1 and PB1 to avoid peeling</a:t>
            </a:r>
          </a:p>
          <a:p>
            <a:pPr lvl="2"/>
            <a:r>
              <a:rPr lang="en-US"/>
              <a:t>Definition of bonding redundancy and bonding tests in production</a:t>
            </a:r>
          </a:p>
          <a:p>
            <a:pPr lvl="2"/>
            <a:r>
              <a:rPr lang="en-US"/>
              <a:t>Gluing of the cooling pipe clip on the FW slanted detector</a:t>
            </a:r>
          </a:p>
          <a:p>
            <a:pPr lvl="1"/>
            <a:r>
              <a:rPr lang="en-US"/>
              <a:t>Streamline the database usage for production checklist and measurements storage and comparison</a:t>
            </a:r>
          </a:p>
          <a:p>
            <a:pPr lvl="1"/>
            <a:r>
              <a:rPr lang="en-US"/>
              <a:t>Definition of the ladder transport container</a:t>
            </a:r>
          </a:p>
          <a:p>
            <a:pPr lvl="1"/>
            <a:r>
              <a:rPr lang="en-US"/>
              <a:t>Detailed definition of production ladder thermal tests</a:t>
            </a:r>
          </a:p>
          <a:p>
            <a:pPr lvl="2"/>
            <a:r>
              <a:rPr lang="en-US"/>
              <a:t>Ideas proposed, but need to be finalized</a:t>
            </a:r>
          </a:p>
          <a:p>
            <a:pPr lvl="1"/>
            <a:r>
              <a:rPr lang="en-US"/>
              <a:t>Detailed definition of electrical QA during production</a:t>
            </a:r>
          </a:p>
          <a:p>
            <a:pPr lvl="2"/>
            <a:r>
              <a:rPr lang="en-US"/>
              <a:t>Now possible after experience with pinhole plucking and module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72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QCG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Initially focused on assembly procedures and sites qualification</a:t>
            </a:r>
          </a:p>
          <a:p>
            <a:pPr lvl="1"/>
            <a:r>
              <a:rPr lang="en-US" sz="2800"/>
              <a:t>Need to define how to track quality during the production period</a:t>
            </a:r>
          </a:p>
          <a:p>
            <a:r>
              <a:rPr lang="en-US" sz="3200"/>
              <a:t>Naturally expanding into defining the QC/QA procedures for the entire system</a:t>
            </a:r>
          </a:p>
          <a:p>
            <a:r>
              <a:rPr lang="en-US" sz="3200"/>
              <a:t>Probably a redefinition of membership is needed</a:t>
            </a:r>
          </a:p>
          <a:p>
            <a:pPr lvl="1"/>
            <a:r>
              <a:rPr lang="en-US" sz="2800"/>
              <a:t>Also using the new SVD organization that is picking up speed.</a:t>
            </a:r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96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Sites Qualification Reviews</a:t>
            </a:r>
          </a:p>
          <a:p>
            <a:pPr>
              <a:lnSpc>
                <a:spcPct val="200000"/>
              </a:lnSpc>
            </a:pPr>
            <a:r>
              <a:rPr lang="en-US" sz="36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Specifications sign-off</a:t>
            </a:r>
          </a:p>
          <a:p>
            <a:pPr>
              <a:lnSpc>
                <a:spcPct val="200000"/>
              </a:lnSpc>
            </a:pPr>
            <a:r>
              <a:rPr lang="en-US" sz="36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Open issues</a:t>
            </a:r>
          </a:p>
          <a:p>
            <a:pPr>
              <a:lnSpc>
                <a:spcPct val="200000"/>
              </a:lnSpc>
            </a:pPr>
            <a:r>
              <a:rPr lang="en-US" sz="36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QCG Evolution</a:t>
            </a:r>
          </a:p>
          <a:p>
            <a:pPr>
              <a:lnSpc>
                <a:spcPct val="200000"/>
              </a:lnSpc>
            </a:pPr>
            <a:endParaRPr lang="en-US" sz="3600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7054" y="4451684"/>
            <a:ext cx="345974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/>
              <a:t>https://belle2.cc.kek.jp/~twiki/bin/view/Detector/SVD/SvdQCQAGroup</a:t>
            </a:r>
          </a:p>
        </p:txBody>
      </p:sp>
    </p:spTree>
    <p:extLst>
      <p:ext uri="{BB962C8B-B14F-4D97-AF65-F5344CB8AC3E}">
        <p14:creationId xmlns:p14="http://schemas.microsoft.com/office/powerpoint/2010/main" val="168450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+mj-lt"/>
              </a:rPr>
              <a:t>Site Qualification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1" y="1023679"/>
            <a:ext cx="8229600" cy="5332671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err="1" smtClean="0"/>
              <a:t>Sites need to be officially qualified before </a:t>
            </a:r>
            <a:br>
              <a:rPr lang="en-US" sz="3600" dirty="0" err="1" smtClean="0"/>
            </a:br>
            <a:r>
              <a:rPr lang="en-US" sz="3600" dirty="0" err="1" smtClean="0"/>
              <a:t>starting to work production level components</a:t>
            </a:r>
          </a:p>
          <a:p>
            <a:r>
              <a:rPr lang="en-US" sz="3600" dirty="0" err="1" smtClean="0"/>
              <a:t>Class definition of components:</a:t>
            </a:r>
          </a:p>
          <a:p>
            <a:endParaRPr lang="en-US" sz="3600" dirty="0" err="1" smtClean="0"/>
          </a:p>
          <a:p>
            <a:endParaRPr lang="en-US" sz="3600" dirty="0" err="1" smtClean="0"/>
          </a:p>
          <a:p>
            <a:endParaRPr lang="en-US" sz="3600" dirty="0" err="1"/>
          </a:p>
          <a:p>
            <a:endParaRPr lang="en-US" sz="3600" dirty="0" err="1" smtClean="0"/>
          </a:p>
          <a:p>
            <a:endParaRPr lang="en-US" sz="3600" dirty="0" err="1" smtClean="0"/>
          </a:p>
          <a:p>
            <a:endParaRPr lang="en-US" sz="3600" dirty="0" err="1" smtClean="0"/>
          </a:p>
          <a:p>
            <a:r>
              <a:rPr lang="en-US" sz="3600" dirty="0" err="1"/>
              <a:t>So far we have done </a:t>
            </a:r>
            <a:r>
              <a:rPr lang="en-US" sz="3600" dirty="0" err="1">
                <a:solidFill>
                  <a:schemeClr val="tx2"/>
                </a:solidFill>
              </a:rPr>
              <a:t>class C qualification:</a:t>
            </a:r>
            <a:endParaRPr lang="en-US" sz="3600" dirty="0" err="1"/>
          </a:p>
          <a:p>
            <a:pPr lvl="1"/>
            <a:r>
              <a:rPr lang="en-US" sz="3200" dirty="0" err="1"/>
              <a:t>R</a:t>
            </a:r>
            <a:r>
              <a:rPr lang="en-US" sz="3200" dirty="0" err="1"/>
              <a:t>equires all final assembly steps except for the electrically functional class B module</a:t>
            </a:r>
          </a:p>
          <a:p>
            <a:pPr lvl="1"/>
            <a:r>
              <a:rPr lang="en-US" sz="3200" dirty="0" err="1"/>
              <a:t>Necessary to move to the class B modules </a:t>
            </a:r>
            <a:endParaRPr lang="en-US" sz="3200" dirty="0" err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Nov 9, 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F.Forti: QCG, Qualification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03341" y="16887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545259"/>
              </p:ext>
            </p:extLst>
          </p:nvPr>
        </p:nvGraphicFramePr>
        <p:xfrm>
          <a:off x="673665" y="2283393"/>
          <a:ext cx="7884062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43"/>
                <a:gridCol w="70380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Definition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Production quality component.</a:t>
                      </a:r>
                      <a:r>
                        <a:rPr lang="en-US" baseline="0"/>
                        <a:t> Good for installation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Fully functional component,</a:t>
                      </a:r>
                      <a:r>
                        <a:rPr lang="en-US" baseline="0"/>
                        <a:t> but of reduced quality. Not installed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Mechanical,</a:t>
                      </a:r>
                      <a:r>
                        <a:rPr lang="en-US" baseline="0"/>
                        <a:t> n</a:t>
                      </a:r>
                      <a:r>
                        <a:rPr lang="en-US"/>
                        <a:t>ot</a:t>
                      </a:r>
                      <a:r>
                        <a:rPr lang="en-US" baseline="0"/>
                        <a:t> electrically working component, but with all the features and precision of a class B (chips, sensors, wirebonds)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Mechanical component,</a:t>
                      </a:r>
                      <a:r>
                        <a:rPr lang="en-US" baseline="0"/>
                        <a:t> posssibly with missing chips, no wirebonding, aluminum sensors, reduced precision 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87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595" y="124800"/>
            <a:ext cx="8582312" cy="425533"/>
          </a:xfrm>
        </p:spPr>
        <p:txBody>
          <a:bodyPr>
            <a:noAutofit/>
          </a:bodyPr>
          <a:lstStyle/>
          <a:p>
            <a:r>
              <a:rPr lang="en-US" sz="3600"/>
              <a:t>Site qualification reviews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0326" y="790222"/>
            <a:ext cx="8177619" cy="2312835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The reviews help the groups to</a:t>
            </a:r>
          </a:p>
          <a:p>
            <a:pPr lvl="1"/>
            <a:r>
              <a:rPr lang="en-US"/>
              <a:t>Design stable and reliable </a:t>
            </a:r>
            <a:r>
              <a:rPr lang="en-US" b="1">
                <a:solidFill>
                  <a:srgbClr val="FF0000"/>
                </a:solidFill>
              </a:rPr>
              <a:t>procedures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Document</a:t>
            </a:r>
            <a:r>
              <a:rPr lang="en-US"/>
              <a:t> the procedures and the QC/QA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Communicate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with other sites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Organize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the manpower and schedule</a:t>
            </a:r>
          </a:p>
          <a:p>
            <a:r>
              <a:rPr lang="en-US"/>
              <a:t>It should not be a one-time event, but rather a work method</a:t>
            </a:r>
          </a:p>
          <a:p>
            <a:r>
              <a:rPr lang="en-US" sz="1900"/>
              <a:t>https://belle2.cc.kek.jp/~twiki/bin/viewauth/Detector/SVD/SiteQualificationPage</a:t>
            </a:r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5595" y="3103057"/>
            <a:ext cx="4079672" cy="3194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/>
              <a:t>The SVD QCG is responsible for qualifying the sites.</a:t>
            </a:r>
          </a:p>
          <a:p>
            <a:r>
              <a:rPr lang="en-US"/>
              <a:t>The QCG will appoint a review committee that will report to the SVD group</a:t>
            </a:r>
          </a:p>
          <a:p>
            <a:r>
              <a:rPr lang="en-US"/>
              <a:t>A qualification site visit the committee is required.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Nov 9, 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F.Forti: QCG, Qualification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05" y="3103057"/>
            <a:ext cx="4307940" cy="297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7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Outcome of the reviews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9568"/>
            <a:ext cx="8446911" cy="5332671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solidFill>
                  <a:srgbClr val="FF0000"/>
                </a:solidFill>
              </a:rPr>
              <a:t>Pisa </a:t>
            </a:r>
            <a:r>
              <a:rPr lang="en-US"/>
              <a:t>on Oct 4, </a:t>
            </a:r>
            <a:r>
              <a:rPr lang="en-US">
                <a:solidFill>
                  <a:srgbClr val="FF0000"/>
                </a:solidFill>
              </a:rPr>
              <a:t>IPMU </a:t>
            </a:r>
            <a:r>
              <a:rPr lang="en-US"/>
              <a:t>on Oct 31, </a:t>
            </a:r>
            <a:r>
              <a:rPr lang="en-US">
                <a:solidFill>
                  <a:srgbClr val="FF0000"/>
                </a:solidFill>
              </a:rPr>
              <a:t>HEPHY</a:t>
            </a:r>
            <a:r>
              <a:rPr lang="en-US"/>
              <a:t> on Jan 19.</a:t>
            </a:r>
          </a:p>
          <a:p>
            <a:pPr lvl="1"/>
            <a:r>
              <a:rPr lang="en-US"/>
              <a:t>All sites have demonstrated the ability to build class C modules and also to test modules electrically</a:t>
            </a:r>
          </a:p>
          <a:p>
            <a:pPr lvl="1"/>
            <a:r>
              <a:rPr lang="en-US"/>
              <a:t>Reviews are positive, with some comments.</a:t>
            </a:r>
          </a:p>
          <a:p>
            <a:r>
              <a:rPr lang="en-US" b="1"/>
              <a:t>Pisa (Fwd/Bwd assemblies)</a:t>
            </a:r>
          </a:p>
          <a:p>
            <a:pPr lvl="1"/>
            <a:r>
              <a:rPr lang="en-US"/>
              <a:t>Only backward class C modules were produced with final jigs and procedures: confirmation will be needed for </a:t>
            </a:r>
            <a:r>
              <a:rPr lang="en-US">
                <a:solidFill>
                  <a:srgbClr val="FF0000"/>
                </a:solidFill>
              </a:rPr>
              <a:t>forward modules</a:t>
            </a:r>
          </a:p>
          <a:p>
            <a:pPr lvl="1"/>
            <a:r>
              <a:rPr lang="en-US"/>
              <a:t>Some </a:t>
            </a:r>
            <a:r>
              <a:rPr lang="en-US">
                <a:solidFill>
                  <a:srgbClr val="FF0000"/>
                </a:solidFill>
              </a:rPr>
              <a:t>adjustements and final checks </a:t>
            </a:r>
            <a:r>
              <a:rPr lang="en-US"/>
              <a:t>are required</a:t>
            </a:r>
          </a:p>
          <a:p>
            <a:r>
              <a:rPr lang="en-US" b="1"/>
              <a:t>IPMU (L6)</a:t>
            </a:r>
          </a:p>
          <a:p>
            <a:pPr lvl="1"/>
            <a:r>
              <a:rPr lang="en-US"/>
              <a:t>Produced module C-1/C-2 are  </a:t>
            </a:r>
            <a:r>
              <a:rPr lang="en-US">
                <a:solidFill>
                  <a:srgbClr val="FF0000"/>
                </a:solidFill>
              </a:rPr>
              <a:t>not fully class C</a:t>
            </a:r>
            <a:r>
              <a:rPr lang="en-US"/>
              <a:t> (not all wirebonds are present, some parts are not class C)</a:t>
            </a:r>
          </a:p>
          <a:p>
            <a:pPr lvl="1"/>
            <a:r>
              <a:rPr lang="en-US"/>
              <a:t>Procedures are nearly, but not completely final and require some </a:t>
            </a:r>
            <a:r>
              <a:rPr lang="en-US">
                <a:solidFill>
                  <a:srgbClr val="FF0000"/>
                </a:solidFill>
              </a:rPr>
              <a:t>adjustement and finalization </a:t>
            </a:r>
          </a:p>
          <a:p>
            <a:pPr lvl="1"/>
            <a:r>
              <a:rPr lang="en-US"/>
              <a:t>Required to produce C-4 with completely final procedures (including documentation and DB usage)</a:t>
            </a:r>
          </a:p>
          <a:p>
            <a:pPr lvl="2"/>
            <a:r>
              <a:rPr lang="en-US"/>
              <a:t>Try to use working (class C) origamis/sensors </a:t>
            </a:r>
            <a:r>
              <a:rPr lang="en-US">
                <a:sym typeface="Wingdings"/>
              </a:rPr>
              <a:t> get a partially working module.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Nov 9, 2014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F.Forti: QCG, Qualification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7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Outcome of the reviews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679"/>
            <a:ext cx="8229600" cy="5102485"/>
          </a:xfrm>
        </p:spPr>
        <p:txBody>
          <a:bodyPr/>
          <a:lstStyle/>
          <a:p>
            <a:r>
              <a:rPr lang="en-US" b="1"/>
              <a:t>HEPHY (L5)</a:t>
            </a:r>
          </a:p>
          <a:p>
            <a:pPr lvl="1"/>
            <a:r>
              <a:rPr lang="en-US"/>
              <a:t>Produced Class C module is </a:t>
            </a:r>
            <a:r>
              <a:rPr lang="en-US" i="1">
                <a:solidFill>
                  <a:srgbClr val="FF0000"/>
                </a:solidFill>
              </a:rPr>
              <a:t>not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mechanically qualified yet: need to survey it to verify precision</a:t>
            </a:r>
          </a:p>
          <a:p>
            <a:pPr lvl="1"/>
            <a:r>
              <a:rPr lang="en-US"/>
              <a:t>PA1/2 gluing procedures need further optimization</a:t>
            </a:r>
          </a:p>
          <a:p>
            <a:pPr lvl="1"/>
            <a:r>
              <a:rPr lang="en-US"/>
              <a:t>Required to produce another class C to finalize procedures (also needed for mechanical interference tests).</a:t>
            </a:r>
          </a:p>
          <a:p>
            <a:pPr lvl="1"/>
            <a:endParaRPr lang="en-US"/>
          </a:p>
          <a:p>
            <a:r>
              <a:rPr lang="en-US" b="1"/>
              <a:t>Followup</a:t>
            </a:r>
          </a:p>
          <a:p>
            <a:pPr lvl="1"/>
            <a:r>
              <a:rPr lang="en-US"/>
              <a:t>We will need to schedule the followup class C reviews (they can be done remotely) as soon as the sites have resolved all the issues. </a:t>
            </a:r>
          </a:p>
          <a:p>
            <a:pPr lvl="1"/>
            <a:r>
              <a:rPr lang="en-US"/>
              <a:t>Time frame: february – march</a:t>
            </a:r>
          </a:p>
          <a:p>
            <a:pPr lvl="1"/>
            <a:r>
              <a:rPr lang="en-US"/>
              <a:t>They could be combined with the class B review, depending on the situation at sites.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Jan 21, 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SVD QCG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63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/>
              <a:t>To ensure we obtain good quality components, we need to increase the level of formality with which we define the component specification and approve them.</a:t>
            </a:r>
            <a:endParaRPr lang="en-US" sz="3200"/>
          </a:p>
          <a:p>
            <a:r>
              <a:rPr lang="en-US" sz="3200"/>
              <a:t>Sign-off is the </a:t>
            </a:r>
            <a:r>
              <a:rPr lang="en-US" sz="3200" i="1">
                <a:solidFill>
                  <a:srgbClr val="FF0000"/>
                </a:solidFill>
              </a:rPr>
              <a:t>process</a:t>
            </a:r>
            <a:r>
              <a:rPr lang="en-US" sz="3200">
                <a:solidFill>
                  <a:srgbClr val="FF0000"/>
                </a:solidFill>
              </a:rPr>
              <a:t> </a:t>
            </a:r>
            <a:r>
              <a:rPr lang="en-US" sz="3200"/>
              <a:t>by which the </a:t>
            </a:r>
            <a:r>
              <a:rPr lang="en-US" sz="3200" i="1">
                <a:solidFill>
                  <a:srgbClr val="FF0000"/>
                </a:solidFill>
              </a:rPr>
              <a:t>entire collaboration</a:t>
            </a:r>
            <a:r>
              <a:rPr lang="en-US" sz="3200"/>
              <a:t> ensures that a portion of the design is compatible with all the rest and authorizes the corresponding fabrication</a:t>
            </a:r>
          </a:p>
          <a:p>
            <a:r>
              <a:rPr lang="en-US" sz="3200"/>
              <a:t>It has technical and an administrative components:</a:t>
            </a:r>
          </a:p>
          <a:p>
            <a:pPr lvl="1"/>
            <a:r>
              <a:rPr lang="en-US" sz="2800"/>
              <a:t>Full specifications and production plan</a:t>
            </a:r>
          </a:p>
          <a:p>
            <a:pPr lvl="1"/>
            <a:r>
              <a:rPr lang="en-US" sz="2800"/>
              <a:t>Verification and sign-off</a:t>
            </a:r>
          </a:p>
          <a:p>
            <a:pPr lvl="1"/>
            <a:r>
              <a:rPr lang="en-US" sz="2800"/>
              <a:t>Change control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1/8/2015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F.Forti: Sign-off procedures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Full specification and production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/>
              <a:t>Before production can start a component needs to have:</a:t>
            </a:r>
          </a:p>
          <a:p>
            <a:r>
              <a:rPr lang="en-US" sz="3200"/>
              <a:t>Full technical specifications including:</a:t>
            </a:r>
          </a:p>
          <a:p>
            <a:pPr lvl="1"/>
            <a:r>
              <a:rPr lang="en-US" sz="2800"/>
              <a:t>Mechanical and/or electrical schematics drawings.</a:t>
            </a:r>
          </a:p>
          <a:p>
            <a:pPr lvl="2"/>
            <a:r>
              <a:rPr lang="en-US" sz="2400"/>
              <a:t>In case the final design is produced by the company, only a conceptual/preliminary design is included</a:t>
            </a:r>
          </a:p>
          <a:p>
            <a:pPr lvl="1"/>
            <a:r>
              <a:rPr lang="en-US" sz="2600"/>
              <a:t> Quality assurance and quality control plan.</a:t>
            </a:r>
          </a:p>
          <a:p>
            <a:pPr lvl="2"/>
            <a:r>
              <a:rPr lang="en-US" sz="2400"/>
              <a:t>What design checks need to be done</a:t>
            </a:r>
          </a:p>
          <a:p>
            <a:pPr lvl="2"/>
            <a:r>
              <a:rPr lang="en-US" sz="2400"/>
              <a:t>What production tests needs to be done and by whom</a:t>
            </a:r>
          </a:p>
          <a:p>
            <a:r>
              <a:rPr lang="en-US" sz="3000"/>
              <a:t>A full production plan:</a:t>
            </a:r>
          </a:p>
          <a:p>
            <a:pPr lvl="1"/>
            <a:r>
              <a:rPr lang="en-US" sz="2600"/>
              <a:t>Schedule for the delivery of components</a:t>
            </a:r>
          </a:p>
          <a:p>
            <a:pPr lvl="1"/>
            <a:r>
              <a:rPr lang="en-US" sz="2600"/>
              <a:t>Schedule for the tests and qualification of components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1/8/2015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F.Forti: Sign-off procedures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3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Verification and sign-off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/>
              <a:t>After the technical specifications and production plan are defined (typically by a single person or a subgroup):</a:t>
            </a:r>
          </a:p>
          <a:p>
            <a:r>
              <a:rPr lang="en-US" sz="2800"/>
              <a:t>They should be made available to the full collaboration on a twiki page (the verification and sign-off page)</a:t>
            </a:r>
          </a:p>
          <a:p>
            <a:r>
              <a:rPr lang="en-US" sz="2800"/>
              <a:t>The QCG/SVD Leaders will produce a full list of people who should be checking the design and notify them</a:t>
            </a:r>
          </a:p>
          <a:p>
            <a:pPr lvl="1"/>
            <a:r>
              <a:rPr lang="en-US" sz="2400"/>
              <a:t>The list will be published explictely on the twiki page</a:t>
            </a:r>
          </a:p>
          <a:p>
            <a:pPr lvl="1"/>
            <a:r>
              <a:rPr lang="en-US" sz="2400"/>
              <a:t>People will have to explicitely send a positive sign-off via email, or make comments/change proposals</a:t>
            </a:r>
          </a:p>
          <a:p>
            <a:pPr lvl="1"/>
            <a:r>
              <a:rPr lang="en-US" sz="2400"/>
              <a:t>In particular one needs to check all the points of interface to other pieces of the system</a:t>
            </a:r>
          </a:p>
          <a:p>
            <a:r>
              <a:rPr lang="en-US" sz="2800"/>
              <a:t>Final sign-off (authorization) will be produced after alla the relevant people have said YES. </a:t>
            </a:r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1/8/2015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F.Forti: Sign-off procedures</a:t>
            </a:r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D6A38-DD8B-8040-A5F2-CB416CAD0B07}" type="slidenum">
              <a:rPr lang="it-IT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it-IT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63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lografica">
  <a:themeElements>
    <a:clrScheme name="Impostazioni personalizzate 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4064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ilografic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16615</TotalTime>
  <Words>1277</Words>
  <Application>Microsoft Macintosh PowerPoint</Application>
  <PresentationFormat>On-screen Show (4:3)</PresentationFormat>
  <Paragraphs>173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Stilografica</vt:lpstr>
      <vt:lpstr>QCG Report</vt:lpstr>
      <vt:lpstr>Outline</vt:lpstr>
      <vt:lpstr>Site Qualification</vt:lpstr>
      <vt:lpstr>Site qualification reviews</vt:lpstr>
      <vt:lpstr>Outcome of the reviews (I)</vt:lpstr>
      <vt:lpstr>Outcome of the reviews (II)</vt:lpstr>
      <vt:lpstr>Sign-off</vt:lpstr>
      <vt:lpstr>Full specification and production plan</vt:lpstr>
      <vt:lpstr>Verification and sign-off</vt:lpstr>
      <vt:lpstr>Change control</vt:lpstr>
      <vt:lpstr>Sign-off implementation</vt:lpstr>
      <vt:lpstr>QCG Open issues</vt:lpstr>
      <vt:lpstr>QCG Open issues</vt:lpstr>
      <vt:lpstr>QCG Evolution</vt:lpstr>
    </vt:vector>
  </TitlesOfParts>
  <Company>INFN e Universita'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Francesco Forti</dc:creator>
  <cp:lastModifiedBy>Francesco Forti</cp:lastModifiedBy>
  <cp:revision>311</cp:revision>
  <dcterms:created xsi:type="dcterms:W3CDTF">2013-09-03T05:23:16Z</dcterms:created>
  <dcterms:modified xsi:type="dcterms:W3CDTF">2015-01-21T13:49:47Z</dcterms:modified>
</cp:coreProperties>
</file>