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7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0" r:id="rId23"/>
    <p:sldId id="278" r:id="rId24"/>
    <p:sldId id="279" r:id="rId2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E372-C10E-0642-83B5-2EE267FDA72D}" type="datetimeFigureOut">
              <a:rPr lang="en-US" smtClean="0"/>
              <a:t>22.01.15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9B13D-0979-3648-B44A-A8DEF5C5B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3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199252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dirty="0"/>
              <a:t>Note: Hit time und particle signal </a:t>
            </a:r>
            <a:r>
              <a:rPr lang="en-GB" dirty="0" smtClean="0"/>
              <a:t>distorted </a:t>
            </a:r>
            <a:r>
              <a:rPr lang="en-GB" dirty="0"/>
              <a:t>by ext. noise due to CMC at the same frame.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400" dirty="0">
                <a:solidFill>
                  <a:schemeClr val="dk1"/>
                </a:solidFill>
              </a:rPr>
              <a:t>figure</a:t>
            </a:r>
            <a:r>
              <a:rPr lang="en-GB" sz="1400" dirty="0" smtClean="0">
                <a:solidFill>
                  <a:schemeClr val="dk1"/>
                </a:solidFill>
              </a:rPr>
              <a:t>:</a:t>
            </a:r>
            <a:endParaRPr lang="en-GB"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pic>
        <p:nvPicPr>
          <p:cNvPr id="8" name="Shape 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216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7th Belle II VXD Workshop, Prague 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303707" y="1753329"/>
            <a:ext cx="8458200" cy="1904294"/>
          </a:xfrm>
          <a:prstGeom prst="rect">
            <a:avLst/>
          </a:prstGeom>
        </p:spPr>
        <p:txBody>
          <a:bodyPr lIns="91425" tIns="91425" rIns="91425" bIns="91425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GB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CERN </a:t>
            </a:r>
            <a:r>
              <a:rPr lang="en-GB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preliminary beam </a:t>
            </a:r>
            <a:r>
              <a:rPr lang="en-GB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test Results Nov 2014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ts val="0"/>
              </a:spcBef>
              <a:buNone/>
            </a:pPr>
            <a:r>
              <a:rPr lang="en-GB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Hao</a:t>
            </a:r>
            <a:r>
              <a:rPr lang="en-GB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Yin and Benedikt Würkner on behalf of the SVD Group at HEPHY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476956" y="5677660"/>
            <a:ext cx="7704900" cy="43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2000" b="1" i="0" u="none" strike="noStrike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GB" sz="2000" b="1" i="0" u="none" strike="noStrike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000" b="1" i="0" u="none" strike="noStrike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Belle II VXD Workshop, Prague</a:t>
            </a:r>
            <a:endParaRPr lang="en-GB" sz="2000" b="1" i="0" u="none" strike="noStrike" spc="150" baseline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/>
              <a:t>Noise L3 n-side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70050"/>
            <a:ext cx="4010425" cy="52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1570049"/>
            <a:ext cx="4442500" cy="317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4960850" y="4994179"/>
            <a:ext cx="3511500" cy="126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dirty="0"/>
              <a:t>At DESY external noise caused a slope of strip signal of each strip within at least one frame. The resulting different CMC values distorts the shaper pulse sampled using 6 frames of data</a:t>
            </a:r>
            <a:r>
              <a:rPr lang="en-GB" dirty="0" smtClean="0"/>
              <a:t>. This issue is still under investigation and the progress was presented by the previous talk(</a:t>
            </a:r>
            <a:r>
              <a:rPr lang="en-GB" dirty="0" err="1" smtClean="0"/>
              <a:t>Thalmeier</a:t>
            </a:r>
            <a:r>
              <a:rPr lang="en-GB" dirty="0" smtClean="0"/>
              <a:t>).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7253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>
                <a:solidFill>
                  <a:srgbClr val="EFEFEF"/>
                </a:solidFill>
              </a:rPr>
              <a:t>Forward and Backward Modules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Results of the FW&amp;BW modules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3 runs targeting different areas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-GB"/>
              <a:t>003 - hitting APVs 0/1 on p-sides, 1/2 on n-sides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-GB"/>
              <a:t>004 - hitting APVs 1/2 on p-sides, 1/2 on n-sides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-GB"/>
              <a:t>005 - hitting APVs 2/3 on p-sides, 1/2 on n-sides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BW Module was flipped on p-side -&gt; run003 hit only the not connected APVs 4&amp;5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OldWedge APV0 damaged and deactivated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FW Module results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467708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/>
              <a:t>n-side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118433"/>
            <a:ext cx="2279674" cy="29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050" y="2118433"/>
            <a:ext cx="2279675" cy="298714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692273" y="1467708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dirty="0"/>
              <a:t>p-side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1500" y="2118433"/>
            <a:ext cx="2279674" cy="293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1175" y="2095883"/>
            <a:ext cx="2279675" cy="29458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240287" y="4987965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4765575" y="4987965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7028225" y="4987965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2502937" y="4987965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1052400" y="5687125"/>
            <a:ext cx="7039200" cy="6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GB" dirty="0"/>
              <a:t>No significant differences between runs </a:t>
            </a:r>
            <a:r>
              <a:rPr lang="en-GB" dirty="0" smtClean="0"/>
              <a:t>in spite </a:t>
            </a:r>
            <a:r>
              <a:rPr lang="en-GB" dirty="0"/>
              <a:t>of shifting the beam spot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Old Wedge results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1481514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n-side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692273" y="1481514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p-side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240287" y="5043189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765575" y="5043189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7028225" y="5043189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502937" y="5043189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1052400" y="5687125"/>
            <a:ext cx="7039200" cy="6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GB" dirty="0"/>
              <a:t>No significant differences between runs </a:t>
            </a:r>
            <a:r>
              <a:rPr lang="en-GB" dirty="0" smtClean="0"/>
              <a:t>in spite </a:t>
            </a:r>
            <a:r>
              <a:rPr lang="en-GB" dirty="0"/>
              <a:t>of shifting the beam spot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75" y="2133439"/>
            <a:ext cx="2260952" cy="29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750" y="2123090"/>
            <a:ext cx="2260949" cy="2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4975" y="2123089"/>
            <a:ext cx="2297228" cy="29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1325" y="2137052"/>
            <a:ext cx="2260950" cy="290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BW Module results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440096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n-side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4692273" y="1440096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p-side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40287" y="5001771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765575" y="5001771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run005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7028225" y="5001771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502937" y="5001771"/>
            <a:ext cx="1951499" cy="50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run004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1052400" y="5687125"/>
            <a:ext cx="7039200" cy="6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GB" dirty="0"/>
              <a:t>No significant differences between runs </a:t>
            </a:r>
            <a:r>
              <a:rPr lang="en-GB" dirty="0" smtClean="0"/>
              <a:t>in spite </a:t>
            </a:r>
            <a:r>
              <a:rPr lang="en-GB" dirty="0"/>
              <a:t>of shifting the beam spot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250" y="2162672"/>
            <a:ext cx="2348375" cy="296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150" y="2136719"/>
            <a:ext cx="2348374" cy="299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050" y="2089771"/>
            <a:ext cx="2348375" cy="304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48" y="2136721"/>
            <a:ext cx="2273101" cy="29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dirty="0"/>
              <a:t>Comparison of Old Wedge and FW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7" y="1570050"/>
            <a:ext cx="3965776" cy="519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1556525" y="2696575"/>
            <a:ext cx="2193000" cy="4319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/>
              <a:t>FW n-side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650" y="1570050"/>
            <a:ext cx="4031476" cy="519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6430875" y="2696575"/>
            <a:ext cx="2193000" cy="4319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Old Wedge n-side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4063700" y="3876125"/>
            <a:ext cx="864300" cy="43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run 005</a:t>
            </a:r>
          </a:p>
        </p:txBody>
      </p:sp>
      <p:sp>
        <p:nvSpPr>
          <p:cNvPr id="9" name="Shape 121"/>
          <p:cNvSpPr txBox="1"/>
          <p:nvPr/>
        </p:nvSpPr>
        <p:spPr>
          <a:xfrm>
            <a:off x="914351" y="6553906"/>
            <a:ext cx="7039200" cy="6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No significant differences between runs </a:t>
            </a:r>
            <a:r>
              <a:rPr lang="en-GB" dirty="0" smtClean="0"/>
              <a:t>in spite </a:t>
            </a:r>
            <a:r>
              <a:rPr lang="en-GB" dirty="0"/>
              <a:t>of </a:t>
            </a:r>
            <a:r>
              <a:rPr lang="en-GB" dirty="0" smtClean="0"/>
              <a:t>shifting the beam spot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Noise map: wedge vs rectangular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830" y="1600200"/>
            <a:ext cx="3003170" cy="49677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Regular peaks caused by readout system. This was countered by the FIR filter not available in the SVD3 Setup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the APVDAQ this is available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the final system </a:t>
            </a:r>
            <a:r>
              <a:rPr lang="en-US" sz="2000" smtClean="0"/>
              <a:t>FIR is implemented </a:t>
            </a:r>
            <a:r>
              <a:rPr lang="en-US" sz="2000" dirty="0" smtClean="0"/>
              <a:t>in the FADC system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" y="1490179"/>
            <a:ext cx="6070681" cy="26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733763" y="1339436"/>
            <a:ext cx="1505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Run005 BW_p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69" y="4192761"/>
            <a:ext cx="6003969" cy="26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424889" y="3858035"/>
            <a:ext cx="4442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100">
                <a:solidFill>
                  <a:schemeClr val="dk1"/>
                </a:solidFill>
              </a:rPr>
              <a:t>Damaged area in the sensor causes failure in the CMC correction. 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755288" y="4114911"/>
            <a:ext cx="1505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Run005 FW_p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577289" y="6601235"/>
            <a:ext cx="4442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100">
                <a:solidFill>
                  <a:schemeClr val="dk1"/>
                </a:solidFill>
              </a:rPr>
              <a:t>Some damaged strips and but overall linear noise map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n005_FW_n_Nois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" y="4167461"/>
            <a:ext cx="6300000" cy="2690539"/>
          </a:xfrm>
          <a:prstGeom prst="rect">
            <a:avLst/>
          </a:prstGeom>
        </p:spPr>
      </p:pic>
      <p:pic>
        <p:nvPicPr>
          <p:cNvPr id="2" name="Picture 1" descr="Run005_BW_n_Noise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" y="1405614"/>
            <a:ext cx="6287540" cy="2751326"/>
          </a:xfrm>
          <a:prstGeom prst="rect">
            <a:avLst/>
          </a:prstGeom>
        </p:spPr>
      </p:pic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Noise map: wedge vs rectangular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06490" y="1600200"/>
            <a:ext cx="2837510" cy="49677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Slope in noise map caused by different PA length on the BW module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Caused by different strip length </a:t>
            </a:r>
            <a:r>
              <a:rPr lang="en-US" sz="2000" u="sng" dirty="0" smtClean="0"/>
              <a:t>and </a:t>
            </a:r>
            <a:r>
              <a:rPr lang="en-US" sz="2000" dirty="0" smtClean="0"/>
              <a:t>PA length on the FW module</a:t>
            </a:r>
            <a:endParaRPr lang="en-US" sz="2000" dirty="0"/>
          </a:p>
        </p:txBody>
      </p:sp>
      <p:sp>
        <p:nvSpPr>
          <p:cNvPr id="152" name="Shape 152"/>
          <p:cNvSpPr txBox="1"/>
          <p:nvPr/>
        </p:nvSpPr>
        <p:spPr>
          <a:xfrm>
            <a:off x="1148771" y="1331323"/>
            <a:ext cx="1505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Run005 BW_n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839897" y="3849922"/>
            <a:ext cx="4442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100">
                <a:solidFill>
                  <a:schemeClr val="dk1"/>
                </a:solidFill>
              </a:rPr>
              <a:t>Nice noise map only with the FIR filter visibly missing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170296" y="4106798"/>
            <a:ext cx="1505700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Run005 FW_n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0" y="6591019"/>
            <a:ext cx="4995299" cy="3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100" dirty="0">
                <a:solidFill>
                  <a:schemeClr val="dk1"/>
                </a:solidFill>
              </a:rPr>
              <a:t>Slightly </a:t>
            </a:r>
            <a:r>
              <a:rPr lang="en-GB" sz="1100" dirty="0" smtClean="0">
                <a:solidFill>
                  <a:schemeClr val="dk1"/>
                </a:solidFill>
              </a:rPr>
              <a:t>descending </a:t>
            </a:r>
            <a:r>
              <a:rPr lang="en-GB" sz="1100" dirty="0">
                <a:solidFill>
                  <a:schemeClr val="dk1"/>
                </a:solidFill>
              </a:rPr>
              <a:t>noise map shows the fact of changing strip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>
                <a:solidFill>
                  <a:srgbClr val="EFEFEF"/>
                </a:solidFill>
              </a:rPr>
              <a:t>EUTelescope with FW&amp;BW Modules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Overview of the Setups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GB" b="1"/>
              <a:t>H6A - upstream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SVD L3-L6 Stack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CO2 Cooling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FADC and FADC Controller firmware with new functionalities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Trigger issued by coincidence NIM module.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GB" b="1"/>
              <a:t>H6B - downstream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AIDA-Telescope with HEPHY SVD3 Setup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/>
              <a:t>For Belle2 tests only available on Sunday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0" y="427037"/>
            <a:ext cx="91440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000000"/>
                </a:solidFill>
              </a:rPr>
              <a:t>Hit map of Wedge and FW&amp;BW modules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700" y="1570050"/>
            <a:ext cx="7050600" cy="52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22612" y="1880273"/>
            <a:ext cx="162993" cy="1491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3157" y="2074091"/>
            <a:ext cx="162993" cy="14917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23157" y="2267375"/>
            <a:ext cx="162993" cy="1491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427037"/>
            <a:ext cx="91440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 dirty="0" smtClean="0">
                <a:solidFill>
                  <a:srgbClr val="000000"/>
                </a:solidFill>
              </a:rPr>
              <a:t>3D hit map of Wedge and FW</a:t>
            </a:r>
            <a:r>
              <a:rPr lang="en-GB" sz="3200" dirty="0">
                <a:solidFill>
                  <a:srgbClr val="000000"/>
                </a:solidFill>
              </a:rPr>
              <a:t>&amp;BW </a:t>
            </a:r>
            <a:r>
              <a:rPr lang="en-GB" sz="3200" dirty="0" smtClean="0">
                <a:solidFill>
                  <a:srgbClr val="000000"/>
                </a:solidFill>
              </a:rPr>
              <a:t>modules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37" y="1570050"/>
            <a:ext cx="7042936" cy="52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684217" y="2156393"/>
            <a:ext cx="162993" cy="1491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84762" y="2364017"/>
            <a:ext cx="162993" cy="14917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4762" y="2571107"/>
            <a:ext cx="162993" cy="14917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Tested new functionalities of FADC and FADC controller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SNR shows same relative shift as at DESY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Hit map issue is still under investigation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Track reconstruction of FW&amp;BW modules is pending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FW&amp;BW modules were working properly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66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3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723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>
                <a:solidFill>
                  <a:srgbClr val="EFEFEF"/>
                </a:solidFill>
              </a:rPr>
              <a:t>H6A Belle2 SVD Stack Setup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671"/>
            <a:ext cx="9144003" cy="609465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>
                <a:solidFill>
                  <a:srgbClr val="EFEFEF"/>
                </a:solidFill>
              </a:rPr>
              <a:t>H6A Belle2 SVD Stack Closeup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671"/>
            <a:ext cx="9144003" cy="609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100" y="763350"/>
            <a:ext cx="4063100" cy="6094651"/>
          </a:xfrm>
          <a:prstGeom prst="rect">
            <a:avLst/>
          </a:prstGeom>
          <a:noFill/>
          <a:ln w="38100" cap="flat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>
                <a:solidFill>
                  <a:srgbClr val="EFEFEF"/>
                </a:solidFill>
              </a:rPr>
              <a:t>H6A Belle2 SVD Stack Closeup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/>
              <a:t>Beam Profile (I)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7" y="1570050"/>
            <a:ext cx="7425975" cy="5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67238" y="3354794"/>
            <a:ext cx="1479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hit maps shows a dip at about the same position. The cause is still unknown.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0546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/>
              <a:t>Beam Profile (II)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50" y="1570050"/>
            <a:ext cx="7538699" cy="517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17202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TDC values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878131"/>
            <a:ext cx="5882499" cy="441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6213000" y="1878130"/>
            <a:ext cx="2829189" cy="48728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 dirty="0"/>
              <a:t>TDC values implemented by </a:t>
            </a:r>
            <a:r>
              <a:rPr lang="en-GB" dirty="0" err="1"/>
              <a:t>Katsuro</a:t>
            </a:r>
            <a:r>
              <a:rPr lang="en-GB" dirty="0"/>
              <a:t> Nakamura.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Sample rate of the trigger is ⅛ of system clock at 32 MHz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The TDC value is </a:t>
            </a:r>
            <a:r>
              <a:rPr lang="en-GB" dirty="0" smtClean="0"/>
              <a:t>saved </a:t>
            </a:r>
            <a:r>
              <a:rPr lang="en-GB" dirty="0"/>
              <a:t>in the main header of the FADC </a:t>
            </a:r>
            <a:r>
              <a:rPr lang="en-GB" dirty="0" smtClean="0"/>
              <a:t>output.</a:t>
            </a:r>
            <a:endParaRPr lang="en-GB" dirty="0"/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/>
              <a:t>Each line represents the normalized mean shaper pulse at a different TDC value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/>
              <a:t>The shift of the maximum is clearly visible.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7572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Signal to Noise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0" y="1563187"/>
            <a:ext cx="3269800" cy="2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0" y="4049025"/>
            <a:ext cx="3269800" cy="2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0005" y="1563200"/>
            <a:ext cx="3458569" cy="2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205" y="4049025"/>
            <a:ext cx="3364174" cy="24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6308825" y="1463408"/>
            <a:ext cx="2942660" cy="5394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The noise of each sensor at different </a:t>
            </a:r>
            <a:r>
              <a:rPr lang="en-GB" dirty="0" smtClean="0"/>
              <a:t>temperatures </a:t>
            </a:r>
            <a:r>
              <a:rPr lang="en-GB" dirty="0"/>
              <a:t>was about the same. 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Pedestal significantly increases with the temperature</a:t>
            </a:r>
            <a:r>
              <a:rPr lang="en-GB" dirty="0" smtClean="0"/>
              <a:t>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/>
              <a:t>Cooling to -20°C improved the SNR by about 5</a:t>
            </a:r>
          </a:p>
          <a:p>
            <a:pPr marL="457200" lvl="0" indent="-3175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The relative improvement seems to be consistent </a:t>
            </a:r>
            <a:r>
              <a:rPr lang="en-GB" dirty="0" smtClean="0"/>
              <a:t>between </a:t>
            </a:r>
            <a:r>
              <a:rPr lang="en-GB" dirty="0"/>
              <a:t>CERN and </a:t>
            </a:r>
            <a:r>
              <a:rPr lang="en-GB" dirty="0" smtClean="0"/>
              <a:t>DESY</a:t>
            </a:r>
          </a:p>
          <a:p>
            <a:pPr marL="457200" lvl="0" indent="-3175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/>
              <a:t>k=mean(CERN-DESY)</a:t>
            </a:r>
            <a:endParaRPr lang="en-GB" dirty="0"/>
          </a:p>
          <a:p>
            <a:pPr marL="457200" lvl="0" indent="-3175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k</a:t>
            </a:r>
            <a:r>
              <a:rPr lang="en-GB" dirty="0" smtClean="0"/>
              <a:t>=[SNR/°C]</a:t>
            </a:r>
            <a:endParaRPr lang="en-GB" dirty="0" smtClean="0"/>
          </a:p>
          <a:p>
            <a:pPr marL="457200" lvl="6" indent="-3175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/>
              <a:t>k[cw1] = -0.0467</a:t>
            </a:r>
          </a:p>
          <a:p>
            <a:pPr marL="457200" lvl="6" indent="-3175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/>
              <a:t>k</a:t>
            </a:r>
            <a:r>
              <a:rPr lang="en-GB" dirty="0" smtClean="0"/>
              <a:t>[cw2] = -0.0246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0022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Macintosh PowerPoint</Application>
  <PresentationFormat>On-screen Show (4:3)</PresentationFormat>
  <Paragraphs>123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simple-light</vt:lpstr>
      <vt:lpstr>CERN preliminary beam test Results Nov 2014</vt:lpstr>
      <vt:lpstr>Overview of the Setups</vt:lpstr>
      <vt:lpstr>H6A Belle2 SVD Stack Setup</vt:lpstr>
      <vt:lpstr>H6A Belle2 SVD Stack Closeup</vt:lpstr>
      <vt:lpstr>H6A Belle2 SVD Stack Closeup</vt:lpstr>
      <vt:lpstr>Beam Profile (I)</vt:lpstr>
      <vt:lpstr>Beam Profile (II)</vt:lpstr>
      <vt:lpstr>TDC values</vt:lpstr>
      <vt:lpstr>Signal to Noise</vt:lpstr>
      <vt:lpstr>Noise L3 n-side</vt:lpstr>
      <vt:lpstr>Forward and Backward Modules</vt:lpstr>
      <vt:lpstr>Results of the FW&amp;BW modules</vt:lpstr>
      <vt:lpstr>FW Module results</vt:lpstr>
      <vt:lpstr>Old Wedge results</vt:lpstr>
      <vt:lpstr>BW Module results</vt:lpstr>
      <vt:lpstr>Comparison of Old Wedge and FW</vt:lpstr>
      <vt:lpstr>Noise map: wedge vs rectangular</vt:lpstr>
      <vt:lpstr>Noise map: wedge vs rectangular</vt:lpstr>
      <vt:lpstr>EUTelescope with FW&amp;BW Modules</vt:lpstr>
      <vt:lpstr>Hit map of Wedge and FW&amp;BW modules</vt:lpstr>
      <vt:lpstr>3D hit map of Wedge and FW&amp;BW modules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 Testbeam Nov 2014 Results </dc:title>
  <cp:lastModifiedBy>Benedikt Würkner</cp:lastModifiedBy>
  <cp:revision>28</cp:revision>
  <dcterms:modified xsi:type="dcterms:W3CDTF">2015-01-22T13:17:42Z</dcterms:modified>
</cp:coreProperties>
</file>