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56" r:id="rId2"/>
    <p:sldId id="407" r:id="rId3"/>
    <p:sldId id="445" r:id="rId4"/>
    <p:sldId id="433" r:id="rId5"/>
    <p:sldId id="393" r:id="rId6"/>
    <p:sldId id="446" r:id="rId7"/>
    <p:sldId id="436" r:id="rId8"/>
    <p:sldId id="432" r:id="rId9"/>
    <p:sldId id="437" r:id="rId10"/>
    <p:sldId id="431" r:id="rId11"/>
    <p:sldId id="447" r:id="rId12"/>
    <p:sldId id="438" r:id="rId13"/>
    <p:sldId id="448" r:id="rId14"/>
    <p:sldId id="439" r:id="rId15"/>
    <p:sldId id="449" r:id="rId16"/>
    <p:sldId id="444" r:id="rId17"/>
    <p:sldId id="450" r:id="rId18"/>
    <p:sldId id="406" r:id="rId19"/>
    <p:sldId id="410" r:id="rId20"/>
    <p:sldId id="411" r:id="rId21"/>
    <p:sldId id="418" r:id="rId22"/>
    <p:sldId id="419" r:id="rId23"/>
    <p:sldId id="427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000000"/>
    <a:srgbClr val="FFFFFF"/>
    <a:srgbClr val="FF6201"/>
    <a:srgbClr val="5C8F29"/>
    <a:srgbClr val="7FD13B"/>
    <a:srgbClr val="7FCF3B"/>
    <a:srgbClr val="2D2DF3"/>
    <a:srgbClr val="99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1" autoAdjust="0"/>
    <p:restoredTop sz="94671" autoAdjust="0"/>
  </p:normalViewPr>
  <p:slideViewPr>
    <p:cSldViewPr>
      <p:cViewPr varScale="1">
        <p:scale>
          <a:sx n="88" d="100"/>
          <a:sy n="88" d="100"/>
        </p:scale>
        <p:origin x="-182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1E1E0-2386-47EB-BF47-46EFCBC784A7}" type="datetimeFigureOut">
              <a:rPr lang="de-AT" smtClean="0"/>
              <a:pPr/>
              <a:t>18.01.2015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E4FAB-2F75-41FC-AE27-04263F5B677B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1510743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22 January 2015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 APVDAQ Status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pic>
        <p:nvPicPr>
          <p:cNvPr id="7" name="Picture 6" descr="hephy_svd_title201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15"/>
            <a:ext cx="9144000" cy="68565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22 January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 APVDAQ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22 January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 APVDAQ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/>
          <a:lstStyle>
            <a:extLst/>
          </a:lstStyle>
          <a:p>
            <a:r>
              <a:rPr kumimoji="0" lang="en-US" noProof="0" smtClean="0"/>
              <a:t>Click to edit Master title style</a:t>
            </a:r>
            <a:endParaRPr kumimoji="0"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536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noProof="0" dirty="0" smtClean="0"/>
              <a:t>Click to edit Master text styles</a:t>
            </a:r>
          </a:p>
          <a:p>
            <a:pPr lvl="1" eaLnBrk="1" latinLnBrk="0" hangingPunct="1"/>
            <a:r>
              <a:rPr lang="en-US" noProof="0" dirty="0" smtClean="0"/>
              <a:t>Second level</a:t>
            </a:r>
          </a:p>
          <a:p>
            <a:pPr lvl="2" eaLnBrk="1" latinLnBrk="0" hangingPunct="1"/>
            <a:r>
              <a:rPr lang="en-US" noProof="0" dirty="0" smtClean="0"/>
              <a:t>Third level</a:t>
            </a:r>
          </a:p>
          <a:p>
            <a:pPr lvl="3" eaLnBrk="1" latinLnBrk="0" hangingPunct="1"/>
            <a:r>
              <a:rPr lang="en-US" noProof="0" dirty="0" smtClean="0"/>
              <a:t>Fourth level</a:t>
            </a:r>
          </a:p>
          <a:p>
            <a:pPr lvl="4" eaLnBrk="1" latinLnBrk="0" hangingPunct="1"/>
            <a:r>
              <a:rPr lang="en-US" noProof="0" dirty="0" smtClean="0"/>
              <a:t>Fifth level</a:t>
            </a:r>
            <a:endParaRPr kumimoji="0"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95800" y="6416675"/>
            <a:ext cx="1828800" cy="365125"/>
          </a:xfrm>
        </p:spPr>
        <p:txBody>
          <a:bodyPr/>
          <a:lstStyle>
            <a:lvl1pPr>
              <a:defRPr sz="1600"/>
            </a:lvl1pPr>
            <a:extLst/>
          </a:lstStyle>
          <a:p>
            <a:r>
              <a:rPr lang="de-DE" noProof="0" smtClean="0"/>
              <a:t>22 January 2015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16675"/>
            <a:ext cx="4800600" cy="365125"/>
          </a:xfrm>
        </p:spPr>
        <p:txBody>
          <a:bodyPr/>
          <a:lstStyle>
            <a:lvl1pPr algn="l">
              <a:defRPr sz="1600"/>
            </a:lvl1pPr>
            <a:extLst/>
          </a:lstStyle>
          <a:p>
            <a:r>
              <a:rPr lang="en-US" noProof="0" smtClean="0"/>
              <a:t>M.Friedl: APVDAQ Status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71088" cy="365125"/>
          </a:xfrm>
        </p:spPr>
        <p:txBody>
          <a:bodyPr/>
          <a:lstStyle>
            <a:lvl1pPr algn="r">
              <a:defRPr sz="1600"/>
            </a:lvl1pPr>
            <a:extLst/>
          </a:lstStyle>
          <a:p>
            <a:fld id="{B6F15528-21DE-4FAA-801E-634DDDAF4B2B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11" name="Picture 10" descr="hephy_svd_banner2011_en_vecto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605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22 January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 APVDAQ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22 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 APVDAQ Status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22 January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 APVDAQ Status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22 January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 APVDAQ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22 January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 APVDAQ Status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de-DE" smtClean="0"/>
              <a:t>22 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M.Friedl: APVDAQ Status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r>
              <a:rPr lang="de-DE" smtClean="0"/>
              <a:t>22 January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r>
              <a:rPr lang="en-US" smtClean="0"/>
              <a:t>M.Friedl: APVDAQ Status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521256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de-DE" smtClean="0"/>
              <a:t>22 January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16675"/>
            <a:ext cx="6019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M.Friedl: APVDAQ Status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belle2.cc.kek.jp/~twiki/bin/view/Detector/SVD/ModuleElectricalTes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hephy.at/project/belle/belle2svd/apvdaq/pa_dh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belle2.cc.kek.jp/~twiki/bin/view/Detector/SVD/ApvDaqP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riedl\Desktop\apvdaq_desk.jpg"/>
          <p:cNvPicPr>
            <a:picLocks noChangeAspect="1" noChangeArrowheads="1"/>
          </p:cNvPicPr>
          <p:nvPr/>
        </p:nvPicPr>
        <p:blipFill>
          <a:blip r:embed="rId2" cstate="print"/>
          <a:srcRect r="5000"/>
          <a:stretch>
            <a:fillRect/>
          </a:stretch>
        </p:blipFill>
        <p:spPr bwMode="auto">
          <a:xfrm>
            <a:off x="-1" y="762000"/>
            <a:ext cx="9144001" cy="6096001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5518339" y="990600"/>
            <a:ext cx="3428871" cy="1676400"/>
            <a:chOff x="294711" y="4191000"/>
            <a:chExt cx="3428871" cy="1676400"/>
          </a:xfrm>
        </p:grpSpPr>
        <p:sp>
          <p:nvSpPr>
            <p:cNvPr id="7" name="Rectangle 6"/>
            <p:cNvSpPr/>
            <p:nvPr/>
          </p:nvSpPr>
          <p:spPr>
            <a:xfrm>
              <a:off x="304800" y="4191000"/>
              <a:ext cx="3418782" cy="1676400"/>
            </a:xfrm>
            <a:prstGeom prst="rect">
              <a:avLst/>
            </a:prstGeom>
            <a:solidFill>
              <a:srgbClr val="00000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4711" y="4699366"/>
              <a:ext cx="34101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3600" b="1" dirty="0" smtClean="0"/>
                <a:t>APVDAQ Status</a:t>
              </a:r>
              <a:endParaRPr lang="en-US" sz="36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4800" y="5348954"/>
              <a:ext cx="31901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000" dirty="0" smtClean="0"/>
                <a:t>Markus Friedl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4800" y="4267200"/>
              <a:ext cx="33425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2000" dirty="0" smtClean="0"/>
                <a:t>22 </a:t>
              </a:r>
              <a:r>
                <a:rPr lang="de-AT" sz="2000" dirty="0" err="1" smtClean="0"/>
                <a:t>January</a:t>
              </a:r>
              <a:r>
                <a:rPr lang="de-AT" sz="2000" dirty="0" smtClean="0"/>
                <a:t> 2015</a:t>
              </a:r>
              <a:endParaRPr lang="de-AT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Recently Added Features </a:t>
            </a:r>
            <a:r>
              <a:rPr lang="en-US" dirty="0" smtClean="0"/>
              <a:t>(3/3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Correlation scatter plots and coefficients between neighbors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3000" dirty="0" smtClean="0"/>
          </a:p>
          <a:p>
            <a:r>
              <a:rPr lang="en-US" dirty="0" smtClean="0"/>
              <a:t>SFW993 p-side, </a:t>
            </a:r>
            <a:r>
              <a:rPr lang="en-US" dirty="0" smtClean="0"/>
              <a:t>APV#0, pulled </a:t>
            </a:r>
            <a:r>
              <a:rPr lang="en-US" dirty="0" smtClean="0"/>
              <a:t>channels (61,73,74) are obvious</a:t>
            </a:r>
          </a:p>
          <a:p>
            <a:pPr lvl="1"/>
            <a:r>
              <a:rPr lang="en-US" dirty="0" smtClean="0"/>
              <a:t>High anti-correlation to </a:t>
            </a:r>
            <a:r>
              <a:rPr lang="en-US" dirty="0" smtClean="0"/>
              <a:t>neighbors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22 January 2015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APVDAQ Status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10</a:t>
            </a:fld>
            <a:endParaRPr lang="en-US" noProof="0"/>
          </a:p>
        </p:txBody>
      </p:sp>
      <p:grpSp>
        <p:nvGrpSpPr>
          <p:cNvPr id="11" name="Group 10"/>
          <p:cNvGrpSpPr/>
          <p:nvPr/>
        </p:nvGrpSpPr>
        <p:grpSpPr>
          <a:xfrm>
            <a:off x="-5" y="2102400"/>
            <a:ext cx="9133970" cy="3384000"/>
            <a:chOff x="-5" y="2030665"/>
            <a:chExt cx="9133970" cy="3384000"/>
          </a:xfrm>
        </p:grpSpPr>
        <p:pic>
          <p:nvPicPr>
            <p:cNvPr id="7" name="Picture 2" descr="C:\Users\friedl\Desktop\apv0_cmccorr_cut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8195" y="2030665"/>
              <a:ext cx="4485770" cy="3384000"/>
            </a:xfrm>
            <a:prstGeom prst="rect">
              <a:avLst/>
            </a:prstGeom>
            <a:noFill/>
          </p:spPr>
        </p:pic>
        <p:pic>
          <p:nvPicPr>
            <p:cNvPr id="8" name="Picture 3" descr="C:\Users\friedl\Desktop\apv0_rawcorr_cut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5" y="2030665"/>
              <a:ext cx="4478822" cy="33840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347930" y="4643735"/>
              <a:ext cx="1438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2">
                      <a:lumMod val="50000"/>
                    </a:schemeClr>
                  </a:solidFill>
                </a:rPr>
                <a:t>Raw data</a:t>
              </a:r>
              <a:endParaRPr lang="en-US" sz="2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12840" y="4648200"/>
              <a:ext cx="14686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2">
                      <a:lumMod val="50000"/>
                    </a:schemeClr>
                  </a:solidFill>
                </a:rPr>
                <a:t>CMC data</a:t>
              </a:r>
              <a:endParaRPr lang="en-US" sz="2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 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M.Friedl: APVDAQ Status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11</a:t>
            </a:fld>
            <a:endParaRPr lang="en-US" noProof="0"/>
          </a:p>
        </p:txBody>
      </p:sp>
      <p:sp>
        <p:nvSpPr>
          <p:cNvPr id="7" name="TextBox 6"/>
          <p:cNvSpPr txBox="1"/>
          <p:nvPr/>
        </p:nvSpPr>
        <p:spPr>
          <a:xfrm>
            <a:off x="4114800" y="2709208"/>
            <a:ext cx="4267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</a:p>
          <a:p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What APVDAQ Can Do</a:t>
            </a:r>
            <a:endParaRPr lang="en-US" sz="26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US" sz="2600" dirty="0" smtClean="0"/>
              <a:t>What APVDAQ </a:t>
            </a:r>
            <a:r>
              <a:rPr lang="en-US" sz="2600" dirty="0" smtClean="0"/>
              <a:t>Cannot Yet </a:t>
            </a:r>
            <a:r>
              <a:rPr lang="en-US" sz="2600" dirty="0" smtClean="0"/>
              <a:t>Do </a:t>
            </a:r>
            <a:endParaRPr lang="en-US" sz="2600" dirty="0" smtClean="0"/>
          </a:p>
          <a:p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What APVDAQ </a:t>
            </a:r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Cannot Do</a:t>
            </a:r>
            <a:endParaRPr lang="en-US" sz="26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Summary</a:t>
            </a:r>
            <a:endParaRPr lang="en-US" sz="2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 descr="C:\Users\friedl\Desktop\apvdaq_desk_moni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846712"/>
            <a:ext cx="3157575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APVDAQ </a:t>
            </a:r>
            <a:r>
              <a:rPr lang="en-US" dirty="0" smtClean="0"/>
              <a:t>Cannot Yet </a:t>
            </a:r>
            <a:r>
              <a:rPr lang="en-US" dirty="0" smtClean="0"/>
              <a:t>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features for next software release:</a:t>
            </a:r>
          </a:p>
          <a:p>
            <a:pPr lvl="1"/>
            <a:r>
              <a:rPr lang="en-US" dirty="0" smtClean="0"/>
              <a:t>DAC support also for n-side</a:t>
            </a:r>
          </a:p>
          <a:p>
            <a:pPr lvl="1"/>
            <a:r>
              <a:rPr lang="en-US" dirty="0" smtClean="0"/>
              <a:t>Correlation coefficient shown for scatter plot on display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else?</a:t>
            </a:r>
          </a:p>
          <a:p>
            <a:pPr lvl="1"/>
            <a:r>
              <a:rPr lang="en-US" dirty="0" smtClean="0"/>
              <a:t>Maybe more sophisticated analysis/export for source/laser run?</a:t>
            </a:r>
          </a:p>
          <a:p>
            <a:pPr lvl="1"/>
            <a:r>
              <a:rPr lang="en-US" dirty="0" smtClean="0"/>
              <a:t>Please let me know any requests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22 January 2015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APVDAQ Status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12</a:t>
            </a:fld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 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M.Friedl: APVDAQ Status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13</a:t>
            </a:fld>
            <a:endParaRPr lang="en-US" noProof="0"/>
          </a:p>
        </p:txBody>
      </p:sp>
      <p:sp>
        <p:nvSpPr>
          <p:cNvPr id="7" name="TextBox 6"/>
          <p:cNvSpPr txBox="1"/>
          <p:nvPr/>
        </p:nvSpPr>
        <p:spPr>
          <a:xfrm>
            <a:off x="4114800" y="2709208"/>
            <a:ext cx="4267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</a:p>
          <a:p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What APVDAQ Can Do</a:t>
            </a:r>
            <a:endParaRPr lang="en-US" sz="26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What APVDAQ </a:t>
            </a:r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Cannot Yet </a:t>
            </a:r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Do </a:t>
            </a:r>
            <a:endParaRPr lang="en-US" sz="26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US" sz="2600" dirty="0" smtClean="0"/>
              <a:t>What APVDAQ </a:t>
            </a:r>
            <a:r>
              <a:rPr lang="en-US" sz="2600" dirty="0" smtClean="0"/>
              <a:t>Cannot Do</a:t>
            </a:r>
            <a:endParaRPr lang="en-US" sz="2600" dirty="0" smtClean="0"/>
          </a:p>
          <a:p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Summary</a:t>
            </a:r>
            <a:endParaRPr lang="en-US" sz="2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 descr="C:\Users\friedl\Desktop\apvdaq_desk_moni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846712"/>
            <a:ext cx="3157575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APVDAQ </a:t>
            </a:r>
            <a:r>
              <a:rPr lang="en-US" dirty="0" smtClean="0"/>
              <a:t>Cannot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does not</a:t>
            </a:r>
          </a:p>
          <a:p>
            <a:pPr lvl="1"/>
            <a:r>
              <a:rPr lang="en-US" dirty="0" smtClean="0"/>
              <a:t>Interpret/judge measurement results</a:t>
            </a:r>
          </a:p>
          <a:p>
            <a:pPr lvl="1"/>
            <a:r>
              <a:rPr lang="en-US" dirty="0" smtClean="0"/>
              <a:t>Grade the device under test</a:t>
            </a:r>
          </a:p>
          <a:p>
            <a:endParaRPr lang="en-US" dirty="0" smtClean="0"/>
          </a:p>
          <a:p>
            <a:r>
              <a:rPr lang="en-US" dirty="0" smtClean="0"/>
              <a:t>Human intelligence is required for those tasks</a:t>
            </a:r>
          </a:p>
          <a:p>
            <a:pPr lvl="1"/>
            <a:r>
              <a:rPr lang="en-US" dirty="0" smtClean="0"/>
              <a:t>It’s not very complicated </a:t>
            </a:r>
            <a:r>
              <a:rPr lang="en-US" dirty="0" smtClean="0">
                <a:sym typeface="Symbol"/>
              </a:rPr>
              <a:t> student’s job</a:t>
            </a:r>
          </a:p>
          <a:p>
            <a:pPr lvl="1"/>
            <a:r>
              <a:rPr lang="en-US" dirty="0" smtClean="0">
                <a:sym typeface="Symbol"/>
              </a:rPr>
              <a:t>Instructions: </a:t>
            </a:r>
            <a:r>
              <a:rPr lang="en-US" dirty="0" smtClean="0">
                <a:sym typeface="Symbol"/>
                <a:hlinkClick r:id="rId2"/>
              </a:rPr>
              <a:t>https://belle2.cc.kek.jp/~</a:t>
            </a:r>
            <a:r>
              <a:rPr lang="en-US" dirty="0" smtClean="0">
                <a:sym typeface="Symbol"/>
                <a:hlinkClick r:id="rId2"/>
              </a:rPr>
              <a:t>twiki/bin/view/Detector/SVD/ModuleElectricalTest</a:t>
            </a:r>
            <a:r>
              <a:rPr lang="en-US" dirty="0" smtClean="0">
                <a:sym typeface="Symbol"/>
              </a:rPr>
              <a:t>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22 January 2015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APVDAQ Status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14</a:t>
            </a:fld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 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M.Friedl: APVDAQ Status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15</a:t>
            </a:fld>
            <a:endParaRPr lang="en-US" noProof="0"/>
          </a:p>
        </p:txBody>
      </p:sp>
      <p:sp>
        <p:nvSpPr>
          <p:cNvPr id="7" name="TextBox 6"/>
          <p:cNvSpPr txBox="1"/>
          <p:nvPr/>
        </p:nvSpPr>
        <p:spPr>
          <a:xfrm>
            <a:off x="4114800" y="2709208"/>
            <a:ext cx="4267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</a:p>
          <a:p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What APVDAQ Can Do</a:t>
            </a:r>
            <a:endParaRPr lang="en-US" sz="26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What APVDAQ </a:t>
            </a:r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Cannot Yet </a:t>
            </a:r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Do </a:t>
            </a:r>
            <a:endParaRPr lang="en-US" sz="26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What APVDAQ </a:t>
            </a:r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Cannot Do</a:t>
            </a:r>
            <a:endParaRPr lang="en-US" sz="26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US" sz="2600" dirty="0" smtClean="0"/>
              <a:t>Summary</a:t>
            </a:r>
            <a:endParaRPr lang="en-US" sz="2600" dirty="0"/>
          </a:p>
        </p:txBody>
      </p:sp>
      <p:pic>
        <p:nvPicPr>
          <p:cNvPr id="2050" name="Picture 2" descr="C:\Users\friedl\Desktop\apvdaq_desk_moni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846712"/>
            <a:ext cx="3157575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755360"/>
          </a:xfrm>
        </p:spPr>
        <p:txBody>
          <a:bodyPr/>
          <a:lstStyle/>
          <a:p>
            <a:r>
              <a:rPr lang="en-US" dirty="0" smtClean="0"/>
              <a:t>APVDAQ is a powerful tool for electrical tests</a:t>
            </a:r>
          </a:p>
          <a:p>
            <a:pPr lvl="1"/>
            <a:r>
              <a:rPr lang="en-US" dirty="0" smtClean="0"/>
              <a:t>Before (hybrids, </a:t>
            </a:r>
            <a:r>
              <a:rPr lang="en-US" dirty="0" err="1" smtClean="0"/>
              <a:t>Origamis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During</a:t>
            </a:r>
          </a:p>
          <a:p>
            <a:pPr lvl="1"/>
            <a:r>
              <a:rPr lang="en-US" dirty="0" smtClean="0"/>
              <a:t>After (full ladder test)</a:t>
            </a:r>
          </a:p>
          <a:p>
            <a:r>
              <a:rPr lang="en-US" dirty="0" smtClean="0"/>
              <a:t>Ladder assembly</a:t>
            </a:r>
          </a:p>
          <a:p>
            <a:endParaRPr lang="en-US" dirty="0" smtClean="0"/>
          </a:p>
          <a:p>
            <a:r>
              <a:rPr lang="en-US" dirty="0" smtClean="0"/>
              <a:t>System well matured</a:t>
            </a:r>
          </a:p>
          <a:p>
            <a:pPr lvl="1"/>
            <a:r>
              <a:rPr lang="en-US" dirty="0" smtClean="0"/>
              <a:t>Few more features to be added in software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22 January 2015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APVDAQ Status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16</a:t>
            </a:fld>
            <a:endParaRPr lang="en-US" noProof="0"/>
          </a:p>
        </p:txBody>
      </p:sp>
      <p:pic>
        <p:nvPicPr>
          <p:cNvPr id="4098" name="Picture 2" descr="C:\Users\friedl\Desktop\apvdaq_tot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116674"/>
            <a:ext cx="4495802" cy="5258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 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M.Friedl: APVDAQ Status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17</a:t>
            </a:fld>
            <a:endParaRPr lang="en-US" noProof="0"/>
          </a:p>
        </p:txBody>
      </p:sp>
      <p:sp>
        <p:nvSpPr>
          <p:cNvPr id="7" name="TextBox 6"/>
          <p:cNvSpPr txBox="1"/>
          <p:nvPr/>
        </p:nvSpPr>
        <p:spPr>
          <a:xfrm>
            <a:off x="4114800" y="3469957"/>
            <a:ext cx="426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Backup Slides</a:t>
            </a:r>
            <a:endParaRPr lang="en-US" sz="2600" dirty="0"/>
          </a:p>
        </p:txBody>
      </p:sp>
      <p:pic>
        <p:nvPicPr>
          <p:cNvPr id="2050" name="Picture 2" descr="C:\Users\friedl\Desktop\apvdaq_desk_moni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846712"/>
            <a:ext cx="3157575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APVDAQ in Vienna, Pisa, IPMU, Melbourne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Systems installed at all assembly sites (plus KEK)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22 January 2015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APVDAQ Status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18</a:t>
            </a:fld>
            <a:endParaRPr lang="en-US" noProof="0"/>
          </a:p>
        </p:txBody>
      </p:sp>
      <p:pic>
        <p:nvPicPr>
          <p:cNvPr id="6146" name="Picture 2" descr="C:\Users\friedl\Desktop\apvdaq_vienna.jpg"/>
          <p:cNvPicPr>
            <a:picLocks noChangeAspect="1" noChangeArrowheads="1"/>
          </p:cNvPicPr>
          <p:nvPr/>
        </p:nvPicPr>
        <p:blipFill>
          <a:blip r:embed="rId2" cstate="print"/>
          <a:srcRect b="5665"/>
          <a:stretch>
            <a:fillRect/>
          </a:stretch>
        </p:blipFill>
        <p:spPr bwMode="auto">
          <a:xfrm>
            <a:off x="1" y="2123948"/>
            <a:ext cx="2727003" cy="4251600"/>
          </a:xfrm>
          <a:prstGeom prst="rect">
            <a:avLst/>
          </a:prstGeom>
          <a:noFill/>
        </p:spPr>
      </p:pic>
      <p:pic>
        <p:nvPicPr>
          <p:cNvPr id="6147" name="Picture 3" descr="C:\Users\friedl\Desktop\IMAG0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7522" y="2123948"/>
            <a:ext cx="6336478" cy="42517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884661" y="6014216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Vienna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93522" y="6014213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IPMU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friedl\Desktop\intc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4991707" cy="3600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are Stored in the Database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22 January 2015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APVDAQ Status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19</a:t>
            </a:fld>
            <a:endParaRPr lang="en-US" noProof="0"/>
          </a:p>
        </p:txBody>
      </p:sp>
      <p:pic>
        <p:nvPicPr>
          <p:cNvPr id="7171" name="Picture 3" descr="C:\Users\friedl\Desktop\database.jpg"/>
          <p:cNvPicPr>
            <a:picLocks noChangeAspect="1" noChangeArrowheads="1"/>
          </p:cNvPicPr>
          <p:nvPr/>
        </p:nvPicPr>
        <p:blipFill>
          <a:blip r:embed="rId3" cstate="print"/>
          <a:srcRect b="14817"/>
          <a:stretch>
            <a:fillRect/>
          </a:stretch>
        </p:blipFill>
        <p:spPr bwMode="auto">
          <a:xfrm>
            <a:off x="2573657" y="3258000"/>
            <a:ext cx="6570343" cy="3066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29200" y="1600200"/>
            <a:ext cx="198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APVDAQ software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77000" y="2878348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Construction database</a:t>
            </a:r>
            <a:endParaRPr lang="en-US" dirty="0"/>
          </a:p>
        </p:txBody>
      </p:sp>
      <p:sp>
        <p:nvSpPr>
          <p:cNvPr id="12" name="Bent Arrow 11"/>
          <p:cNvSpPr/>
          <p:nvPr/>
        </p:nvSpPr>
        <p:spPr>
          <a:xfrm rot="5400000">
            <a:off x="5162550" y="2457450"/>
            <a:ext cx="647700" cy="6858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 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M.Friedl: APVDAQ Status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2</a:t>
            </a:fld>
            <a:endParaRPr lang="en-US" noProof="0"/>
          </a:p>
        </p:txBody>
      </p:sp>
      <p:sp>
        <p:nvSpPr>
          <p:cNvPr id="7" name="TextBox 6"/>
          <p:cNvSpPr txBox="1"/>
          <p:nvPr/>
        </p:nvSpPr>
        <p:spPr>
          <a:xfrm>
            <a:off x="4114800" y="2709208"/>
            <a:ext cx="4267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Introduction</a:t>
            </a:r>
          </a:p>
          <a:p>
            <a:r>
              <a:rPr lang="en-US" sz="2600" dirty="0" smtClean="0"/>
              <a:t>What APVDAQ Can Do</a:t>
            </a:r>
            <a:endParaRPr lang="en-US" sz="2600" dirty="0" smtClean="0"/>
          </a:p>
          <a:p>
            <a:r>
              <a:rPr lang="en-US" sz="2600" dirty="0" smtClean="0"/>
              <a:t>What APVDAQ </a:t>
            </a:r>
            <a:r>
              <a:rPr lang="en-US" sz="2600" dirty="0" smtClean="0"/>
              <a:t>Cannot Yet </a:t>
            </a:r>
            <a:r>
              <a:rPr lang="en-US" sz="2600" dirty="0" smtClean="0"/>
              <a:t>Do </a:t>
            </a:r>
            <a:endParaRPr lang="en-US" sz="2600" dirty="0" smtClean="0"/>
          </a:p>
          <a:p>
            <a:r>
              <a:rPr lang="en-US" sz="2600" dirty="0" smtClean="0"/>
              <a:t>What APVDAQ </a:t>
            </a:r>
            <a:r>
              <a:rPr lang="en-US" sz="2600" dirty="0" smtClean="0"/>
              <a:t>Cannot Do</a:t>
            </a:r>
            <a:endParaRPr lang="en-US" sz="2600" dirty="0" smtClean="0"/>
          </a:p>
          <a:p>
            <a:r>
              <a:rPr lang="en-US" sz="2600" dirty="0" smtClean="0"/>
              <a:t>Summary</a:t>
            </a:r>
            <a:endParaRPr lang="en-US" sz="2600" dirty="0"/>
          </a:p>
        </p:txBody>
      </p:sp>
      <p:pic>
        <p:nvPicPr>
          <p:cNvPr id="2050" name="Picture 2" descr="C:\Users\friedl\Desktop\apvdaq_desk_moni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846712"/>
            <a:ext cx="3157575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HEPHY Clean Room Installation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22 January 2015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APVDAQ Status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20</a:t>
            </a:fld>
            <a:endParaRPr lang="en-US" noProof="0"/>
          </a:p>
        </p:txBody>
      </p:sp>
      <p:pic>
        <p:nvPicPr>
          <p:cNvPr id="1026" name="Picture 2" descr="C:\Users\friedl\Desktop\apvdaq_tot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5652" y="1676400"/>
            <a:ext cx="3977688" cy="465226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6222" y="1900079"/>
            <a:ext cx="1604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LV </a:t>
            </a:r>
            <a:br>
              <a:rPr lang="en-US" dirty="0" smtClean="0"/>
            </a:br>
            <a:r>
              <a:rPr lang="en-US" dirty="0" smtClean="0"/>
              <a:t>power supplies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 flipV="1">
            <a:off x="2111149" y="2219417"/>
            <a:ext cx="2192538" cy="3828"/>
          </a:xfrm>
          <a:prstGeom prst="straightConnector1">
            <a:avLst/>
          </a:prstGeom>
          <a:ln w="381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99052" y="1600200"/>
            <a:ext cx="1199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VME Crate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>
          <a:xfrm flipH="1">
            <a:off x="5457496" y="1784866"/>
            <a:ext cx="1341556" cy="201642"/>
          </a:xfrm>
          <a:prstGeom prst="straightConnector1">
            <a:avLst/>
          </a:prstGeom>
          <a:ln w="381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16704" y="2020669"/>
            <a:ext cx="21820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x </a:t>
            </a:r>
            <a:r>
              <a:rPr lang="en-US" dirty="0" err="1" smtClean="0"/>
              <a:t>Keithley</a:t>
            </a:r>
            <a:r>
              <a:rPr lang="en-US" dirty="0" smtClean="0"/>
              <a:t> 2410</a:t>
            </a:r>
          </a:p>
          <a:p>
            <a:r>
              <a:rPr lang="en-US" dirty="0" smtClean="0"/>
              <a:t>HV power supplies</a:t>
            </a:r>
          </a:p>
          <a:p>
            <a:r>
              <a:rPr lang="en-US" dirty="0" smtClean="0"/>
              <a:t>(software controlled)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6017078" y="2317074"/>
            <a:ext cx="787442" cy="165260"/>
          </a:xfrm>
          <a:prstGeom prst="straightConnector1">
            <a:avLst/>
          </a:prstGeom>
          <a:ln w="381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662932" y="5715000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3" idx="3"/>
          </p:cNvCxnSpPr>
          <p:nvPr/>
        </p:nvCxnSpPr>
        <p:spPr>
          <a:xfrm flipV="1">
            <a:off x="2115300" y="5894773"/>
            <a:ext cx="910002" cy="4893"/>
          </a:xfrm>
          <a:prstGeom prst="straightConnector1">
            <a:avLst/>
          </a:prstGeom>
          <a:ln w="381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06739" y="4191000"/>
            <a:ext cx="1768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Metal box with</a:t>
            </a:r>
            <a:br>
              <a:rPr lang="en-US" dirty="0" smtClean="0"/>
            </a:br>
            <a:r>
              <a:rPr lang="en-US" dirty="0" smtClean="0"/>
              <a:t>repeater boards</a:t>
            </a:r>
            <a:endParaRPr lang="en-US" dirty="0"/>
          </a:p>
        </p:txBody>
      </p:sp>
      <p:cxnSp>
        <p:nvCxnSpPr>
          <p:cNvPr id="27" name="Straight Arrow Connector 26"/>
          <p:cNvCxnSpPr>
            <a:stCxn id="26" idx="1"/>
          </p:cNvCxnSpPr>
          <p:nvPr/>
        </p:nvCxnSpPr>
        <p:spPr>
          <a:xfrm flipH="1">
            <a:off x="4894052" y="4514166"/>
            <a:ext cx="1912687" cy="362634"/>
          </a:xfrm>
          <a:prstGeom prst="straightConnector1">
            <a:avLst/>
          </a:prstGeom>
          <a:ln w="381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806739" y="4953000"/>
            <a:ext cx="19094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Device under test</a:t>
            </a:r>
          </a:p>
          <a:p>
            <a:r>
              <a:rPr lang="en-US" dirty="0" smtClean="0"/>
              <a:t>(here: SFW993</a:t>
            </a:r>
            <a:br>
              <a:rPr lang="en-US" dirty="0" smtClean="0"/>
            </a:br>
            <a:r>
              <a:rPr lang="en-US" dirty="0" smtClean="0"/>
              <a:t>wrapped in cloth)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31" idx="1"/>
          </p:cNvCxnSpPr>
          <p:nvPr/>
        </p:nvCxnSpPr>
        <p:spPr>
          <a:xfrm flipH="1" flipV="1">
            <a:off x="4978391" y="5131295"/>
            <a:ext cx="1828348" cy="283370"/>
          </a:xfrm>
          <a:prstGeom prst="straightConnector1">
            <a:avLst/>
          </a:prstGeom>
          <a:ln w="381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22052" y="4419600"/>
            <a:ext cx="179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Barcode scanner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34" idx="3"/>
          </p:cNvCxnSpPr>
          <p:nvPr/>
        </p:nvCxnSpPr>
        <p:spPr>
          <a:xfrm flipV="1">
            <a:off x="2115300" y="4580878"/>
            <a:ext cx="2010834" cy="23388"/>
          </a:xfrm>
          <a:prstGeom prst="straightConnector1">
            <a:avLst/>
          </a:prstGeom>
          <a:ln w="381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Closeup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22 January 2015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APVDAQ Status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21</a:t>
            </a:fld>
            <a:endParaRPr lang="en-US" noProof="0"/>
          </a:p>
        </p:txBody>
      </p:sp>
      <p:pic>
        <p:nvPicPr>
          <p:cNvPr id="2050" name="Picture 2" descr="C:\Users\friedl\Desktop\apvdaq_desk.jpg"/>
          <p:cNvPicPr>
            <a:picLocks noChangeAspect="1" noChangeArrowheads="1"/>
          </p:cNvPicPr>
          <p:nvPr/>
        </p:nvPicPr>
        <p:blipFill>
          <a:blip r:embed="rId2" cstate="print"/>
          <a:srcRect b="1639"/>
          <a:stretch>
            <a:fillRect/>
          </a:stretch>
        </p:blipFill>
        <p:spPr bwMode="auto">
          <a:xfrm>
            <a:off x="533400" y="1574322"/>
            <a:ext cx="8064000" cy="48384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5540375" y="990600"/>
            <a:ext cx="3603625" cy="3623096"/>
            <a:chOff x="5540375" y="990600"/>
            <a:chExt cx="3603625" cy="3623096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5638800" y="3200400"/>
              <a:ext cx="533400" cy="1413296"/>
            </a:xfrm>
            <a:prstGeom prst="straightConnector1">
              <a:avLst/>
            </a:prstGeom>
            <a:ln w="762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 descr="C:\Users\friedl\Desktop\dac_addon_board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40375" y="990600"/>
              <a:ext cx="3603625" cy="227629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5562600" y="2667000"/>
              <a:ext cx="15730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DAC board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Supplies etc.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HV: 2 x </a:t>
            </a:r>
            <a:r>
              <a:rPr lang="en-US" dirty="0" err="1" smtClean="0"/>
              <a:t>Keithley</a:t>
            </a:r>
            <a:r>
              <a:rPr lang="en-US" dirty="0" smtClean="0"/>
              <a:t> 2410 SMU</a:t>
            </a:r>
          </a:p>
          <a:p>
            <a:pPr lvl="1"/>
            <a:r>
              <a:rPr lang="en-US" dirty="0" smtClean="0"/>
              <a:t>Operated by a dedicated software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LV: 2 x </a:t>
            </a:r>
            <a:r>
              <a:rPr lang="de-AT" dirty="0" smtClean="0"/>
              <a:t>GW </a:t>
            </a:r>
            <a:r>
              <a:rPr lang="de-AT" dirty="0" err="1" smtClean="0"/>
              <a:t>Instek</a:t>
            </a:r>
            <a:r>
              <a:rPr lang="de-AT" dirty="0" smtClean="0"/>
              <a:t> GPS-3303 (linear, 3 </a:t>
            </a:r>
            <a:r>
              <a:rPr lang="de-AT" dirty="0" err="1" smtClean="0"/>
              <a:t>channels</a:t>
            </a:r>
            <a:r>
              <a:rPr lang="de-AT" dirty="0" smtClean="0"/>
              <a:t> </a:t>
            </a:r>
            <a:r>
              <a:rPr lang="de-AT" dirty="0" err="1" smtClean="0"/>
              <a:t>each</a:t>
            </a:r>
            <a:r>
              <a:rPr lang="de-AT" dirty="0" smtClean="0"/>
              <a:t>)</a:t>
            </a:r>
          </a:p>
          <a:p>
            <a:pPr lvl="1"/>
            <a:r>
              <a:rPr lang="de-AT" dirty="0" smtClean="0"/>
              <a:t>Works well also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bias</a:t>
            </a:r>
            <a:r>
              <a:rPr lang="de-AT" dirty="0" smtClean="0"/>
              <a:t> (</a:t>
            </a:r>
            <a:r>
              <a:rPr lang="de-AT" dirty="0" err="1" smtClean="0"/>
              <a:t>floating</a:t>
            </a:r>
            <a:r>
              <a:rPr lang="de-AT" dirty="0" smtClean="0"/>
              <a:t> LV)</a:t>
            </a:r>
          </a:p>
          <a:p>
            <a:pPr lvl="1"/>
            <a:r>
              <a:rPr lang="de-AT" dirty="0" smtClean="0"/>
              <a:t>(</a:t>
            </a:r>
            <a:r>
              <a:rPr lang="de-AT" dirty="0" err="1" smtClean="0"/>
              <a:t>Had</a:t>
            </a:r>
            <a:r>
              <a:rPr lang="de-AT" dirty="0" smtClean="0"/>
              <a:t> </a:t>
            </a:r>
            <a:r>
              <a:rPr lang="de-AT" dirty="0" err="1" smtClean="0"/>
              <a:t>noise</a:t>
            </a:r>
            <a:r>
              <a:rPr lang="de-AT" dirty="0" smtClean="0"/>
              <a:t> </a:t>
            </a:r>
            <a:r>
              <a:rPr lang="de-AT" dirty="0" err="1" smtClean="0"/>
              <a:t>troubles</a:t>
            </a:r>
            <a:r>
              <a:rPr lang="de-AT" dirty="0" smtClean="0"/>
              <a:t> </a:t>
            </a:r>
            <a:r>
              <a:rPr lang="de-AT" dirty="0" err="1" smtClean="0"/>
              <a:t>before</a:t>
            </a:r>
            <a:r>
              <a:rPr lang="de-AT" dirty="0" smtClean="0"/>
              <a:t>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switching</a:t>
            </a:r>
            <a:r>
              <a:rPr lang="de-AT" dirty="0" smtClean="0"/>
              <a:t> LV PS </a:t>
            </a:r>
            <a:r>
              <a:rPr lang="de-AT" dirty="0" err="1" smtClean="0"/>
              <a:t>under</a:t>
            </a:r>
            <a:r>
              <a:rPr lang="de-AT" dirty="0" smtClean="0"/>
              <a:t> </a:t>
            </a:r>
            <a:r>
              <a:rPr lang="de-AT" dirty="0" err="1" smtClean="0"/>
              <a:t>bias</a:t>
            </a:r>
            <a:r>
              <a:rPr lang="de-AT" dirty="0" smtClean="0"/>
              <a:t>)</a:t>
            </a:r>
          </a:p>
          <a:p>
            <a:pPr lvl="1"/>
            <a:endParaRPr lang="de-AT" sz="1000" dirty="0" smtClean="0"/>
          </a:p>
          <a:p>
            <a:r>
              <a:rPr lang="de-AT" dirty="0" smtClean="0"/>
              <a:t>Barcode Scanner: 2D </a:t>
            </a:r>
            <a:r>
              <a:rPr lang="de-AT" dirty="0" err="1" smtClean="0"/>
              <a:t>Imager</a:t>
            </a:r>
            <a:r>
              <a:rPr lang="de-AT" dirty="0" smtClean="0"/>
              <a:t> KD-1000-OP</a:t>
            </a:r>
          </a:p>
          <a:p>
            <a:pPr lvl="1"/>
            <a:r>
              <a:rPr lang="de-AT" dirty="0" err="1" smtClean="0"/>
              <a:t>Reads</a:t>
            </a:r>
            <a:r>
              <a:rPr lang="de-AT" dirty="0" smtClean="0"/>
              <a:t> 1D </a:t>
            </a:r>
            <a:r>
              <a:rPr lang="de-AT" dirty="0" err="1" smtClean="0"/>
              <a:t>and</a:t>
            </a:r>
            <a:r>
              <a:rPr lang="de-AT" dirty="0" smtClean="0"/>
              <a:t> 2D </a:t>
            </a:r>
            <a:r>
              <a:rPr lang="de-AT" dirty="0" err="1" smtClean="0"/>
              <a:t>codes</a:t>
            </a:r>
            <a:endParaRPr lang="de-AT" dirty="0" smtClean="0"/>
          </a:p>
          <a:p>
            <a:pPr lvl="1"/>
            <a:endParaRPr lang="de-AT" sz="1000" dirty="0" smtClean="0"/>
          </a:p>
          <a:p>
            <a:r>
              <a:rPr lang="de-AT" dirty="0" smtClean="0"/>
              <a:t>Label Printer: Brother QL-720NW</a:t>
            </a:r>
          </a:p>
          <a:p>
            <a:pPr lvl="1"/>
            <a:r>
              <a:rPr lang="de-AT" dirty="0" err="1" smtClean="0"/>
              <a:t>Produces</a:t>
            </a:r>
            <a:r>
              <a:rPr lang="de-AT" dirty="0" smtClean="0"/>
              <a:t> rad-</a:t>
            </a:r>
            <a:r>
              <a:rPr lang="de-AT" dirty="0" err="1" smtClean="0"/>
              <a:t>hard</a:t>
            </a:r>
            <a:r>
              <a:rPr lang="de-AT" dirty="0" smtClean="0"/>
              <a:t>, </a:t>
            </a:r>
            <a:r>
              <a:rPr lang="de-AT" dirty="0" err="1" smtClean="0"/>
              <a:t>self-adhesive</a:t>
            </a:r>
            <a:r>
              <a:rPr lang="de-AT" dirty="0" smtClean="0"/>
              <a:t> </a:t>
            </a:r>
            <a:r>
              <a:rPr lang="de-AT" dirty="0" err="1" smtClean="0"/>
              <a:t>labels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22 January 2015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APVDAQ Status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22</a:t>
            </a:fld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APVDAQ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1600200"/>
            <a:ext cx="2895600" cy="47553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Data of &gt;640 APV25 chips tested on hybrid level</a:t>
            </a:r>
          </a:p>
          <a:p>
            <a:r>
              <a:rPr lang="en-US" dirty="0" smtClean="0"/>
              <a:t>Example plots shown here:</a:t>
            </a:r>
          </a:p>
          <a:p>
            <a:pPr lvl="1"/>
            <a:r>
              <a:rPr lang="en-US" dirty="0" smtClean="0"/>
              <a:t>Noise</a:t>
            </a:r>
          </a:p>
          <a:p>
            <a:pPr lvl="1"/>
            <a:r>
              <a:rPr lang="en-US" dirty="0" err="1" smtClean="0"/>
              <a:t>IntCal</a:t>
            </a:r>
            <a:r>
              <a:rPr lang="en-US" dirty="0" smtClean="0"/>
              <a:t> Peak</a:t>
            </a:r>
          </a:p>
          <a:p>
            <a:r>
              <a:rPr lang="en-US" dirty="0" smtClean="0"/>
              <a:t>More plots:</a:t>
            </a:r>
          </a:p>
          <a:p>
            <a:pPr lvl="1"/>
            <a:r>
              <a:rPr lang="en-US" dirty="0" smtClean="0">
                <a:hlinkClick r:id="rId2"/>
              </a:rPr>
              <a:t>http://www.hephy.at/project/belle/belle2svd/apvdaq/pa_dh.pdf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22 January 2015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APVDAQ Status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23</a:t>
            </a:fld>
            <a:endParaRPr lang="en-US" noProof="0"/>
          </a:p>
        </p:txBody>
      </p:sp>
      <p:pic>
        <p:nvPicPr>
          <p:cNvPr id="1027" name="Picture 3" descr="C:\Users\friedl\Desktop\intaclpeak_vs_da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0327" y="4029891"/>
            <a:ext cx="2429449" cy="2370909"/>
          </a:xfrm>
          <a:prstGeom prst="rect">
            <a:avLst/>
          </a:prstGeom>
          <a:noFill/>
        </p:spPr>
      </p:pic>
      <p:pic>
        <p:nvPicPr>
          <p:cNvPr id="1028" name="Picture 4" descr="C:\Users\friedl\Desktop\noise_vs_da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0327" y="1524000"/>
            <a:ext cx="2429449" cy="2370909"/>
          </a:xfrm>
          <a:prstGeom prst="rect">
            <a:avLst/>
          </a:prstGeom>
          <a:noFill/>
        </p:spPr>
      </p:pic>
      <p:pic>
        <p:nvPicPr>
          <p:cNvPr id="1029" name="Picture 5" descr="C:\Users\friedl\Desktop\noise_vs_strip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282" y="1524000"/>
            <a:ext cx="2429449" cy="2370909"/>
          </a:xfrm>
          <a:prstGeom prst="rect">
            <a:avLst/>
          </a:prstGeom>
          <a:noFill/>
        </p:spPr>
      </p:pic>
      <p:pic>
        <p:nvPicPr>
          <p:cNvPr id="1030" name="Picture 6" descr="C:\Users\friedl\Desktop\intaclpeak_vs_strip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4764" y="4029891"/>
            <a:ext cx="2430978" cy="237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 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M.Friedl: APVDAQ Status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3</a:t>
            </a:fld>
            <a:endParaRPr lang="en-US" noProof="0"/>
          </a:p>
        </p:txBody>
      </p:sp>
      <p:sp>
        <p:nvSpPr>
          <p:cNvPr id="7" name="TextBox 6"/>
          <p:cNvSpPr txBox="1"/>
          <p:nvPr/>
        </p:nvSpPr>
        <p:spPr>
          <a:xfrm>
            <a:off x="4114800" y="2709208"/>
            <a:ext cx="4267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Introduction</a:t>
            </a:r>
          </a:p>
          <a:p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What APVDAQ Can Do</a:t>
            </a:r>
            <a:endParaRPr lang="en-US" sz="26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What APVDAQ </a:t>
            </a:r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Cannot Yet </a:t>
            </a:r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Do </a:t>
            </a:r>
            <a:endParaRPr lang="en-US" sz="26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What APVDAQ </a:t>
            </a:r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Cannot Do</a:t>
            </a:r>
            <a:endParaRPr lang="en-US" sz="26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Summary</a:t>
            </a:r>
            <a:endParaRPr lang="en-US" sz="2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 descr="C:\Users\friedl\Desktop\apvdaq_desk_moni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846712"/>
            <a:ext cx="3157575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APVDAQ is a modular readout system for the APV25</a:t>
            </a:r>
          </a:p>
          <a:p>
            <a:r>
              <a:rPr lang="en-US" dirty="0" smtClean="0"/>
              <a:t>Predecessor of the Belle II SVD readout </a:t>
            </a:r>
            <a:r>
              <a:rPr lang="en-US" dirty="0" smtClean="0"/>
              <a:t>system (“FADC”)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 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M.Friedl: APVDAQ Status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4</a:t>
            </a:fld>
            <a:endParaRPr lang="en-US" noProof="0"/>
          </a:p>
        </p:txBody>
      </p:sp>
      <p:pic>
        <p:nvPicPr>
          <p:cNvPr id="1026" name="Picture 2" descr="C:\Users\friedl\Desktop\apvda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00367"/>
            <a:ext cx="2627012" cy="3444379"/>
          </a:xfrm>
          <a:prstGeom prst="rect">
            <a:avLst/>
          </a:prstGeom>
          <a:noFill/>
        </p:spPr>
      </p:pic>
      <p:pic>
        <p:nvPicPr>
          <p:cNvPr id="1027" name="Picture 3" descr="C:\Users\friedl\Desktop\ac_repeater_v4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0947" y="3995581"/>
            <a:ext cx="2362200" cy="2249165"/>
          </a:xfrm>
          <a:prstGeom prst="rect">
            <a:avLst/>
          </a:prstGeom>
          <a:noFill/>
        </p:spPr>
      </p:pic>
      <p:pic>
        <p:nvPicPr>
          <p:cNvPr id="1028" name="Picture 4" descr="C:\Users\friedl\Desktop\hybrid_cool_lor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9935" y="4843462"/>
            <a:ext cx="1873251" cy="14049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608906" y="2688882"/>
            <a:ext cx="1720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6U VME module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88535" y="3614950"/>
            <a:ext cx="1662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Repeater board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84682" y="4477694"/>
            <a:ext cx="1481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APV25 hybrid</a:t>
            </a:r>
            <a:endParaRPr lang="en-US" dirty="0"/>
          </a:p>
        </p:txBody>
      </p:sp>
      <p:cxnSp>
        <p:nvCxnSpPr>
          <p:cNvPr id="14" name="Straight Connector 13"/>
          <p:cNvCxnSpPr>
            <a:stCxn id="1027" idx="1"/>
            <a:endCxn id="1026" idx="3"/>
          </p:cNvCxnSpPr>
          <p:nvPr/>
        </p:nvCxnSpPr>
        <p:spPr>
          <a:xfrm flipH="1" flipV="1">
            <a:off x="2627012" y="4522557"/>
            <a:ext cx="1173935" cy="59760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27" idx="3"/>
            <a:endCxn id="1028" idx="1"/>
          </p:cNvCxnSpPr>
          <p:nvPr/>
        </p:nvCxnSpPr>
        <p:spPr>
          <a:xfrm>
            <a:off x="6163147" y="5120164"/>
            <a:ext cx="1106788" cy="4257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37506" y="4343400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sym typeface="Symbol"/>
              </a:rPr>
              <a:t></a:t>
            </a:r>
            <a:r>
              <a:rPr lang="en-US" dirty="0" smtClean="0">
                <a:solidFill>
                  <a:srgbClr val="92D050"/>
                </a:solidFill>
              </a:rPr>
              <a:t>30m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98770" y="4907735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sym typeface="Symbol"/>
              </a:rPr>
              <a:t></a:t>
            </a:r>
            <a:r>
              <a:rPr lang="en-US" dirty="0" smtClean="0">
                <a:solidFill>
                  <a:srgbClr val="92D050"/>
                </a:solidFill>
              </a:rPr>
              <a:t>2m</a:t>
            </a:r>
            <a:endParaRPr lang="en-US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QA During Ladder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Identical setups built for all ladder assembly sites</a:t>
            </a:r>
          </a:p>
          <a:p>
            <a:pPr lvl="1"/>
            <a:r>
              <a:rPr lang="en-US" dirty="0" smtClean="0"/>
              <a:t>To obtain comparable results</a:t>
            </a:r>
          </a:p>
          <a:p>
            <a:pPr lvl="1"/>
            <a:r>
              <a:rPr lang="en-US" dirty="0" smtClean="0"/>
              <a:t>Results are stored in the database</a:t>
            </a:r>
          </a:p>
          <a:p>
            <a:r>
              <a:rPr lang="en-US" dirty="0" smtClean="0"/>
              <a:t>Measurements:</a:t>
            </a:r>
          </a:p>
          <a:p>
            <a:pPr lvl="1"/>
            <a:r>
              <a:rPr lang="en-US" dirty="0" smtClean="0"/>
              <a:t>Bare hybrids or </a:t>
            </a:r>
            <a:r>
              <a:rPr lang="en-US" dirty="0" err="1" smtClean="0"/>
              <a:t>Origamis</a:t>
            </a:r>
            <a:endParaRPr lang="en-US" dirty="0" smtClean="0"/>
          </a:p>
          <a:p>
            <a:pPr lvl="1"/>
            <a:r>
              <a:rPr lang="en-US" dirty="0" smtClean="0"/>
              <a:t>Ladders during</a:t>
            </a:r>
            <a:r>
              <a:rPr lang="en-US" dirty="0"/>
              <a:t> </a:t>
            </a:r>
            <a:r>
              <a:rPr lang="en-US" dirty="0" smtClean="0"/>
              <a:t>construction</a:t>
            </a:r>
          </a:p>
          <a:p>
            <a:pPr lvl="1"/>
            <a:r>
              <a:rPr lang="en-US" dirty="0" smtClean="0"/>
              <a:t>Final ladders </a:t>
            </a:r>
            <a:br>
              <a:rPr lang="en-US" dirty="0" smtClean="0"/>
            </a:br>
            <a:r>
              <a:rPr lang="en-US" dirty="0" smtClean="0"/>
              <a:t>(source/laser scan)</a:t>
            </a:r>
          </a:p>
          <a:p>
            <a:pPr lvl="1"/>
            <a:r>
              <a:rPr lang="en-US" dirty="0" smtClean="0"/>
              <a:t>Only one sensor (2 hybrids/</a:t>
            </a:r>
            <a:br>
              <a:rPr lang="en-US" dirty="0" smtClean="0"/>
            </a:br>
            <a:r>
              <a:rPr lang="en-US" dirty="0" err="1" smtClean="0"/>
              <a:t>Origamis</a:t>
            </a:r>
            <a:r>
              <a:rPr lang="en-US" dirty="0" smtClean="0"/>
              <a:t>) at a time can be </a:t>
            </a:r>
            <a:br>
              <a:rPr lang="en-US" dirty="0" smtClean="0"/>
            </a:br>
            <a:r>
              <a:rPr lang="en-US" dirty="0" smtClean="0"/>
              <a:t>measured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22 January 2015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APVDAQ Status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5</a:t>
            </a:fld>
            <a:endParaRPr lang="en-US" noProof="0"/>
          </a:p>
        </p:txBody>
      </p:sp>
      <p:grpSp>
        <p:nvGrpSpPr>
          <p:cNvPr id="13" name="Group 12"/>
          <p:cNvGrpSpPr/>
          <p:nvPr/>
        </p:nvGrpSpPr>
        <p:grpSpPr>
          <a:xfrm>
            <a:off x="4724400" y="2971800"/>
            <a:ext cx="3876005" cy="3176749"/>
            <a:chOff x="3962400" y="3144499"/>
            <a:chExt cx="4638006" cy="3824489"/>
          </a:xfrm>
        </p:grpSpPr>
        <p:pic>
          <p:nvPicPr>
            <p:cNvPr id="1026" name="Picture 2" descr="C:\Users\friedl\Desktop\apvdaq_masses.jp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3962400" y="3568775"/>
              <a:ext cx="4638006" cy="2641454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4038600" y="3144499"/>
              <a:ext cx="1223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Melbourne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31537" y="3148201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IPMU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87001" y="3151903"/>
              <a:ext cx="575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Pisa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43800" y="3155605"/>
              <a:ext cx="849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Vienna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81643" y="6190870"/>
              <a:ext cx="4408816" cy="7781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About one year ago before shipping;</a:t>
              </a:r>
              <a:br>
                <a:rPr lang="en-US" dirty="0" smtClean="0"/>
              </a:br>
              <a:r>
                <a:rPr lang="en-US" dirty="0" smtClean="0"/>
                <a:t>KEK already had an APVDAQ system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22 January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M.Friedl: APVDAQ Status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6</a:t>
            </a:fld>
            <a:endParaRPr lang="en-US" noProof="0"/>
          </a:p>
        </p:txBody>
      </p:sp>
      <p:sp>
        <p:nvSpPr>
          <p:cNvPr id="7" name="TextBox 6"/>
          <p:cNvSpPr txBox="1"/>
          <p:nvPr/>
        </p:nvSpPr>
        <p:spPr>
          <a:xfrm>
            <a:off x="4114800" y="2709208"/>
            <a:ext cx="4267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</a:t>
            </a:r>
          </a:p>
          <a:p>
            <a:r>
              <a:rPr lang="en-US" sz="2600" dirty="0" smtClean="0"/>
              <a:t>What APVDAQ Can Do</a:t>
            </a:r>
            <a:endParaRPr lang="en-US" sz="2600" dirty="0" smtClean="0"/>
          </a:p>
          <a:p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What APVDAQ </a:t>
            </a:r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Cannot Yet </a:t>
            </a:r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Do </a:t>
            </a:r>
            <a:endParaRPr lang="en-US" sz="26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What APVDAQ </a:t>
            </a:r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Cannot Do</a:t>
            </a:r>
            <a:endParaRPr lang="en-US" sz="26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Summary</a:t>
            </a:r>
            <a:endParaRPr lang="en-US" sz="2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 descr="C:\Users\friedl\Desktop\apvdaq_desk_moni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846712"/>
            <a:ext cx="3157575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APVDAQ Can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run types (tests):</a:t>
            </a:r>
          </a:p>
          <a:p>
            <a:pPr lvl="1"/>
            <a:r>
              <a:rPr lang="en-US" dirty="0" smtClean="0"/>
              <a:t>Pedestal/Noise (software run)</a:t>
            </a:r>
          </a:p>
          <a:p>
            <a:pPr lvl="1"/>
            <a:r>
              <a:rPr lang="en-US" dirty="0" smtClean="0"/>
              <a:t>Internal Calibration Scan</a:t>
            </a:r>
          </a:p>
          <a:p>
            <a:pPr lvl="1"/>
            <a:r>
              <a:rPr lang="en-US" dirty="0" err="1" smtClean="0"/>
              <a:t>IntCal</a:t>
            </a:r>
            <a:r>
              <a:rPr lang="en-US" dirty="0" smtClean="0"/>
              <a:t> vs. </a:t>
            </a:r>
            <a:r>
              <a:rPr lang="en-US" dirty="0" err="1" smtClean="0"/>
              <a:t>Vsep</a:t>
            </a:r>
            <a:r>
              <a:rPr lang="en-US" dirty="0" smtClean="0"/>
              <a:t> Scan</a:t>
            </a:r>
          </a:p>
          <a:p>
            <a:pPr lvl="1"/>
            <a:r>
              <a:rPr lang="en-US" dirty="0" smtClean="0"/>
              <a:t>Source/Laser (hardware run)</a:t>
            </a:r>
          </a:p>
          <a:p>
            <a:endParaRPr lang="en-US" dirty="0" smtClean="0"/>
          </a:p>
          <a:p>
            <a:r>
              <a:rPr lang="en-US" dirty="0" smtClean="0"/>
              <a:t>Run-dependent </a:t>
            </a:r>
          </a:p>
          <a:p>
            <a:pPr lvl="1"/>
            <a:r>
              <a:rPr lang="en-US" dirty="0" smtClean="0"/>
              <a:t>Online analysis</a:t>
            </a:r>
          </a:p>
          <a:p>
            <a:pPr lvl="1"/>
            <a:r>
              <a:rPr lang="en-US" dirty="0" smtClean="0"/>
              <a:t>Export to CSV file for database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22 January 2015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APVDAQ Status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7</a:t>
            </a:fld>
            <a:endParaRPr lang="en-US" noProof="0"/>
          </a:p>
        </p:txBody>
      </p:sp>
      <p:grpSp>
        <p:nvGrpSpPr>
          <p:cNvPr id="10" name="Group 9"/>
          <p:cNvGrpSpPr/>
          <p:nvPr/>
        </p:nvGrpSpPr>
        <p:grpSpPr>
          <a:xfrm>
            <a:off x="4800600" y="1970567"/>
            <a:ext cx="1154785" cy="923330"/>
            <a:chOff x="4800600" y="1970567"/>
            <a:chExt cx="1154785" cy="923330"/>
          </a:xfrm>
        </p:grpSpPr>
        <p:sp>
          <p:nvSpPr>
            <p:cNvPr id="7" name="Right Brace 6"/>
            <p:cNvSpPr/>
            <p:nvPr/>
          </p:nvSpPr>
          <p:spPr>
            <a:xfrm>
              <a:off x="4800600" y="2133600"/>
              <a:ext cx="228600" cy="609600"/>
            </a:xfrm>
            <a:prstGeom prst="rightBrace">
              <a:avLst>
                <a:gd name="adj1" fmla="val 8333"/>
                <a:gd name="adj2" fmla="val 4858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93262" y="1970567"/>
              <a:ext cx="96212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Bare</a:t>
              </a:r>
              <a:br>
                <a:rPr lang="en-US" dirty="0" smtClean="0"/>
              </a:br>
              <a:r>
                <a:rPr lang="en-US" dirty="0" smtClean="0"/>
                <a:t>hybrid,</a:t>
              </a:r>
            </a:p>
            <a:p>
              <a:r>
                <a:rPr lang="en-US" dirty="0" smtClean="0"/>
                <a:t>Origami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943600" y="2129586"/>
            <a:ext cx="1507446" cy="994614"/>
            <a:chOff x="4800600" y="2133600"/>
            <a:chExt cx="1507446" cy="994614"/>
          </a:xfrm>
        </p:grpSpPr>
        <p:sp>
          <p:nvSpPr>
            <p:cNvPr id="12" name="Right Brace 11"/>
            <p:cNvSpPr/>
            <p:nvPr/>
          </p:nvSpPr>
          <p:spPr>
            <a:xfrm>
              <a:off x="4800600" y="2133600"/>
              <a:ext cx="228600" cy="994614"/>
            </a:xfrm>
            <a:prstGeom prst="rightBrace">
              <a:avLst>
                <a:gd name="adj1" fmla="val 8333"/>
                <a:gd name="adj2" fmla="val 4858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93262" y="2141086"/>
              <a:ext cx="13147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With sensor</a:t>
              </a:r>
              <a:br>
                <a:rPr lang="en-US" dirty="0" smtClean="0"/>
              </a:br>
              <a:r>
                <a:rPr lang="en-US" dirty="0" smtClean="0"/>
                <a:t>during </a:t>
              </a:r>
              <a:br>
                <a:rPr lang="en-US" dirty="0" smtClean="0"/>
              </a:br>
              <a:r>
                <a:rPr lang="en-US" dirty="0" smtClean="0"/>
                <a:t>production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473521" y="2122966"/>
            <a:ext cx="1167609" cy="1458433"/>
            <a:chOff x="4800600" y="2133599"/>
            <a:chExt cx="1167609" cy="1458433"/>
          </a:xfrm>
        </p:grpSpPr>
        <p:sp>
          <p:nvSpPr>
            <p:cNvPr id="15" name="Right Brace 14"/>
            <p:cNvSpPr/>
            <p:nvPr/>
          </p:nvSpPr>
          <p:spPr>
            <a:xfrm>
              <a:off x="4800600" y="2133599"/>
              <a:ext cx="222679" cy="1458433"/>
            </a:xfrm>
            <a:prstGeom prst="rightBrace">
              <a:avLst>
                <a:gd name="adj1" fmla="val 8333"/>
                <a:gd name="adj2" fmla="val 4858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93262" y="2385169"/>
              <a:ext cx="97494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Final</a:t>
              </a:r>
              <a:br>
                <a:rPr lang="en-US" dirty="0" smtClean="0"/>
              </a:br>
              <a:r>
                <a:rPr lang="en-US" dirty="0" smtClean="0"/>
                <a:t>module/</a:t>
              </a:r>
              <a:br>
                <a:rPr lang="en-US" dirty="0" smtClean="0"/>
              </a:br>
              <a:r>
                <a:rPr lang="en-US" dirty="0" smtClean="0"/>
                <a:t>ladder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Recently Added Features 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629400" cy="4755360"/>
          </a:xfrm>
        </p:spPr>
        <p:txBody>
          <a:bodyPr/>
          <a:lstStyle/>
          <a:p>
            <a:r>
              <a:rPr lang="en-US" dirty="0" smtClean="0"/>
              <a:t>DAC add-on board</a:t>
            </a:r>
          </a:p>
          <a:p>
            <a:pPr lvl="1"/>
            <a:r>
              <a:rPr lang="en-US" dirty="0" smtClean="0"/>
              <a:t>Allows to apply separation voltage in the range </a:t>
            </a:r>
            <a:br>
              <a:rPr lang="en-US" dirty="0" smtClean="0"/>
            </a:br>
            <a:r>
              <a:rPr lang="en-US" dirty="0" smtClean="0"/>
              <a:t>-5…+5V between bias and APV ground</a:t>
            </a:r>
          </a:p>
          <a:p>
            <a:pPr lvl="1"/>
            <a:r>
              <a:rPr lang="en-US" dirty="0" smtClean="0"/>
              <a:t>Supported on p-side from software version 0.96</a:t>
            </a:r>
          </a:p>
          <a:p>
            <a:pPr lvl="1"/>
            <a:r>
              <a:rPr lang="en-US" dirty="0" smtClean="0"/>
              <a:t>Hardware is being distributed</a:t>
            </a:r>
          </a:p>
          <a:p>
            <a:pPr lvl="1"/>
            <a:r>
              <a:rPr lang="en-US" dirty="0" smtClean="0"/>
              <a:t>Installation instructions available in</a:t>
            </a:r>
            <a:br>
              <a:rPr lang="en-US" dirty="0" smtClean="0"/>
            </a:br>
            <a:r>
              <a:rPr lang="en-US" dirty="0" err="1" smtClean="0"/>
              <a:t>Twiki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://belle2.cc.kek.jp/~</a:t>
            </a:r>
            <a:r>
              <a:rPr lang="en-US" dirty="0" smtClean="0">
                <a:hlinkClick r:id="rId2"/>
              </a:rPr>
              <a:t>twiki/bin/</a:t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view/Detector/SVD/</a:t>
            </a:r>
            <a:r>
              <a:rPr lang="en-US" dirty="0" err="1" smtClean="0">
                <a:hlinkClick r:id="rId2"/>
              </a:rPr>
              <a:t>ApvDaqPage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22 January 2015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APVDAQ Status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8</a:t>
            </a:fld>
            <a:endParaRPr lang="en-US" noProof="0"/>
          </a:p>
        </p:txBody>
      </p:sp>
      <p:pic>
        <p:nvPicPr>
          <p:cNvPr id="3074" name="Picture 2" descr="C:\Users\friedl\Desktop\dac_addon_board_cuto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5168" y="990600"/>
            <a:ext cx="1988832" cy="2592000"/>
          </a:xfrm>
          <a:prstGeom prst="rect">
            <a:avLst/>
          </a:prstGeom>
          <a:noFill/>
        </p:spPr>
      </p:pic>
      <p:pic>
        <p:nvPicPr>
          <p:cNvPr id="3075" name="Picture 3" descr="C:\Users\friedl\Desktop\repeater_addon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1" y="3581400"/>
            <a:ext cx="3429000" cy="2811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Recently Added Features (2/3)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Typical </a:t>
            </a:r>
            <a:r>
              <a:rPr lang="en-US" dirty="0" err="1" smtClean="0"/>
              <a:t>IntCal</a:t>
            </a:r>
            <a:r>
              <a:rPr lang="en-US" dirty="0" smtClean="0"/>
              <a:t> vs. </a:t>
            </a:r>
            <a:r>
              <a:rPr lang="en-US" dirty="0" err="1" smtClean="0"/>
              <a:t>Vsep</a:t>
            </a:r>
            <a:r>
              <a:rPr lang="en-US" dirty="0" smtClean="0"/>
              <a:t> plots for APV with pinholes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4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dirty="0" smtClean="0"/>
              <a:t>SFW993 p-side, APV#1, channel 30</a:t>
            </a:r>
          </a:p>
          <a:p>
            <a:r>
              <a:rPr lang="en-US" dirty="0" smtClean="0"/>
              <a:t>Distinct </a:t>
            </a:r>
            <a:r>
              <a:rPr lang="en-US" dirty="0" err="1" smtClean="0"/>
              <a:t>Vsep</a:t>
            </a:r>
            <a:r>
              <a:rPr lang="en-US" dirty="0" smtClean="0"/>
              <a:t> dependence </a:t>
            </a:r>
            <a:r>
              <a:rPr lang="en-US" dirty="0" smtClean="0"/>
              <a:t>of pinhole channels for </a:t>
            </a:r>
            <a:r>
              <a:rPr lang="en-US" dirty="0" smtClean="0"/>
              <a:t>both </a:t>
            </a:r>
            <a:r>
              <a:rPr lang="en-US" dirty="0" smtClean="0"/>
              <a:t>polarities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22 January 2015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M.Friedl: APVDAQ Status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noProof="0" smtClean="0"/>
              <a:pPr/>
              <a:t>9</a:t>
            </a:fld>
            <a:endParaRPr lang="en-US" noProof="0"/>
          </a:p>
        </p:txBody>
      </p:sp>
      <p:grpSp>
        <p:nvGrpSpPr>
          <p:cNvPr id="18" name="Group 17"/>
          <p:cNvGrpSpPr/>
          <p:nvPr/>
        </p:nvGrpSpPr>
        <p:grpSpPr>
          <a:xfrm>
            <a:off x="0" y="2066026"/>
            <a:ext cx="9135035" cy="3384000"/>
            <a:chOff x="0" y="2133600"/>
            <a:chExt cx="9135035" cy="3384000"/>
          </a:xfrm>
        </p:grpSpPr>
        <p:pic>
          <p:nvPicPr>
            <p:cNvPr id="16" name="Picture 2" descr="C:\Users\friedl\Desktop\intcal_vs_vsep2\cutout\apv1_030_mean_cut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133600"/>
              <a:ext cx="4462891" cy="3384000"/>
            </a:xfrm>
            <a:prstGeom prst="rect">
              <a:avLst/>
            </a:prstGeom>
            <a:noFill/>
          </p:spPr>
        </p:pic>
        <p:pic>
          <p:nvPicPr>
            <p:cNvPr id="17" name="Picture 3" descr="C:\Users\friedl\Desktop\intcal_vs_vsep2\cutout\apv1_030_rms_cut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2144" y="2133600"/>
              <a:ext cx="4462891" cy="33840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3504308" y="3074910"/>
              <a:ext cx="9268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2">
                      <a:lumMod val="50000"/>
                    </a:schemeClr>
                  </a:solidFill>
                </a:rPr>
                <a:t>Mean</a:t>
              </a:r>
              <a:endParaRPr lang="en-US" sz="2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29600" y="2182227"/>
              <a:ext cx="8114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2">
                      <a:lumMod val="50000"/>
                    </a:schemeClr>
                  </a:solidFill>
                </a:rPr>
                <a:t>RMS</a:t>
              </a:r>
              <a:endParaRPr lang="en-US" sz="24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754</Words>
  <Application>Microsoft Office PowerPoint</Application>
  <PresentationFormat>On-screen Show (4:3)</PresentationFormat>
  <Paragraphs>236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Metro</vt:lpstr>
      <vt:lpstr>Slide 1</vt:lpstr>
      <vt:lpstr>Slide 2</vt:lpstr>
      <vt:lpstr>Slide 3</vt:lpstr>
      <vt:lpstr>Introduction</vt:lpstr>
      <vt:lpstr>Electrical QA During Ladder Assembly</vt:lpstr>
      <vt:lpstr>Slide 6</vt:lpstr>
      <vt:lpstr>What APVDAQ Can Do</vt:lpstr>
      <vt:lpstr>Recently Added Features (1/3)</vt:lpstr>
      <vt:lpstr>Recently Added Features (2/3)</vt:lpstr>
      <vt:lpstr>Recently Added Features (3/3)</vt:lpstr>
      <vt:lpstr>Slide 11</vt:lpstr>
      <vt:lpstr>What APVDAQ Cannot Yet Do</vt:lpstr>
      <vt:lpstr>Slide 13</vt:lpstr>
      <vt:lpstr>What APVDAQ Cannot Do</vt:lpstr>
      <vt:lpstr>Slide 15</vt:lpstr>
      <vt:lpstr>Summary</vt:lpstr>
      <vt:lpstr>Slide 17</vt:lpstr>
      <vt:lpstr>APVDAQ in Vienna, Pisa, IPMU, Melbourne</vt:lpstr>
      <vt:lpstr>Measurements are Stored in the Database</vt:lpstr>
      <vt:lpstr>HEPHY Clean Room Installation</vt:lpstr>
      <vt:lpstr>Closeup</vt:lpstr>
      <vt:lpstr>Power Supplies etc.</vt:lpstr>
      <vt:lpstr>APVDAQ Stability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friedl</dc:creator>
  <cp:lastModifiedBy>MF</cp:lastModifiedBy>
  <cp:revision>1517</cp:revision>
  <dcterms:created xsi:type="dcterms:W3CDTF">2006-08-16T00:00:00Z</dcterms:created>
  <dcterms:modified xsi:type="dcterms:W3CDTF">2015-01-18T21:47:41Z</dcterms:modified>
</cp:coreProperties>
</file>