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25"/>
  </p:notesMasterIdLst>
  <p:sldIdLst>
    <p:sldId id="273" r:id="rId3"/>
    <p:sldId id="574" r:id="rId4"/>
    <p:sldId id="575" r:id="rId5"/>
    <p:sldId id="576" r:id="rId6"/>
    <p:sldId id="577" r:id="rId7"/>
    <p:sldId id="591" r:id="rId8"/>
    <p:sldId id="578" r:id="rId9"/>
    <p:sldId id="579" r:id="rId10"/>
    <p:sldId id="580" r:id="rId11"/>
    <p:sldId id="581" r:id="rId12"/>
    <p:sldId id="582" r:id="rId13"/>
    <p:sldId id="583" r:id="rId14"/>
    <p:sldId id="584" r:id="rId15"/>
    <p:sldId id="585" r:id="rId16"/>
    <p:sldId id="586" r:id="rId17"/>
    <p:sldId id="587" r:id="rId18"/>
    <p:sldId id="589" r:id="rId19"/>
    <p:sldId id="588" r:id="rId20"/>
    <p:sldId id="590" r:id="rId21"/>
    <p:sldId id="592" r:id="rId22"/>
    <p:sldId id="573" r:id="rId23"/>
    <p:sldId id="512" r:id="rId24"/>
  </p:sldIdLst>
  <p:sldSz cx="9144000" cy="6858000" type="screen4x3"/>
  <p:notesSz cx="6794500" cy="99187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A0"/>
    <a:srgbClr val="95B3D7"/>
    <a:srgbClr val="F0A510"/>
    <a:srgbClr val="FFCC00"/>
    <a:srgbClr val="014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710" autoAdjust="0"/>
  </p:normalViewPr>
  <p:slideViewPr>
    <p:cSldViewPr>
      <p:cViewPr varScale="1">
        <p:scale>
          <a:sx n="91" d="100"/>
          <a:sy n="91" d="100"/>
        </p:scale>
        <p:origin x="9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>
            <a:lvl1pPr defTabSz="955037">
              <a:defRPr sz="1300"/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6" y="0"/>
            <a:ext cx="2944486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>
            <a:lvl1pPr algn="r" defTabSz="955037">
              <a:defRPr sz="1300"/>
            </a:lvl1pPr>
          </a:lstStyle>
          <a:p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10883"/>
            <a:ext cx="5436208" cy="446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765"/>
            <a:ext cx="2944486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b" anchorCtr="0" compatLnSpc="1">
            <a:prstTxWarp prst="textNoShape">
              <a:avLst/>
            </a:prstTxWarp>
          </a:bodyPr>
          <a:lstStyle>
            <a:lvl1pPr defTabSz="955037">
              <a:defRPr sz="1300"/>
            </a:lvl1pPr>
          </a:lstStyle>
          <a:p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6" y="9421765"/>
            <a:ext cx="2944486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b" anchorCtr="0" compatLnSpc="1">
            <a:prstTxWarp prst="textNoShape">
              <a:avLst/>
            </a:prstTxWarp>
          </a:bodyPr>
          <a:lstStyle>
            <a:lvl1pPr algn="r" defTabSz="955037">
              <a:defRPr sz="1300"/>
            </a:lvl1pPr>
          </a:lstStyle>
          <a:p>
            <a:fld id="{B722CF67-4603-444D-8763-14C5A58511CD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3446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CF67-4603-444D-8763-14C5A58511CD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046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4213" y="6189663"/>
            <a:ext cx="4608512" cy="407987"/>
          </a:xfrm>
        </p:spPr>
        <p:txBody>
          <a:bodyPr anchor="ctr"/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SVD meeting</a:t>
            </a:r>
            <a:endParaRPr lang="de-AT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16413"/>
            <a:ext cx="7773988" cy="12239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89600" y="6215063"/>
            <a:ext cx="2770188" cy="333375"/>
          </a:xfrm>
        </p:spPr>
        <p:txBody>
          <a:bodyPr anchor="t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19 Jan. 2015</a:t>
            </a:r>
            <a:endParaRPr lang="de-A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24075" y="5613400"/>
            <a:ext cx="4895850" cy="477838"/>
          </a:xfrm>
        </p:spPr>
        <p:txBody>
          <a:bodyPr anchor="t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pic>
        <p:nvPicPr>
          <p:cNvPr id="5123" name="Picture 3" descr="C:\Users\chrisu\Desktop\Picture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4"/>
            <a:ext cx="9144000" cy="75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971E-B2F2-4949-99B8-CF299ECFDC4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19 Jan. 2015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545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5451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E557-29F1-4264-B462-3F8D2071175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19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>
                <a:solidFill>
                  <a:srgbClr val="D6ECFF"/>
                </a:solidFill>
              </a:rPr>
              <a:t>19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hephy_svd_title20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13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noProof="0" smtClean="0"/>
              <a:t>Click to edit Master title style</a:t>
            </a:r>
            <a:endParaRPr kumimoji="0"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36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0" y="6416675"/>
            <a:ext cx="1828800" cy="365125"/>
          </a:xfrm>
        </p:spPr>
        <p:txBody>
          <a:bodyPr/>
          <a:lstStyle>
            <a:lvl1pPr>
              <a:defRPr sz="1600"/>
            </a:lvl1pPr>
            <a:extLst/>
          </a:lstStyle>
          <a:p>
            <a:r>
              <a:rPr lang="de-DE" smtClean="0">
                <a:solidFill>
                  <a:srgbClr val="D6ECFF"/>
                </a:solidFill>
              </a:rPr>
              <a:t>19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4800600" cy="365125"/>
          </a:xfrm>
        </p:spPr>
        <p:txBody>
          <a:bodyPr/>
          <a:lstStyle>
            <a:lvl1pPr algn="l">
              <a:defRPr sz="1600"/>
            </a:lvl1pPr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>
            <a:lvl1pPr algn="r">
              <a:defRPr sz="1600"/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11" name="Picture 10" descr="hephy_svd_banner2011_en_vecto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8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>
                <a:solidFill>
                  <a:srgbClr val="D6ECFF"/>
                </a:solidFill>
              </a:rPr>
              <a:t>19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1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>
                <a:solidFill>
                  <a:srgbClr val="D6ECFF"/>
                </a:solidFill>
              </a:rPr>
              <a:t>19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>
                <a:solidFill>
                  <a:srgbClr val="D6ECFF"/>
                </a:solidFill>
              </a:rPr>
              <a:t>19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7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>
                <a:solidFill>
                  <a:srgbClr val="D6ECFF"/>
                </a:solidFill>
              </a:rPr>
              <a:t>19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>
                <a:solidFill>
                  <a:srgbClr val="D6ECFF"/>
                </a:solidFill>
              </a:rPr>
              <a:t>19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7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>
                <a:solidFill>
                  <a:srgbClr val="D6ECFF"/>
                </a:solidFill>
              </a:rPr>
              <a:t>19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9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752E-CC6F-4124-AE2E-5DD91DD2A8C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19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de-DE" smtClean="0">
                <a:solidFill>
                  <a:srgbClr val="D6ECFF"/>
                </a:solidFill>
              </a:rPr>
              <a:t>19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1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>
                <a:solidFill>
                  <a:srgbClr val="D6ECFF"/>
                </a:solidFill>
              </a:rPr>
              <a:t>19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9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>
                <a:solidFill>
                  <a:srgbClr val="D6ECFF"/>
                </a:solidFill>
              </a:rPr>
              <a:t>19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0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8186-3D00-442E-AF80-7408F228181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19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CB28-EEC8-4D5B-A104-E1C49F26DBB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19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DAB61-0960-422C-951C-65DF04B7517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19 Jan. 2015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7696-E179-4DCD-B749-DC1761AA988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19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D0DE-28B3-4C4D-B582-8281209613C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19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23B3-523A-4970-92F2-F4435FC6D24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19 Jan. 2015</a:t>
            </a:r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3FE77-99C8-4801-8AA4-C02B5D1641F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19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25400">
            <a:solidFill>
              <a:srgbClr val="0061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1800"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9900" y="6597650"/>
            <a:ext cx="10541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1A0"/>
                </a:solidFill>
                <a:cs typeface="+mn-cs"/>
              </a:defRPr>
            </a:lvl1pPr>
          </a:lstStyle>
          <a:p>
            <a:pPr>
              <a:defRPr/>
            </a:pPr>
            <a:fld id="{E443E625-3185-4367-B677-79C562BFE43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889" y="6597650"/>
            <a:ext cx="3024336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1A0"/>
                </a:solidFill>
              </a:defRPr>
            </a:lvl1pPr>
          </a:lstStyle>
          <a:p>
            <a:r>
              <a:rPr lang="de-AT" smtClean="0"/>
              <a:t>C. Irmler (HEPHY Vienna)</a:t>
            </a:r>
            <a:endParaRPr lang="de-AT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3635896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1A0"/>
                </a:solidFill>
              </a:defRPr>
            </a:lvl1pPr>
          </a:lstStyle>
          <a:p>
            <a:r>
              <a:rPr lang="de-DE" smtClean="0"/>
              <a:t>19 Jan. 2015</a:t>
            </a:r>
            <a:endParaRPr lang="de-AT" dirty="0"/>
          </a:p>
        </p:txBody>
      </p:sp>
      <p:pic>
        <p:nvPicPr>
          <p:cNvPr id="10" name="Picture 3" descr="C:\Users\chrisu\Desktop\Picture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4"/>
            <a:ext cx="9144000" cy="75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061A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0061A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61A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1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25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de-DE" smtClean="0">
                <a:solidFill>
                  <a:srgbClr val="D6ECFF"/>
                </a:solidFill>
              </a:rPr>
              <a:t>19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6019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51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kds.kek.jp/materialDisplay.py?materialId=0&amp;confId=1676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4798" y="759144"/>
            <a:ext cx="9144000" cy="1800200"/>
          </a:xfrm>
        </p:spPr>
        <p:txBody>
          <a:bodyPr/>
          <a:lstStyle/>
          <a:p>
            <a:r>
              <a:rPr lang="en-US" dirty="0" smtClean="0"/>
              <a:t>BPAC Report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7020272" y="6453336"/>
            <a:ext cx="2018967" cy="333375"/>
          </a:xfrm>
        </p:spPr>
        <p:txBody>
          <a:bodyPr/>
          <a:lstStyle/>
          <a:p>
            <a:r>
              <a:rPr lang="de-DE" smtClean="0"/>
              <a:t>19 Jan. 2015</a:t>
            </a:r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059830" y="5975498"/>
            <a:ext cx="3126957" cy="477838"/>
          </a:xfrm>
        </p:spPr>
        <p:txBody>
          <a:bodyPr/>
          <a:lstStyle/>
          <a:p>
            <a:r>
              <a:rPr lang="de-AT" dirty="0" smtClean="0"/>
              <a:t>C. Irmler (HEPHY Vienna)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98" y="6421907"/>
            <a:ext cx="4608512" cy="407987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Belle II VXD Workshop, Prague</a:t>
            </a:r>
            <a:endParaRPr lang="en-US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243" y="2348880"/>
            <a:ext cx="5430133" cy="338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1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of PA issues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4149322"/>
            <a:ext cx="8712968" cy="2232428"/>
          </a:xfrm>
        </p:spPr>
        <p:txBody>
          <a:bodyPr/>
          <a:lstStyle/>
          <a:p>
            <a:r>
              <a:rPr lang="en-US" sz="2400" dirty="0" smtClean="0"/>
              <a:t>Need to review specs of remaining items </a:t>
            </a:r>
            <a:r>
              <a:rPr lang="en-US" sz="2400" dirty="0" smtClean="0">
                <a:sym typeface="Wingdings" panose="05000000000000000000" pitchFamily="2" charset="2"/>
              </a:rPr>
              <a:t> on the way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Monitor companies closely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No changes or modification during production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If unavoidable: notify group, verify changes, sing-off of revised specs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Avoid to repeat these problems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30" y="1556792"/>
            <a:ext cx="7992888" cy="50659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0848"/>
            <a:ext cx="7776864" cy="210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Ladder</a:t>
            </a:r>
            <a:r>
              <a:rPr lang="de-AT" dirty="0" smtClean="0"/>
              <a:t> </a:t>
            </a:r>
            <a:r>
              <a:rPr lang="de-AT" dirty="0" err="1" smtClean="0"/>
              <a:t>Construction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3588941"/>
            <a:ext cx="8229600" cy="2792809"/>
          </a:xfrm>
        </p:spPr>
        <p:txBody>
          <a:bodyPr/>
          <a:lstStyle/>
          <a:p>
            <a:r>
              <a:rPr lang="de-AT" sz="2400" dirty="0" err="1" smtClean="0"/>
              <a:t>Requirements</a:t>
            </a:r>
            <a:r>
              <a:rPr lang="de-AT" sz="2400" dirty="0" smtClean="0"/>
              <a:t> </a:t>
            </a:r>
            <a:r>
              <a:rPr lang="de-AT" sz="2400" dirty="0" err="1" smtClean="0"/>
              <a:t>are</a:t>
            </a:r>
            <a:r>
              <a:rPr lang="de-AT" sz="2400" dirty="0" smtClean="0"/>
              <a:t> not well </a:t>
            </a:r>
            <a:r>
              <a:rPr lang="de-AT" sz="2400" dirty="0" err="1" smtClean="0"/>
              <a:t>defined</a:t>
            </a:r>
            <a:endParaRPr lang="de-AT" sz="2400" dirty="0" smtClean="0"/>
          </a:p>
          <a:p>
            <a:r>
              <a:rPr lang="de-AT" sz="2400" dirty="0" err="1" smtClean="0"/>
              <a:t>Have</a:t>
            </a:r>
            <a:r>
              <a:rPr lang="de-AT" sz="2400" dirty="0" smtClean="0"/>
              <a:t>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discuss</a:t>
            </a:r>
            <a:r>
              <a:rPr lang="de-AT" sz="2400" dirty="0" smtClean="0"/>
              <a:t> </a:t>
            </a:r>
            <a:r>
              <a:rPr lang="de-AT" sz="2400" dirty="0" err="1" smtClean="0"/>
              <a:t>within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QCG </a:t>
            </a:r>
            <a:r>
              <a:rPr lang="de-AT" sz="2400" dirty="0" err="1" smtClean="0"/>
              <a:t>how</a:t>
            </a:r>
            <a:r>
              <a:rPr lang="de-AT" sz="2400" dirty="0" smtClean="0"/>
              <a:t> </a:t>
            </a:r>
            <a:r>
              <a:rPr lang="de-AT" sz="2400" dirty="0" err="1" smtClean="0"/>
              <a:t>we</a:t>
            </a:r>
            <a:r>
              <a:rPr lang="de-AT" sz="2400" dirty="0" smtClean="0"/>
              <a:t> </a:t>
            </a:r>
            <a:r>
              <a:rPr lang="de-AT" sz="2400" dirty="0" err="1" smtClean="0"/>
              <a:t>can</a:t>
            </a:r>
            <a:r>
              <a:rPr lang="de-AT" sz="2400" dirty="0" smtClean="0"/>
              <a:t> </a:t>
            </a:r>
            <a:r>
              <a:rPr lang="de-AT" sz="2400" dirty="0" err="1" smtClean="0"/>
              <a:t>prepare</a:t>
            </a:r>
            <a:r>
              <a:rPr lang="de-AT" sz="2400" dirty="0" smtClean="0"/>
              <a:t> quantitative </a:t>
            </a:r>
            <a:r>
              <a:rPr lang="de-AT" sz="2400" dirty="0" err="1" smtClean="0"/>
              <a:t>requirements</a:t>
            </a:r>
            <a:endParaRPr lang="de-AT" sz="2400" dirty="0" smtClean="0"/>
          </a:p>
          <a:p>
            <a:r>
              <a:rPr lang="de-AT" sz="2400" dirty="0" err="1" smtClean="0"/>
              <a:t>Moreover</a:t>
            </a:r>
            <a:r>
              <a:rPr lang="de-AT" sz="2400" dirty="0" smtClean="0"/>
              <a:t> </a:t>
            </a:r>
            <a:r>
              <a:rPr lang="de-AT" sz="2400" dirty="0" err="1" smtClean="0"/>
              <a:t>we</a:t>
            </a:r>
            <a:r>
              <a:rPr lang="de-AT" sz="2400" dirty="0" smtClean="0"/>
              <a:t> </a:t>
            </a:r>
            <a:r>
              <a:rPr lang="de-AT" sz="2400" dirty="0" err="1" smtClean="0"/>
              <a:t>need</a:t>
            </a:r>
            <a:r>
              <a:rPr lang="de-AT" sz="2400" dirty="0" smtClean="0"/>
              <a:t> </a:t>
            </a:r>
            <a:r>
              <a:rPr lang="de-AT" sz="2400" dirty="0" err="1" smtClean="0"/>
              <a:t>specifications</a:t>
            </a:r>
            <a:r>
              <a:rPr lang="de-AT" sz="2400" dirty="0" smtClean="0"/>
              <a:t> </a:t>
            </a:r>
            <a:r>
              <a:rPr lang="de-AT" sz="2400" dirty="0" err="1" smtClean="0"/>
              <a:t>for</a:t>
            </a:r>
            <a:r>
              <a:rPr lang="de-AT" sz="2400" dirty="0" smtClean="0"/>
              <a:t> all </a:t>
            </a:r>
            <a:r>
              <a:rPr lang="de-AT" sz="2400" dirty="0" err="1" smtClean="0"/>
              <a:t>components</a:t>
            </a:r>
            <a:r>
              <a:rPr lang="de-AT" sz="2400" dirty="0" smtClean="0"/>
              <a:t>, </a:t>
            </a:r>
            <a:r>
              <a:rPr lang="de-AT" sz="2400" dirty="0" err="1" smtClean="0"/>
              <a:t>ladders</a:t>
            </a:r>
            <a:r>
              <a:rPr lang="de-AT" sz="2400" dirty="0" smtClean="0"/>
              <a:t>, etc.</a:t>
            </a:r>
            <a:endParaRPr lang="de-AT" sz="2000" dirty="0" smtClean="0"/>
          </a:p>
          <a:p>
            <a:endParaRPr lang="de-AT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/>
          <a:srcRect t="5264"/>
          <a:stretch/>
        </p:blipFill>
        <p:spPr>
          <a:xfrm>
            <a:off x="468313" y="1916832"/>
            <a:ext cx="806232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Number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Spares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3284984"/>
            <a:ext cx="8229600" cy="3096766"/>
          </a:xfrm>
        </p:spPr>
        <p:txBody>
          <a:bodyPr/>
          <a:lstStyle/>
          <a:p>
            <a:r>
              <a:rPr lang="en-US" sz="2400" dirty="0" smtClean="0"/>
              <a:t>Only 20% spares </a:t>
            </a:r>
            <a:r>
              <a:rPr lang="en-US" sz="2400" dirty="0" smtClean="0">
                <a:sym typeface="Wingdings" panose="05000000000000000000" pitchFamily="2" charset="2"/>
              </a:rPr>
              <a:t> probably not enough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Need to complete inventory to be able to calculate the possible number of spare components we can build.</a:t>
            </a:r>
          </a:p>
          <a:p>
            <a:r>
              <a:rPr lang="en-US" sz="2400" dirty="0" smtClean="0"/>
              <a:t>E.g. there are still HPK sensors in the database with unknown location.</a:t>
            </a:r>
          </a:p>
          <a:p>
            <a:endParaRPr lang="en-US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800751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Forward / </a:t>
            </a:r>
            <a:r>
              <a:rPr lang="de-AT" dirty="0" err="1" smtClean="0"/>
              <a:t>Backward</a:t>
            </a:r>
            <a:r>
              <a:rPr lang="de-AT" dirty="0"/>
              <a:t> </a:t>
            </a:r>
            <a:r>
              <a:rPr lang="de-AT" dirty="0" smtClean="0"/>
              <a:t>Modules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05064"/>
            <a:ext cx="8568952" cy="2376686"/>
          </a:xfrm>
        </p:spPr>
        <p:txBody>
          <a:bodyPr/>
          <a:lstStyle/>
          <a:p>
            <a:r>
              <a:rPr lang="en-US" sz="2400" dirty="0" smtClean="0"/>
              <a:t>Good news: Module production in good shape</a:t>
            </a:r>
          </a:p>
          <a:p>
            <a:r>
              <a:rPr lang="en-US" sz="2400" dirty="0" smtClean="0"/>
              <a:t>Pisa group shall take over an active role, also in preparation for ladder production</a:t>
            </a:r>
          </a:p>
          <a:p>
            <a:pPr lvl="1"/>
            <a:r>
              <a:rPr lang="en-US" sz="2000" dirty="0" smtClean="0"/>
              <a:t>Recent commitment: Filippo will contribute to design ladder mount procedure </a:t>
            </a:r>
            <a:r>
              <a:rPr lang="en-US" sz="2000" dirty="0" smtClean="0">
                <a:sym typeface="Wingdings" panose="05000000000000000000" pitchFamily="2" charset="2"/>
              </a:rPr>
              <a:t> method to attach ladders from top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955" y="1772816"/>
            <a:ext cx="8318656" cy="1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Layer 4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5373217"/>
            <a:ext cx="8568952" cy="1224434"/>
          </a:xfrm>
        </p:spPr>
        <p:txBody>
          <a:bodyPr/>
          <a:lstStyle/>
          <a:p>
            <a:r>
              <a:rPr lang="en-US" sz="2400" dirty="0" smtClean="0"/>
              <a:t>Main concerns: Schedule to build class C, manpower and travel plan of TIFR personal </a:t>
            </a:r>
            <a:r>
              <a:rPr lang="en-US" sz="2400" dirty="0" smtClean="0">
                <a:sym typeface="Wingdings" panose="05000000000000000000" pitchFamily="2" charset="2"/>
              </a:rPr>
              <a:t> more overlap, avoid long absence from assembly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10221"/>
            <a:ext cx="5760640" cy="38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Layer 5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4005064"/>
            <a:ext cx="8229600" cy="2376686"/>
          </a:xfrm>
        </p:spPr>
        <p:txBody>
          <a:bodyPr/>
          <a:lstStyle/>
          <a:p>
            <a:r>
              <a:rPr lang="en-US" sz="2400" dirty="0" smtClean="0"/>
              <a:t>HEPHY people are aware of this</a:t>
            </a:r>
          </a:p>
          <a:p>
            <a:r>
              <a:rPr lang="en-US" sz="2400" dirty="0" smtClean="0"/>
              <a:t>Discussion HEPHY internal and with SVD IB ongoing</a:t>
            </a:r>
          </a:p>
          <a:p>
            <a:r>
              <a:rPr lang="en-US" sz="2400" dirty="0" smtClean="0"/>
              <a:t>Strongly related to SVD group organization </a:t>
            </a:r>
            <a:r>
              <a:rPr lang="en-US" sz="2400" dirty="0" smtClean="0">
                <a:sym typeface="Wingdings" panose="05000000000000000000" pitchFamily="2" charset="2"/>
              </a:rPr>
              <a:t> SVD IB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7849696" cy="129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Alignment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SVD Support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4941168"/>
            <a:ext cx="8229600" cy="1440582"/>
          </a:xfrm>
        </p:spPr>
        <p:txBody>
          <a:bodyPr/>
          <a:lstStyle/>
          <a:p>
            <a:r>
              <a:rPr lang="en-US" sz="2000" dirty="0" smtClean="0"/>
              <a:t>Focus on one method to assemble SVD structure and mount ladders </a:t>
            </a:r>
            <a:r>
              <a:rPr lang="en-US" sz="2000" dirty="0" smtClean="0">
                <a:sym typeface="Wingdings" panose="05000000000000000000" pitchFamily="2" charset="2"/>
              </a:rPr>
              <a:t> people actually doing the work should decide</a:t>
            </a:r>
          </a:p>
          <a:p>
            <a:r>
              <a:rPr lang="en-US" sz="2000" dirty="0" smtClean="0"/>
              <a:t>Measurement during ladder mount well considered, but how do we calibrate the tool? </a:t>
            </a:r>
          </a:p>
          <a:p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105" y="1484784"/>
            <a:ext cx="5227435" cy="32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Electronics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Grounding</a:t>
            </a:r>
            <a:r>
              <a:rPr lang="de-AT" dirty="0" smtClean="0"/>
              <a:t> (1)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4941168"/>
            <a:ext cx="8229600" cy="1440582"/>
          </a:xfrm>
        </p:spPr>
        <p:txBody>
          <a:bodyPr/>
          <a:lstStyle/>
          <a:p>
            <a:r>
              <a:rPr lang="en-US" sz="2000" dirty="0" smtClean="0"/>
              <a:t>Adequate ground connection of all electrical conductors</a:t>
            </a:r>
          </a:p>
          <a:p>
            <a:r>
              <a:rPr lang="en-US" sz="2000" dirty="0" smtClean="0"/>
              <a:t>Carbon fiber should be considered as conductor</a:t>
            </a:r>
          </a:p>
          <a:p>
            <a:r>
              <a:rPr lang="en-US" sz="2000" dirty="0" smtClean="0"/>
              <a:t>Testing at early stage to understand noise levels</a:t>
            </a:r>
          </a:p>
          <a:p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37" y="1519767"/>
            <a:ext cx="8568952" cy="33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Electronics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Grounding</a:t>
            </a:r>
            <a:r>
              <a:rPr lang="de-AT" dirty="0" smtClean="0"/>
              <a:t> (2)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4941168"/>
            <a:ext cx="8229600" cy="1440582"/>
          </a:xfrm>
        </p:spPr>
        <p:txBody>
          <a:bodyPr/>
          <a:lstStyle/>
          <a:p>
            <a:r>
              <a:rPr lang="en-US" sz="2000" dirty="0" smtClean="0"/>
              <a:t>Committee is concerned </a:t>
            </a:r>
            <a:r>
              <a:rPr lang="en-US" sz="2000" dirty="0"/>
              <a:t>about noise</a:t>
            </a:r>
          </a:p>
          <a:p>
            <a:r>
              <a:rPr lang="en-US" sz="2000" dirty="0" smtClean="0"/>
              <a:t>Strong recommendation to </a:t>
            </a:r>
            <a:r>
              <a:rPr lang="en-US" sz="2000" b="1" dirty="0" smtClean="0">
                <a:solidFill>
                  <a:srgbClr val="FF0000"/>
                </a:solidFill>
              </a:rPr>
              <a:t>build electrically working ladder as soon as possible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perform intensive tests on it.</a:t>
            </a:r>
          </a:p>
          <a:p>
            <a:r>
              <a:rPr lang="en-US" sz="2000" dirty="0" smtClean="0"/>
              <a:t>Even though the ladder has some known issues (e.g. dead chips)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C. Irmler (HEPHY Vienna)</a:t>
            </a:r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/>
          <a:srcRect l="397" t="-1952" r="-397" b="25080"/>
          <a:stretch/>
        </p:blipFill>
        <p:spPr>
          <a:xfrm>
            <a:off x="290026" y="1484833"/>
            <a:ext cx="858617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Thermal Management (1)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4941168"/>
            <a:ext cx="8229600" cy="1440582"/>
          </a:xfrm>
        </p:spPr>
        <p:txBody>
          <a:bodyPr/>
          <a:lstStyle/>
          <a:p>
            <a:r>
              <a:rPr lang="en-US" sz="2000" dirty="0" smtClean="0"/>
              <a:t>Results from thermal mockup-up might come too late</a:t>
            </a:r>
          </a:p>
          <a:p>
            <a:r>
              <a:rPr lang="en-US" sz="2000" dirty="0" smtClean="0"/>
              <a:t>Carry out FEA studies and test for critical issues</a:t>
            </a:r>
          </a:p>
          <a:p>
            <a:r>
              <a:rPr lang="en-US" sz="2000" dirty="0" smtClean="0"/>
              <a:t>Perform thermal mockup tests as early as possible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155" y="1772816"/>
            <a:ext cx="8779845" cy="26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1" y="1844824"/>
            <a:ext cx="8158361" cy="4536926"/>
          </a:xfrm>
        </p:spPr>
        <p:txBody>
          <a:bodyPr/>
          <a:lstStyle/>
          <a:p>
            <a:r>
              <a:rPr lang="en-US" sz="2800" dirty="0" smtClean="0"/>
              <a:t>SVD production readiness review</a:t>
            </a:r>
          </a:p>
          <a:p>
            <a:pPr lvl="1"/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-10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Nov. 2014 at </a:t>
            </a:r>
            <a:r>
              <a:rPr lang="en-US" sz="2400" dirty="0" err="1" smtClean="0"/>
              <a:t>Kavli</a:t>
            </a:r>
            <a:r>
              <a:rPr lang="en-US" sz="2400" dirty="0" smtClean="0"/>
              <a:t> IPMU </a:t>
            </a:r>
          </a:p>
          <a:p>
            <a:pPr lvl="1"/>
            <a:r>
              <a:rPr lang="en-US" sz="2400" dirty="0" smtClean="0"/>
              <a:t>Focused on production readiness</a:t>
            </a:r>
          </a:p>
          <a:p>
            <a:pPr lvl="1"/>
            <a:r>
              <a:rPr lang="en-US" sz="2400" dirty="0" smtClean="0"/>
              <a:t>But also cooling, electronics, etc.</a:t>
            </a:r>
          </a:p>
          <a:p>
            <a:r>
              <a:rPr lang="en-US" sz="2800" dirty="0" smtClean="0"/>
              <a:t>Final report received few days ago</a:t>
            </a:r>
          </a:p>
          <a:p>
            <a:pPr lvl="1"/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kds.kek.jp/materialDisplay.py?materialId=0&amp;confId=16766</a:t>
            </a:r>
            <a:endParaRPr lang="en-US" sz="1800" dirty="0" smtClean="0"/>
          </a:p>
          <a:p>
            <a:pPr lvl="1"/>
            <a:r>
              <a:rPr lang="en-US" sz="2400" dirty="0" smtClean="0"/>
              <a:t>More than 5 pages of concerns and  recommendations</a:t>
            </a:r>
          </a:p>
          <a:p>
            <a:pPr lvl="1"/>
            <a:r>
              <a:rPr lang="en-US" sz="2400" dirty="0" smtClean="0"/>
              <a:t>Almost the whole report is a list of recommendations</a:t>
            </a:r>
          </a:p>
          <a:p>
            <a:pPr lvl="1"/>
            <a:r>
              <a:rPr lang="en-US" sz="2400" dirty="0" smtClean="0"/>
              <a:t>Have to consider them seriously!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49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Thermal Management (2)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4653136"/>
            <a:ext cx="8229600" cy="1728614"/>
          </a:xfrm>
        </p:spPr>
        <p:txBody>
          <a:bodyPr/>
          <a:lstStyle/>
          <a:p>
            <a:r>
              <a:rPr lang="en-US" sz="2000" dirty="0"/>
              <a:t>H</a:t>
            </a:r>
            <a:r>
              <a:rPr lang="en-US" sz="2000" dirty="0" smtClean="0"/>
              <a:t>ow to achieve homogeneous airflow in (warm/cold) dry volume?</a:t>
            </a:r>
          </a:p>
          <a:p>
            <a:r>
              <a:rPr lang="en-US" sz="2000" dirty="0" smtClean="0"/>
              <a:t>VXD group is encouraged to prepare inventory of interlock and powering behavior</a:t>
            </a:r>
          </a:p>
          <a:p>
            <a:r>
              <a:rPr lang="en-US" sz="2000" dirty="0" smtClean="0"/>
              <a:t>Define complete set of failure scenarios</a:t>
            </a:r>
          </a:p>
          <a:p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86" y="2153495"/>
            <a:ext cx="8446386" cy="217339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616537"/>
            <a:ext cx="8439218" cy="5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700808"/>
            <a:ext cx="8496176" cy="4680942"/>
          </a:xfrm>
        </p:spPr>
        <p:txBody>
          <a:bodyPr/>
          <a:lstStyle/>
          <a:p>
            <a:r>
              <a:rPr lang="en-US" sz="2800" dirty="0" smtClean="0"/>
              <a:t>Final report of SVD review released recently</a:t>
            </a:r>
          </a:p>
          <a:p>
            <a:r>
              <a:rPr lang="en-US" sz="2800" dirty="0" smtClean="0"/>
              <a:t>Long list of concerns and recommendations</a:t>
            </a:r>
          </a:p>
          <a:p>
            <a:r>
              <a:rPr lang="en-US" sz="2800" dirty="0" smtClean="0"/>
              <a:t>Main recommendations:</a:t>
            </a:r>
          </a:p>
          <a:p>
            <a:pPr lvl="1"/>
            <a:r>
              <a:rPr lang="en-US" sz="2400" dirty="0" smtClean="0"/>
              <a:t>Improve SVD group leadership</a:t>
            </a:r>
          </a:p>
          <a:p>
            <a:pPr lvl="1"/>
            <a:r>
              <a:rPr lang="en-US" sz="2400" dirty="0" smtClean="0"/>
              <a:t>Separate construction tasks from management</a:t>
            </a:r>
          </a:p>
          <a:p>
            <a:pPr lvl="1"/>
            <a:r>
              <a:rPr lang="en-US" sz="2400" dirty="0" smtClean="0"/>
              <a:t>Build electrically working ladder as soon as possible</a:t>
            </a:r>
          </a:p>
          <a:p>
            <a:pPr lvl="1"/>
            <a:r>
              <a:rPr lang="en-US" sz="2400" dirty="0" smtClean="0"/>
              <a:t>Detailed investigation of noise behavior</a:t>
            </a:r>
          </a:p>
          <a:p>
            <a:pPr lvl="1"/>
            <a:r>
              <a:rPr lang="en-US" sz="2400" dirty="0" smtClean="0"/>
              <a:t>Thermal mockup will be late </a:t>
            </a:r>
            <a:r>
              <a:rPr lang="en-US" sz="2400" dirty="0" smtClean="0">
                <a:sym typeface="Wingdings" panose="05000000000000000000" pitchFamily="2" charset="2"/>
              </a:rPr>
              <a:t> perform FEA and additional thermal tests on critical </a:t>
            </a:r>
            <a:r>
              <a:rPr lang="en-US" sz="2400" smtClean="0">
                <a:sym typeface="Wingdings" panose="05000000000000000000" pitchFamily="2" charset="2"/>
              </a:rPr>
              <a:t>items asap </a:t>
            </a:r>
            <a:r>
              <a:rPr lang="en-US" sz="2400" smtClean="0"/>
              <a:t> 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47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57626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8" name="Picture 4" descr="http://www.brennr.de/wp-content/uploads/2010/11/zielflag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381929"/>
            <a:ext cx="3888432" cy="29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84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(1) - Delay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1628800"/>
            <a:ext cx="8229600" cy="222947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683568" y="3868492"/>
            <a:ext cx="799580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0061A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0061A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1A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1A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6 months to get new </a:t>
            </a:r>
            <a:r>
              <a:rPr lang="en-US" sz="2400" kern="0" dirty="0" err="1" smtClean="0"/>
              <a:t>FlexPA</a:t>
            </a:r>
            <a:r>
              <a:rPr lang="en-US" sz="2400" kern="0" dirty="0" smtClean="0"/>
              <a:t> design </a:t>
            </a:r>
          </a:p>
          <a:p>
            <a:r>
              <a:rPr lang="en-US" sz="2400" kern="0" dirty="0" smtClean="0"/>
              <a:t>Still not in production! </a:t>
            </a:r>
          </a:p>
          <a:p>
            <a:r>
              <a:rPr lang="en-US" sz="2400" kern="0" dirty="0" smtClean="0"/>
              <a:t>Origami PA0 problem </a:t>
            </a:r>
          </a:p>
          <a:p>
            <a:r>
              <a:rPr lang="en-US" sz="2400" b="1" kern="0" dirty="0" smtClean="0"/>
              <a:t>What else have we overseen? </a:t>
            </a:r>
          </a:p>
          <a:p>
            <a:r>
              <a:rPr lang="en-US" sz="2400" kern="0" dirty="0" smtClean="0"/>
              <a:t>Fully functional</a:t>
            </a:r>
            <a:r>
              <a:rPr lang="en-US" sz="2400" b="1" kern="0" dirty="0"/>
              <a:t> </a:t>
            </a:r>
            <a:r>
              <a:rPr lang="en-US" sz="2400" kern="0" dirty="0" smtClean="0"/>
              <a:t>ladder: </a:t>
            </a:r>
            <a:r>
              <a:rPr lang="en-US" sz="2400" b="1" kern="0" dirty="0" smtClean="0"/>
              <a:t>Need to build it as soon we have new working and tested Origami hybrids!</a:t>
            </a:r>
          </a:p>
        </p:txBody>
      </p:sp>
    </p:spTree>
    <p:extLst>
      <p:ext uri="{BB962C8B-B14F-4D97-AF65-F5344CB8AC3E}">
        <p14:creationId xmlns:p14="http://schemas.microsoft.com/office/powerpoint/2010/main" val="29185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(2) – Thermal Mockup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3429000"/>
            <a:ext cx="8229600" cy="2968385"/>
          </a:xfrm>
        </p:spPr>
        <p:txBody>
          <a:bodyPr/>
          <a:lstStyle/>
          <a:p>
            <a:r>
              <a:rPr lang="en-US" sz="2400" dirty="0" smtClean="0"/>
              <a:t>Thermal mockup not ready before end of 2015</a:t>
            </a:r>
          </a:p>
          <a:p>
            <a:r>
              <a:rPr lang="en-US" sz="2400" dirty="0" smtClean="0"/>
              <a:t>Ladder production has to start earlier</a:t>
            </a:r>
          </a:p>
          <a:p>
            <a:r>
              <a:rPr lang="en-US" sz="2400" dirty="0" smtClean="0"/>
              <a:t>Should perform additional thermal tests and studies with simpler setups</a:t>
            </a:r>
          </a:p>
          <a:p>
            <a:pPr lvl="1"/>
            <a:r>
              <a:rPr lang="en-US" sz="2000" dirty="0" smtClean="0"/>
              <a:t>Thermal cycling of single class C ladders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115" y="1844824"/>
            <a:ext cx="8352928" cy="13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(3) – Noise &amp; Grounding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887" y="4797152"/>
            <a:ext cx="7990553" cy="1584597"/>
          </a:xfrm>
        </p:spPr>
        <p:txBody>
          <a:bodyPr/>
          <a:lstStyle/>
          <a:p>
            <a:r>
              <a:rPr lang="en-US" sz="2000" dirty="0" smtClean="0"/>
              <a:t>CF ground connection might be possible solution for outer shell (and cones)</a:t>
            </a:r>
          </a:p>
          <a:p>
            <a:r>
              <a:rPr lang="en-US" sz="2000" dirty="0" smtClean="0"/>
              <a:t>Not applicable for ribs </a:t>
            </a:r>
            <a:r>
              <a:rPr lang="en-US" sz="2000" dirty="0" smtClean="0">
                <a:sym typeface="Wingdings" panose="05000000000000000000" pitchFamily="2" charset="2"/>
              </a:rPr>
              <a:t> cut from pre-</a:t>
            </a:r>
            <a:r>
              <a:rPr lang="en-US" sz="2000" dirty="0" err="1" smtClean="0">
                <a:sym typeface="Wingdings" panose="05000000000000000000" pitchFamily="2" charset="2"/>
              </a:rPr>
              <a:t>preg</a:t>
            </a:r>
            <a:r>
              <a:rPr lang="en-US" sz="2000" dirty="0" smtClean="0">
                <a:sym typeface="Wingdings" panose="05000000000000000000" pitchFamily="2" charset="2"/>
              </a:rPr>
              <a:t> plates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Need to do intensive noise tests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886" y="1628775"/>
            <a:ext cx="7936384" cy="5735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86" y="2154692"/>
            <a:ext cx="7936384" cy="2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Recommendations (1)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5" y="3854332"/>
            <a:ext cx="7942337" cy="2527444"/>
          </a:xfrm>
        </p:spPr>
        <p:txBody>
          <a:bodyPr/>
          <a:lstStyle/>
          <a:p>
            <a:r>
              <a:rPr lang="en-US" sz="2400" dirty="0" smtClean="0"/>
              <a:t>Build fully working ladder as soon as possible</a:t>
            </a:r>
          </a:p>
          <a:p>
            <a:r>
              <a:rPr lang="en-US" sz="2400" dirty="0" smtClean="0"/>
              <a:t>Need to complete inventory of HPK sensors first</a:t>
            </a:r>
          </a:p>
          <a:p>
            <a:r>
              <a:rPr lang="en-US" sz="2400" dirty="0" smtClean="0"/>
              <a:t>Can build L5 ladder with pre-production Origami hybrids soon</a:t>
            </a:r>
          </a:p>
          <a:p>
            <a:r>
              <a:rPr lang="en-US" sz="2400" dirty="0" smtClean="0"/>
              <a:t>What about other layers? </a:t>
            </a:r>
          </a:p>
          <a:p>
            <a:r>
              <a:rPr lang="en-US" sz="2400" dirty="0" smtClean="0"/>
              <a:t>Do we have enough sensors, in particular for L3?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1772816"/>
            <a:ext cx="7993534" cy="17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Recommendations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3861048"/>
            <a:ext cx="8229600" cy="2520702"/>
          </a:xfrm>
        </p:spPr>
        <p:txBody>
          <a:bodyPr/>
          <a:lstStyle/>
          <a:p>
            <a:r>
              <a:rPr lang="en-US" sz="2400" dirty="0" smtClean="0"/>
              <a:t>Additional thermal tests and verifications</a:t>
            </a:r>
          </a:p>
          <a:p>
            <a:r>
              <a:rPr lang="en-US" sz="2400" dirty="0" smtClean="0"/>
              <a:t>Consider to give up contingency at the end of production</a:t>
            </a:r>
          </a:p>
          <a:p>
            <a:pPr lvl="1"/>
            <a:r>
              <a:rPr lang="en-US" sz="2000" dirty="0" smtClean="0"/>
              <a:t>Should use time needed to re-produce Origami hybrids as good as possible for thermal tests on class C ladders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1628775"/>
            <a:ext cx="8389475" cy="18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&amp; Schedule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4939116"/>
            <a:ext cx="8229600" cy="1658533"/>
          </a:xfrm>
        </p:spPr>
        <p:txBody>
          <a:bodyPr/>
          <a:lstStyle/>
          <a:p>
            <a:r>
              <a:rPr lang="en-US" sz="2400" dirty="0" smtClean="0"/>
              <a:t>Re-organization of group appreciated, but should go even further </a:t>
            </a:r>
            <a:r>
              <a:rPr lang="en-US" sz="2400" dirty="0" smtClean="0">
                <a:sym typeface="Wingdings" panose="05000000000000000000" pitchFamily="2" charset="2"/>
              </a:rPr>
              <a:t> topic @ SVD IB tomorrow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Define set of high-level and lower-level milestones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Closely monitor progress</a:t>
            </a:r>
            <a:endParaRPr lang="en-US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/>
          <a:srcRect t="7336"/>
          <a:stretch/>
        </p:blipFill>
        <p:spPr>
          <a:xfrm>
            <a:off x="1160349" y="1412875"/>
            <a:ext cx="6845527" cy="35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2011.11.17_svdoverview_friedl</Template>
  <TotalTime>0</TotalTime>
  <Words>1013</Words>
  <Application>Microsoft Office PowerPoint</Application>
  <PresentationFormat>Bildschirmpräsentation (4:3)</PresentationFormat>
  <Paragraphs>161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Consolas</vt:lpstr>
      <vt:lpstr>Corbel</vt:lpstr>
      <vt:lpstr>Wingdings</vt:lpstr>
      <vt:lpstr>Wingdings 2</vt:lpstr>
      <vt:lpstr>Wingdings 3</vt:lpstr>
      <vt:lpstr>Standarddesign</vt:lpstr>
      <vt:lpstr>Metro</vt:lpstr>
      <vt:lpstr>BPAC Report</vt:lpstr>
      <vt:lpstr>Introduction</vt:lpstr>
      <vt:lpstr>Concerns (1) - Delay</vt:lpstr>
      <vt:lpstr>Concerns (2) – Thermal Mockup</vt:lpstr>
      <vt:lpstr>Concerns (3) – Noise &amp; Grounding</vt:lpstr>
      <vt:lpstr>Recommendations</vt:lpstr>
      <vt:lpstr>General Recommendations (1)</vt:lpstr>
      <vt:lpstr>General Recommendations (2)</vt:lpstr>
      <vt:lpstr>Organization &amp; Schedule</vt:lpstr>
      <vt:lpstr>Reasons of PA issues</vt:lpstr>
      <vt:lpstr>Ladder Construction</vt:lpstr>
      <vt:lpstr>Number of Spares</vt:lpstr>
      <vt:lpstr>Forward / Backward Modules </vt:lpstr>
      <vt:lpstr>Layer 4</vt:lpstr>
      <vt:lpstr>Layer 5</vt:lpstr>
      <vt:lpstr>Alignment and SVD Support</vt:lpstr>
      <vt:lpstr>Electronics and Grounding (1)</vt:lpstr>
      <vt:lpstr>Electronics and Grounding (2)</vt:lpstr>
      <vt:lpstr>Thermal Management (1)</vt:lpstr>
      <vt:lpstr>Thermal Management (2)</vt:lpstr>
      <vt:lpstr>Summary</vt:lpstr>
      <vt:lpstr>Thank You!</vt:lpstr>
    </vt:vector>
  </TitlesOfParts>
  <Company>HEPHY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Irmler</dc:creator>
  <cp:lastModifiedBy>Christian Irmler</cp:lastModifiedBy>
  <cp:revision>827</cp:revision>
  <cp:lastPrinted>2012-02-05T20:44:11Z</cp:lastPrinted>
  <dcterms:created xsi:type="dcterms:W3CDTF">2008-09-01T14:36:39Z</dcterms:created>
  <dcterms:modified xsi:type="dcterms:W3CDTF">2015-01-20T23:12:15Z</dcterms:modified>
</cp:coreProperties>
</file>