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1" r:id="rId6"/>
    <p:sldId id="259" r:id="rId7"/>
    <p:sldId id="260" r:id="rId8"/>
    <p:sldId id="262" r:id="rId9"/>
    <p:sldId id="271" r:id="rId10"/>
    <p:sldId id="264" r:id="rId11"/>
    <p:sldId id="272" r:id="rId12"/>
    <p:sldId id="265" r:id="rId13"/>
    <p:sldId id="270" r:id="rId14"/>
    <p:sldId id="267" r:id="rId15"/>
    <p:sldId id="266" r:id="rId16"/>
    <p:sldId id="268" r:id="rId17"/>
    <p:sldId id="26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8CA44-F1FE-42D7-8C6E-4A0E84A62A46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6D7A0-50EA-40F3-A8ED-E8CDEB7787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5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D7A0-50EA-40F3-A8ED-E8CDEB7787F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83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PA and Origami Status and Plan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Koji Hara (KEK)</a:t>
            </a:r>
          </a:p>
          <a:p>
            <a:r>
              <a:rPr lang="en-US" altLang="ja-JP" dirty="0" smtClean="0"/>
              <a:t>Jan. 21, 2015</a:t>
            </a:r>
          </a:p>
          <a:p>
            <a:endParaRPr lang="en-US" altLang="ja-JP" dirty="0" smtClean="0"/>
          </a:p>
          <a:p>
            <a:r>
              <a:rPr lang="en-US" altLang="ja-JP" dirty="0"/>
              <a:t>7th Belle II VXD Workshop and 18th International Workshop on DEPFET Detectors and Applications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47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93027"/>
              </p:ext>
            </p:extLst>
          </p:nvPr>
        </p:nvGraphicFramePr>
        <p:xfrm>
          <a:off x="980477" y="1537064"/>
          <a:ext cx="6217763" cy="5270528"/>
        </p:xfrm>
        <a:graphic>
          <a:graphicData uri="http://schemas.openxmlformats.org/drawingml/2006/table">
            <a:tbl>
              <a:tblPr/>
              <a:tblGrid>
                <a:gridCol w="649438"/>
                <a:gridCol w="1455221"/>
                <a:gridCol w="1455221"/>
                <a:gridCol w="1359008"/>
                <a:gridCol w="1298875"/>
              </a:tblGrid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Taiyo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Saiden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Hayashi</a:t>
                      </a:r>
                      <a:r>
                        <a:rPr lang="en-US" altLang="zh-TW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zh-TW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Watchworks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Hayashi </a:t>
                      </a:r>
                      <a:r>
                        <a:rPr lang="en-US" altLang="zh-TW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Watchworks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Origam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FPC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Reflow soldering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APV gluing + wire bonding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H/C-shape gluing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weeks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Batch0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Reproduction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141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Batch1 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Batch2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47 pcs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</a:t>
                      </a:r>
                      <a:r>
                        <a:rPr lang="ja-JP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Batch3 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 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47pcs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594" marR="7594" marT="7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635896" y="1196752"/>
            <a:ext cx="3024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REPIC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15222" y="1293420"/>
            <a:ext cx="7220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Taiyo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350160" y="3687441"/>
            <a:ext cx="8064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5703" y="-5105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Origami+PA0 production + </a:t>
            </a:r>
            <a:r>
              <a:rPr lang="en-US" altLang="ja-JP" dirty="0"/>
              <a:t>assembly </a:t>
            </a:r>
            <a:r>
              <a:rPr lang="en-US" altLang="ja-JP" dirty="0" smtClean="0"/>
              <a:t>(incomplete</a:t>
            </a:r>
            <a:r>
              <a:rPr lang="en-US" altLang="ja-JP" dirty="0" smtClean="0"/>
              <a:t>) schedule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45" y="24289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 smtClean="0"/>
              <a:t>H/C-shape gluing work at REPIC is not yet agreed / decided.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REPIC proposes to do by them before APV gluing/bonding </a:t>
            </a:r>
            <a:r>
              <a:rPr lang="en-US" altLang="ja-JP" sz="1400" dirty="0"/>
              <a:t>for </a:t>
            </a:r>
            <a:r>
              <a:rPr lang="en-US" altLang="ja-JP" sz="1400" dirty="0" smtClean="0"/>
              <a:t>safety of connectors</a:t>
            </a:r>
            <a:endParaRPr kumimoji="1" lang="en-US" altLang="ja-JP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/>
              <a:t>Has been done at KEK by </a:t>
            </a:r>
            <a:r>
              <a:rPr lang="en-US" altLang="ja-JP" sz="1400" dirty="0" err="1" smtClean="0"/>
              <a:t>Tsuboyama</a:t>
            </a:r>
            <a:r>
              <a:rPr lang="en-US" altLang="ja-JP" sz="1400" dirty="0" smtClean="0"/>
              <a:t>-san and Sasaki-san after delivery from REPIC</a:t>
            </a:r>
            <a:endParaRPr kumimoji="1" lang="en-US" altLang="ja-JP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b="1" u="sng" dirty="0" smtClean="0">
                <a:solidFill>
                  <a:srgbClr val="FF0000"/>
                </a:solidFill>
              </a:rPr>
              <a:t>Electrical test and Origami +Z bending are not included</a:t>
            </a:r>
            <a:r>
              <a:rPr lang="en-US" altLang="ja-JP" sz="1400" b="1" u="sng" dirty="0">
                <a:solidFill>
                  <a:srgbClr val="FF0000"/>
                </a:solidFill>
              </a:rPr>
              <a:t> </a:t>
            </a:r>
            <a:r>
              <a:rPr lang="en-US" altLang="ja-JP" sz="1400" b="1" u="sng" dirty="0" smtClean="0">
                <a:solidFill>
                  <a:srgbClr val="FF0000"/>
                </a:solidFill>
              </a:rPr>
              <a:t>yet in the schedule</a:t>
            </a:r>
            <a:endParaRPr kumimoji="1" lang="ja-JP" alt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7369" y="248204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batch0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7905" y="46620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Mass reproduction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0355" y="2723715"/>
            <a:ext cx="4951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-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z </a:t>
            </a:r>
            <a:r>
              <a:rPr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6</a:t>
            </a:r>
            <a:endParaRPr kumimoji="1" lang="en-US" altLang="ja-JP" sz="105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  <a:p>
            <a:r>
              <a:rPr lang="en-US" altLang="ja-JP" sz="105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ce</a:t>
            </a:r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 4</a:t>
            </a:r>
          </a:p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+z 2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2799" y="5299191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1 batch </a:t>
            </a:r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=</a:t>
            </a:r>
          </a:p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-z 16 </a:t>
            </a:r>
          </a:p>
          <a:p>
            <a:r>
              <a:rPr lang="en-US" altLang="ja-JP" sz="105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ce</a:t>
            </a:r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 22</a:t>
            </a:r>
          </a:p>
          <a:p>
            <a:r>
              <a:rPr kumimoji="1"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-z  </a:t>
            </a:r>
            <a:r>
              <a:rPr lang="en-US" altLang="ja-JP" sz="105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9845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54221" y="836712"/>
            <a:ext cx="6389779" cy="5573486"/>
          </a:xfrm>
        </p:spPr>
        <p:txBody>
          <a:bodyPr>
            <a:normAutofit/>
          </a:bodyPr>
          <a:lstStyle/>
          <a:p>
            <a:r>
              <a:rPr kumimoji="1" lang="en-US" altLang="ja-JP" sz="1900" dirty="0" smtClean="0"/>
              <a:t>PA0 new design evaluation 		1-2 weeks</a:t>
            </a:r>
          </a:p>
          <a:p>
            <a:r>
              <a:rPr lang="en-US" altLang="ja-JP" sz="1900" dirty="0" smtClean="0"/>
              <a:t>PA0 test production</a:t>
            </a:r>
            <a:r>
              <a:rPr lang="ja-JP" altLang="en-US" sz="1900" dirty="0" smtClean="0"/>
              <a:t> </a:t>
            </a:r>
            <a:r>
              <a:rPr lang="en-US" altLang="ja-JP" sz="1900" dirty="0" smtClean="0"/>
              <a:t>			2 weeks</a:t>
            </a:r>
          </a:p>
          <a:p>
            <a:r>
              <a:rPr kumimoji="1" lang="en-US" altLang="ja-JP" sz="1900" dirty="0" smtClean="0"/>
              <a:t>Evaluation of PA0 sample		2 weeks</a:t>
            </a:r>
          </a:p>
          <a:p>
            <a:pPr lvl="1"/>
            <a:r>
              <a:rPr lang="en-US" altLang="ja-JP" sz="1900" dirty="0" smtClean="0"/>
              <a:t>Crack-free</a:t>
            </a:r>
          </a:p>
          <a:p>
            <a:pPr lvl="1"/>
            <a:r>
              <a:rPr lang="en-US" altLang="ja-JP" sz="1900" dirty="0" smtClean="0"/>
              <a:t>no shorts</a:t>
            </a:r>
          </a:p>
          <a:p>
            <a:pPr lvl="1"/>
            <a:r>
              <a:rPr lang="en-US" altLang="ja-JP" sz="1900" dirty="0" smtClean="0"/>
              <a:t>Bonding pad lengths, bias hole effective size</a:t>
            </a:r>
          </a:p>
          <a:p>
            <a:pPr lvl="1"/>
            <a:r>
              <a:rPr kumimoji="1" lang="en-US" altLang="ja-JP" sz="1900" dirty="0" smtClean="0"/>
              <a:t>Stress test</a:t>
            </a:r>
          </a:p>
          <a:p>
            <a:r>
              <a:rPr lang="en-US" altLang="ja-JP" sz="1900" dirty="0" smtClean="0"/>
              <a:t>Sign-off the final specification of PA0 + Origami reproduction				1-2 weeks</a:t>
            </a:r>
          </a:p>
          <a:p>
            <a:pPr marL="0" indent="0">
              <a:buNone/>
            </a:pPr>
            <a:r>
              <a:rPr lang="en-US" altLang="ja-JP" sz="1900" dirty="0" smtClean="0"/>
              <a:t>       accompanied by</a:t>
            </a:r>
          </a:p>
          <a:p>
            <a:pPr lvl="1"/>
            <a:r>
              <a:rPr lang="en-US" altLang="ja-JP" sz="1900" dirty="0" smtClean="0"/>
              <a:t>Electrical test condition with minimum probe traces</a:t>
            </a:r>
          </a:p>
          <a:p>
            <a:pPr lvl="1"/>
            <a:r>
              <a:rPr lang="en-US" altLang="ja-JP" sz="1900" dirty="0" smtClean="0"/>
              <a:t>Origami +z bending method	</a:t>
            </a:r>
          </a:p>
          <a:p>
            <a:pPr lvl="1"/>
            <a:r>
              <a:rPr lang="en-US" altLang="ja-JP" sz="1900" dirty="0" smtClean="0"/>
              <a:t>H/C-shape gluing specification update	</a:t>
            </a:r>
            <a:endParaRPr lang="en-US" altLang="ja-JP" sz="2300" dirty="0" smtClean="0"/>
          </a:p>
          <a:p>
            <a:r>
              <a:rPr kumimoji="1" lang="en-US" altLang="ja-JP" sz="1900" dirty="0" smtClean="0"/>
              <a:t>Origami+PA0 batch0 production		3 months</a:t>
            </a:r>
            <a:endParaRPr lang="en-US" altLang="ja-JP" sz="1900" dirty="0" smtClean="0"/>
          </a:p>
          <a:p>
            <a:r>
              <a:rPr kumimoji="1" lang="en-US" altLang="ja-JP" sz="1900" dirty="0" smtClean="0"/>
              <a:t>Evaluation of batch0 Origami		1 months</a:t>
            </a:r>
          </a:p>
          <a:p>
            <a:r>
              <a:rPr lang="en-US" altLang="ja-JP" sz="1900" dirty="0" smtClean="0"/>
              <a:t>Mass reproduction (3 batches)		3-5 months</a:t>
            </a:r>
            <a:endParaRPr kumimoji="1" lang="en-US" altLang="ja-JP" sz="19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230" y="-145437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Input of Discussion :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Taiyo PA0 + Origami Possible Schedule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21432" y="871195"/>
            <a:ext cx="1067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Jan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1844824"/>
            <a:ext cx="11219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Feb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3789040"/>
            <a:ext cx="11437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Mar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187624" y="1196752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87624" y="3284984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115616" y="5313514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043609" y="5706211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43608" y="6033594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464770" y="5301208"/>
            <a:ext cx="11914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June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9043" y="5682209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July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7522" y="6074093"/>
            <a:ext cx="14492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Oct-Dec.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6176" y="6488668"/>
            <a:ext cx="29878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contingency of a few weeks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36303" y="6488668"/>
            <a:ext cx="32079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Assumed electrical test 2 weeks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029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1-layer 3-row PA0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Production drawing prepared by Tokai Denshi for SVD group’s review </a:t>
            </a:r>
          </a:p>
          <a:p>
            <a:pPr lvl="1"/>
            <a:r>
              <a:rPr kumimoji="1" lang="en-US" altLang="ja-JP" dirty="0" smtClean="0"/>
              <a:t>Distributed to PA taskforce Jan. </a:t>
            </a:r>
            <a:r>
              <a:rPr lang="en-US" altLang="ja-JP" dirty="0" smtClean="0"/>
              <a:t>16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Uploaded to </a:t>
            </a:r>
            <a:r>
              <a:rPr lang="en-US" altLang="ja-JP" dirty="0" err="1" smtClean="0"/>
              <a:t>PATaskForce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twiki</a:t>
            </a:r>
            <a:r>
              <a:rPr lang="en-US" altLang="ja-JP" dirty="0" smtClean="0"/>
              <a:t> page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Planning test production (10 pieces)</a:t>
            </a:r>
          </a:p>
          <a:p>
            <a:pPr lvl="1"/>
            <a:r>
              <a:rPr lang="en-US" altLang="ja-JP" dirty="0" smtClean="0"/>
              <a:t>1.5 month for production</a:t>
            </a:r>
          </a:p>
          <a:p>
            <a:pPr lvl="1"/>
            <a:r>
              <a:rPr lang="en-US" altLang="ja-JP" dirty="0" smtClean="0"/>
              <a:t>Payable by KEK budget in 2014 JFY</a:t>
            </a:r>
          </a:p>
          <a:p>
            <a:pPr lvl="2"/>
            <a:r>
              <a:rPr lang="en-US" altLang="ja-JP" dirty="0" smtClean="0"/>
              <a:t>If delivery before end of Mar. </a:t>
            </a:r>
          </a:p>
          <a:p>
            <a:pPr marL="914400" lvl="2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  If approval of SVD made by mid of Feb. at latest.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Open issue : how and who glue it on Origami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97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23677" r="2373" b="34924"/>
          <a:stretch/>
        </p:blipFill>
        <p:spPr bwMode="auto">
          <a:xfrm>
            <a:off x="251587" y="272143"/>
            <a:ext cx="8841630" cy="301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760" r="3503" b="28198"/>
          <a:stretch/>
        </p:blipFill>
        <p:spPr bwMode="auto">
          <a:xfrm>
            <a:off x="281676" y="3381267"/>
            <a:ext cx="8730343" cy="32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4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 flex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Signoff the full specification document by SVD</a:t>
            </a:r>
          </a:p>
          <a:p>
            <a:pPr lvl="1"/>
            <a:r>
              <a:rPr kumimoji="1" lang="en-US" altLang="ja-JP" dirty="0" smtClean="0"/>
              <a:t>Fix Pad width minimum limit by SVD measurement</a:t>
            </a:r>
          </a:p>
          <a:p>
            <a:pPr lvl="2"/>
            <a:r>
              <a:rPr lang="en-US" altLang="ja-JP" dirty="0" smtClean="0"/>
              <a:t>30 µm? 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By CMM at IPMU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Bonding on PA glued on </a:t>
            </a:r>
            <a:r>
              <a:rPr lang="en-US" altLang="ja-JP" dirty="0" err="1" smtClean="0"/>
              <a:t>Airex</a:t>
            </a:r>
            <a:r>
              <a:rPr lang="en-US" altLang="ja-JP" dirty="0" smtClean="0"/>
              <a:t> + Origami  @ IPMU 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sym typeface="Wingdings" panose="05000000000000000000" pitchFamily="2" charset="2"/>
              </a:rPr>
              <a:t> result by Friday?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Must agree with Tokai Denshi on the full specification document translated in Japanese</a:t>
            </a:r>
          </a:p>
          <a:p>
            <a:pPr lvl="1"/>
            <a:r>
              <a:rPr lang="en-US" altLang="ja-JP" dirty="0" smtClean="0"/>
              <a:t>Now translating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By end of Jan.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187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97369"/>
              </p:ext>
            </p:extLst>
          </p:nvPr>
        </p:nvGraphicFramePr>
        <p:xfrm>
          <a:off x="467544" y="1628800"/>
          <a:ext cx="8229599" cy="2421471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66044"/>
                <a:gridCol w="620889"/>
                <a:gridCol w="620889"/>
                <a:gridCol w="666044"/>
                <a:gridCol w="666044"/>
                <a:gridCol w="620889"/>
                <a:gridCol w="620889"/>
                <a:gridCol w="620889"/>
                <a:gridCol w="620889"/>
                <a:gridCol w="620889"/>
                <a:gridCol w="666044"/>
              </a:tblGrid>
              <a:tr h="186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Type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#required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11-Mar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17-Mar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24-Mar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30-Mar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3-Apr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7-Apr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10-Apr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14-Apr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#delivery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PB2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862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930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87624" y="4365104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Assumed the production start </a:t>
            </a:r>
            <a:r>
              <a:rPr lang="en-US" altLang="ja-JP" dirty="0" smtClean="0"/>
              <a:t>on Feb. 2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Not final in terms of payment and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# pieces in batch may change </a:t>
            </a:r>
            <a:endParaRPr kumimoji="1" lang="en-US" altLang="ja-JP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To wait </a:t>
            </a:r>
            <a:r>
              <a:rPr lang="en-US" altLang="ja-JP" dirty="0" smtClean="0"/>
              <a:t>for budget open in the beginning of JFY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To pay more with 2014 budget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KEK </a:t>
            </a:r>
            <a:r>
              <a:rPr kumimoji="1" lang="en-US" altLang="ja-JP" dirty="0" smtClean="0"/>
              <a:t>and support from </a:t>
            </a:r>
            <a:r>
              <a:rPr kumimoji="1" lang="en-US" altLang="ja-JP" dirty="0" smtClean="0"/>
              <a:t>IPMU</a:t>
            </a:r>
          </a:p>
          <a:p>
            <a:pPr lvl="1"/>
            <a:r>
              <a:rPr lang="en-US" altLang="ja-JP" dirty="0" smtClean="0"/>
              <a:t>      Still discussing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891595" y="1556792"/>
            <a:ext cx="2610035" cy="343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0718" y="118607"/>
            <a:ext cx="369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Need to be delivered in May to wait for </a:t>
            </a:r>
            <a:r>
              <a:rPr lang="en-US" altLang="ja-JP" dirty="0" smtClean="0"/>
              <a:t>the budget open in </a:t>
            </a:r>
            <a:r>
              <a:rPr kumimoji="1" lang="en-US" altLang="ja-JP" dirty="0" smtClean="0"/>
              <a:t>the beg. o</a:t>
            </a:r>
            <a:r>
              <a:rPr lang="en-US" altLang="ja-JP" dirty="0" smtClean="0"/>
              <a:t>f 2015 fiscal year.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endCxn id="7" idx="0"/>
          </p:cNvCxnSpPr>
          <p:nvPr/>
        </p:nvCxnSpPr>
        <p:spPr>
          <a:xfrm flipH="1">
            <a:off x="6196613" y="908720"/>
            <a:ext cx="535627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39552" y="332656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 delivery schedule </a:t>
            </a:r>
          </a:p>
          <a:p>
            <a:r>
              <a:rPr kumimoji="1" lang="en-US" altLang="ja-JP" dirty="0" smtClean="0"/>
              <a:t>ver. 20150109 by Tokai Denshi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7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6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57200" y="2649234"/>
          <a:ext cx="8229601" cy="2427894"/>
        </p:xfrm>
        <a:graphic>
          <a:graphicData uri="http://schemas.openxmlformats.org/drawingml/2006/table">
            <a:tbl>
              <a:tblPr/>
              <a:tblGrid>
                <a:gridCol w="569924"/>
                <a:gridCol w="569924"/>
                <a:gridCol w="569924"/>
                <a:gridCol w="617418"/>
                <a:gridCol w="577840"/>
                <a:gridCol w="577840"/>
                <a:gridCol w="617418"/>
                <a:gridCol w="617418"/>
                <a:gridCol w="577840"/>
                <a:gridCol w="577840"/>
                <a:gridCol w="577840"/>
                <a:gridCol w="577840"/>
                <a:gridCol w="577840"/>
                <a:gridCol w="622695"/>
              </a:tblGrid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2014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2015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品名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要求数量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11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17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24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30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5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月</a:t>
                      </a:r>
                      <a:r>
                        <a:rPr lang="en-US" altLang="ja-JP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11</a:t>
                      </a:r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日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納入数量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3PF2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3PB2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PA2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50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PF2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PB2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40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100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メイリオ"/>
                        </a:rPr>
                        <a:t>　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/>
                        </a:rPr>
                        <a:t>930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39552" y="332656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 delivery schedule </a:t>
            </a:r>
            <a:r>
              <a:rPr kumimoji="1" lang="en-US" altLang="ja-JP" sz="2400" dirty="0" smtClean="0"/>
              <a:t>assuming the start on Jan. 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Better for budget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Consume maximum in 2014 JFY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Making final signoff and agreement with the full document seems not realistic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5990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3253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PA0 and Origami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86" y="902838"/>
            <a:ext cx="9187543" cy="597666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PA0 problems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Cracks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Shorts between pads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Design to keep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bonding pad length 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Available size of the bias hole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Shrinkage (likely by heat)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0.1-0.2%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Not uniform??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Origami status</a:t>
            </a:r>
          </a:p>
          <a:p>
            <a:pPr lvl="1"/>
            <a:r>
              <a:rPr lang="en-US" altLang="ja-JP" dirty="0" smtClean="0"/>
              <a:t>Produced at Taiyo</a:t>
            </a:r>
          </a:p>
          <a:p>
            <a:pPr lvl="1"/>
            <a:r>
              <a:rPr kumimoji="1" lang="en-US" altLang="ja-JP" dirty="0" smtClean="0"/>
              <a:t>Preserved as sheets before cutting and electrical test </a:t>
            </a:r>
          </a:p>
          <a:p>
            <a:pPr lvl="1"/>
            <a:r>
              <a:rPr kumimoji="1" lang="en-US" altLang="ja-JP" dirty="0" smtClean="0">
                <a:solidFill>
                  <a:srgbClr val="7030A0"/>
                </a:solidFill>
              </a:rPr>
              <a:t>Need to confirm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Origami+z</a:t>
            </a:r>
            <a:r>
              <a:rPr kumimoji="1"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prebending</a:t>
            </a:r>
            <a:r>
              <a:rPr kumimoji="1" lang="en-US" altLang="ja-JP" dirty="0" smtClean="0">
                <a:solidFill>
                  <a:srgbClr val="7030A0"/>
                </a:solidFill>
              </a:rPr>
              <a:t> method (performed by SVD group)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Any modification necessary from the previous method? </a:t>
            </a:r>
          </a:p>
          <a:p>
            <a:pPr lvl="2"/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lang="en-US" altLang="ja-JP" dirty="0" smtClean="0"/>
              <a:t>Electrical test of PA0</a:t>
            </a:r>
          </a:p>
          <a:p>
            <a:pPr lvl="1"/>
            <a:r>
              <a:rPr lang="en-US" altLang="ja-JP" dirty="0" smtClean="0"/>
              <a:t>4 probe measurement possible for PA0 alone and PA0 glued on Origami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Test condition to s</a:t>
            </a:r>
            <a:r>
              <a:rPr kumimoji="1" lang="en-US" altLang="ja-JP" dirty="0" smtClean="0">
                <a:solidFill>
                  <a:srgbClr val="FF0000"/>
                </a:solidFill>
              </a:rPr>
              <a:t>uppress probe traces</a:t>
            </a:r>
          </a:p>
          <a:p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lang="en-US" altLang="ja-JP" dirty="0" smtClean="0">
                <a:solidFill>
                  <a:srgbClr val="7030A0"/>
                </a:solidFill>
              </a:rPr>
              <a:t>Practice whole procedure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030A0"/>
                </a:solidFill>
              </a:rPr>
              <a:t>PA0 from Taiyo </a:t>
            </a:r>
            <a:r>
              <a:rPr kumimoji="1"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Electrical test @ Daiei  PA0 + Origami gluing @</a:t>
            </a:r>
            <a:r>
              <a:rPr lang="en-US" altLang="ja-JP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Taiyo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  Electrical test @ Daiei  </a:t>
            </a:r>
            <a:r>
              <a:rPr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ja-JP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assembly@</a:t>
            </a:r>
            <a:r>
              <a:rPr kumimoji="1" lang="en-US" altLang="ja-JP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REPIC</a:t>
            </a:r>
            <a:r>
              <a:rPr kumimoji="1" lang="en-US" altLang="ja-JP" dirty="0" smtClean="0">
                <a:solidFill>
                  <a:srgbClr val="7030A0"/>
                </a:solidFill>
                <a:sym typeface="Wingdings" panose="05000000000000000000" pitchFamily="2" charset="2"/>
              </a:rPr>
              <a:t>   test by APVDAQ@KEK</a:t>
            </a:r>
            <a:endParaRPr kumimoji="1" lang="en-US" altLang="ja-JP" dirty="0" smtClean="0">
              <a:solidFill>
                <a:srgbClr val="7030A0"/>
              </a:solidFill>
            </a:endParaRP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67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/>
          <a:lstStyle/>
          <a:p>
            <a:r>
              <a:rPr kumimoji="1" lang="en-US" altLang="ja-JP" dirty="0" smtClean="0"/>
              <a:t>Crack</a:t>
            </a:r>
          </a:p>
          <a:p>
            <a:pPr lvl="1"/>
            <a:r>
              <a:rPr kumimoji="1" lang="en-US" altLang="ja-JP" dirty="0" smtClean="0"/>
              <a:t>Long straight design</a:t>
            </a:r>
          </a:p>
          <a:p>
            <a:pPr lvl="1"/>
            <a:r>
              <a:rPr lang="en-US" altLang="ja-JP" dirty="0" smtClean="0"/>
              <a:t>Acrylic glue</a:t>
            </a:r>
          </a:p>
          <a:p>
            <a:pPr lvl="1"/>
            <a:r>
              <a:rPr kumimoji="1" lang="en-US" altLang="ja-JP" dirty="0" smtClean="0"/>
              <a:t>Laser cutting</a:t>
            </a:r>
          </a:p>
          <a:p>
            <a:r>
              <a:rPr kumimoji="1" lang="en-US" altLang="ja-JP" dirty="0" smtClean="0"/>
              <a:t>Shorts</a:t>
            </a:r>
          </a:p>
          <a:p>
            <a:pPr lvl="1"/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827584" y="3717032"/>
            <a:ext cx="2112811" cy="2597622"/>
            <a:chOff x="1307061" y="3400660"/>
            <a:chExt cx="2725556" cy="3634074"/>
          </a:xfrm>
        </p:grpSpPr>
        <p:pic>
          <p:nvPicPr>
            <p:cNvPr id="4" name="Picture 2" descr="C:\Users\cozy\Desktop\20141208\1030-1_pad6-7_after_2ndcu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67381">
              <a:off x="852802" y="3854919"/>
              <a:ext cx="3634074" cy="272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3"/>
            <p:cNvSpPr txBox="1"/>
            <p:nvPr/>
          </p:nvSpPr>
          <p:spPr>
            <a:xfrm>
              <a:off x="2352696" y="5948385"/>
              <a:ext cx="893238" cy="7319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 smtClean="0"/>
                <a:t>Still </a:t>
              </a:r>
            </a:p>
            <a:p>
              <a:r>
                <a:rPr kumimoji="1" lang="en-US" altLang="ja-JP" sz="1400" dirty="0" smtClean="0"/>
                <a:t>36KΩ!</a:t>
              </a:r>
              <a:endParaRPr kumimoji="1" lang="ja-JP" altLang="en-US" sz="1400" dirty="0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2239279" y="5343128"/>
              <a:ext cx="100811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/>
          <a:stretch/>
        </p:blipFill>
        <p:spPr bwMode="auto">
          <a:xfrm>
            <a:off x="3736955" y="2734366"/>
            <a:ext cx="3794878" cy="177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雲 8"/>
          <p:cNvSpPr/>
          <p:nvPr/>
        </p:nvSpPr>
        <p:spPr>
          <a:xfrm>
            <a:off x="5574499" y="3969904"/>
            <a:ext cx="144016" cy="72008"/>
          </a:xfrm>
          <a:prstGeom prst="cloud">
            <a:avLst/>
          </a:prstGeom>
          <a:noFill/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046514" y="4077072"/>
            <a:ext cx="3461590" cy="5820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58347" y="30421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Carbonized glue </a:t>
            </a:r>
            <a:r>
              <a:rPr kumimoji="1" lang="en-US" altLang="ja-JP" b="1" u="sng" dirty="0" smtClean="0"/>
              <a:t>under the </a:t>
            </a:r>
            <a:r>
              <a:rPr lang="en-US" altLang="ja-JP" b="1" u="sng" dirty="0" smtClean="0"/>
              <a:t>top base </a:t>
            </a:r>
            <a:r>
              <a:rPr lang="en-US" altLang="ja-JP" dirty="0" smtClean="0"/>
              <a:t>by </a:t>
            </a:r>
            <a:r>
              <a:rPr lang="en-US" altLang="ja-JP" b="1" u="sng" dirty="0" smtClean="0"/>
              <a:t>laser cut </a:t>
            </a:r>
            <a:r>
              <a:rPr kumimoji="1" lang="en-US" altLang="ja-JP" dirty="0" smtClean="0"/>
              <a:t>touches the metal line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93" y="5385982"/>
            <a:ext cx="5329464" cy="109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下矢印 15"/>
          <p:cNvSpPr/>
          <p:nvPr/>
        </p:nvSpPr>
        <p:spPr>
          <a:xfrm>
            <a:off x="5758543" y="4604658"/>
            <a:ext cx="576943" cy="642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45811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New design</a:t>
            </a:r>
          </a:p>
          <a:p>
            <a:r>
              <a:rPr kumimoji="1" lang="en-US" altLang="ja-JP" dirty="0" smtClean="0"/>
              <a:t>covered by </a:t>
            </a:r>
            <a:r>
              <a:rPr kumimoji="1" lang="en-US" altLang="ja-JP" dirty="0" err="1" smtClean="0"/>
              <a:t>coverlay</a:t>
            </a:r>
            <a:r>
              <a:rPr kumimoji="1" lang="en-US" altLang="ja-JP" dirty="0" smtClean="0"/>
              <a:t> on the bottom layer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422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PA0 latest Design by Taiyo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315" y="1371600"/>
            <a:ext cx="8229600" cy="132474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Released for review by SVD group on Jan. 19</a:t>
            </a:r>
          </a:p>
          <a:p>
            <a:pPr lvl="1"/>
            <a:r>
              <a:rPr lang="en-US" altLang="ja-JP" dirty="0" smtClean="0"/>
              <a:t>Followed our request on the pad lengths and bias hole positions</a:t>
            </a:r>
          </a:p>
          <a:p>
            <a:r>
              <a:rPr lang="en-US" altLang="ja-JP" dirty="0" err="1" smtClean="0"/>
              <a:t>dxf</a:t>
            </a:r>
            <a:r>
              <a:rPr lang="en-US" altLang="ja-JP" dirty="0" smtClean="0"/>
              <a:t> files on </a:t>
            </a:r>
            <a:r>
              <a:rPr kumimoji="1" lang="en-US" altLang="ja-JP" dirty="0" err="1" smtClean="0"/>
              <a:t>PATaskForce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twiki</a:t>
            </a:r>
            <a:r>
              <a:rPr kumimoji="1" lang="en-US" altLang="ja-JP" dirty="0" smtClean="0"/>
              <a:t> page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b="36913"/>
          <a:stretch/>
        </p:blipFill>
        <p:spPr bwMode="auto">
          <a:xfrm>
            <a:off x="299255" y="2836168"/>
            <a:ext cx="8856984" cy="16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6" b="33393"/>
          <a:stretch/>
        </p:blipFill>
        <p:spPr bwMode="auto">
          <a:xfrm>
            <a:off x="307167" y="4905198"/>
            <a:ext cx="8640960" cy="15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69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Discussion item: </a:t>
            </a:r>
            <a:br>
              <a:rPr lang="en-US" altLang="ja-JP" dirty="0" smtClean="0"/>
            </a:br>
            <a:r>
              <a:rPr kumimoji="1" lang="en-US" altLang="ja-JP" dirty="0" smtClean="0"/>
              <a:t>Shrinkage of PA0 length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00200"/>
            <a:ext cx="9001000" cy="4781128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Measurement of length between alignment marks on PA0</a:t>
            </a:r>
          </a:p>
          <a:p>
            <a:pPr lvl="1"/>
            <a:r>
              <a:rPr lang="en-US" altLang="ja-JP" dirty="0" smtClean="0"/>
              <a:t>Design : 124.3 mm</a:t>
            </a:r>
          </a:p>
          <a:p>
            <a:pPr lvl="1"/>
            <a:r>
              <a:rPr lang="en-US" altLang="ja-JP" dirty="0"/>
              <a:t>At </a:t>
            </a:r>
            <a:r>
              <a:rPr lang="en-US" altLang="ja-JP" dirty="0" smtClean="0"/>
              <a:t>HEPHY</a:t>
            </a:r>
          </a:p>
          <a:p>
            <a:pPr lvl="2"/>
            <a:r>
              <a:rPr lang="en-US" altLang="ja-JP" dirty="0" smtClean="0"/>
              <a:t>Assembled by REPIC :  124.07 – 124.17 mm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At IPMU</a:t>
            </a:r>
          </a:p>
          <a:p>
            <a:pPr lvl="2"/>
            <a:r>
              <a:rPr lang="en-US" altLang="ja-JP" dirty="0" smtClean="0"/>
              <a:t>Mockup (full process but no reflow soldering) :  ~124.22-25 mm </a:t>
            </a:r>
          </a:p>
          <a:p>
            <a:pPr lvl="2"/>
            <a:r>
              <a:rPr lang="en-US" altLang="ja-JP" dirty="0" smtClean="0"/>
              <a:t>Assembled by REPIC                  :  ~124.12-17 mm </a:t>
            </a:r>
          </a:p>
          <a:p>
            <a:pPr marL="0" indent="0">
              <a:buNone/>
            </a:pPr>
            <a:endParaRPr lang="en-US" altLang="ja-JP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Must understand the shrinkage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      Need to change the process?</a:t>
            </a:r>
            <a:endParaRPr lang="en-US" altLang="ja-JP" dirty="0" smtClean="0"/>
          </a:p>
          <a:p>
            <a:pPr marL="914400" lvl="2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Non-uniform shrinkage ?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“No problem” </a:t>
            </a:r>
            <a:r>
              <a:rPr lang="en-US" altLang="ja-JP" dirty="0"/>
              <a:t>by HEPHY </a:t>
            </a:r>
            <a:r>
              <a:rPr lang="en-US" altLang="ja-JP" dirty="0" smtClean="0"/>
              <a:t>reflow </a:t>
            </a:r>
            <a:r>
              <a:rPr lang="en-US" altLang="ja-JP" dirty="0"/>
              <a:t>(Vapor </a:t>
            </a:r>
            <a:r>
              <a:rPr lang="en-US" altLang="ja-JP" dirty="0" smtClean="0"/>
              <a:t>Phase)</a:t>
            </a:r>
          </a:p>
          <a:p>
            <a:pPr lvl="1"/>
            <a:r>
              <a:rPr lang="en-US" altLang="ja-JP" dirty="0" smtClean="0"/>
              <a:t>No or uniform shrink?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Corresponding </a:t>
            </a:r>
            <a:r>
              <a:rPr lang="en-US" altLang="ja-JP" dirty="0"/>
              <a:t>to the typical thermal shrink rate of polyimide </a:t>
            </a:r>
          </a:p>
          <a:p>
            <a:pPr marL="0" indent="0">
              <a:buNone/>
            </a:pPr>
            <a:r>
              <a:rPr lang="en-US" altLang="ja-JP" dirty="0" smtClean="0"/>
              <a:t>	 </a:t>
            </a:r>
            <a:r>
              <a:rPr lang="ja-JP" altLang="en-US" dirty="0"/>
              <a:t>～</a:t>
            </a:r>
            <a:r>
              <a:rPr lang="en-US" altLang="ja-JP" dirty="0"/>
              <a:t>0.1 % @ 200 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Seems more or less inevitable </a:t>
            </a:r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8895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Heating in Origami+PA0 production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Procedure</a:t>
            </a:r>
          </a:p>
          <a:p>
            <a:pPr marL="457200" lvl="1" indent="0">
              <a:buNone/>
            </a:pPr>
            <a:r>
              <a:rPr lang="en-US" altLang="ja-JP" dirty="0" smtClean="0"/>
              <a:t>1. Gluing of PA0 </a:t>
            </a:r>
            <a:r>
              <a:rPr lang="en-US" altLang="ja-JP" dirty="0" err="1" smtClean="0"/>
              <a:t>coverlays</a:t>
            </a:r>
            <a:r>
              <a:rPr lang="en-US" altLang="ja-JP" dirty="0" smtClean="0"/>
              <a:t> and 2 layers by heat pressing at Taiyo</a:t>
            </a:r>
          </a:p>
          <a:p>
            <a:pPr marL="457200" lvl="1" indent="0">
              <a:buNone/>
            </a:pPr>
            <a:r>
              <a:rPr lang="en-US" altLang="ja-JP" dirty="0" smtClean="0"/>
              <a:t>2. Glue PA0 and Origami by heat </a:t>
            </a:r>
            <a:r>
              <a:rPr lang="en-US" altLang="ja-JP" dirty="0"/>
              <a:t>pressing </a:t>
            </a:r>
            <a:r>
              <a:rPr lang="en-US" altLang="ja-JP" dirty="0" smtClean="0"/>
              <a:t>at Taiyo</a:t>
            </a:r>
          </a:p>
          <a:p>
            <a:pPr marL="457200" lvl="1" indent="0">
              <a:buNone/>
            </a:pPr>
            <a:r>
              <a:rPr lang="en-US" altLang="ja-JP" dirty="0" smtClean="0"/>
              <a:t>3. Reflow soldering of Origami at REPIC</a:t>
            </a:r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Q) Is it possible to do 1 </a:t>
            </a:r>
            <a:r>
              <a:rPr lang="en-US" altLang="ja-JP" dirty="0" smtClean="0">
                <a:sym typeface="Wingdings" panose="05000000000000000000" pitchFamily="2" charset="2"/>
              </a:rPr>
              <a:t> 3  2 ?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A) No. Heat pressing becomes impossible after mounting parts on Origami. (Taiyo)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Heat pressing at Taiyo</a:t>
            </a:r>
          </a:p>
          <a:p>
            <a:pPr lvl="1"/>
            <a:r>
              <a:rPr kumimoji="1" lang="en-US" altLang="ja-JP" dirty="0" smtClean="0"/>
              <a:t>Gluing of </a:t>
            </a:r>
            <a:r>
              <a:rPr kumimoji="1" lang="en-US" altLang="ja-JP" dirty="0" err="1" smtClean="0"/>
              <a:t>coverlays</a:t>
            </a:r>
            <a:r>
              <a:rPr kumimoji="1" lang="en-US" altLang="ja-JP" dirty="0" smtClean="0"/>
              <a:t>, top + bottom, PA0 + Origami</a:t>
            </a:r>
          </a:p>
          <a:p>
            <a:pPr lvl="1"/>
            <a:r>
              <a:rPr lang="en-US" altLang="ja-JP" dirty="0" smtClean="0"/>
              <a:t>160 degrees, 40 minutes, 45-50kg/cm</a:t>
            </a:r>
            <a:r>
              <a:rPr lang="en-US" altLang="ja-JP" baseline="30000" dirty="0" smtClean="0"/>
              <a:t>2</a:t>
            </a:r>
            <a:endParaRPr kumimoji="1" lang="en-US" altLang="ja-JP" baseline="30000" dirty="0" smtClean="0"/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Reflow soldering at REPIC (</a:t>
            </a:r>
            <a:r>
              <a:rPr kumimoji="1" lang="en-US" altLang="ja-JP" dirty="0" err="1" smtClean="0"/>
              <a:t>Saiden</a:t>
            </a:r>
            <a:r>
              <a:rPr kumimoji="1" lang="en-US" altLang="ja-JP" dirty="0" smtClean="0"/>
              <a:t> Device)</a:t>
            </a:r>
          </a:p>
          <a:p>
            <a:pPr lvl="1"/>
            <a:r>
              <a:rPr kumimoji="1" lang="en-US" altLang="ja-JP" dirty="0" smtClean="0"/>
              <a:t>220-225 degrees (maximum temp.), 4 minutes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063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1926771"/>
            <a:ext cx="4484913" cy="33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063" y="-24678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Reflow at REPIC (</a:t>
            </a:r>
            <a:r>
              <a:rPr kumimoji="1" lang="en-US" altLang="ja-JP" dirty="0" err="1" smtClean="0"/>
              <a:t>Saiden</a:t>
            </a:r>
            <a:r>
              <a:rPr kumimoji="1" lang="en-US" altLang="ja-JP" dirty="0" smtClean="0"/>
              <a:t> Device)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68760"/>
            <a:ext cx="4283968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Origami fixed on G-10 board with </a:t>
            </a:r>
            <a:r>
              <a:rPr lang="en-US" altLang="ja-JP" sz="2400" dirty="0" err="1"/>
              <a:t>K</a:t>
            </a:r>
            <a:r>
              <a:rPr lang="en-US" altLang="ja-JP" sz="2400" dirty="0" err="1" smtClean="0"/>
              <a:t>apton</a:t>
            </a:r>
            <a:r>
              <a:rPr lang="en-US" altLang="ja-JP" sz="2400" dirty="0" smtClean="0"/>
              <a:t> tapes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Board carried by conveyor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Send to oven </a:t>
            </a:r>
          </a:p>
          <a:p>
            <a:pPr lvl="1"/>
            <a:r>
              <a:rPr lang="en-US" altLang="ja-JP" sz="2000" dirty="0" smtClean="0"/>
              <a:t>3 heat cavities set to</a:t>
            </a:r>
          </a:p>
          <a:p>
            <a:pPr lvl="2"/>
            <a:r>
              <a:rPr lang="en-US" altLang="ja-JP" sz="1800" dirty="0" smtClean="0"/>
              <a:t>160 degrees (for preheat)</a:t>
            </a:r>
          </a:p>
          <a:p>
            <a:pPr lvl="2"/>
            <a:r>
              <a:rPr lang="en-US" altLang="ja-JP" sz="1800" dirty="0" smtClean="0"/>
              <a:t>160 degrees (for heating up)</a:t>
            </a:r>
          </a:p>
          <a:p>
            <a:pPr lvl="2"/>
            <a:r>
              <a:rPr lang="en-US" altLang="ja-JP" sz="1800" dirty="0" smtClean="0"/>
              <a:t>220-225 degrees (for soldering)</a:t>
            </a:r>
            <a:endParaRPr lang="en-US" altLang="ja-JP" sz="2600" dirty="0" smtClean="0"/>
          </a:p>
          <a:p>
            <a:pPr marL="457200" lvl="1" indent="0">
              <a:buNone/>
            </a:pPr>
            <a:r>
              <a:rPr lang="en-US" altLang="ja-JP" sz="1600" dirty="0" smtClean="0"/>
              <a:t>Temperature monitored by sensors inside</a:t>
            </a:r>
            <a:endParaRPr lang="en-US" altLang="ja-JP" sz="1200" dirty="0" smtClean="0"/>
          </a:p>
          <a:p>
            <a:pPr lvl="1"/>
            <a:r>
              <a:rPr lang="en-US" altLang="ja-JP" sz="2000" dirty="0" smtClean="0"/>
              <a:t>Length : about 3m</a:t>
            </a:r>
          </a:p>
          <a:p>
            <a:pPr lvl="1"/>
            <a:r>
              <a:rPr lang="en-US" altLang="ja-JP" sz="2000" dirty="0" smtClean="0"/>
              <a:t>Speed 3m/4min.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 bwMode="auto">
          <a:xfrm>
            <a:off x="4211960" y="4005064"/>
            <a:ext cx="4822372" cy="27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4866116" y="4619668"/>
            <a:ext cx="2880320" cy="432048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250224" y="4468958"/>
            <a:ext cx="7275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～</a:t>
            </a:r>
            <a:r>
              <a:rPr kumimoji="1" lang="en-US" altLang="ja-JP" dirty="0" smtClean="0"/>
              <a:t>3m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5" b="24400"/>
          <a:stretch/>
        </p:blipFill>
        <p:spPr bwMode="auto">
          <a:xfrm>
            <a:off x="4355976" y="692696"/>
            <a:ext cx="4708592" cy="17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Electrical Test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9113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Verified possibility to test </a:t>
            </a:r>
            <a:r>
              <a:rPr kumimoji="1" lang="en-US" altLang="ja-JP" dirty="0" smtClean="0"/>
              <a:t>PA0 alone and PA0 after glued on Origami </a:t>
            </a:r>
          </a:p>
          <a:p>
            <a:pPr lvl="1"/>
            <a:r>
              <a:rPr lang="en-US" altLang="ja-JP" dirty="0" smtClean="0"/>
              <a:t>4 probe resistance measurement</a:t>
            </a:r>
          </a:p>
          <a:p>
            <a:pPr lvl="1"/>
            <a:r>
              <a:rPr lang="en-US" altLang="ja-JP" dirty="0" smtClean="0"/>
              <a:t>With “soft landing” probe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Probe traces and scratches found </a:t>
            </a:r>
            <a:r>
              <a:rPr lang="en-US" altLang="ja-JP" dirty="0" smtClean="0">
                <a:sym typeface="Wingdings" panose="05000000000000000000" pitchFamily="2" charset="2"/>
              </a:rPr>
              <a:t> need to be solved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Visited the company again and discussed, tested PA0 pieces together on Dec. 19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Scratches not observed on Tokai Denshi PA</a:t>
            </a:r>
          </a:p>
          <a:p>
            <a:pPr lvl="2"/>
            <a:r>
              <a:rPr lang="en-US" altLang="ja-JP" dirty="0" smtClean="0"/>
              <a:t>Tested as a sheet </a:t>
            </a:r>
            <a:r>
              <a:rPr lang="en-US" altLang="ja-JP" dirty="0" smtClean="0">
                <a:sym typeface="Wingdings" panose="05000000000000000000" pitchFamily="2" charset="2"/>
              </a:rPr>
              <a:t> seems to be better and uniform vacuum chucking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Different machine (No. 2 and No. 4)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Some areas have clear traces, some areas do not</a:t>
            </a:r>
          </a:p>
          <a:p>
            <a:pPr lvl="2"/>
            <a:r>
              <a:rPr lang="en-US" altLang="ja-JP" dirty="0" smtClean="0"/>
              <a:t>Not depending on where the PA0 placed on the stage</a:t>
            </a:r>
          </a:p>
          <a:p>
            <a:pPr marL="914400" lvl="2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 Dependence on </a:t>
            </a:r>
            <a:r>
              <a:rPr lang="en-US" altLang="ja-JP" dirty="0" smtClean="0">
                <a:sym typeface="Wingdings" panose="05000000000000000000" pitchFamily="2" charset="2"/>
              </a:rPr>
              <a:t>the </a:t>
            </a:r>
            <a:r>
              <a:rPr kumimoji="1" lang="en-US" altLang="ja-JP" dirty="0" smtClean="0">
                <a:sym typeface="Wingdings" panose="05000000000000000000" pitchFamily="2" charset="2"/>
              </a:rPr>
              <a:t>machine or the probe?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Probe speed can be changed </a:t>
            </a:r>
          </a:p>
          <a:p>
            <a:pPr lvl="1"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Improvement seen by reducing the probe speed</a:t>
            </a:r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Testing PA0 test with different speeds</a:t>
            </a:r>
          </a:p>
          <a:p>
            <a:pPr lvl="1"/>
            <a:r>
              <a:rPr lang="en-US" altLang="ja-JP" dirty="0" smtClean="0"/>
              <a:t>Machine to be used for the final test condition </a:t>
            </a:r>
          </a:p>
          <a:p>
            <a:pPr lvl="2"/>
            <a:r>
              <a:rPr lang="en-US" altLang="ja-JP" dirty="0" smtClean="0"/>
              <a:t>Isolation &gt;100MΩ@10V,  connectivity  &lt; 100Ω</a:t>
            </a:r>
          </a:p>
          <a:p>
            <a:pPr lvl="2"/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2802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3" y="521467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6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92423" y="68896"/>
            <a:ext cx="240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Probe speed 30%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00395" y="90669"/>
            <a:ext cx="275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Speed 10%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3717032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Testing </a:t>
            </a:r>
            <a:r>
              <a:rPr kumimoji="1" lang="en-US" altLang="ja-JP" dirty="0" smtClean="0">
                <a:solidFill>
                  <a:srgbClr val="0070C0"/>
                </a:solidFill>
              </a:rPr>
              <a:t>more slower </a:t>
            </a:r>
            <a:r>
              <a:rPr kumimoji="1" lang="en-US" altLang="ja-JP" dirty="0" smtClean="0"/>
              <a:t>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with </a:t>
            </a:r>
            <a:r>
              <a:rPr kumimoji="1" lang="en-US" altLang="ja-JP" dirty="0" smtClean="0">
                <a:solidFill>
                  <a:srgbClr val="0070C0"/>
                </a:solidFill>
              </a:rPr>
              <a:t>the s</a:t>
            </a:r>
            <a:r>
              <a:rPr lang="en-US" altLang="ja-JP" dirty="0" smtClean="0">
                <a:solidFill>
                  <a:srgbClr val="0070C0"/>
                </a:solidFill>
              </a:rPr>
              <a:t>ame machine used for Tokai Denshi PA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recording the S/N and use count of the probes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Down to speed setting of 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Tested PA0 will be returned next week </a:t>
            </a:r>
            <a:r>
              <a:rPr lang="en-US" altLang="ja-JP" dirty="0" smtClean="0">
                <a:sym typeface="Wingdings" panose="05000000000000000000" pitchFamily="2" charset="2"/>
              </a:rPr>
              <a:t> will be checked by microscope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Still need a few more iteration to reach to the final test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PA0 alone and</a:t>
            </a:r>
            <a:r>
              <a:rPr lang="en-US" altLang="ja-JP" dirty="0" smtClean="0">
                <a:sym typeface="Wingdings" panose="05000000000000000000" pitchFamily="2" charset="2"/>
              </a:rPr>
              <a:t> PA0 + Origami</a:t>
            </a:r>
            <a:endParaRPr lang="en-US" altLang="ja-JP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ym typeface="Wingdings" panose="05000000000000000000" pitchFamily="2" charset="2"/>
              </a:rPr>
              <a:t>c</a:t>
            </a:r>
            <a:r>
              <a:rPr lang="en-US" altLang="ja-JP" dirty="0" smtClean="0"/>
              <a:t>ould be a bottle neck, if failed to converge to the good test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1-2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4455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1288</Words>
  <Application>Microsoft Office PowerPoint</Application>
  <PresentationFormat>画面に合わせる (4:3)</PresentationFormat>
  <Paragraphs>719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PA and Origami Status and Plan</vt:lpstr>
      <vt:lpstr>PA0 and Origami</vt:lpstr>
      <vt:lpstr>PowerPoint プレゼンテーション</vt:lpstr>
      <vt:lpstr>PA0 latest Design by Taiyo</vt:lpstr>
      <vt:lpstr>Discussion item:  Shrinkage of PA0 length</vt:lpstr>
      <vt:lpstr>Heating in Origami+PA0 production</vt:lpstr>
      <vt:lpstr>Reflow at REPIC (Saiden Device)</vt:lpstr>
      <vt:lpstr>Electrical Test</vt:lpstr>
      <vt:lpstr>PowerPoint プレゼンテーション</vt:lpstr>
      <vt:lpstr>PowerPoint プレゼンテーション</vt:lpstr>
      <vt:lpstr>Input of Discussion :  Taiyo PA0 + Origami Possible Schedule</vt:lpstr>
      <vt:lpstr>1-layer 3-row PA0 </vt:lpstr>
      <vt:lpstr>PowerPoint プレゼンテーション</vt:lpstr>
      <vt:lpstr>PA flex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cozy</dc:creator>
  <cp:lastModifiedBy>Koji Hara</cp:lastModifiedBy>
  <cp:revision>34</cp:revision>
  <dcterms:created xsi:type="dcterms:W3CDTF">2015-01-21T08:32:24Z</dcterms:created>
  <dcterms:modified xsi:type="dcterms:W3CDTF">2015-01-21T16:12:17Z</dcterms:modified>
</cp:coreProperties>
</file>