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19"/>
  </p:notesMasterIdLst>
  <p:sldIdLst>
    <p:sldId id="273" r:id="rId3"/>
    <p:sldId id="604" r:id="rId4"/>
    <p:sldId id="597" r:id="rId5"/>
    <p:sldId id="598" r:id="rId6"/>
    <p:sldId id="602" r:id="rId7"/>
    <p:sldId id="603" r:id="rId8"/>
    <p:sldId id="605" r:id="rId9"/>
    <p:sldId id="601" r:id="rId10"/>
    <p:sldId id="606" r:id="rId11"/>
    <p:sldId id="608" r:id="rId12"/>
    <p:sldId id="609" r:id="rId13"/>
    <p:sldId id="607" r:id="rId14"/>
    <p:sldId id="610" r:id="rId15"/>
    <p:sldId id="611" r:id="rId16"/>
    <p:sldId id="599" r:id="rId17"/>
    <p:sldId id="512" r:id="rId18"/>
  </p:sldIdLst>
  <p:sldSz cx="9144000" cy="6858000" type="screen4x3"/>
  <p:notesSz cx="6794500" cy="99187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A0"/>
    <a:srgbClr val="FF9900"/>
    <a:srgbClr val="95B3D7"/>
    <a:srgbClr val="F0A510"/>
    <a:srgbClr val="FFCC00"/>
    <a:srgbClr val="014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710" autoAdjust="0"/>
  </p:normalViewPr>
  <p:slideViewPr>
    <p:cSldViewPr>
      <p:cViewPr varScale="1">
        <p:scale>
          <a:sx n="104" d="100"/>
          <a:sy n="104" d="100"/>
        </p:scale>
        <p:origin x="1119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defTabSz="955037">
              <a:defRPr sz="1300"/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0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algn="r" defTabSz="955037">
              <a:defRPr sz="1300"/>
            </a:lvl1pPr>
          </a:lstStyle>
          <a:p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0883"/>
            <a:ext cx="5436208" cy="446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765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b" anchorCtr="0" compatLnSpc="1">
            <a:prstTxWarp prst="textNoShape">
              <a:avLst/>
            </a:prstTxWarp>
          </a:bodyPr>
          <a:lstStyle>
            <a:lvl1pPr defTabSz="955037">
              <a:defRPr sz="1300"/>
            </a:lvl1pPr>
          </a:lstStyle>
          <a:p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21765"/>
            <a:ext cx="2944486" cy="4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92" tIns="47746" rIns="95492" bIns="47746" numCol="1" anchor="b" anchorCtr="0" compatLnSpc="1">
            <a:prstTxWarp prst="textNoShape">
              <a:avLst/>
            </a:prstTxWarp>
          </a:bodyPr>
          <a:lstStyle>
            <a:lvl1pPr algn="r" defTabSz="955037">
              <a:defRPr sz="1300"/>
            </a:lvl1pPr>
          </a:lstStyle>
          <a:p>
            <a:fld id="{B722CF67-4603-444D-8763-14C5A58511CD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3446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CF67-4603-444D-8763-14C5A58511CD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046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CF67-4603-444D-8763-14C5A58511CD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695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4213" y="6189663"/>
            <a:ext cx="4608512" cy="407987"/>
          </a:xfrm>
        </p:spPr>
        <p:txBody>
          <a:bodyPr anchor="ctr"/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SVD meeting</a:t>
            </a:r>
            <a:endParaRPr lang="de-AT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16413"/>
            <a:ext cx="7773988" cy="12239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89600" y="6215063"/>
            <a:ext cx="2770188" cy="333375"/>
          </a:xfrm>
        </p:spPr>
        <p:txBody>
          <a:bodyPr anchor="t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21 Jan. 2015</a:t>
            </a:r>
            <a:endParaRPr lang="de-AT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24075" y="5613400"/>
            <a:ext cx="4895850" cy="477838"/>
          </a:xfrm>
        </p:spPr>
        <p:txBody>
          <a:bodyPr anchor="t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pic>
        <p:nvPicPr>
          <p:cNvPr id="5123" name="Picture 3" descr="C:\Users\chrisu\Desktop\Picture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4"/>
            <a:ext cx="9144000" cy="75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971E-B2F2-4949-99B8-CF299ECFDC4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545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5451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E557-29F1-4264-B462-3F8D2071175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21 Jan. 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C. Irmler (HEPHY Vienna)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96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hephy_svd_title20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1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noProof="0" smtClean="0"/>
              <a:t>Click to edit Master title style</a:t>
            </a:r>
            <a:endParaRPr kumimoji="0"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6416675"/>
            <a:ext cx="18288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4800600" cy="365125"/>
          </a:xfrm>
        </p:spPr>
        <p:txBody>
          <a:bodyPr/>
          <a:lstStyle>
            <a:lvl1pPr algn="l">
              <a:defRPr sz="1600"/>
            </a:lvl1pPr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>
            <a:lvl1pPr algn="r">
              <a:defRPr sz="1600"/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pic>
        <p:nvPicPr>
          <p:cNvPr id="11" name="Picture 10" descr="hephy_svd_banner2011_en_vecto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11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4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7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8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752E-CC6F-4124-AE2E-5DD91DD2A8C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97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1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9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0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8186-3D00-442E-AF80-7408F228181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CB28-EEC8-4D5B-A104-E1C49F26DBB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DAB61-0960-422C-951C-65DF04B7517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7696-E179-4DCD-B749-DC1761AA988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D0DE-28B3-4C4D-B582-8281209613C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23B3-523A-4970-92F2-F4435FC6D24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3FE77-99C8-4801-8AA4-C02B5D1641F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21 Jan. 2015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5400">
            <a:solidFill>
              <a:srgbClr val="0061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800"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9900" y="6597650"/>
            <a:ext cx="10541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1A0"/>
                </a:solidFill>
                <a:cs typeface="+mn-cs"/>
              </a:defRPr>
            </a:lvl1pPr>
          </a:lstStyle>
          <a:p>
            <a:pPr>
              <a:defRPr/>
            </a:pPr>
            <a:fld id="{E443E625-3185-4367-B677-79C562BFE43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889" y="6597650"/>
            <a:ext cx="3024336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1A0"/>
                </a:solidFill>
              </a:defRPr>
            </a:lvl1pPr>
          </a:lstStyle>
          <a:p>
            <a:r>
              <a:rPr lang="de-AT" smtClean="0"/>
              <a:t>C. Irmler (HEPHY Vienna)</a:t>
            </a:r>
            <a:endParaRPr lang="de-AT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3635896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1A0"/>
                </a:solidFill>
              </a:defRPr>
            </a:lvl1pPr>
          </a:lstStyle>
          <a:p>
            <a:r>
              <a:rPr lang="en-US" smtClean="0"/>
              <a:t>21 Jan. 2015</a:t>
            </a:r>
            <a:endParaRPr lang="de-AT" dirty="0"/>
          </a:p>
        </p:txBody>
      </p:sp>
      <p:pic>
        <p:nvPicPr>
          <p:cNvPr id="10" name="Picture 3" descr="C:\Users\chrisu\Desktop\Picture1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4"/>
            <a:ext cx="9144000" cy="75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73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0061A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0061A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61A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1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25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D6ECFF"/>
                </a:solidFill>
              </a:rPr>
              <a:t>21 Jan. 2015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6019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D6ECFF"/>
                </a:solidFill>
              </a:rPr>
              <a:t>C. Irmler (HEPHY Vienna)</a:t>
            </a: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‹Nr.›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51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203">
            <a:off x="977864" y="1189255"/>
            <a:ext cx="7188271" cy="534178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4798" y="759144"/>
            <a:ext cx="7149490" cy="1800200"/>
          </a:xfrm>
        </p:spPr>
        <p:txBody>
          <a:bodyPr/>
          <a:lstStyle/>
          <a:p>
            <a:r>
              <a:rPr lang="en-US" dirty="0" smtClean="0"/>
              <a:t>SVD group organization, </a:t>
            </a:r>
            <a:br>
              <a:rPr lang="en-US" dirty="0" smtClean="0"/>
            </a:br>
            <a:r>
              <a:rPr lang="en-US" dirty="0" smtClean="0"/>
              <a:t>schedule, milestones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7020272" y="6453336"/>
            <a:ext cx="2018967" cy="333375"/>
          </a:xfrm>
        </p:spPr>
        <p:txBody>
          <a:bodyPr/>
          <a:lstStyle/>
          <a:p>
            <a:r>
              <a:rPr lang="en-US" smtClean="0"/>
              <a:t>21 Jan. 2015</a:t>
            </a: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059830" y="5975498"/>
            <a:ext cx="3126957" cy="477838"/>
          </a:xfrm>
        </p:spPr>
        <p:txBody>
          <a:bodyPr/>
          <a:lstStyle/>
          <a:p>
            <a:r>
              <a:rPr lang="de-AT" dirty="0" smtClean="0"/>
              <a:t>C. Irmler (HEPHY Vienna)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98" y="6421907"/>
            <a:ext cx="4608512" cy="407987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Belle II VXD Workshop, Prague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61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BPAC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4149080"/>
            <a:ext cx="8229600" cy="1944217"/>
          </a:xfrm>
        </p:spPr>
        <p:txBody>
          <a:bodyPr/>
          <a:lstStyle/>
          <a:p>
            <a:r>
              <a:rPr lang="en-US" sz="2400" b="1" dirty="0" smtClean="0">
                <a:sym typeface="Wingdings" panose="05000000000000000000" pitchFamily="2" charset="2"/>
              </a:rPr>
              <a:t>Define set of high-level and lower-level milestones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Should agree to list of milestones before Feb. BPAC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/>
          <a:srcRect l="-398" t="35952" r="398" b="28095"/>
          <a:stretch/>
        </p:blipFill>
        <p:spPr>
          <a:xfrm>
            <a:off x="323528" y="1772816"/>
            <a:ext cx="8646975" cy="1728192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70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BPAC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3861048"/>
            <a:ext cx="8229600" cy="2520702"/>
          </a:xfrm>
        </p:spPr>
        <p:txBody>
          <a:bodyPr/>
          <a:lstStyle/>
          <a:p>
            <a:r>
              <a:rPr lang="en-US" sz="2400" b="1" dirty="0" smtClean="0"/>
              <a:t>Consider to give up contingency at the end of production to allow additional tests (thermal and electrical) on ladders!</a:t>
            </a:r>
            <a:endParaRPr lang="en-US" sz="20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1628775"/>
            <a:ext cx="8389475" cy="1854027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94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Related to Ladder Production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556792"/>
            <a:ext cx="8229600" cy="4896544"/>
          </a:xfrm>
        </p:spPr>
        <p:txBody>
          <a:bodyPr/>
          <a:lstStyle/>
          <a:p>
            <a:r>
              <a:rPr lang="en-US" sz="2400" dirty="0" smtClean="0"/>
              <a:t>Completion </a:t>
            </a:r>
            <a:r>
              <a:rPr lang="en-US" sz="2400" dirty="0" err="1" smtClean="0"/>
              <a:t>FlexPA</a:t>
            </a:r>
            <a:r>
              <a:rPr lang="en-US" sz="2400" dirty="0" smtClean="0"/>
              <a:t> specs: end of Jan. 2015</a:t>
            </a:r>
          </a:p>
          <a:p>
            <a:r>
              <a:rPr lang="en-US" sz="2400" dirty="0" err="1" smtClean="0"/>
              <a:t>FlexPA</a:t>
            </a:r>
            <a:r>
              <a:rPr lang="en-US" sz="2400" dirty="0" smtClean="0"/>
              <a:t> production: until end of April 2015</a:t>
            </a:r>
            <a:endParaRPr lang="en-US" sz="2400" dirty="0"/>
          </a:p>
          <a:p>
            <a:r>
              <a:rPr lang="en-US" sz="2400" dirty="0" smtClean="0"/>
              <a:t>PA0 spec: end of Jan. 2015</a:t>
            </a:r>
          </a:p>
          <a:p>
            <a:r>
              <a:rPr lang="en-US" sz="2400" dirty="0" smtClean="0"/>
              <a:t>PA0 test production</a:t>
            </a:r>
          </a:p>
          <a:p>
            <a:r>
              <a:rPr lang="en-US" sz="2400" dirty="0" smtClean="0"/>
              <a:t>PA0 evaluation</a:t>
            </a:r>
          </a:p>
          <a:p>
            <a:r>
              <a:rPr lang="en-US" sz="2400" dirty="0" smtClean="0"/>
              <a:t>Start of PA0 and Origami production</a:t>
            </a:r>
          </a:p>
          <a:p>
            <a:r>
              <a:rPr lang="en-US" sz="2400" dirty="0" smtClean="0"/>
              <a:t>First class B ladder / module (for FW/BW, L3, L4, L5, L6)</a:t>
            </a:r>
          </a:p>
          <a:p>
            <a:r>
              <a:rPr lang="en-US" sz="2400" dirty="0" smtClean="0"/>
              <a:t>Start of class A production </a:t>
            </a:r>
            <a:r>
              <a:rPr lang="en-US" sz="2400" dirty="0"/>
              <a:t>(for FW/BW, L3, L4, L5, L6)</a:t>
            </a:r>
          </a:p>
          <a:p>
            <a:r>
              <a:rPr lang="en-US" sz="2400" dirty="0" smtClean="0"/>
              <a:t>Dates for final site qualifications</a:t>
            </a:r>
          </a:p>
          <a:p>
            <a:r>
              <a:rPr lang="en-US" sz="2400" dirty="0" smtClean="0"/>
              <a:t>Evaluation of class B / A ladders</a:t>
            </a:r>
          </a:p>
          <a:p>
            <a:r>
              <a:rPr lang="en-US" sz="2400" dirty="0" smtClean="0"/>
              <a:t>Shipment of components (from/to KEK)</a:t>
            </a:r>
          </a:p>
          <a:p>
            <a:endParaRPr lang="en-US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902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Milestones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Electronics</a:t>
            </a:r>
          </a:p>
          <a:p>
            <a:pPr lvl="1"/>
            <a:r>
              <a:rPr lang="en-US" sz="2400" dirty="0" smtClean="0"/>
              <a:t>Full prototype of FADC V2 system (incl. FPGAs)</a:t>
            </a:r>
          </a:p>
          <a:p>
            <a:pPr lvl="1"/>
            <a:r>
              <a:rPr lang="en-US" sz="2400" dirty="0" smtClean="0"/>
              <a:t>Start / completion of FADC mass production</a:t>
            </a:r>
          </a:p>
          <a:p>
            <a:pPr lvl="1"/>
            <a:r>
              <a:rPr lang="en-US" sz="2400" dirty="0" smtClean="0"/>
              <a:t>Dates for required noise tests</a:t>
            </a:r>
          </a:p>
          <a:p>
            <a:pPr lvl="1"/>
            <a:r>
              <a:rPr lang="en-US" sz="2400" dirty="0" smtClean="0"/>
              <a:t>Dates for Beam tests</a:t>
            </a:r>
          </a:p>
          <a:p>
            <a:pPr lvl="1"/>
            <a:r>
              <a:rPr lang="en-US" sz="2400" dirty="0" smtClean="0"/>
              <a:t>etc.</a:t>
            </a:r>
          </a:p>
          <a:p>
            <a:r>
              <a:rPr lang="en-US" sz="2800" dirty="0" smtClean="0"/>
              <a:t>Mechanics</a:t>
            </a:r>
          </a:p>
          <a:p>
            <a:pPr lvl="1"/>
            <a:r>
              <a:rPr lang="en-US" sz="2400" dirty="0" smtClean="0"/>
              <a:t>Demonstration of ladder mount from top</a:t>
            </a:r>
          </a:p>
          <a:p>
            <a:pPr lvl="1"/>
            <a:r>
              <a:rPr lang="en-US" sz="2400" dirty="0" smtClean="0"/>
              <a:t>Decision on ladder mount procedure</a:t>
            </a:r>
          </a:p>
          <a:p>
            <a:pPr lvl="1"/>
            <a:r>
              <a:rPr lang="en-US" sz="2400" dirty="0" smtClean="0"/>
              <a:t>Completion of open design issues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88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Milestones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Monitoring and Interlock</a:t>
            </a:r>
            <a:endParaRPr lang="en-US" sz="1200" dirty="0" smtClean="0"/>
          </a:p>
          <a:p>
            <a:r>
              <a:rPr lang="en-US" sz="2800" dirty="0" smtClean="0"/>
              <a:t>Software</a:t>
            </a:r>
            <a:endParaRPr lang="en-US" sz="2400" dirty="0" smtClean="0"/>
          </a:p>
          <a:p>
            <a:r>
              <a:rPr lang="en-US" sz="2800" dirty="0" smtClean="0"/>
              <a:t>Commissioning</a:t>
            </a:r>
            <a:endParaRPr lang="en-US" sz="2400" dirty="0" smtClean="0"/>
          </a:p>
          <a:p>
            <a:pPr lvl="1"/>
            <a:r>
              <a:rPr lang="en-US" sz="2400" dirty="0" smtClean="0"/>
              <a:t>BEST 2</a:t>
            </a:r>
          </a:p>
          <a:p>
            <a:pPr lvl="1"/>
            <a:r>
              <a:rPr lang="en-US" sz="2400" dirty="0" smtClean="0"/>
              <a:t>Decision on SVD ladder mount procedure</a:t>
            </a:r>
          </a:p>
          <a:p>
            <a:pPr lvl="1"/>
            <a:r>
              <a:rPr lang="en-US" sz="2400" dirty="0" smtClean="0"/>
              <a:t>Ladder mount start</a:t>
            </a:r>
          </a:p>
          <a:p>
            <a:pPr lvl="1"/>
            <a:endParaRPr lang="en-US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814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Proceed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88839"/>
            <a:ext cx="8712967" cy="43929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Let’s define the Milestones for each sub-group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Extract global major milestones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dates for them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r>
              <a:rPr lang="en-US" sz="2800" dirty="0" smtClean="0"/>
              <a:t>Who?</a:t>
            </a:r>
          </a:p>
          <a:p>
            <a:pPr lvl="1"/>
            <a:r>
              <a:rPr lang="en-US" dirty="0" smtClean="0"/>
              <a:t>SVD leaders together with sub-group coordinators.</a:t>
            </a:r>
          </a:p>
          <a:p>
            <a:pPr lvl="1"/>
            <a:r>
              <a:rPr lang="en-US" dirty="0" smtClean="0"/>
              <a:t>Need input from sub-groups.</a:t>
            </a:r>
            <a:endParaRPr lang="en-US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220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57626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pic>
        <p:nvPicPr>
          <p:cNvPr id="8" name="Picture 4" descr="http://www.brennr.de/wp-content/uploads/2010/11/zielflag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381929"/>
            <a:ext cx="3888432" cy="29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84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pic>
        <p:nvPicPr>
          <p:cNvPr id="8" name="Picture 2" descr="C:\Users\friedl\Desktop\svd_fw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640" y="2334371"/>
            <a:ext cx="2774441" cy="2770356"/>
          </a:xfrm>
          <a:prstGeom prst="rect">
            <a:avLst/>
          </a:prstGeom>
          <a:noFill/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995936" y="2780928"/>
            <a:ext cx="49685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0061A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0061A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1A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1A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Group Organization</a:t>
            </a:r>
          </a:p>
          <a:p>
            <a:r>
              <a:rPr lang="en-US" sz="2800" kern="0" dirty="0" smtClean="0"/>
              <a:t>Schedule &amp; Milestones</a:t>
            </a:r>
            <a:endParaRPr lang="en-US" sz="2800" kern="0" dirty="0"/>
          </a:p>
          <a:p>
            <a:r>
              <a:rPr lang="en-US" sz="2800" kern="0" dirty="0" smtClean="0"/>
              <a:t>Discussion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94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SVD Group </a:t>
            </a:r>
            <a:r>
              <a:rPr lang="de-AT" dirty="0" err="1" smtClean="0"/>
              <a:t>Organization</a:t>
            </a:r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55" y="1518704"/>
            <a:ext cx="8796915" cy="496855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C. Irmler (HEPHY Vienna)</a:t>
            </a:r>
            <a:endParaRPr lang="de-AT" alt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21 Jan. 2015</a:t>
            </a:r>
            <a:endParaRPr lang="de-AT" alt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94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Sub-Group Coordinators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41545"/>
              </p:ext>
            </p:extLst>
          </p:nvPr>
        </p:nvGraphicFramePr>
        <p:xfrm>
          <a:off x="179512" y="1700808"/>
          <a:ext cx="8784976" cy="356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2160240"/>
                <a:gridCol w="1908212"/>
                <a:gridCol w="2196244"/>
              </a:tblGrid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Sub-group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Deputy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Advisor</a:t>
                      </a:r>
                      <a:endParaRPr lang="en-US" dirty="0"/>
                    </a:p>
                  </a:txBody>
                  <a:tcPr/>
                </a:tc>
              </a:tr>
              <a:tr h="582688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Florian Buchsteiner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Markus</a:t>
                      </a:r>
                      <a:r>
                        <a:rPr lang="en-US" baseline="0" dirty="0" smtClean="0"/>
                        <a:t> Friedl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Filippo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Bosi</a:t>
                      </a:r>
                      <a:endParaRPr lang="en-US" dirty="0"/>
                    </a:p>
                  </a:txBody>
                  <a:tcPr/>
                </a:tc>
              </a:tr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Ladders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Takeo Higuchi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Yoshiyuki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Onuki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Giuliana Rizzo</a:t>
                      </a:r>
                      <a:endParaRPr lang="en-US" dirty="0"/>
                    </a:p>
                  </a:txBody>
                  <a:tcPr/>
                </a:tc>
              </a:tr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Markus Friedl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Monitoring &amp; Interlocks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Lorenzo Vitale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Andrzej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Bozek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7432">
                <a:tc>
                  <a:txBody>
                    <a:bodyPr/>
                    <a:lstStyle/>
                    <a:p>
                      <a:r>
                        <a:rPr lang="en-US" dirty="0" smtClean="0"/>
                        <a:t>Commissioning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Katsuro</a:t>
                      </a:r>
                      <a:r>
                        <a:rPr lang="en-US" baseline="0" dirty="0" smtClean="0"/>
                        <a:t> Nakamura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23528" y="5445224"/>
            <a:ext cx="8712968" cy="936526"/>
          </a:xfrm>
        </p:spPr>
        <p:txBody>
          <a:bodyPr/>
          <a:lstStyle/>
          <a:p>
            <a:r>
              <a:rPr lang="en-US" sz="2000" dirty="0" smtClean="0"/>
              <a:t>Coordinators are contact persons of their fields</a:t>
            </a:r>
          </a:p>
          <a:p>
            <a:r>
              <a:rPr lang="en-US" sz="2000" dirty="0" smtClean="0"/>
              <a:t>Details about sub-group organization will be shown in SVD sessions</a:t>
            </a:r>
            <a:endParaRPr lang="en-US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00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Sub-Group Tasks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556792"/>
            <a:ext cx="8200421" cy="482453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31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Sub-Group Relations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673" y="1504286"/>
            <a:ext cx="7920880" cy="4460022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sp>
        <p:nvSpPr>
          <p:cNvPr id="7" name="Inhaltsplatzhalter 7"/>
          <p:cNvSpPr txBox="1">
            <a:spLocks/>
          </p:cNvSpPr>
          <p:nvPr/>
        </p:nvSpPr>
        <p:spPr bwMode="auto">
          <a:xfrm>
            <a:off x="899592" y="6055720"/>
            <a:ext cx="8136904" cy="4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0061A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0061A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1A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1A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Details to be defined by sub-group coordinators</a:t>
            </a:r>
            <a:endParaRPr lang="en-US" sz="2000" kern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525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pic>
        <p:nvPicPr>
          <p:cNvPr id="8" name="Picture 2" descr="C:\Users\friedl\Desktop\svd_fw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640" y="2334371"/>
            <a:ext cx="2774441" cy="2770356"/>
          </a:xfrm>
          <a:prstGeom prst="rect">
            <a:avLst/>
          </a:prstGeom>
          <a:noFill/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995936" y="2780928"/>
            <a:ext cx="49685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0061A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0061A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1A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1A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1A0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chemeClr val="bg1">
                    <a:lumMod val="75000"/>
                  </a:schemeClr>
                </a:solidFill>
              </a:rPr>
              <a:t>Group Organization</a:t>
            </a:r>
          </a:p>
          <a:p>
            <a:r>
              <a:rPr lang="en-US" sz="2800" kern="0" dirty="0" smtClean="0"/>
              <a:t>Schedule &amp; Milestones</a:t>
            </a:r>
            <a:endParaRPr lang="en-US" sz="2800" kern="0" dirty="0"/>
          </a:p>
          <a:p>
            <a:r>
              <a:rPr lang="en-US" sz="2800" kern="0" dirty="0" smtClean="0">
                <a:solidFill>
                  <a:schemeClr val="bg1">
                    <a:lumMod val="75000"/>
                  </a:schemeClr>
                </a:solidFill>
              </a:rPr>
              <a:t>Discussion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00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75" y="854700"/>
            <a:ext cx="7198842" cy="488559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79512" y="84710"/>
            <a:ext cx="5688633" cy="57626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Possible new schedule (tbc)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5766355"/>
            <a:ext cx="7182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Difficult to interpret what Yamauchi-san’s brief notice means, but a</a:t>
            </a:r>
            <a:r>
              <a:rPr kumimoji="1" lang="en-US" altLang="ja-JP" dirty="0" smtClean="0"/>
              <a:t>ssume phase 1 starts as “early” as Jan. 2016 (=conceivable budget scenario)</a:t>
            </a:r>
          </a:p>
          <a:p>
            <a:r>
              <a:rPr kumimoji="1" lang="en-US" altLang="ja-JP" dirty="0" smtClean="0"/>
              <a:t>Start of TOP installation += 2mo.</a:t>
            </a:r>
            <a:endParaRPr kumimoji="1" lang="ja-JP" alt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6156176" y="785794"/>
            <a:ext cx="0" cy="5091478"/>
          </a:xfrm>
          <a:prstGeom prst="line">
            <a:avLst/>
          </a:prstGeom>
          <a:ln w="57150">
            <a:solidFill>
              <a:srgbClr val="0070C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220072" y="785794"/>
            <a:ext cx="0" cy="5091478"/>
          </a:xfrm>
          <a:prstGeom prst="line">
            <a:avLst/>
          </a:prstGeom>
          <a:ln w="57150">
            <a:solidFill>
              <a:srgbClr val="0070C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300193" y="2708920"/>
            <a:ext cx="23580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SVD installation shifted by ~ 7 months compared to ‘desirable’ option of Nov. B2GM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5364088" y="2060848"/>
            <a:ext cx="648072" cy="0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26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SVD Milestones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775"/>
            <a:ext cx="8568951" cy="4752975"/>
          </a:xfrm>
        </p:spPr>
        <p:txBody>
          <a:bodyPr/>
          <a:lstStyle/>
          <a:p>
            <a:r>
              <a:rPr lang="en-US" sz="2800" dirty="0" smtClean="0"/>
              <a:t>Ladder mount Jan. 2016 </a:t>
            </a:r>
            <a:r>
              <a:rPr lang="en-US" sz="2800" dirty="0" smtClean="0">
                <a:sym typeface="Wingdings" panose="05000000000000000000" pitchFamily="2" charset="2"/>
              </a:rPr>
              <a:t> will </a:t>
            </a:r>
            <a:r>
              <a:rPr lang="en-US" sz="2800" dirty="0" smtClean="0">
                <a:sym typeface="Wingdings" panose="05000000000000000000" pitchFamily="2" charset="2"/>
              </a:rPr>
              <a:t>slip by ~ 6 month 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How long do we really need to mount ladders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Depends on 	</a:t>
            </a:r>
          </a:p>
          <a:p>
            <a:pPr lvl="2"/>
            <a:r>
              <a:rPr lang="en-US" sz="2000" dirty="0" smtClean="0">
                <a:sym typeface="Wingdings" panose="05000000000000000000" pitchFamily="2" charset="2"/>
              </a:rPr>
              <a:t>Method (from top or side)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2"/>
            <a:r>
              <a:rPr lang="en-US" sz="2000" dirty="0" smtClean="0">
                <a:sym typeface="Wingdings" panose="05000000000000000000" pitchFamily="2" charset="2"/>
              </a:rPr>
              <a:t>Test to be performed after each ladder + after each layer</a:t>
            </a:r>
            <a:endParaRPr lang="en-US" sz="1800" dirty="0">
              <a:sym typeface="Wingdings" panose="05000000000000000000" pitchFamily="2" charset="2"/>
            </a:endParaRPr>
          </a:p>
          <a:p>
            <a:pPr lvl="2"/>
            <a:r>
              <a:rPr lang="en-US" sz="1800" dirty="0" smtClean="0">
                <a:sym typeface="Wingdings" panose="05000000000000000000" pitchFamily="2" charset="2"/>
              </a:rPr>
              <a:t>Should start discussing this in detail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VXD assembly + commissioning: June 2017?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After installation of BEAST phase II detector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VXD installation: Feb. – July 2017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SVD ladder production should be completed by May 2017 at latest.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 Jan. 2015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49621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2011.11.17_svdoverview_friedl</Template>
  <TotalTime>0</TotalTime>
  <Words>621</Words>
  <Application>Microsoft Office PowerPoint</Application>
  <PresentationFormat>Bildschirmpräsentation (4:3)</PresentationFormat>
  <Paragraphs>146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Consolas</vt:lpstr>
      <vt:lpstr>Corbel</vt:lpstr>
      <vt:lpstr>Wingdings</vt:lpstr>
      <vt:lpstr>Wingdings 2</vt:lpstr>
      <vt:lpstr>Wingdings 3</vt:lpstr>
      <vt:lpstr>Standarddesign</vt:lpstr>
      <vt:lpstr>Metro</vt:lpstr>
      <vt:lpstr>SVD group organization,  schedule, milestones</vt:lpstr>
      <vt:lpstr>Outline</vt:lpstr>
      <vt:lpstr>SVD Group Organization</vt:lpstr>
      <vt:lpstr>SVD Sub-Group Coordinators</vt:lpstr>
      <vt:lpstr>Sub-Group Tasks</vt:lpstr>
      <vt:lpstr>Sub-Group Relations</vt:lpstr>
      <vt:lpstr>Outline</vt:lpstr>
      <vt:lpstr>Possible new schedule (tbc)</vt:lpstr>
      <vt:lpstr>Global SVD Milestones</vt:lpstr>
      <vt:lpstr>Feedback from BPAC (1)</vt:lpstr>
      <vt:lpstr>Feedback from BPAC (2)</vt:lpstr>
      <vt:lpstr>Milestones Related to Ladder Production</vt:lpstr>
      <vt:lpstr>Other Milestones (1)</vt:lpstr>
      <vt:lpstr>Other Milestones (2)</vt:lpstr>
      <vt:lpstr>How to Proceed</vt:lpstr>
      <vt:lpstr>Thank You!</vt:lpstr>
    </vt:vector>
  </TitlesOfParts>
  <Company>HEPHY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Irmler</dc:creator>
  <cp:lastModifiedBy>Christian Irmler</cp:lastModifiedBy>
  <cp:revision>887</cp:revision>
  <cp:lastPrinted>2012-02-05T20:44:11Z</cp:lastPrinted>
  <dcterms:created xsi:type="dcterms:W3CDTF">2008-09-01T14:36:39Z</dcterms:created>
  <dcterms:modified xsi:type="dcterms:W3CDTF">2015-01-21T16:47:03Z</dcterms:modified>
</cp:coreProperties>
</file>