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0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5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23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8"/>
            <a:ext cx="8229600" cy="81760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679"/>
            <a:ext cx="8229600" cy="5102485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2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44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1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1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0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1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jpg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smtClean="0"/>
              <a:t>Secondo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20646" y="6309434"/>
            <a:ext cx="1310200" cy="412041"/>
          </a:xfrm>
          <a:prstGeom prst="rect">
            <a:avLst/>
          </a:prstGeom>
        </p:spPr>
      </p:pic>
      <p:pic>
        <p:nvPicPr>
          <p:cNvPr id="10" name="Picture 9" descr="belle2-logo.gif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7772" y="6274569"/>
            <a:ext cx="500792" cy="46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4" descr="infnlog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841" y="6275785"/>
            <a:ext cx="501336" cy="492423"/>
          </a:xfrm>
          <a:prstGeom prst="rect">
            <a:avLst/>
          </a:prstGeom>
        </p:spPr>
      </p:pic>
      <p:pic>
        <p:nvPicPr>
          <p:cNvPr id="12" name="Immagine 5" descr="unipi.jpg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744" y="6285555"/>
            <a:ext cx="553501" cy="48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2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elle2.cc.kek.jp/~twiki/bin/edit/Detector/SVD/PowerSuppli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Twiki page available:</a:t>
            </a:r>
          </a:p>
          <a:p>
            <a:pPr lvl="1"/>
            <a:r>
              <a:rPr lang="en-US">
                <a:hlinkClick r:id="rId2"/>
              </a:rPr>
              <a:t>https://belle2.cc.kek.jp/~twiki/bin/edit/Detector/SVD/PowerSupplies</a:t>
            </a:r>
            <a:endParaRPr lang="en-US"/>
          </a:p>
          <a:p>
            <a:pPr lvl="1"/>
            <a:r>
              <a:rPr lang="en-US"/>
              <a:t>Including technical specifications</a:t>
            </a:r>
          </a:p>
          <a:p>
            <a:r>
              <a:rPr lang="en-US"/>
              <a:t>Tender process started in August 2014, concluded in December.</a:t>
            </a:r>
          </a:p>
          <a:p>
            <a:pPr lvl="1"/>
            <a:r>
              <a:rPr lang="en-US"/>
              <a:t>Several companies invited:</a:t>
            </a:r>
          </a:p>
          <a:p>
            <a:pPr lvl="2"/>
            <a:r>
              <a:rPr lang="en-US"/>
              <a:t>CAEN</a:t>
            </a:r>
          </a:p>
          <a:p>
            <a:pPr lvl="2"/>
            <a:r>
              <a:rPr lang="en-US"/>
              <a:t>WIENER</a:t>
            </a:r>
          </a:p>
          <a:p>
            <a:pPr lvl="2"/>
            <a:r>
              <a:rPr lang="en-US"/>
              <a:t>ISEG</a:t>
            </a:r>
          </a:p>
          <a:p>
            <a:pPr lvl="2"/>
            <a:r>
              <a:rPr lang="en-US"/>
              <a:t>TDK-LAMBDA</a:t>
            </a:r>
          </a:p>
          <a:p>
            <a:pPr lvl="2"/>
            <a:r>
              <a:rPr lang="en-US"/>
              <a:t>TEXIO</a:t>
            </a:r>
          </a:p>
          <a:p>
            <a:pPr lvl="2"/>
            <a:r>
              <a:rPr lang="en-US"/>
              <a:t>MATSUSADA</a:t>
            </a:r>
          </a:p>
          <a:p>
            <a:pPr lvl="1"/>
            <a:r>
              <a:rPr lang="en-US"/>
              <a:t>CAEN and WIENER/ISEG (combined) responded</a:t>
            </a:r>
          </a:p>
          <a:p>
            <a:pPr lvl="1"/>
            <a:r>
              <a:rPr lang="en-US"/>
              <a:t>CAEN was awarded the contract</a:t>
            </a:r>
          </a:p>
          <a:p>
            <a:r>
              <a:rPr lang="en-US"/>
              <a:t>Expected delivery: </a:t>
            </a:r>
          </a:p>
          <a:p>
            <a:pPr lvl="1"/>
            <a:r>
              <a:rPr lang="en-US"/>
              <a:t>Second half of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Supplies Overall schematics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9" r="566"/>
          <a:stretch/>
        </p:blipFill>
        <p:spPr>
          <a:xfrm>
            <a:off x="102632" y="737845"/>
            <a:ext cx="8967599" cy="5199179"/>
          </a:xfrm>
        </p:spPr>
      </p:pic>
      <p:sp>
        <p:nvSpPr>
          <p:cNvPr id="3" name="TextBox 2"/>
          <p:cNvSpPr txBox="1"/>
          <p:nvPr/>
        </p:nvSpPr>
        <p:spPr>
          <a:xfrm>
            <a:off x="81063" y="5836308"/>
            <a:ext cx="905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It turns out that maybe separation voltage is useful also on N-side ! Require some extra boards</a:t>
            </a:r>
          </a:p>
        </p:txBody>
      </p:sp>
    </p:spTree>
    <p:extLst>
      <p:ext uri="{BB962C8B-B14F-4D97-AF65-F5344CB8AC3E}">
        <p14:creationId xmlns:p14="http://schemas.microsoft.com/office/powerpoint/2010/main" val="43364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Required numbers of channels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Purchased products: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2/10/2014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Power Supplies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64509"/>
              </p:ext>
            </p:extLst>
          </p:nvPr>
        </p:nvGraphicFramePr>
        <p:xfrm>
          <a:off x="1585877" y="1539364"/>
          <a:ext cx="5918200" cy="194564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914400"/>
                <a:gridCol w="876300"/>
                <a:gridCol w="825500"/>
                <a:gridCol w="825500"/>
                <a:gridCol w="8255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Layer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Num Ladders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FW Hybrid/ ladder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BW Hybrid/ ladder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 FW groups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 BW groups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Total groups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LV channels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SEP channels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HV channels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02744"/>
              </p:ext>
            </p:extLst>
          </p:nvPr>
        </p:nvGraphicFramePr>
        <p:xfrm>
          <a:off x="1143000" y="4191667"/>
          <a:ext cx="6858000" cy="1729740"/>
        </p:xfrm>
        <a:graphic>
          <a:graphicData uri="http://schemas.openxmlformats.org/drawingml/2006/table">
            <a:tbl>
              <a:tblPr/>
              <a:tblGrid>
                <a:gridCol w="825500"/>
                <a:gridCol w="3225800"/>
                <a:gridCol w="558800"/>
                <a:gridCol w="419100"/>
                <a:gridCol w="635000"/>
                <a:gridCol w="660400"/>
                <a:gridCol w="53340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Nch/ board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Qty base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Spare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Total boards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Total 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SY4527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Universal multichannel Power supply system - Basic 600W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A4533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Optional double power supply unit 1200W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A2519A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(LV) LV Channels 15V 5A (50W) - DB37 conn - Individually floating (8ch)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A1510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(SEP) HV Channels 100V 10mA floating (12ch)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A1519B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(HV) HV Channels 250V 0.1/1mA floating (12ch)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974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lografica">
  <a:themeElements>
    <a:clrScheme name="Impostazioni personalizzate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4064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ilografic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288</Words>
  <Application>Microsoft Macintosh PowerPoint</Application>
  <PresentationFormat>On-screen Show (4:3)</PresentationFormat>
  <Paragraphs>124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Stilografica</vt:lpstr>
      <vt:lpstr>Power supplies</vt:lpstr>
      <vt:lpstr>Power Supplies Overall schematics</vt:lpstr>
      <vt:lpstr>Numers</vt:lpstr>
    </vt:vector>
  </TitlesOfParts>
  <Company>INFN and University,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Supplies Overall schematics</dc:title>
  <dc:creator>Francesco Forti</dc:creator>
  <cp:lastModifiedBy>Francesco Forti</cp:lastModifiedBy>
  <cp:revision>8</cp:revision>
  <dcterms:created xsi:type="dcterms:W3CDTF">2015-01-19T22:21:45Z</dcterms:created>
  <dcterms:modified xsi:type="dcterms:W3CDTF">2015-01-20T13:48:09Z</dcterms:modified>
</cp:coreProperties>
</file>