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492" r:id="rId3"/>
    <p:sldId id="497" r:id="rId4"/>
    <p:sldId id="496" r:id="rId5"/>
    <p:sldId id="500" r:id="rId6"/>
    <p:sldId id="501" r:id="rId7"/>
    <p:sldId id="498" r:id="rId8"/>
    <p:sldId id="502" r:id="rId9"/>
    <p:sldId id="499" r:id="rId10"/>
    <p:sldId id="50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D13B"/>
    <a:srgbClr val="2D2DF3"/>
    <a:srgbClr val="000000"/>
    <a:srgbClr val="FF0000"/>
    <a:srgbClr val="FF6201"/>
    <a:srgbClr val="5C8F29"/>
    <a:srgbClr val="7FCF3B"/>
    <a:srgbClr val="FFFF00"/>
    <a:srgbClr val="9900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709" autoAdjust="0"/>
  </p:normalViewPr>
  <p:slideViewPr>
    <p:cSldViewPr>
      <p:cViewPr varScale="1">
        <p:scale>
          <a:sx n="84" d="100"/>
          <a:sy n="84" d="100"/>
        </p:scale>
        <p:origin x="-2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1E1E0-2386-47EB-BF47-46EFCBC784A7}" type="datetimeFigureOut">
              <a:rPr lang="de-AT" smtClean="0"/>
              <a:pPr/>
              <a:t>22.01.2015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4FAB-2F75-41FC-AE27-04263F5B677B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7" name="Picture 6" descr="hephy_svd_title201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715"/>
            <a:ext cx="9144000" cy="6856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536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noProof="0" dirty="0" smtClean="0"/>
              <a:t>Click to edit Master text styles</a:t>
            </a:r>
          </a:p>
          <a:p>
            <a:pPr lvl="1" eaLnBrk="1" latinLnBrk="0" hangingPunct="1"/>
            <a:r>
              <a:rPr lang="en-US" noProof="0" dirty="0" smtClean="0"/>
              <a:t>Second level</a:t>
            </a:r>
          </a:p>
          <a:p>
            <a:pPr lvl="2" eaLnBrk="1" latinLnBrk="0" hangingPunct="1"/>
            <a:r>
              <a:rPr lang="en-US" noProof="0" dirty="0" smtClean="0"/>
              <a:t>Third level</a:t>
            </a:r>
          </a:p>
          <a:p>
            <a:pPr lvl="3" eaLnBrk="1" latinLnBrk="0" hangingPunct="1"/>
            <a:r>
              <a:rPr lang="en-US" noProof="0" dirty="0" smtClean="0"/>
              <a:t>Fourth level</a:t>
            </a:r>
          </a:p>
          <a:p>
            <a:pPr lvl="4" eaLnBrk="1" latinLnBrk="0" hangingPunct="1"/>
            <a:r>
              <a:rPr lang="en-US" noProof="0" dirty="0" smtClean="0"/>
              <a:t>Fifth level</a:t>
            </a:r>
            <a:endParaRPr kumimoji="0"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416675"/>
            <a:ext cx="1828800" cy="365125"/>
          </a:xfrm>
        </p:spPr>
        <p:txBody>
          <a:bodyPr/>
          <a:lstStyle>
            <a:lvl1pPr>
              <a:defRPr sz="1600"/>
            </a:lvl1pPr>
            <a:extLst/>
          </a:lstStyle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4800600" cy="365125"/>
          </a:xfrm>
        </p:spPr>
        <p:txBody>
          <a:bodyPr/>
          <a:lstStyle>
            <a:lvl1pPr algn="l">
              <a:defRPr sz="1600"/>
            </a:lvl1pPr>
            <a:extLst/>
          </a:lstStyle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71088" cy="365125"/>
          </a:xfrm>
        </p:spPr>
        <p:txBody>
          <a:bodyPr/>
          <a:lstStyle>
            <a:lvl1pPr algn="r">
              <a:defRPr sz="1600"/>
            </a:lvl1pPr>
            <a:extLst/>
          </a:lstStyle>
          <a:p>
            <a:fld id="{B6F15528-21DE-4FAA-801E-634DDDAF4B2B}" type="slidenum">
              <a:rPr lang="en-US" noProof="0" smtClean="0"/>
              <a:pPr/>
              <a:t>‹#›</a:t>
            </a:fld>
            <a:endParaRPr lang="en-US" noProof="0"/>
          </a:p>
        </p:txBody>
      </p:sp>
      <p:pic>
        <p:nvPicPr>
          <p:cNvPr id="11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M.Friedl: Misc. Topics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2125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de-DE" smtClean="0"/>
              <a:t>22 January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6019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M.Friedl: Misc. Topics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elle2.cc.kek.jp/~twiki/bin/view/Detector/SVD/PowerSuppl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riedl\Desktop\misc_lores.jpg"/>
          <p:cNvPicPr>
            <a:picLocks noChangeAspect="1" noChangeArrowheads="1"/>
          </p:cNvPicPr>
          <p:nvPr/>
        </p:nvPicPr>
        <p:blipFill>
          <a:blip r:embed="rId2" cstate="print"/>
          <a:srcRect t="11111"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247290" y="4644025"/>
            <a:ext cx="3972910" cy="1600200"/>
            <a:chOff x="4648200" y="4644025"/>
            <a:chExt cx="3972910" cy="1600200"/>
          </a:xfrm>
        </p:grpSpPr>
        <p:sp>
          <p:nvSpPr>
            <p:cNvPr id="7" name="Rectangle 6"/>
            <p:cNvSpPr/>
            <p:nvPr/>
          </p:nvSpPr>
          <p:spPr>
            <a:xfrm>
              <a:off x="4648200" y="4644025"/>
              <a:ext cx="3352800" cy="1600200"/>
            </a:xfrm>
            <a:prstGeom prst="rect">
              <a:avLst/>
            </a:prstGeom>
            <a:solidFill>
              <a:srgbClr val="000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8621" y="5011094"/>
              <a:ext cx="3386376" cy="846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4900" b="1" dirty="0" err="1" smtClean="0"/>
                <a:t>Misc</a:t>
              </a:r>
              <a:r>
                <a:rPr lang="de-AT" sz="4900" b="1" dirty="0" smtClean="0"/>
                <a:t>. Topics</a:t>
              </a:r>
              <a:endParaRPr lang="en-US" sz="49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58710" y="5781883"/>
              <a:ext cx="3962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dirty="0" smtClean="0"/>
                <a:t>Markus Friedl (HEPHY Vienna)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58710" y="4700129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dirty="0" smtClean="0"/>
                <a:t>22 </a:t>
              </a:r>
              <a:r>
                <a:rPr lang="de-AT" sz="2000" dirty="0" err="1" smtClean="0"/>
                <a:t>January</a:t>
              </a:r>
              <a:r>
                <a:rPr lang="de-AT" sz="2000" dirty="0" smtClean="0"/>
                <a:t> 2015</a:t>
              </a:r>
              <a:endParaRPr lang="de-AT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Supply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Hybrid </a:t>
            </a:r>
            <a:r>
              <a:rPr lang="en-US" b="1" dirty="0" smtClean="0"/>
              <a:t>cables </a:t>
            </a:r>
            <a:r>
              <a:rPr lang="en-US" dirty="0" smtClean="0"/>
              <a:t>(hybrid to DOCK, 2.5m)</a:t>
            </a:r>
          </a:p>
          <a:p>
            <a:pPr lvl="1"/>
            <a:r>
              <a:rPr lang="en-US" dirty="0" smtClean="0"/>
              <a:t>Halogen-free small-pitch twisted cables </a:t>
            </a:r>
            <a:r>
              <a:rPr lang="en-US" dirty="0" smtClean="0"/>
              <a:t>from </a:t>
            </a:r>
            <a:r>
              <a:rPr lang="en-US" dirty="0" smtClean="0"/>
              <a:t>CERN </a:t>
            </a:r>
            <a:r>
              <a:rPr lang="en-US" dirty="0" smtClean="0"/>
              <a:t>(obsolete)</a:t>
            </a:r>
            <a:endParaRPr lang="en-US" dirty="0" smtClean="0"/>
          </a:p>
          <a:p>
            <a:pPr lvl="1"/>
            <a:r>
              <a:rPr lang="en-US" dirty="0" smtClean="0"/>
              <a:t>Cable assemblies made by Japanese company until March</a:t>
            </a:r>
            <a:endParaRPr lang="en-US" dirty="0" smtClean="0"/>
          </a:p>
          <a:p>
            <a:pPr lvl="1"/>
            <a:r>
              <a:rPr lang="en-US" dirty="0" smtClean="0"/>
              <a:t>L3 cables are supplied by HEPHY (soldered to hybrids)</a:t>
            </a:r>
          </a:p>
          <a:p>
            <a:endParaRPr lang="en-US" sz="1100" dirty="0" smtClean="0"/>
          </a:p>
          <a:p>
            <a:r>
              <a:rPr lang="en-US" b="1" dirty="0" smtClean="0"/>
              <a:t>FADC cables </a:t>
            </a:r>
            <a:r>
              <a:rPr lang="en-US" dirty="0" smtClean="0"/>
              <a:t>(DOCK to FADC, 13m)</a:t>
            </a:r>
          </a:p>
          <a:p>
            <a:pPr lvl="1"/>
            <a:r>
              <a:rPr lang="en-US" dirty="0" smtClean="0"/>
              <a:t>Halogen-free small-pitch twisted cables </a:t>
            </a:r>
            <a:r>
              <a:rPr lang="en-US" dirty="0" smtClean="0"/>
              <a:t>from </a:t>
            </a:r>
            <a:r>
              <a:rPr lang="en-US" dirty="0" smtClean="0"/>
              <a:t>Amphenol</a:t>
            </a:r>
          </a:p>
          <a:p>
            <a:pPr lvl="1"/>
            <a:r>
              <a:rPr lang="en-US" dirty="0" smtClean="0"/>
              <a:t>Cable assemblies made by Japanese company until March</a:t>
            </a:r>
            <a:endParaRPr lang="en-US" dirty="0" smtClean="0"/>
          </a:p>
          <a:p>
            <a:pPr lvl="1"/>
            <a:endParaRPr lang="en-US" sz="1100" dirty="0" smtClean="0"/>
          </a:p>
          <a:p>
            <a:r>
              <a:rPr lang="en-US" b="1" smtClean="0"/>
              <a:t>Open items:</a:t>
            </a:r>
            <a:endParaRPr lang="en-US" b="1" dirty="0" smtClean="0"/>
          </a:p>
          <a:p>
            <a:pPr lvl="1"/>
            <a:r>
              <a:rPr lang="en-US" dirty="0" smtClean="0"/>
              <a:t>Power supply to DOCK cables (LV + HV)</a:t>
            </a:r>
          </a:p>
          <a:p>
            <a:pPr lvl="1"/>
            <a:r>
              <a:rPr lang="en-US" dirty="0" smtClean="0"/>
              <a:t>Cost estimate: ~25k€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10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2</a:t>
            </a:fld>
            <a:endParaRPr lang="en-US" noProof="0"/>
          </a:p>
        </p:txBody>
      </p:sp>
      <p:pic>
        <p:nvPicPr>
          <p:cNvPr id="2050" name="Picture 2" descr="C:\Users\friedl\Desktop\misc_lo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2160000" cy="162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2819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FTB</a:t>
            </a:r>
          </a:p>
          <a:p>
            <a:r>
              <a:rPr lang="en-US" sz="3000" dirty="0" smtClean="0"/>
              <a:t>Power Supply</a:t>
            </a:r>
          </a:p>
          <a:p>
            <a:r>
              <a:rPr lang="en-US" sz="3000" dirty="0" smtClean="0"/>
              <a:t>Cables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3</a:t>
            </a:fld>
            <a:endParaRPr lang="en-US" noProof="0"/>
          </a:p>
        </p:txBody>
      </p:sp>
      <p:pic>
        <p:nvPicPr>
          <p:cNvPr id="2050" name="Picture 2" descr="C:\Users\friedl\Desktop\misc_lo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2160000" cy="162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2819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FTB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Power Supply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asked colleagues for one slide:</a:t>
            </a:r>
          </a:p>
          <a:p>
            <a:pPr lvl="1"/>
            <a:r>
              <a:rPr lang="en-US" dirty="0" err="1" smtClean="0"/>
              <a:t>Wacek</a:t>
            </a:r>
            <a:r>
              <a:rPr lang="en-US" dirty="0" smtClean="0"/>
              <a:t>: FTB Status</a:t>
            </a:r>
          </a:p>
          <a:p>
            <a:pPr lvl="1"/>
            <a:r>
              <a:rPr lang="en-US" dirty="0" smtClean="0"/>
              <a:t>Francesco: Power Supply Tender Status</a:t>
            </a:r>
          </a:p>
          <a:p>
            <a:pPr lvl="1"/>
            <a:r>
              <a:rPr lang="en-US" dirty="0" smtClean="0"/>
              <a:t>Toru: Cable Supply Status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all provided several slides</a:t>
            </a:r>
          </a:p>
          <a:p>
            <a:r>
              <a:rPr lang="en-US" dirty="0" smtClean="0"/>
              <a:t>I summarize here</a:t>
            </a:r>
          </a:p>
          <a:p>
            <a:r>
              <a:rPr lang="en-US" dirty="0" smtClean="0"/>
              <a:t>Original slides are uploaded to </a:t>
            </a:r>
            <a:r>
              <a:rPr lang="en-US" dirty="0" err="1" smtClean="0"/>
              <a:t>Indico</a:t>
            </a:r>
            <a:r>
              <a:rPr lang="en-US" dirty="0" smtClean="0"/>
              <a:t> as a detailed reference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4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5</a:t>
            </a:fld>
            <a:endParaRPr lang="en-US" noProof="0"/>
          </a:p>
        </p:txBody>
      </p:sp>
      <p:pic>
        <p:nvPicPr>
          <p:cNvPr id="2050" name="Picture 2" descr="C:\Users\friedl\Desktop\misc_lo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2160000" cy="162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2819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Introduction</a:t>
            </a:r>
          </a:p>
          <a:p>
            <a:r>
              <a:rPr lang="en-US" sz="3000" dirty="0" smtClean="0"/>
              <a:t>FTB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Power Supply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FTB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PCBs and parts handed over to assembly company</a:t>
            </a:r>
          </a:p>
          <a:p>
            <a:pPr lvl="1"/>
            <a:r>
              <a:rPr lang="en-US" dirty="0" smtClean="0"/>
              <a:t>To be completed in February</a:t>
            </a:r>
          </a:p>
          <a:p>
            <a:r>
              <a:rPr lang="en-US" dirty="0" smtClean="0"/>
              <a:t>Total amount of final FTB boards: 62</a:t>
            </a:r>
          </a:p>
          <a:p>
            <a:pPr lvl="1"/>
            <a:r>
              <a:rPr lang="en-US" dirty="0" smtClean="0"/>
              <a:t>50 in production</a:t>
            </a:r>
          </a:p>
          <a:p>
            <a:pPr lvl="1"/>
            <a:r>
              <a:rPr lang="en-US" dirty="0" smtClean="0"/>
              <a:t>7 in Krakow</a:t>
            </a:r>
          </a:p>
          <a:p>
            <a:pPr lvl="1"/>
            <a:r>
              <a:rPr lang="en-US" dirty="0" smtClean="0"/>
              <a:t>2 modules at KEK (Nakamura-san)</a:t>
            </a:r>
          </a:p>
          <a:p>
            <a:pPr lvl="1"/>
            <a:r>
              <a:rPr lang="en-US" dirty="0" smtClean="0"/>
              <a:t>2 modules in Vienna</a:t>
            </a:r>
          </a:p>
          <a:p>
            <a:pPr lvl="1"/>
            <a:r>
              <a:rPr lang="en-US" dirty="0" smtClean="0"/>
              <a:t>1 module in Bonn (Michael Schnell)</a:t>
            </a:r>
          </a:p>
          <a:p>
            <a:r>
              <a:rPr lang="en-US" dirty="0" smtClean="0"/>
              <a:t>At least 56 should be at KEK in the end</a:t>
            </a:r>
          </a:p>
          <a:p>
            <a:r>
              <a:rPr lang="en-US" dirty="0" smtClean="0"/>
              <a:t>Shipping to KEK not clear yet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6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7</a:t>
            </a:fld>
            <a:endParaRPr lang="en-US" noProof="0"/>
          </a:p>
        </p:txBody>
      </p:sp>
      <p:pic>
        <p:nvPicPr>
          <p:cNvPr id="2050" name="Picture 2" descr="C:\Users\friedl\Desktop\misc_lo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2160000" cy="162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2819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Introduction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FTB</a:t>
            </a:r>
          </a:p>
          <a:p>
            <a:r>
              <a:rPr lang="en-US" sz="3000" dirty="0" smtClean="0"/>
              <a:t>Power Supply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Supplies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55360"/>
          </a:xfrm>
        </p:spPr>
        <p:txBody>
          <a:bodyPr/>
          <a:lstStyle/>
          <a:p>
            <a:r>
              <a:rPr lang="en-US" dirty="0" err="1" smtClean="0"/>
              <a:t>TWiki</a:t>
            </a:r>
            <a:r>
              <a:rPr lang="en-US" dirty="0" smtClean="0"/>
              <a:t> page:</a:t>
            </a:r>
          </a:p>
          <a:p>
            <a:pPr lvl="1"/>
            <a:r>
              <a:rPr lang="en-US" sz="2000" dirty="0" smtClean="0">
                <a:hlinkClick r:id="rId2"/>
              </a:rPr>
              <a:t>https://belle2.cc.kek.jp/~twiki/bin/view/Detector/SVD/PowerSupplies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Tender in second half of 2014</a:t>
            </a:r>
          </a:p>
          <a:p>
            <a:pPr lvl="1"/>
            <a:r>
              <a:rPr lang="en-US" dirty="0" smtClean="0"/>
              <a:t>CAEN won</a:t>
            </a:r>
          </a:p>
          <a:p>
            <a:pPr lvl="1"/>
            <a:r>
              <a:rPr lang="en-US" dirty="0" smtClean="0"/>
              <a:t>Delivery expected in second half of 2015</a:t>
            </a:r>
          </a:p>
          <a:p>
            <a:pPr lvl="1"/>
            <a:r>
              <a:rPr lang="en-US" dirty="0" smtClean="0"/>
              <a:t>Additional channels for n-side separation voltage possible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8</a:t>
            </a:fld>
            <a:endParaRPr lang="en-US" noProof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5502744"/>
              </p:ext>
            </p:extLst>
          </p:nvPr>
        </p:nvGraphicFramePr>
        <p:xfrm>
          <a:off x="582441" y="4219992"/>
          <a:ext cx="8001000" cy="21046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63084"/>
                <a:gridCol w="3763434"/>
                <a:gridCol w="651933"/>
                <a:gridCol w="488950"/>
                <a:gridCol w="740833"/>
                <a:gridCol w="770466"/>
                <a:gridCol w="622300"/>
              </a:tblGrid>
              <a:tr h="453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Product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Nch</a:t>
                      </a:r>
                      <a:r>
                        <a:rPr lang="en-US" sz="1600" b="1" u="none" strike="noStrike" dirty="0">
                          <a:effectLst/>
                        </a:rPr>
                        <a:t>/ board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Qty base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Spare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boards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</a:t>
                      </a:r>
                      <a:r>
                        <a:rPr lang="en-US" sz="1600" b="1" u="none" strike="noStrike" dirty="0" err="1">
                          <a:effectLst/>
                        </a:rPr>
                        <a:t>ch</a:t>
                      </a:r>
                      <a:endParaRPr lang="en-US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453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SY4527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Universal multichannel Power supply system - Basic 600W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232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A4533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Optional double power supply unit 1200W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453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A2519A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(LV) LV Channels 15V 5A (50W) - DB37 </a:t>
                      </a:r>
                      <a:r>
                        <a:rPr lang="en-US" sz="1200" u="none" strike="noStrike" dirty="0" err="1">
                          <a:effectLst/>
                        </a:rPr>
                        <a:t>conn</a:t>
                      </a:r>
                      <a:r>
                        <a:rPr lang="en-US" sz="1200" u="none" strike="noStrike" dirty="0">
                          <a:effectLst/>
                        </a:rPr>
                        <a:t> - Individually floating (8ch)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120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232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A1510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(SEP) HV Channels 100V 10mA floating (12ch)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232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A1519B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(HV) HV Channels 250V 0.1/1mA floating (12ch)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22 January 2015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Misc. Topics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9</a:t>
            </a:fld>
            <a:endParaRPr lang="en-US" noProof="0"/>
          </a:p>
        </p:txBody>
      </p:sp>
      <p:pic>
        <p:nvPicPr>
          <p:cNvPr id="2050" name="Picture 2" descr="C:\Users\friedl\Desktop\misc_lo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2160000" cy="162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28194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Introduction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FTB</a:t>
            </a:r>
          </a:p>
          <a:p>
            <a:r>
              <a:rPr lang="en-US" sz="3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Power Supply</a:t>
            </a:r>
          </a:p>
          <a:p>
            <a:r>
              <a:rPr lang="en-US" sz="3000" dirty="0" smtClean="0"/>
              <a:t>Cables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433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Slide 2</vt:lpstr>
      <vt:lpstr>Slide 3</vt:lpstr>
      <vt:lpstr>Introduction</vt:lpstr>
      <vt:lpstr>Slide 5</vt:lpstr>
      <vt:lpstr>FTB Status</vt:lpstr>
      <vt:lpstr>Slide 7</vt:lpstr>
      <vt:lpstr>Power Supplies Status</vt:lpstr>
      <vt:lpstr>Slide 9</vt:lpstr>
      <vt:lpstr>Cable Supply Status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friedl</dc:creator>
  <cp:lastModifiedBy>MF</cp:lastModifiedBy>
  <cp:revision>1644</cp:revision>
  <dcterms:created xsi:type="dcterms:W3CDTF">2006-08-16T00:00:00Z</dcterms:created>
  <dcterms:modified xsi:type="dcterms:W3CDTF">2015-01-22T09:23:46Z</dcterms:modified>
</cp:coreProperties>
</file>