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13" r:id="rId1"/>
  </p:sldMasterIdLst>
  <p:notesMasterIdLst>
    <p:notesMasterId r:id="rId26"/>
  </p:notesMasterIdLst>
  <p:handoutMasterIdLst>
    <p:handoutMasterId r:id="rId27"/>
  </p:handoutMasterIdLst>
  <p:sldIdLst>
    <p:sldId id="284" r:id="rId2"/>
    <p:sldId id="299" r:id="rId3"/>
    <p:sldId id="318" r:id="rId4"/>
    <p:sldId id="319" r:id="rId5"/>
    <p:sldId id="320" r:id="rId6"/>
    <p:sldId id="321" r:id="rId7"/>
    <p:sldId id="322" r:id="rId8"/>
    <p:sldId id="323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331" r:id="rId17"/>
    <p:sldId id="332" r:id="rId18"/>
    <p:sldId id="333" r:id="rId19"/>
    <p:sldId id="334" r:id="rId20"/>
    <p:sldId id="335" r:id="rId21"/>
    <p:sldId id="336" r:id="rId22"/>
    <p:sldId id="337" r:id="rId23"/>
    <p:sldId id="338" r:id="rId24"/>
    <p:sldId id="298" r:id="rId25"/>
  </p:sldIdLst>
  <p:sldSz cx="9144000" cy="6858000" type="screen4x3"/>
  <p:notesSz cx="6794500" cy="99060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6203" algn="ctr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2411" algn="ctr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68618" algn="ctr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4823" algn="ctr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1031" algn="l" defTabSz="912411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37234" algn="l" defTabSz="912411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193433" algn="l" defTabSz="912411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49644" algn="l" defTabSz="912411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FF0000"/>
    <a:srgbClr val="00FF00"/>
    <a:srgbClr val="33CC33"/>
    <a:srgbClr val="336600"/>
    <a:srgbClr val="FFCC00"/>
    <a:srgbClr val="FF00FF"/>
    <a:srgbClr val="C2BAEC"/>
    <a:srgbClr val="B7ADE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Mittlere Formatvorlage 4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Mittlere Formatvorlage 4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AF606853-7671-496A-8E4F-DF71F8EC918B}" styleName="Dunkle Formatvorlage 1 - Akz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23" autoAdjust="0"/>
    <p:restoredTop sz="96024" autoAdjust="0"/>
  </p:normalViewPr>
  <p:slideViewPr>
    <p:cSldViewPr snapToObjects="1" showGuides="1">
      <p:cViewPr varScale="1">
        <p:scale>
          <a:sx n="86" d="100"/>
          <a:sy n="86" d="100"/>
        </p:scale>
        <p:origin x="-165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Objects="1" showGuides="1">
      <p:cViewPr varScale="1">
        <p:scale>
          <a:sx n="80" d="100"/>
          <a:sy n="80" d="100"/>
        </p:scale>
        <p:origin x="-2484" y="-84"/>
      </p:cViewPr>
      <p:guideLst>
        <p:guide orient="horz" pos="3119"/>
        <p:guide pos="2139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02" tIns="46353" rIns="92702" bIns="46353" numCol="1" anchor="t" anchorCtr="0" compatLnSpc="1">
            <a:prstTxWarp prst="textNoShape">
              <a:avLst/>
            </a:prstTxWarp>
          </a:bodyPr>
          <a:lstStyle>
            <a:lvl1pPr algn="l" defTabSz="92710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32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02" tIns="46353" rIns="92702" bIns="46353" numCol="1" anchor="t" anchorCtr="0" compatLnSpc="1">
            <a:prstTxWarp prst="textNoShape">
              <a:avLst/>
            </a:prstTxWarp>
          </a:bodyPr>
          <a:lstStyle>
            <a:lvl1pPr algn="r" defTabSz="92710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fld id="{1958A26B-ED87-4956-A520-E3D955EFE688}" type="datetime1">
              <a:rPr lang="en-US" altLang="en-US"/>
              <a:pPr/>
              <a:t>1/20/2015</a:t>
            </a:fld>
            <a:endParaRPr lang="en-US" alt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0700"/>
            <a:ext cx="29432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02" tIns="46353" rIns="92702" bIns="46353" numCol="1" anchor="b" anchorCtr="0" compatLnSpc="1">
            <a:prstTxWarp prst="textNoShape">
              <a:avLst/>
            </a:prstTxWarp>
          </a:bodyPr>
          <a:lstStyle>
            <a:lvl1pPr algn="l" defTabSz="92710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r>
              <a:rPr lang="en-US" altLang="en-US"/>
              <a:t>Ladislav Andricek, MPI Munich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10700"/>
            <a:ext cx="29432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02" tIns="46353" rIns="92702" bIns="46353" numCol="1" anchor="b" anchorCtr="0" compatLnSpc="1">
            <a:prstTxWarp prst="textNoShape">
              <a:avLst/>
            </a:prstTxWarp>
          </a:bodyPr>
          <a:lstStyle>
            <a:lvl1pPr algn="r" defTabSz="92710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fld id="{E972FCF8-00BB-4F7E-A4D1-FE1EE099024C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0158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02" tIns="46353" rIns="92702" bIns="46353" numCol="1" anchor="t" anchorCtr="0" compatLnSpc="1">
            <a:prstTxWarp prst="textNoShape">
              <a:avLst/>
            </a:prstTxWarp>
          </a:bodyPr>
          <a:lstStyle>
            <a:lvl1pPr algn="l" defTabSz="92710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32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02" tIns="46353" rIns="92702" bIns="46353" numCol="1" anchor="t" anchorCtr="0" compatLnSpc="1">
            <a:prstTxWarp prst="textNoShape">
              <a:avLst/>
            </a:prstTxWarp>
          </a:bodyPr>
          <a:lstStyle>
            <a:lvl1pPr algn="r" defTabSz="92710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fld id="{3215B84E-B8A3-46D2-AD05-D7BBDFDB9578}" type="datetime1">
              <a:rPr lang="en-US" altLang="en-US"/>
              <a:pPr/>
              <a:t>1/20/2015</a:t>
            </a:fld>
            <a:endParaRPr lang="en-US" alt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05350"/>
            <a:ext cx="498475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02" tIns="46353" rIns="92702" bIns="463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432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02" tIns="46353" rIns="92702" bIns="46353" numCol="1" anchor="b" anchorCtr="0" compatLnSpc="1">
            <a:prstTxWarp prst="textNoShape">
              <a:avLst/>
            </a:prstTxWarp>
          </a:bodyPr>
          <a:lstStyle>
            <a:lvl1pPr algn="l" defTabSz="92710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r>
              <a:rPr lang="en-US" altLang="en-US"/>
              <a:t>Ladislav Andricek, MPI Munich</a:t>
            </a:r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10700"/>
            <a:ext cx="29432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02" tIns="46353" rIns="92702" bIns="46353" numCol="1" anchor="b" anchorCtr="0" compatLnSpc="1">
            <a:prstTxWarp prst="textNoShape">
              <a:avLst/>
            </a:prstTxWarp>
          </a:bodyPr>
          <a:lstStyle>
            <a:lvl1pPr algn="r" defTabSz="92710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fld id="{F827CE9A-CA15-48DA-9922-958EA8F9BC48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7846226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620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241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6861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482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1031" algn="l" defTabSz="9124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7234" algn="l" defTabSz="9124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3433" algn="l" defTabSz="9124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9644" algn="l" defTabSz="9124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126618" y="6658578"/>
            <a:ext cx="3311525" cy="188912"/>
          </a:xfrm>
          <a:ln/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smtClean="0"/>
              <a:t>B2GM, Nov 2014</a:t>
            </a:r>
            <a:endParaRPr lang="de-DE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Laci Andricek, MPG Halbleiterlabor</a:t>
            </a:r>
            <a:endParaRPr lang="de-DE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52D20-2352-4749-B7C5-DD441254C40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idx="1"/>
          </p:nvPr>
        </p:nvSpPr>
        <p:spPr bwMode="auto">
          <a:xfrm>
            <a:off x="566738" y="1304652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939985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aci\Desktop\Logo-trans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5510" y="180931"/>
            <a:ext cx="1019829" cy="62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7698" name="Rectangle 2"/>
          <p:cNvSpPr>
            <a:spLocks noChangeArrowheads="1"/>
          </p:cNvSpPr>
          <p:nvPr userDrawn="1"/>
        </p:nvSpPr>
        <p:spPr bwMode="auto">
          <a:xfrm>
            <a:off x="119063" y="0"/>
            <a:ext cx="133350" cy="6669088"/>
          </a:xfrm>
          <a:prstGeom prst="rect">
            <a:avLst/>
          </a:prstGeom>
          <a:solidFill>
            <a:srgbClr val="C9DBD8"/>
          </a:solidFill>
          <a:ln w="9525">
            <a:solidFill>
              <a:srgbClr val="C9DBD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797699" name="Rectangle 3"/>
          <p:cNvSpPr>
            <a:spLocks noChangeArrowheads="1"/>
          </p:cNvSpPr>
          <p:nvPr userDrawn="1"/>
        </p:nvSpPr>
        <p:spPr bwMode="auto">
          <a:xfrm>
            <a:off x="252413" y="0"/>
            <a:ext cx="131762" cy="6858000"/>
          </a:xfrm>
          <a:prstGeom prst="rect">
            <a:avLst/>
          </a:prstGeom>
          <a:solidFill>
            <a:srgbClr val="E6F2F2"/>
          </a:solidFill>
          <a:ln w="9525">
            <a:solidFill>
              <a:srgbClr val="E6F2F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797700" name="Rectangle 4"/>
          <p:cNvSpPr>
            <a:spLocks noChangeArrowheads="1"/>
          </p:cNvSpPr>
          <p:nvPr userDrawn="1"/>
        </p:nvSpPr>
        <p:spPr bwMode="auto">
          <a:xfrm>
            <a:off x="0" y="6642100"/>
            <a:ext cx="9144000" cy="215900"/>
          </a:xfrm>
          <a:prstGeom prst="rect">
            <a:avLst/>
          </a:prstGeom>
          <a:solidFill>
            <a:srgbClr val="7CA6A6"/>
          </a:solidFill>
          <a:ln w="9525">
            <a:solidFill>
              <a:srgbClr val="7CA6A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85763" y="157383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4008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Title</a:t>
            </a:r>
          </a:p>
        </p:txBody>
      </p:sp>
      <p:sp>
        <p:nvSpPr>
          <p:cNvPr id="797702" name="Rectangle 6"/>
          <p:cNvSpPr>
            <a:spLocks noChangeArrowheads="1"/>
          </p:cNvSpPr>
          <p:nvPr userDrawn="1"/>
        </p:nvSpPr>
        <p:spPr bwMode="auto">
          <a:xfrm>
            <a:off x="0" y="0"/>
            <a:ext cx="119063" cy="6669088"/>
          </a:xfrm>
          <a:prstGeom prst="rect">
            <a:avLst/>
          </a:prstGeom>
          <a:solidFill>
            <a:srgbClr val="7CA6A6"/>
          </a:solidFill>
          <a:ln w="9525">
            <a:solidFill>
              <a:srgbClr val="7CA6A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797703" name="Rectangle 7"/>
          <p:cNvSpPr>
            <a:spLocks noChangeArrowheads="1"/>
          </p:cNvSpPr>
          <p:nvPr userDrawn="1"/>
        </p:nvSpPr>
        <p:spPr bwMode="auto">
          <a:xfrm>
            <a:off x="0" y="-26988"/>
            <a:ext cx="9144000" cy="142876"/>
          </a:xfrm>
          <a:prstGeom prst="rect">
            <a:avLst/>
          </a:prstGeom>
          <a:solidFill>
            <a:srgbClr val="7CA6A6"/>
          </a:solidFill>
          <a:ln w="9525">
            <a:solidFill>
              <a:srgbClr val="7CA6A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797704" name="Line 8"/>
          <p:cNvSpPr>
            <a:spLocks noChangeShapeType="1"/>
          </p:cNvSpPr>
          <p:nvPr/>
        </p:nvSpPr>
        <p:spPr bwMode="auto">
          <a:xfrm>
            <a:off x="296863" y="813460"/>
            <a:ext cx="7585075" cy="0"/>
          </a:xfrm>
          <a:prstGeom prst="line">
            <a:avLst/>
          </a:prstGeom>
          <a:noFill/>
          <a:ln w="38100">
            <a:solidFill>
              <a:srgbClr val="E6F2F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79770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7638" y="6669088"/>
            <a:ext cx="331152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10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B2GM, Nov 2014</a:t>
            </a:r>
            <a:endParaRPr lang="de-DE" dirty="0"/>
          </a:p>
        </p:txBody>
      </p:sp>
      <p:sp>
        <p:nvSpPr>
          <p:cNvPr id="79770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42795" y="6666515"/>
            <a:ext cx="25463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0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 smtClean="0"/>
              <a:t>Laci Andricek, MPG Halbleiterlabor</a:t>
            </a:r>
            <a:endParaRPr lang="de-DE"/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304652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797709" name="Oval 13"/>
          <p:cNvSpPr>
            <a:spLocks noChangeArrowheads="1"/>
          </p:cNvSpPr>
          <p:nvPr userDrawn="1"/>
        </p:nvSpPr>
        <p:spPr bwMode="auto">
          <a:xfrm>
            <a:off x="566738" y="382808"/>
            <a:ext cx="179387" cy="180975"/>
          </a:xfrm>
          <a:prstGeom prst="ellipse">
            <a:avLst/>
          </a:prstGeom>
          <a:gradFill rotWithShape="1">
            <a:gsLst>
              <a:gs pos="0">
                <a:srgbClr val="7CA6A6">
                  <a:gamma/>
                  <a:shade val="46275"/>
                  <a:invGamma/>
                </a:srgbClr>
              </a:gs>
              <a:gs pos="50000">
                <a:srgbClr val="7CA6A6"/>
              </a:gs>
              <a:gs pos="100000">
                <a:srgbClr val="7CA6A6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4265240" y="6670895"/>
            <a:ext cx="455613" cy="1555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76F9865-C8D1-41C0-A188-E3828898930B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086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Tahoma" pitchFamily="34" charset="0"/>
        </a:defRPr>
      </a:lvl9pPr>
    </p:titleStyle>
    <p:bodyStyle>
      <a:lvl1pPr marL="812800" indent="-8128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168400" indent="-7112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3" panose="05040102010807070707" pitchFamily="18" charset="2"/>
        <a:buChar char="w"/>
        <a:defRPr sz="1400">
          <a:solidFill>
            <a:schemeClr val="tx1"/>
          </a:solidFill>
          <a:latin typeface="+mn-lt"/>
        </a:defRPr>
      </a:lvl2pPr>
      <a:lvl3pPr marL="1524000" indent="-609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Font typeface="Wingdings 3" panose="05040102010807070707" pitchFamily="18" charset="2"/>
        <a:buChar char="9"/>
        <a:defRPr sz="1200">
          <a:solidFill>
            <a:schemeClr val="tx1"/>
          </a:solidFill>
          <a:latin typeface="+mn-lt"/>
        </a:defRPr>
      </a:lvl3pPr>
      <a:lvl4pPr marL="1879600" indent="-5080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Font typeface="Wingdings 3" panose="05040102010807070707" pitchFamily="18" charset="2"/>
        <a:buChar char="9"/>
        <a:defRPr sz="1200">
          <a:solidFill>
            <a:schemeClr val="tx1"/>
          </a:solidFill>
          <a:latin typeface="+mn-lt"/>
        </a:defRPr>
      </a:lvl4pPr>
      <a:lvl5pPr marL="2336800" indent="-5080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Font typeface="Wingdings 3" panose="05040102010807070707" pitchFamily="18" charset="2"/>
        <a:buChar char="9"/>
        <a:defRPr sz="1200">
          <a:solidFill>
            <a:schemeClr val="tx1"/>
          </a:solidFill>
          <a:latin typeface="+mn-lt"/>
        </a:defRPr>
      </a:lvl5pPr>
      <a:lvl6pPr marL="2794000" indent="-508000" algn="l" rtl="0" fontAlgn="base">
        <a:spcBef>
          <a:spcPct val="20000"/>
        </a:spcBef>
        <a:spcAft>
          <a:spcPct val="0"/>
        </a:spcAft>
        <a:buClr>
          <a:schemeClr val="tx1"/>
        </a:buClr>
        <a:defRPr sz="1200">
          <a:solidFill>
            <a:schemeClr val="tx1"/>
          </a:solidFill>
          <a:latin typeface="+mn-lt"/>
        </a:defRPr>
      </a:lvl6pPr>
      <a:lvl7pPr marL="3251200" indent="-508000" algn="l" rtl="0" fontAlgn="base">
        <a:spcBef>
          <a:spcPct val="20000"/>
        </a:spcBef>
        <a:spcAft>
          <a:spcPct val="0"/>
        </a:spcAft>
        <a:buClr>
          <a:schemeClr val="tx1"/>
        </a:buClr>
        <a:defRPr sz="1200">
          <a:solidFill>
            <a:schemeClr val="tx1"/>
          </a:solidFill>
          <a:latin typeface="+mn-lt"/>
        </a:defRPr>
      </a:lvl7pPr>
      <a:lvl8pPr marL="3708400" indent="-508000" algn="l" rtl="0" fontAlgn="base">
        <a:spcBef>
          <a:spcPct val="20000"/>
        </a:spcBef>
        <a:spcAft>
          <a:spcPct val="0"/>
        </a:spcAft>
        <a:buClr>
          <a:schemeClr val="tx1"/>
        </a:buClr>
        <a:defRPr sz="1200">
          <a:solidFill>
            <a:schemeClr val="tx1"/>
          </a:solidFill>
          <a:latin typeface="+mn-lt"/>
        </a:defRPr>
      </a:lvl8pPr>
      <a:lvl9pPr marL="4165600" indent="-508000" algn="l" rtl="0" fontAlgn="base">
        <a:spcBef>
          <a:spcPct val="20000"/>
        </a:spcBef>
        <a:spcAft>
          <a:spcPct val="0"/>
        </a:spcAft>
        <a:buClr>
          <a:schemeClr val="tx1"/>
        </a:buClr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Laci\1-Conferences-Talks\DEPFET-MEETINGS\2015-01-Prag\IMG_166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2000"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7336"/>
          <a:stretch/>
        </p:blipFill>
        <p:spPr bwMode="auto">
          <a:xfrm>
            <a:off x="1" y="0"/>
            <a:ext cx="9144000" cy="682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B2GM, Nov 2014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Laci Andricek, MPG Halbleiterlabor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52D20-2352-4749-B7C5-DD441254C40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7" name="Textfeld 6"/>
          <p:cNvSpPr txBox="1"/>
          <p:nvPr/>
        </p:nvSpPr>
        <p:spPr>
          <a:xfrm>
            <a:off x="1511661" y="1482157"/>
            <a:ext cx="6120680" cy="172293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3200" dirty="0" smtClean="0">
                <a:solidFill>
                  <a:schemeClr val="bg1"/>
                </a:solidFill>
              </a:rPr>
              <a:t>PXD Ladder </a:t>
            </a:r>
            <a:r>
              <a:rPr lang="en-US" sz="3200" dirty="0" smtClean="0">
                <a:solidFill>
                  <a:schemeClr val="bg1"/>
                </a:solidFill>
              </a:rPr>
              <a:t>Assembly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sz="3200" dirty="0">
              <a:solidFill>
                <a:schemeClr val="bg1"/>
              </a:solidFill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3200" dirty="0" smtClean="0">
                <a:solidFill>
                  <a:schemeClr val="bg1"/>
                </a:solidFill>
              </a:rPr>
              <a:t>- </a:t>
            </a:r>
            <a:r>
              <a:rPr lang="en-US" sz="3200" dirty="0" smtClean="0">
                <a:solidFill>
                  <a:schemeClr val="bg1"/>
                </a:solidFill>
              </a:rPr>
              <a:t>Conceptual design of jigs - 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52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4: testing and storage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B2GM, Nov 2014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Laci Andricek, MPG Halbleiterlabor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52D20-2352-4749-B7C5-DD441254C40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14338" name="Picture 2" descr="D:\Laci\2-Projects\Belle-II\Module\Assembly\Sequence\V1-12_LUJ-Kc_Kapton_cover_fr_Transpor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50" y="872715"/>
            <a:ext cx="7901394" cy="5643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48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5: the tricky part – turn it around..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B2GM, Nov 2014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Laci Andricek, MPG Halbleiterlabor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52D20-2352-4749-B7C5-DD441254C40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15362" name="Picture 2" descr="D:\Laci\2-Projects\Belle-II\Module\Assembly\Sequence\V1-13_LUJ_Vorbereitung_zum_Sensor_wend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728" y="1124744"/>
            <a:ext cx="733425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24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5: the tricky part – turn it around..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B2GM, Nov 2014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Laci Andricek, MPG Halbleiterlabor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52D20-2352-4749-B7C5-DD441254C40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16386" name="Picture 2" descr="D:\Laci\2-Projects\Belle-II\Module\Assembly\Sequence\V1-14_LUJ_G_Gluing_jig_aufbringen_und_ansaug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944724"/>
            <a:ext cx="733425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28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5: the tricky part – turn it around..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B2GM, Nov 2014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Laci Andricek, MPG Halbleiterlabor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52D20-2352-4749-B7C5-DD441254C40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17410" name="Picture 2" descr="D:\Laci\2-Projects\Belle-II\Module\Assembly\Sequence\V1-15_LUJ-Kc_Kapton_cover_entfern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728" y="1052736"/>
            <a:ext cx="733425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Laci\2-Projects\Belle-II\Module\Assembly\Sequence\V1-15_LUJ-Kc_Kapton_cover_entfern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048" y="1052736"/>
            <a:ext cx="733425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40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5: the tricky part – turn it around..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B2GM, Nov 2014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Laci Andricek, MPG Halbleiterlabor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52D20-2352-4749-B7C5-DD441254C40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18434" name="Picture 2" descr="D:\Laci\2-Projects\Belle-II\Module\Assembly\Sequence\V1-16_LUJ_wend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37" y="1052736"/>
            <a:ext cx="733425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38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5: the tricky part – turn it around..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B2GM, Nov 2014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Laci Andricek, MPG Halbleiterlabor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52D20-2352-4749-B7C5-DD441254C40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19458" name="Picture 2" descr="D:\Laci\2-Projects\Belle-II\Module\Assembly\Sequence\V1-17_LUJ-Bm_Base_jig_modul_enfern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24" y="1070570"/>
            <a:ext cx="733425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3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6: screen printing of the adhesive – opt. 1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B2GM, Nov 2014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Laci Andricek, MPG Halbleiterlabor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52D20-2352-4749-B7C5-DD441254C40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20482" name="Picture 2" descr="D:\Laci\2-Projects\Belle-II\Module\Assembly\Sequence\V1-18_LUJ-Gc_Gluing_cover_montier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728" y="1196752"/>
            <a:ext cx="733425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D:\Laci\2-Projects\Belle-II\Module\Assembly\Sequence\V1-20_LUJ-Gf_Gluing_form_entfern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2873119" cy="20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0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6: screen printing of the adhesive – opt. 2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B2GM, Nov 2014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Laci Andricek, MPG Halbleiterlabor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52D20-2352-4749-B7C5-DD441254C40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21506" name="Picture 2" descr="D:\Laci\2-Projects\Belle-II\Module\Assembly\Sequence\Glue-screenprint-ver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1088740"/>
            <a:ext cx="733425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68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7: alignment and gluing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B2GM, Nov 2014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Laci Andricek, MPG Halbleiterlabor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52D20-2352-4749-B7C5-DD441254C40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22530" name="Picture 2" descr="D:\Laci\2-Projects\Belle-II\Module\Assembly\Sequence\V1-28_LUJ-Bl_Base_jig_ladder_vorbereit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728" y="908720"/>
            <a:ext cx="733425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71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8: turn back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B2GM, Nov 2014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Laci Andricek, MPG Halbleiterlabor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52D20-2352-4749-B7C5-DD441254C40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23554" name="Picture 2" descr="D:\Laci\2-Projects\Belle-II\Module\Assembly\Sequence\V1-30_LUJ-Bl_Base_jig_ladder_abheb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728" y="1196752"/>
            <a:ext cx="733425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56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Mission</a:t>
            </a:r>
            <a:endParaRPr lang="en-US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B2GM, Nov 2014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Laci Andricek, MPG Halbleiterlabor</a:t>
            </a:r>
            <a:endParaRPr lang="de-DE" dirty="0"/>
          </a:p>
        </p:txBody>
      </p:sp>
      <p:sp>
        <p:nvSpPr>
          <p:cNvPr id="55" name="Foliennummernplatzhalt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52D20-2352-4749-B7C5-DD441254C40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" name="Textfeld 3"/>
          <p:cNvSpPr txBox="1"/>
          <p:nvPr/>
        </p:nvSpPr>
        <p:spPr>
          <a:xfrm>
            <a:off x="1966547" y="908720"/>
            <a:ext cx="5508612" cy="38884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b="1" dirty="0" smtClean="0"/>
              <a:t>Join two modules to one ladder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dirty="0" smtClean="0"/>
          </a:p>
          <a:p>
            <a:pPr algn="l"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Modules: </a:t>
            </a:r>
          </a:p>
          <a:p>
            <a:pPr algn="l">
              <a:spcBef>
                <a:spcPts val="100"/>
              </a:spcBef>
              <a:spcAft>
                <a:spcPts val="100"/>
              </a:spcAft>
            </a:pPr>
            <a:endParaRPr lang="en-US" dirty="0" smtClean="0"/>
          </a:p>
          <a:p>
            <a:pPr marL="741953" lvl="1" indent="-285750" algn="l">
              <a:spcBef>
                <a:spcPts val="100"/>
              </a:spcBef>
              <a:spcAft>
                <a:spcPts val="100"/>
              </a:spcAft>
              <a:buFont typeface="Wingdings 3" panose="05040102010807070707" pitchFamily="18" charset="2"/>
              <a:buChar char="w"/>
            </a:pPr>
            <a:r>
              <a:rPr lang="en-US" dirty="0" smtClean="0"/>
              <a:t>fully assembled half-ladder</a:t>
            </a:r>
          </a:p>
          <a:p>
            <a:pPr marL="741953" lvl="1" indent="-285750" algn="l">
              <a:spcBef>
                <a:spcPts val="100"/>
              </a:spcBef>
              <a:spcAft>
                <a:spcPts val="100"/>
              </a:spcAft>
              <a:buFont typeface="Wingdings 3" panose="05040102010807070707" pitchFamily="18" charset="2"/>
              <a:buChar char="w"/>
            </a:pPr>
            <a:r>
              <a:rPr lang="en-US" dirty="0"/>
              <a:t>e</a:t>
            </a:r>
            <a:r>
              <a:rPr lang="en-US" dirty="0" smtClean="0"/>
              <a:t>lectrically fully functional</a:t>
            </a:r>
          </a:p>
          <a:p>
            <a:pPr marL="741953" lvl="1" indent="-285750" algn="l">
              <a:spcBef>
                <a:spcPts val="100"/>
              </a:spcBef>
              <a:spcAft>
                <a:spcPts val="100"/>
              </a:spcAft>
              <a:buFont typeface="Wingdings 3" panose="05040102010807070707" pitchFamily="18" charset="2"/>
              <a:buChar char="w"/>
            </a:pPr>
            <a:r>
              <a:rPr lang="en-US" dirty="0" smtClean="0"/>
              <a:t>Interconnect to rest of world through </a:t>
            </a:r>
            <a:r>
              <a:rPr lang="en-US" dirty="0" err="1" smtClean="0"/>
              <a:t>kapton</a:t>
            </a:r>
            <a:endParaRPr lang="en-US" dirty="0" smtClean="0"/>
          </a:p>
          <a:p>
            <a:pPr marL="741953" lvl="1" indent="-285750" algn="l">
              <a:spcBef>
                <a:spcPts val="100"/>
              </a:spcBef>
              <a:spcAft>
                <a:spcPts val="100"/>
              </a:spcAft>
              <a:buFont typeface="Wingdings 3" panose="05040102010807070707" pitchFamily="18" charset="2"/>
              <a:buChar char="w"/>
            </a:pPr>
            <a:r>
              <a:rPr lang="en-US" dirty="0"/>
              <a:t>f</a:t>
            </a:r>
            <a:r>
              <a:rPr lang="en-US" dirty="0" smtClean="0"/>
              <a:t>ully tested</a:t>
            </a:r>
          </a:p>
          <a:p>
            <a:pPr marL="741953" lvl="1" indent="-285750" algn="l">
              <a:spcBef>
                <a:spcPts val="100"/>
              </a:spcBef>
              <a:spcAft>
                <a:spcPts val="100"/>
              </a:spcAft>
              <a:buFont typeface="Wingdings 3" panose="05040102010807070707" pitchFamily="18" charset="2"/>
              <a:buChar char="w"/>
            </a:pPr>
            <a:endParaRPr lang="en-US" dirty="0" smtClean="0"/>
          </a:p>
          <a:p>
            <a:pPr algn="l"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Ladders:</a:t>
            </a:r>
          </a:p>
          <a:p>
            <a:pPr algn="l">
              <a:spcBef>
                <a:spcPts val="100"/>
              </a:spcBef>
              <a:spcAft>
                <a:spcPts val="100"/>
              </a:spcAft>
            </a:pPr>
            <a:endParaRPr lang="en-US" dirty="0" smtClean="0"/>
          </a:p>
          <a:p>
            <a:pPr marL="741953" lvl="1" indent="-285750" algn="l">
              <a:spcBef>
                <a:spcPts val="100"/>
              </a:spcBef>
              <a:spcAft>
                <a:spcPts val="100"/>
              </a:spcAft>
              <a:buFont typeface="Wingdings 3" panose="05040102010807070707" pitchFamily="18" charset="2"/>
              <a:buChar char="w"/>
            </a:pPr>
            <a:r>
              <a:rPr lang="en-US" dirty="0" smtClean="0"/>
              <a:t>Ready to be installed in PXD support structure</a:t>
            </a:r>
            <a:endParaRPr lang="en-US" dirty="0" smtClean="0"/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02000" y="4797152"/>
            <a:ext cx="7237705" cy="174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379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8: turn back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B2GM, Nov 2014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Laci Andricek, MPG Halbleiterlabor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52D20-2352-4749-B7C5-DD441254C40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24578" name="Picture 2" descr="D:\Laci\2-Projects\Belle-II\Module\Assembly\Sequence\V1-31_LUJ-Bl_Base_jig_ladder_wend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728" y="1052736"/>
            <a:ext cx="733425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10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8: turn back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B2GM, Nov 2014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Laci Andricek, MPG Halbleiterlabor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52D20-2352-4749-B7C5-DD441254C40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25602" name="Picture 2" descr="D:\Laci\2-Projects\Belle-II\Module\Assembly\Sequence\V1-32_LUJ-Bl_Gluing_jig_entfern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728" y="1196752"/>
            <a:ext cx="733425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71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9: test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B2GM, Nov 2014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Laci Andricek, MPG Halbleiterlabor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52D20-2352-4749-B7C5-DD441254C40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26626" name="Picture 2" descr="D:\Laci\2-Projects\Belle-II\Module\Assembly\Sequence\V1-34_LUJ-Lc_ladder_cover_anbring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728" y="1052736"/>
            <a:ext cx="733425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57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10: pack and store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B2GM, Nov 2014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Laci Andricek, MPG Halbleiterlabor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52D20-2352-4749-B7C5-DD441254C40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27650" name="Picture 2" descr="D:\Laci\2-Projects\Belle-II\Module\Assembly\Sequence\V1-36_LUJ-Sc_store_cover_anbring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728" y="1042220"/>
            <a:ext cx="733425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40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Summary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B2GM, Nov 2014</a:t>
            </a:r>
            <a:endParaRPr lang="de-DE" alt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 smtClean="0"/>
              <a:t>Laci Andricek, MPG Halbleiterlabor</a:t>
            </a:r>
            <a:endParaRPr lang="de-DE" alt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767AE-C9BE-4E13-B139-6134C2DA75A4}" type="slidenum">
              <a:rPr lang="en-US" altLang="en-US" smtClean="0"/>
              <a:pPr/>
              <a:t>24</a:t>
            </a:fld>
            <a:endParaRPr lang="en-US" alt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6053" y="1556792"/>
            <a:ext cx="8229600" cy="4525962"/>
          </a:xfrm>
        </p:spPr>
        <p:txBody>
          <a:bodyPr/>
          <a:lstStyle/>
          <a:p>
            <a:r>
              <a:rPr lang="en-US" dirty="0" smtClean="0"/>
              <a:t>:- please allow me not to summarize … </a:t>
            </a:r>
            <a:r>
              <a:rPr lang="en-US" dirty="0" err="1" smtClean="0"/>
              <a:t>puuuuuu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:- this is a concept, a very elaborated one, but still a concept</a:t>
            </a:r>
            <a:endParaRPr lang="en-US" dirty="0" smtClean="0"/>
          </a:p>
          <a:p>
            <a:r>
              <a:rPr lang="en-US" dirty="0" smtClean="0"/>
              <a:t>	</a:t>
            </a:r>
            <a:endParaRPr lang="en-US" dirty="0"/>
          </a:p>
          <a:p>
            <a:r>
              <a:rPr lang="en-US" dirty="0" smtClean="0"/>
              <a:t>:- we have start with prototypes, practice (screen printing, handling ..), and optimize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3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trials 2010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B2GM, Nov 2014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Laci Andricek, MPG Halbleiterlabor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52D20-2352-4749-B7C5-DD441254C40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7" name="Textfeld 6"/>
          <p:cNvSpPr txBox="1"/>
          <p:nvPr/>
        </p:nvSpPr>
        <p:spPr>
          <a:xfrm>
            <a:off x="682730" y="1052736"/>
            <a:ext cx="5832648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algn="l"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:- thinned silicon dummies, 50 µm “sensitive”</a:t>
            </a:r>
          </a:p>
          <a:p>
            <a:pPr algn="l"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:- fully manual, just to test feasibility</a:t>
            </a:r>
            <a:endParaRPr lang="en-US" dirty="0" smtClean="0"/>
          </a:p>
        </p:txBody>
      </p:sp>
      <p:pic>
        <p:nvPicPr>
          <p:cNvPr id="8" name="Picture 2" descr="D:\Laci\2-Projects\Belle-II\Dummies\ThinDummies\Klebung\nachKlebungGrosseLadder\DSC_0020-cro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668" y="1808820"/>
            <a:ext cx="6130243" cy="1968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Laci\2-Projects\Belle-II\Module\Assembly\1st-trials-Profiler\2-top-glue-upper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957168"/>
            <a:ext cx="3402378" cy="255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:\Laci\2-Projects\Belle-II\Module\Assembly\1st-trials-Profiler\2-top-glue-lower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79" y="3957168"/>
            <a:ext cx="3402378" cy="255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53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then: in principle okay..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B2GM, Nov 2014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Laci Andricek, MPG Halbleiterlabor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52D20-2352-4749-B7C5-DD441254C40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8" name="Textfeld 7"/>
          <p:cNvSpPr txBox="1"/>
          <p:nvPr/>
        </p:nvSpPr>
        <p:spPr>
          <a:xfrm>
            <a:off x="647564" y="1196752"/>
            <a:ext cx="6516724" cy="158417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algn="l">
              <a:spcBef>
                <a:spcPts val="100"/>
              </a:spcBef>
              <a:spcAft>
                <a:spcPts val="100"/>
              </a:spcAft>
            </a:pPr>
            <a:r>
              <a:rPr lang="en-US" dirty="0"/>
              <a:t>:- joint between two modules very stable!</a:t>
            </a:r>
          </a:p>
          <a:p>
            <a:pPr algn="l"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:- alignment and procedure need improvement</a:t>
            </a:r>
          </a:p>
          <a:p>
            <a:pPr algn="l"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:- still, can do it better …</a:t>
            </a:r>
          </a:p>
          <a:p>
            <a:pPr algn="l"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:- but need dedicated jigs for this job!</a:t>
            </a:r>
            <a:endParaRPr lang="en-US" dirty="0" smtClean="0"/>
          </a:p>
        </p:txBody>
      </p:sp>
      <p:pic>
        <p:nvPicPr>
          <p:cNvPr id="9" name="Picture 2" descr="D:\Laci\2-Projects\Belle-II\Module\Assembly\1st-trials-Profiler\3-top_3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83" y="2671728"/>
            <a:ext cx="3663407" cy="366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D:\Laci\2-Projects\Belle-II\Module\Assembly\1st-trials-Profiler\1-lower-lin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98" t="9613" r="1133" b="41473"/>
          <a:stretch/>
        </p:blipFill>
        <p:spPr bwMode="auto">
          <a:xfrm>
            <a:off x="4499992" y="2421859"/>
            <a:ext cx="4203333" cy="391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77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B2GM, Nov 2014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Laci Andricek, MPG Halbleiterlabor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52D20-2352-4749-B7C5-DD441254C40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7" name="Textfeld 6"/>
          <p:cNvSpPr txBox="1"/>
          <p:nvPr/>
        </p:nvSpPr>
        <p:spPr>
          <a:xfrm>
            <a:off x="791580" y="908720"/>
            <a:ext cx="7596844" cy="500455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algn="l"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The jigs should allow:</a:t>
            </a:r>
          </a:p>
          <a:p>
            <a:pPr algn="l">
              <a:spcBef>
                <a:spcPts val="100"/>
              </a:spcBef>
              <a:spcAft>
                <a:spcPts val="100"/>
              </a:spcAft>
            </a:pPr>
            <a:endParaRPr lang="en-US" dirty="0" smtClean="0"/>
          </a:p>
          <a:p>
            <a:pPr algn="l">
              <a:spcBef>
                <a:spcPts val="100"/>
              </a:spcBef>
              <a:spcAft>
                <a:spcPts val="100"/>
              </a:spcAft>
            </a:pPr>
            <a:r>
              <a:rPr lang="en-US" dirty="0"/>
              <a:t>	</a:t>
            </a:r>
            <a:r>
              <a:rPr lang="en-US" dirty="0" smtClean="0"/>
              <a:t>:- safe storage and transport of modules and ladders</a:t>
            </a:r>
          </a:p>
          <a:p>
            <a:pPr algn="l">
              <a:spcBef>
                <a:spcPts val="100"/>
              </a:spcBef>
              <a:spcAft>
                <a:spcPts val="100"/>
              </a:spcAft>
            </a:pPr>
            <a:r>
              <a:rPr lang="en-US" dirty="0"/>
              <a:t>	</a:t>
            </a:r>
            <a:r>
              <a:rPr lang="en-US" dirty="0" smtClean="0"/>
              <a:t>:- support for SMD mounting</a:t>
            </a:r>
          </a:p>
          <a:p>
            <a:pPr algn="l">
              <a:spcBef>
                <a:spcPts val="100"/>
              </a:spcBef>
              <a:spcAft>
                <a:spcPts val="100"/>
              </a:spcAft>
            </a:pPr>
            <a:r>
              <a:rPr lang="en-US" dirty="0"/>
              <a:t>	</a:t>
            </a:r>
            <a:r>
              <a:rPr lang="en-US" dirty="0" smtClean="0"/>
              <a:t>:- module testing on the probe stations</a:t>
            </a:r>
          </a:p>
          <a:p>
            <a:pPr algn="l">
              <a:spcBef>
                <a:spcPts val="100"/>
              </a:spcBef>
              <a:spcAft>
                <a:spcPts val="100"/>
              </a:spcAft>
            </a:pPr>
            <a:r>
              <a:rPr lang="en-US" dirty="0"/>
              <a:t>	</a:t>
            </a:r>
            <a:r>
              <a:rPr lang="en-US" dirty="0" smtClean="0"/>
              <a:t>:- support for </a:t>
            </a:r>
            <a:r>
              <a:rPr lang="en-US" dirty="0" err="1" smtClean="0"/>
              <a:t>kapton</a:t>
            </a:r>
            <a:r>
              <a:rPr lang="en-US" dirty="0" smtClean="0"/>
              <a:t> attachment (soldering)</a:t>
            </a:r>
          </a:p>
          <a:p>
            <a:pPr algn="l">
              <a:spcBef>
                <a:spcPts val="100"/>
              </a:spcBef>
              <a:spcAft>
                <a:spcPts val="100"/>
              </a:spcAft>
            </a:pPr>
            <a:r>
              <a:rPr lang="en-US" dirty="0"/>
              <a:t>	</a:t>
            </a:r>
            <a:r>
              <a:rPr lang="en-US" dirty="0" smtClean="0"/>
              <a:t>:- support for wire bonding</a:t>
            </a:r>
          </a:p>
          <a:p>
            <a:pPr algn="l">
              <a:spcBef>
                <a:spcPts val="100"/>
              </a:spcBef>
              <a:spcAft>
                <a:spcPts val="100"/>
              </a:spcAft>
            </a:pPr>
            <a:r>
              <a:rPr lang="en-US" dirty="0"/>
              <a:t>	</a:t>
            </a:r>
            <a:r>
              <a:rPr lang="en-US" dirty="0" smtClean="0"/>
              <a:t>:- support for module testing</a:t>
            </a:r>
          </a:p>
          <a:p>
            <a:pPr algn="l">
              <a:spcBef>
                <a:spcPts val="100"/>
              </a:spcBef>
              <a:spcAft>
                <a:spcPts val="100"/>
              </a:spcAft>
            </a:pPr>
            <a:r>
              <a:rPr lang="en-US" dirty="0"/>
              <a:t>	</a:t>
            </a:r>
            <a:r>
              <a:rPr lang="en-US" dirty="0" smtClean="0"/>
              <a:t>:- glue dispensing for butt-joint and for ceramic inserts</a:t>
            </a:r>
          </a:p>
          <a:p>
            <a:pPr algn="l">
              <a:spcBef>
                <a:spcPts val="100"/>
              </a:spcBef>
              <a:spcAft>
                <a:spcPts val="100"/>
              </a:spcAft>
            </a:pPr>
            <a:r>
              <a:rPr lang="en-US" dirty="0"/>
              <a:t>	</a:t>
            </a:r>
            <a:r>
              <a:rPr lang="en-US" dirty="0" smtClean="0"/>
              <a:t>:- alignment of two half-modules</a:t>
            </a:r>
          </a:p>
          <a:p>
            <a:pPr algn="l">
              <a:spcBef>
                <a:spcPts val="100"/>
              </a:spcBef>
              <a:spcAft>
                <a:spcPts val="100"/>
              </a:spcAft>
            </a:pPr>
            <a:r>
              <a:rPr lang="en-US" dirty="0"/>
              <a:t>	</a:t>
            </a:r>
            <a:r>
              <a:rPr lang="en-US" dirty="0" smtClean="0"/>
              <a:t>:- support during room temperature curing of the joint</a:t>
            </a:r>
          </a:p>
          <a:p>
            <a:pPr algn="l">
              <a:spcBef>
                <a:spcPts val="100"/>
              </a:spcBef>
              <a:spcAft>
                <a:spcPts val="100"/>
              </a:spcAft>
            </a:pPr>
            <a:endParaRPr lang="en-US" dirty="0"/>
          </a:p>
          <a:p>
            <a:pPr algn="l"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After some discussions and meetings at MPP and HLL:</a:t>
            </a:r>
          </a:p>
          <a:p>
            <a:pPr algn="l">
              <a:spcBef>
                <a:spcPts val="100"/>
              </a:spcBef>
              <a:spcAft>
                <a:spcPts val="100"/>
              </a:spcAft>
            </a:pPr>
            <a:endParaRPr lang="en-US" dirty="0" smtClean="0"/>
          </a:p>
          <a:p>
            <a:pPr algn="l"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	</a:t>
            </a:r>
            <a:r>
              <a:rPr lang="en-US" dirty="0" smtClean="0">
                <a:sym typeface="Wingdings" panose="05000000000000000000" pitchFamily="2" charset="2"/>
              </a:rPr>
              <a:t> Ladder Assembly Sequence</a:t>
            </a:r>
            <a:endParaRPr lang="en-US" dirty="0"/>
          </a:p>
          <a:p>
            <a:pPr algn="l">
              <a:spcBef>
                <a:spcPts val="100"/>
              </a:spcBef>
              <a:spcAft>
                <a:spcPts val="100"/>
              </a:spcAft>
            </a:pPr>
            <a:r>
              <a:rPr lang="en-US" dirty="0" smtClean="0">
                <a:sym typeface="Wingdings" panose="05000000000000000000" pitchFamily="2" charset="2"/>
              </a:rPr>
              <a:t>	 Concept of the “Ladder Universal Jig”, drawn by </a:t>
            </a:r>
            <a:r>
              <a:rPr lang="en-US" dirty="0" err="1" smtClean="0">
                <a:sym typeface="Wingdings" panose="05000000000000000000" pitchFamily="2" charset="2"/>
              </a:rPr>
              <a:t>Tscharlie</a:t>
            </a:r>
            <a:endParaRPr lang="en-US" dirty="0" smtClean="0"/>
          </a:p>
          <a:p>
            <a:pPr algn="l">
              <a:spcBef>
                <a:spcPts val="100"/>
              </a:spcBef>
              <a:spcAft>
                <a:spcPts val="1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67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D:\Laci\2-Projects\Belle-II\Module\Assembly\Sequence\V1-04_LUJ-Tc_Transport_cov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492" y="3040417"/>
            <a:ext cx="4475653" cy="319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0: preparation 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B2GM, Nov 2014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Laci Andricek, MPG Halbleiterlabor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52D20-2352-4749-B7C5-DD441254C40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Textfeld 6"/>
          <p:cNvSpPr txBox="1"/>
          <p:nvPr/>
        </p:nvSpPr>
        <p:spPr>
          <a:xfrm>
            <a:off x="1043608" y="964031"/>
            <a:ext cx="6624736" cy="27003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algn="l"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:- Wafers are cut, modules go through final clean at HLL</a:t>
            </a:r>
          </a:p>
          <a:p>
            <a:pPr algn="l"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:- pack modules into 4’ gel-</a:t>
            </a:r>
            <a:r>
              <a:rPr lang="en-US" dirty="0" err="1" smtClean="0"/>
              <a:t>paks</a:t>
            </a:r>
            <a:r>
              <a:rPr lang="en-US" dirty="0" smtClean="0"/>
              <a:t>, send to IZM for FC</a:t>
            </a:r>
          </a:p>
          <a:p>
            <a:pPr algn="l"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:- FC on Si support jigs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smtClean="0"/>
              <a:t>designed and made by IZM)</a:t>
            </a:r>
          </a:p>
          <a:p>
            <a:pPr algn="l"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:- FC and X-ray at IZM</a:t>
            </a:r>
          </a:p>
          <a:p>
            <a:pPr algn="l"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:- in gel-</a:t>
            </a:r>
            <a:r>
              <a:rPr lang="en-US" dirty="0" err="1" smtClean="0"/>
              <a:t>paks</a:t>
            </a:r>
            <a:r>
              <a:rPr lang="en-US" dirty="0" smtClean="0"/>
              <a:t> back to HLL </a:t>
            </a:r>
            <a:r>
              <a:rPr lang="en-US" dirty="0" smtClean="0">
                <a:sym typeface="Wingdings" panose="05000000000000000000" pitchFamily="2" charset="2"/>
              </a:rPr>
              <a:t> inspect, X-ray on sub-sample</a:t>
            </a:r>
          </a:p>
          <a:p>
            <a:pPr algn="l">
              <a:spcBef>
                <a:spcPts val="100"/>
              </a:spcBef>
              <a:spcAft>
                <a:spcPts val="100"/>
              </a:spcAft>
            </a:pPr>
            <a:r>
              <a:rPr lang="en-US" dirty="0" smtClean="0">
                <a:sym typeface="Wingdings" panose="05000000000000000000" pitchFamily="2" charset="2"/>
              </a:rPr>
              <a:t>:- place into transport jig, label ..</a:t>
            </a:r>
          </a:p>
          <a:p>
            <a:pPr algn="l">
              <a:spcBef>
                <a:spcPts val="100"/>
              </a:spcBef>
              <a:spcAft>
                <a:spcPts val="100"/>
              </a:spcAft>
            </a:pPr>
            <a:endParaRPr lang="en-US" dirty="0" smtClean="0">
              <a:sym typeface="Wingdings" panose="05000000000000000000" pitchFamily="2" charset="2"/>
            </a:endParaRPr>
          </a:p>
          <a:p>
            <a:pPr algn="l">
              <a:spcBef>
                <a:spcPts val="100"/>
              </a:spcBef>
              <a:spcAft>
                <a:spcPts val="100"/>
              </a:spcAft>
            </a:pPr>
            <a:endParaRPr lang="en-US" dirty="0">
              <a:sym typeface="Wingdings" panose="05000000000000000000" pitchFamily="2" charset="2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 smtClean="0">
                <a:sym typeface="Wingdings" panose="05000000000000000000" pitchFamily="2" charset="2"/>
              </a:rPr>
              <a:t> From this point, the module stays in the jig!</a:t>
            </a:r>
            <a:endParaRPr lang="en-US" dirty="0">
              <a:sym typeface="Wingdings" panose="05000000000000000000" pitchFamily="2" charset="2"/>
            </a:endParaRPr>
          </a:p>
          <a:p>
            <a:pPr algn="l"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 </a:t>
            </a:r>
          </a:p>
          <a:p>
            <a:pPr algn="l"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  </a:t>
            </a:r>
            <a:endParaRPr lang="en-US" dirty="0" smtClean="0"/>
          </a:p>
        </p:txBody>
      </p:sp>
      <p:pic>
        <p:nvPicPr>
          <p:cNvPr id="10242" name="Picture 2" descr="D:\Laci\2-Projects\Belle-II\Module\Assembly\Sequence\V1-01_LUJ-Bm_Base_jig_modu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30" y="3789040"/>
            <a:ext cx="3915146" cy="279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2221616" y="5891801"/>
            <a:ext cx="1728192" cy="4572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Base module jig</a:t>
            </a:r>
            <a:endParaRPr lang="en-US" dirty="0" smtClean="0"/>
          </a:p>
        </p:txBody>
      </p:sp>
      <p:sp>
        <p:nvSpPr>
          <p:cNvPr id="11" name="Textfeld 10"/>
          <p:cNvSpPr txBox="1"/>
          <p:nvPr/>
        </p:nvSpPr>
        <p:spPr>
          <a:xfrm>
            <a:off x="7128284" y="5577433"/>
            <a:ext cx="1728192" cy="99857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b</a:t>
            </a:r>
            <a:r>
              <a:rPr lang="en-US" dirty="0" smtClean="0"/>
              <a:t>ase module jig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/>
              <a:t>t</a:t>
            </a:r>
            <a:r>
              <a:rPr lang="en-US" dirty="0" smtClean="0"/>
              <a:t>ransport base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cover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2134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SMD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B2GM, Nov 2014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Laci Andricek, MPG Halbleiterlabor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52D20-2352-4749-B7C5-DD441254C40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7" name="Textfeld 6"/>
          <p:cNvSpPr txBox="1"/>
          <p:nvPr/>
        </p:nvSpPr>
        <p:spPr>
          <a:xfrm>
            <a:off x="683568" y="1160748"/>
            <a:ext cx="7848872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algn="l"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:- modules in transport box shipped to NTC for SMD</a:t>
            </a:r>
          </a:p>
          <a:p>
            <a:pPr algn="l"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:- disassemble, remove base module jig transport box</a:t>
            </a:r>
          </a:p>
          <a:p>
            <a:pPr algn="l"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:- Vacuum channels in base module jig fit to vacuum channels at NTC equip.</a:t>
            </a:r>
            <a:endParaRPr lang="en-US" dirty="0" smtClean="0"/>
          </a:p>
        </p:txBody>
      </p:sp>
      <p:pic>
        <p:nvPicPr>
          <p:cNvPr id="11266" name="Picture 2" descr="D:\Laci\2-Projects\Belle-II\Module\Assembly\Sequence\V1-05_LUJ_Sensor_bei_NT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01" y="2075148"/>
            <a:ext cx="6282405" cy="448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96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Probe station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B2GM, Nov 2014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Laci Andricek, MPG Halbleiterlabor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52D20-2352-4749-B7C5-DD441254C40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12290" name="Picture 2" descr="D:\Laci\2-Projects\Belle-II\Module\Assembly\Sequence\V1-06_LUJ-Cp_Sensor_mit_cooling_pla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88" y="908720"/>
            <a:ext cx="7567876" cy="540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544533" y="915650"/>
            <a:ext cx="5787219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algn="l"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:- cooling plate</a:t>
            </a:r>
          </a:p>
          <a:p>
            <a:pPr algn="l"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:- optional cooling during test, sensor held by vacuum</a:t>
            </a:r>
          </a:p>
          <a:p>
            <a:pPr algn="l"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:- cover over </a:t>
            </a:r>
            <a:r>
              <a:rPr lang="en-US" dirty="0" err="1" smtClean="0"/>
              <a:t>sens.</a:t>
            </a:r>
            <a:r>
              <a:rPr lang="en-US" dirty="0" smtClean="0"/>
              <a:t> area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5546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Laci\2-Projects\Belle-II\Module\Assembly\Sequence\V1-08_LUJ-K_Kapton_jig_fr_Positionierun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0"/>
          <a:stretch/>
        </p:blipFill>
        <p:spPr bwMode="auto">
          <a:xfrm>
            <a:off x="1511660" y="930554"/>
            <a:ext cx="7577485" cy="560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</a:t>
            </a:r>
            <a:r>
              <a:rPr lang="en-US" dirty="0" err="1" smtClean="0"/>
              <a:t>Kapton</a:t>
            </a:r>
            <a:r>
              <a:rPr lang="en-US" dirty="0" smtClean="0"/>
              <a:t> attachment 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B2GM, Nov 2014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Laci Andricek, MPG Halbleiterlabor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52D20-2352-4749-B7C5-DD441254C40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Textfeld 6"/>
          <p:cNvSpPr txBox="1"/>
          <p:nvPr/>
        </p:nvSpPr>
        <p:spPr>
          <a:xfrm>
            <a:off x="526531" y="944724"/>
            <a:ext cx="6601753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algn="l"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:- attach light </a:t>
            </a:r>
            <a:r>
              <a:rPr lang="en-US" dirty="0" smtClean="0"/>
              <a:t>weight </a:t>
            </a:r>
            <a:r>
              <a:rPr lang="en-US" dirty="0" err="1" smtClean="0"/>
              <a:t>kapton</a:t>
            </a:r>
            <a:r>
              <a:rPr lang="en-US" dirty="0" smtClean="0"/>
              <a:t> jig to base module jig</a:t>
            </a:r>
          </a:p>
          <a:p>
            <a:pPr algn="l"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:- all necessary features for </a:t>
            </a:r>
            <a:r>
              <a:rPr lang="en-US" dirty="0" err="1" smtClean="0"/>
              <a:t>kapton</a:t>
            </a:r>
            <a:r>
              <a:rPr lang="en-US" dirty="0" smtClean="0"/>
              <a:t> </a:t>
            </a:r>
            <a:r>
              <a:rPr lang="en-US" dirty="0" err="1" smtClean="0"/>
              <a:t>vapour</a:t>
            </a:r>
            <a:r>
              <a:rPr lang="en-US" dirty="0" smtClean="0"/>
              <a:t> phase soldering</a:t>
            </a:r>
            <a:r>
              <a:rPr lang="en-US" dirty="0" smtClean="0"/>
              <a:t> and wire bonding</a:t>
            </a:r>
            <a:endParaRPr lang="en-US" dirty="0" smtClean="0"/>
          </a:p>
        </p:txBody>
      </p:sp>
      <p:pic>
        <p:nvPicPr>
          <p:cNvPr id="13315" name="Picture 3" descr="D:\Laci\2-Projects\Belle-II\Module\Assembly\Sequence\V1-09_LUJ-K_Kapton_jig_fr_Of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31" y="1700808"/>
            <a:ext cx="2802432" cy="219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D:\Laci\2-Projects\Belle-II\Module\Assembly\Sequence\V1-10_LUJ-K_Kapton_jig_fr_Bondunge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132" y="3913078"/>
            <a:ext cx="3199519" cy="228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36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  <a:ln>
          <a:noFill/>
        </a:ln>
      </a:spPr>
      <a:bodyPr wrap="none" rtlCol="0">
        <a:noAutofit/>
      </a:bodyPr>
      <a:lstStyle>
        <a:defPPr>
          <a:spcBef>
            <a:spcPts val="100"/>
          </a:spcBef>
          <a:spcAft>
            <a:spcPts val="100"/>
          </a:spcAft>
          <a:defRPr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671</Words>
  <Application>Microsoft Office PowerPoint</Application>
  <PresentationFormat>Bildschirmpräsentation (4:3)</PresentationFormat>
  <Paragraphs>160</Paragraphs>
  <Slides>24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5" baseType="lpstr">
      <vt:lpstr>1_Default Design</vt:lpstr>
      <vt:lpstr>PowerPoint-Präsentation</vt:lpstr>
      <vt:lpstr>The Mission</vt:lpstr>
      <vt:lpstr>1st trials 2010</vt:lpstr>
      <vt:lpstr>Conclusions then: in principle okay..</vt:lpstr>
      <vt:lpstr>Requirements</vt:lpstr>
      <vt:lpstr>Step 0: preparation </vt:lpstr>
      <vt:lpstr>Step 1: SMD</vt:lpstr>
      <vt:lpstr>Step 2: Probe station</vt:lpstr>
      <vt:lpstr>Step 3: Kapton attachment </vt:lpstr>
      <vt:lpstr>Step 4: testing and storage</vt:lpstr>
      <vt:lpstr>Step 5: the tricky part – turn it around..</vt:lpstr>
      <vt:lpstr>Step 5: the tricky part – turn it around..</vt:lpstr>
      <vt:lpstr>Step 5: the tricky part – turn it around..</vt:lpstr>
      <vt:lpstr>Step 5: the tricky part – turn it around..</vt:lpstr>
      <vt:lpstr>Step 5: the tricky part – turn it around..</vt:lpstr>
      <vt:lpstr>Step 6: screen printing of the adhesive – opt. 1</vt:lpstr>
      <vt:lpstr>Step 6: screen printing of the adhesive – opt. 2</vt:lpstr>
      <vt:lpstr>Step 7: alignment and gluing</vt:lpstr>
      <vt:lpstr>Step 8: turn back</vt:lpstr>
      <vt:lpstr>Step 8: turn back</vt:lpstr>
      <vt:lpstr>Step 8: turn back</vt:lpstr>
      <vt:lpstr>Step 9: test</vt:lpstr>
      <vt:lpstr>Step 10: pack and store</vt:lpstr>
      <vt:lpstr>In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Talk</dc:title>
  <dc:creator>Jelena Ninkovic</dc:creator>
  <cp:lastModifiedBy>Laci</cp:lastModifiedBy>
  <cp:revision>1101</cp:revision>
  <cp:lastPrinted>2001-12-17T12:31:23Z</cp:lastPrinted>
  <dcterms:created xsi:type="dcterms:W3CDTF">2000-08-08T15:04:12Z</dcterms:created>
  <dcterms:modified xsi:type="dcterms:W3CDTF">2015-01-21T21:35:42Z</dcterms:modified>
</cp:coreProperties>
</file>