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0" r:id="rId1"/>
  </p:sldMasterIdLst>
  <p:notesMasterIdLst>
    <p:notesMasterId r:id="rId13"/>
  </p:notesMasterIdLst>
  <p:handoutMasterIdLst>
    <p:handoutMasterId r:id="rId14"/>
  </p:handoutMasterIdLst>
  <p:sldIdLst>
    <p:sldId id="810" r:id="rId2"/>
    <p:sldId id="879" r:id="rId3"/>
    <p:sldId id="870" r:id="rId4"/>
    <p:sldId id="872" r:id="rId5"/>
    <p:sldId id="876" r:id="rId6"/>
    <p:sldId id="877" r:id="rId7"/>
    <p:sldId id="878" r:id="rId8"/>
    <p:sldId id="880" r:id="rId9"/>
    <p:sldId id="881" r:id="rId10"/>
    <p:sldId id="882" r:id="rId11"/>
    <p:sldId id="883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75309"/>
    <a:srgbClr val="006600"/>
    <a:srgbClr val="FF0000"/>
    <a:srgbClr val="7CA6B1"/>
    <a:srgbClr val="C9DBD8"/>
    <a:srgbClr val="FF9999"/>
    <a:srgbClr val="7CA6A6"/>
    <a:srgbClr val="D9D9D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9558" autoAdjust="0"/>
  </p:normalViewPr>
  <p:slideViewPr>
    <p:cSldViewPr snapToGrid="0">
      <p:cViewPr varScale="1">
        <p:scale>
          <a:sx n="79" d="100"/>
          <a:sy n="79" d="100"/>
        </p:scale>
        <p:origin x="-19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178" y="-114"/>
      </p:cViewPr>
      <p:guideLst>
        <p:guide orient="horz" pos="3023"/>
        <p:guide pos="2303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04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89" tIns="48197" rIns="96389" bIns="48197" numCol="1" anchor="t" anchorCtr="0" compatLnSpc="1">
            <a:prstTxWarp prst="textNoShape">
              <a:avLst/>
            </a:prstTxWarp>
          </a:bodyPr>
          <a:lstStyle>
            <a:lvl1pPr algn="l" defTabSz="96397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7163" y="0"/>
            <a:ext cx="316803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89" tIns="48197" rIns="96389" bIns="48197" numCol="1" anchor="t" anchorCtr="0" compatLnSpc="1">
            <a:prstTxWarp prst="textNoShape">
              <a:avLst/>
            </a:prstTxWarp>
          </a:bodyPr>
          <a:lstStyle>
            <a:lvl1pPr algn="r" defTabSz="96397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79A34FF-811F-4DE1-9FF1-0BF17AE654BD}" type="datetime1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804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89" tIns="48197" rIns="96389" bIns="48197" numCol="1" anchor="b" anchorCtr="0" compatLnSpc="1">
            <a:prstTxWarp prst="textNoShape">
              <a:avLst/>
            </a:prstTxWarp>
          </a:bodyPr>
          <a:lstStyle>
            <a:lvl1pPr algn="l" defTabSz="96397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Ladislav Andricek, MPI Munich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7163" y="9121140"/>
            <a:ext cx="316803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89" tIns="48197" rIns="96389" bIns="48197" numCol="1" anchor="b" anchorCtr="0" compatLnSpc="1">
            <a:prstTxWarp prst="textNoShape">
              <a:avLst/>
            </a:prstTxWarp>
          </a:bodyPr>
          <a:lstStyle>
            <a:lvl1pPr algn="r" defTabSz="96397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D3D22B9-52E5-4F11-B416-09B3F729B81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76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04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89" tIns="48197" rIns="96389" bIns="48197" numCol="1" anchor="t" anchorCtr="0" compatLnSpc="1">
            <a:prstTxWarp prst="textNoShape">
              <a:avLst/>
            </a:prstTxWarp>
          </a:bodyPr>
          <a:lstStyle>
            <a:lvl1pPr algn="l" defTabSz="96397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7163" y="0"/>
            <a:ext cx="316803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89" tIns="48197" rIns="96389" bIns="48197" numCol="1" anchor="t" anchorCtr="0" compatLnSpc="1">
            <a:prstTxWarp prst="textNoShape">
              <a:avLst/>
            </a:prstTxWarp>
          </a:bodyPr>
          <a:lstStyle>
            <a:lvl1pPr algn="r" defTabSz="96397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6662A8A-7B18-4380-B575-892FDCB5AA3F}" type="datetime1">
              <a:rPr lang="en-US"/>
              <a:pPr>
                <a:defRPr/>
              </a:pPr>
              <a:t>1/21/2015</a:t>
            </a:fld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144" y="4560570"/>
            <a:ext cx="5366914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89" tIns="48197" rIns="96389" bIns="481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804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89" tIns="48197" rIns="96389" bIns="48197" numCol="1" anchor="b" anchorCtr="0" compatLnSpc="1">
            <a:prstTxWarp prst="textNoShape">
              <a:avLst/>
            </a:prstTxWarp>
          </a:bodyPr>
          <a:lstStyle>
            <a:lvl1pPr algn="l" defTabSz="96397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Ladislav Andricek, MPI Munich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7163" y="9121140"/>
            <a:ext cx="316803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89" tIns="48197" rIns="96389" bIns="48197" numCol="1" anchor="b" anchorCtr="0" compatLnSpc="1">
            <a:prstTxWarp prst="textNoShape">
              <a:avLst/>
            </a:prstTxWarp>
          </a:bodyPr>
          <a:lstStyle>
            <a:lvl1pPr algn="r" defTabSz="963976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CA45BF9-660F-4B5C-A6FF-15FF8FECAA0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2049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26618" y="6658578"/>
            <a:ext cx="3311525" cy="18891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7th PXD/SVD Workshop, Prague, January 2015</a:t>
            </a:r>
            <a:endParaRPr lang="de-DE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Rainer Richter, MPG Halbleiterlabor</a:t>
            </a:r>
            <a:endParaRPr lang="de-DE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52D20-2352-4749-B7C5-DD441254C40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566738" y="1304652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7794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aci\Desktop\Logo-tran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510" y="180931"/>
            <a:ext cx="1019829" cy="62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7698" name="Rectangle 2"/>
          <p:cNvSpPr>
            <a:spLocks noChangeArrowheads="1"/>
          </p:cNvSpPr>
          <p:nvPr userDrawn="1"/>
        </p:nvSpPr>
        <p:spPr bwMode="auto">
          <a:xfrm>
            <a:off x="119063" y="0"/>
            <a:ext cx="133350" cy="6669088"/>
          </a:xfrm>
          <a:prstGeom prst="rect">
            <a:avLst/>
          </a:prstGeom>
          <a:solidFill>
            <a:srgbClr val="C9DBD8"/>
          </a:solidFill>
          <a:ln w="9525">
            <a:solidFill>
              <a:srgbClr val="C9DB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699" name="Rectangle 3"/>
          <p:cNvSpPr>
            <a:spLocks noChangeArrowheads="1"/>
          </p:cNvSpPr>
          <p:nvPr userDrawn="1"/>
        </p:nvSpPr>
        <p:spPr bwMode="auto">
          <a:xfrm>
            <a:off x="252413" y="0"/>
            <a:ext cx="131762" cy="6858000"/>
          </a:xfrm>
          <a:prstGeom prst="rect">
            <a:avLst/>
          </a:prstGeom>
          <a:solidFill>
            <a:srgbClr val="E6F2F2"/>
          </a:solidFill>
          <a:ln w="9525">
            <a:solidFill>
              <a:srgbClr val="E6F2F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0" name="Rectangle 4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157383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00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Title</a:t>
            </a:r>
          </a:p>
        </p:txBody>
      </p:sp>
      <p:sp>
        <p:nvSpPr>
          <p:cNvPr id="797702" name="Rectangle 6"/>
          <p:cNvSpPr>
            <a:spLocks noChangeArrowheads="1"/>
          </p:cNvSpPr>
          <p:nvPr userDrawn="1"/>
        </p:nvSpPr>
        <p:spPr bwMode="auto">
          <a:xfrm>
            <a:off x="0" y="0"/>
            <a:ext cx="119063" cy="6669088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3" name="Rectangle 7"/>
          <p:cNvSpPr>
            <a:spLocks noChangeArrowheads="1"/>
          </p:cNvSpPr>
          <p:nvPr userDrawn="1"/>
        </p:nvSpPr>
        <p:spPr bwMode="auto">
          <a:xfrm>
            <a:off x="0" y="-26988"/>
            <a:ext cx="9144000" cy="142876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4" name="Line 8"/>
          <p:cNvSpPr>
            <a:spLocks noChangeShapeType="1"/>
          </p:cNvSpPr>
          <p:nvPr/>
        </p:nvSpPr>
        <p:spPr bwMode="auto">
          <a:xfrm>
            <a:off x="296863" y="813460"/>
            <a:ext cx="7585075" cy="0"/>
          </a:xfrm>
          <a:prstGeom prst="line">
            <a:avLst/>
          </a:prstGeom>
          <a:noFill/>
          <a:ln w="38100">
            <a:solidFill>
              <a:srgbClr val="E6F2F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7638" y="6669088"/>
            <a:ext cx="33115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7th PXD/SVD Workshop, Prague, January 2015</a:t>
            </a:r>
            <a:endParaRPr lang="de-DE" dirty="0"/>
          </a:p>
        </p:txBody>
      </p:sp>
      <p:sp>
        <p:nvSpPr>
          <p:cNvPr id="7977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42795" y="6666515"/>
            <a:ext cx="25463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Rainer Richter, MPG Halbleiterlabor</a:t>
            </a:r>
            <a:endParaRPr lang="de-DE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304652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  <p:sp>
        <p:nvSpPr>
          <p:cNvPr id="797709" name="Oval 13"/>
          <p:cNvSpPr>
            <a:spLocks noChangeArrowheads="1"/>
          </p:cNvSpPr>
          <p:nvPr userDrawn="1"/>
        </p:nvSpPr>
        <p:spPr bwMode="auto">
          <a:xfrm>
            <a:off x="566738" y="382808"/>
            <a:ext cx="179387" cy="180975"/>
          </a:xfrm>
          <a:prstGeom prst="ellipse">
            <a:avLst/>
          </a:prstGeom>
          <a:gradFill rotWithShape="1">
            <a:gsLst>
              <a:gs pos="0">
                <a:srgbClr val="7CA6A6">
                  <a:gamma/>
                  <a:shade val="46275"/>
                  <a:invGamma/>
                </a:srgbClr>
              </a:gs>
              <a:gs pos="50000">
                <a:srgbClr val="7CA6A6"/>
              </a:gs>
              <a:gs pos="100000">
                <a:srgbClr val="7CA6A6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4265240" y="6670895"/>
            <a:ext cx="455613" cy="155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76F9865-C8D1-41C0-A188-E3828898930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6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9pPr>
    </p:titleStyle>
    <p:bodyStyle>
      <a:lvl1pPr marL="812800" indent="-812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168400" indent="-711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3" panose="05040102010807070707" pitchFamily="18" charset="2"/>
        <a:buChar char="w"/>
        <a:defRPr sz="1400">
          <a:solidFill>
            <a:schemeClr val="tx1"/>
          </a:solidFill>
          <a:latin typeface="+mn-lt"/>
        </a:defRPr>
      </a:lvl2pPr>
      <a:lvl3pPr marL="1524000" indent="-609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+mn-lt"/>
        </a:defRPr>
      </a:lvl3pPr>
      <a:lvl4pPr marL="18796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+mn-lt"/>
        </a:defRPr>
      </a:lvl4pPr>
      <a:lvl5pPr marL="23368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+mn-lt"/>
        </a:defRPr>
      </a:lvl5pPr>
      <a:lvl6pPr marL="27940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6pPr>
      <a:lvl7pPr marL="32512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7pPr>
      <a:lvl8pPr marL="37084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8pPr>
      <a:lvl9pPr marL="41656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7th PXD/SVD Workshop, Prague, January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Rainer Richter,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>
            <a:off x="369096" y="1573737"/>
            <a:ext cx="8630889" cy="37856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DEPFET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Internal amplification vs Oxide </a:t>
            </a:r>
            <a:r>
              <a:rPr lang="en-US" sz="3200" b="1" dirty="0" smtClean="0">
                <a:solidFill>
                  <a:srgbClr val="FF0000"/>
                </a:solidFill>
              </a:rPr>
              <a:t>thickness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Simulation Study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cs typeface="Tahoma" pitchFamily="34" charset="0"/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  <a:cs typeface="Tahoma" pitchFamily="34" charset="0"/>
            </a:endParaRPr>
          </a:p>
          <a:p>
            <a:pPr algn="ctr"/>
            <a:endParaRPr lang="en-US" sz="2800" b="1" dirty="0">
              <a:cs typeface="Tahoma" pitchFamily="34" charset="0"/>
            </a:endParaRPr>
          </a:p>
          <a:p>
            <a:pPr algn="ctr"/>
            <a:r>
              <a:rPr lang="de-DE" sz="2000" dirty="0" smtClean="0">
                <a:solidFill>
                  <a:schemeClr val="accent2"/>
                </a:solidFill>
                <a:cs typeface="Tahoma" pitchFamily="34" charset="0"/>
              </a:rPr>
              <a:t>Rainer Richter </a:t>
            </a:r>
          </a:p>
          <a:p>
            <a:pPr algn="ctr"/>
            <a:endParaRPr lang="de-DE" sz="2000" dirty="0">
              <a:solidFill>
                <a:schemeClr val="accent2"/>
              </a:solidFill>
              <a:cs typeface="Tahoma" pitchFamily="34" charset="0"/>
            </a:endParaRPr>
          </a:p>
          <a:p>
            <a:pPr algn="ctr"/>
            <a:r>
              <a:rPr lang="de-DE" sz="2000" dirty="0" err="1" smtClean="0">
                <a:solidFill>
                  <a:schemeClr val="accent2"/>
                </a:solidFill>
                <a:cs typeface="Tahoma" pitchFamily="34" charset="0"/>
              </a:rPr>
              <a:t>for</a:t>
            </a:r>
            <a:r>
              <a:rPr lang="de-DE" sz="2000" dirty="0" smtClean="0">
                <a:solidFill>
                  <a:schemeClr val="accent2"/>
                </a:solidFill>
                <a:cs typeface="Tahoma" pitchFamily="34" charset="0"/>
              </a:rPr>
              <a:t> </a:t>
            </a:r>
            <a:r>
              <a:rPr lang="de-DE" sz="2000" dirty="0" err="1" smtClean="0">
                <a:solidFill>
                  <a:schemeClr val="accent2"/>
                </a:solidFill>
                <a:cs typeface="Tahoma" pitchFamily="34" charset="0"/>
              </a:rPr>
              <a:t>the</a:t>
            </a:r>
            <a:r>
              <a:rPr lang="de-DE" sz="2000" dirty="0" smtClean="0">
                <a:solidFill>
                  <a:schemeClr val="accent2"/>
                </a:solidFill>
                <a:cs typeface="Tahoma" pitchFamily="34" charset="0"/>
              </a:rPr>
              <a:t> MPG Halbleiterlabor</a:t>
            </a:r>
            <a:endParaRPr lang="de-DE" sz="2000" dirty="0">
              <a:solidFill>
                <a:schemeClr val="accent2"/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50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>
                <a:solidFill>
                  <a:srgbClr val="FF0000"/>
                </a:solidFill>
              </a:rPr>
              <a:t>But </a:t>
            </a:r>
            <a:r>
              <a:rPr lang="de-DE" sz="2400" dirty="0" err="1" smtClean="0">
                <a:solidFill>
                  <a:srgbClr val="FF0000"/>
                </a:solidFill>
              </a:rPr>
              <a:t>what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is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the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reason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for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r>
              <a:rPr lang="de-DE" sz="2400" dirty="0" err="1" smtClean="0">
                <a:solidFill>
                  <a:srgbClr val="FF0000"/>
                </a:solidFill>
              </a:rPr>
              <a:t>the</a:t>
            </a:r>
            <a:r>
              <a:rPr lang="de-DE" sz="2400" dirty="0" smtClean="0">
                <a:solidFill>
                  <a:srgbClr val="FF0000"/>
                </a:solidFill>
              </a:rPr>
              <a:t> ‘</a:t>
            </a:r>
            <a:r>
              <a:rPr lang="de-DE" sz="2400" dirty="0" err="1" smtClean="0">
                <a:solidFill>
                  <a:srgbClr val="FF0000"/>
                </a:solidFill>
              </a:rPr>
              <a:t>better</a:t>
            </a:r>
            <a:r>
              <a:rPr lang="de-DE" sz="2400" dirty="0" smtClean="0">
                <a:solidFill>
                  <a:srgbClr val="FF0000"/>
                </a:solidFill>
              </a:rPr>
              <a:t>‘ </a:t>
            </a:r>
            <a:r>
              <a:rPr lang="de-DE" sz="2400" dirty="0" err="1" smtClean="0">
                <a:solidFill>
                  <a:srgbClr val="FF0000"/>
                </a:solidFill>
              </a:rPr>
              <a:t>behavior</a:t>
            </a:r>
            <a:r>
              <a:rPr lang="de-DE" sz="2400" dirty="0" smtClean="0">
                <a:solidFill>
                  <a:srgbClr val="FF0000"/>
                </a:solidFill>
              </a:rPr>
              <a:t>?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7th PXD/SVD Workshop, Prague, January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Rainer Richter,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31" y="1650697"/>
            <a:ext cx="5690093" cy="4267570"/>
          </a:xfrm>
        </p:spPr>
      </p:pic>
      <p:sp>
        <p:nvSpPr>
          <p:cNvPr id="8" name="Textfeld 7"/>
          <p:cNvSpPr txBox="1"/>
          <p:nvPr/>
        </p:nvSpPr>
        <p:spPr>
          <a:xfrm>
            <a:off x="469182" y="986584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600" dirty="0" err="1" smtClean="0">
                <a:solidFill>
                  <a:schemeClr val="accent2"/>
                </a:solidFill>
              </a:rPr>
              <a:t>difference</a:t>
            </a:r>
            <a:r>
              <a:rPr lang="de-DE" sz="1600" dirty="0" smtClean="0">
                <a:solidFill>
                  <a:schemeClr val="accent2"/>
                </a:solidFill>
              </a:rPr>
              <a:t> </a:t>
            </a:r>
            <a:r>
              <a:rPr lang="de-DE" sz="1600" dirty="0" err="1" smtClean="0">
                <a:solidFill>
                  <a:schemeClr val="accent2"/>
                </a:solidFill>
              </a:rPr>
              <a:t>of</a:t>
            </a:r>
            <a:r>
              <a:rPr lang="de-DE" sz="1600" dirty="0" smtClean="0">
                <a:solidFill>
                  <a:schemeClr val="accent2"/>
                </a:solidFill>
              </a:rPr>
              <a:t> </a:t>
            </a:r>
            <a:r>
              <a:rPr lang="de-DE" sz="1600" dirty="0" err="1" smtClean="0">
                <a:solidFill>
                  <a:schemeClr val="accent2"/>
                </a:solidFill>
              </a:rPr>
              <a:t>the</a:t>
            </a:r>
            <a:r>
              <a:rPr lang="de-DE" sz="1600" dirty="0" smtClean="0">
                <a:solidFill>
                  <a:schemeClr val="accent2"/>
                </a:solidFill>
              </a:rPr>
              <a:t> </a:t>
            </a:r>
            <a:r>
              <a:rPr lang="de-DE" sz="1600" dirty="0" err="1" smtClean="0">
                <a:solidFill>
                  <a:schemeClr val="accent2"/>
                </a:solidFill>
              </a:rPr>
              <a:t>channel</a:t>
            </a:r>
            <a:r>
              <a:rPr lang="de-DE" sz="1600" dirty="0" smtClean="0">
                <a:solidFill>
                  <a:schemeClr val="accent2"/>
                </a:solidFill>
              </a:rPr>
              <a:t> </a:t>
            </a:r>
            <a:r>
              <a:rPr lang="de-DE" sz="1600" dirty="0" err="1" smtClean="0">
                <a:solidFill>
                  <a:schemeClr val="accent2"/>
                </a:solidFill>
              </a:rPr>
              <a:t>pot</a:t>
            </a:r>
            <a:r>
              <a:rPr lang="de-DE" sz="1600" dirty="0" smtClean="0">
                <a:solidFill>
                  <a:schemeClr val="accent2"/>
                </a:solidFill>
              </a:rPr>
              <a:t>. in </a:t>
            </a:r>
            <a:r>
              <a:rPr lang="de-DE" sz="1600" dirty="0" err="1" smtClean="0">
                <a:solidFill>
                  <a:schemeClr val="accent2"/>
                </a:solidFill>
              </a:rPr>
              <a:t>two</a:t>
            </a:r>
            <a:r>
              <a:rPr lang="de-DE" sz="1600" dirty="0" smtClean="0">
                <a:solidFill>
                  <a:schemeClr val="accent2"/>
                </a:solidFill>
              </a:rPr>
              <a:t> </a:t>
            </a:r>
            <a:r>
              <a:rPr lang="de-DE" sz="1600" dirty="0" err="1" smtClean="0">
                <a:solidFill>
                  <a:schemeClr val="accent2"/>
                </a:solidFill>
              </a:rPr>
              <a:t>states</a:t>
            </a:r>
            <a:r>
              <a:rPr lang="de-DE" sz="1600" dirty="0" smtClean="0">
                <a:solidFill>
                  <a:schemeClr val="accent2"/>
                </a:solidFill>
              </a:rPr>
              <a:t>:   </a:t>
            </a:r>
            <a:r>
              <a:rPr lang="de-DE" sz="1600" dirty="0" err="1" smtClean="0">
                <a:solidFill>
                  <a:schemeClr val="accent2"/>
                </a:solidFill>
              </a:rPr>
              <a:t>Vdiff</a:t>
            </a:r>
            <a:r>
              <a:rPr lang="de-DE" sz="1600" dirty="0" smtClean="0">
                <a:solidFill>
                  <a:schemeClr val="accent2"/>
                </a:solidFill>
              </a:rPr>
              <a:t> = Vch@100µA - Vch@100µA + 0.5V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600" dirty="0">
                <a:solidFill>
                  <a:schemeClr val="accent2"/>
                </a:solidFill>
                <a:sym typeface="Symbol"/>
              </a:rPr>
              <a:t>	</a:t>
            </a:r>
            <a:r>
              <a:rPr lang="de-DE" sz="1600" dirty="0" smtClean="0">
                <a:solidFill>
                  <a:schemeClr val="accent2"/>
                </a:solidFill>
                <a:sym typeface="Symbol"/>
              </a:rPr>
              <a:t>ideal </a:t>
            </a:r>
            <a:r>
              <a:rPr lang="de-DE" sz="1600" dirty="0" err="1">
                <a:solidFill>
                  <a:schemeClr val="accent2"/>
                </a:solidFill>
                <a:sym typeface="Symbol"/>
              </a:rPr>
              <a:t>transistor</a:t>
            </a:r>
            <a:r>
              <a:rPr lang="de-DE" sz="1600" dirty="0">
                <a:solidFill>
                  <a:schemeClr val="accent2"/>
                </a:solidFill>
                <a:sym typeface="Symbol"/>
              </a:rPr>
              <a:t> </a:t>
            </a:r>
            <a:r>
              <a:rPr lang="de-DE" sz="1600" dirty="0" err="1" smtClean="0">
                <a:solidFill>
                  <a:schemeClr val="accent2"/>
                </a:solidFill>
                <a:sym typeface="Symbol"/>
              </a:rPr>
              <a:t>theory</a:t>
            </a:r>
            <a:r>
              <a:rPr lang="de-DE" sz="1600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de-DE" sz="1600" dirty="0" err="1" smtClean="0">
                <a:solidFill>
                  <a:schemeClr val="accent2"/>
                </a:solidFill>
                <a:sym typeface="Symbol"/>
              </a:rPr>
              <a:t>requires</a:t>
            </a:r>
            <a:r>
              <a:rPr lang="de-DE" sz="1600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de-DE" sz="1600" dirty="0" err="1" smtClean="0">
                <a:solidFill>
                  <a:schemeClr val="accent2"/>
                </a:solidFill>
                <a:sym typeface="Symbol"/>
              </a:rPr>
              <a:t>for</a:t>
            </a:r>
            <a:r>
              <a:rPr lang="de-DE" sz="1600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de-DE" sz="1600" dirty="0" err="1" smtClean="0">
                <a:solidFill>
                  <a:schemeClr val="accent2"/>
                </a:solidFill>
                <a:sym typeface="Symbol"/>
              </a:rPr>
              <a:t>the</a:t>
            </a:r>
            <a:r>
              <a:rPr lang="de-DE" sz="1600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de-DE" sz="1600" dirty="0" err="1" smtClean="0">
                <a:solidFill>
                  <a:schemeClr val="accent2"/>
                </a:solidFill>
                <a:sym typeface="Symbol"/>
              </a:rPr>
              <a:t>pinch</a:t>
            </a:r>
            <a:r>
              <a:rPr lang="de-DE" sz="1600" dirty="0" smtClean="0">
                <a:solidFill>
                  <a:schemeClr val="accent2"/>
                </a:solidFill>
                <a:sym typeface="Symbol"/>
              </a:rPr>
              <a:t> off </a:t>
            </a:r>
            <a:r>
              <a:rPr lang="de-DE" sz="1600" dirty="0" err="1" smtClean="0">
                <a:solidFill>
                  <a:schemeClr val="accent2"/>
                </a:solidFill>
                <a:sym typeface="Symbol"/>
              </a:rPr>
              <a:t>point</a:t>
            </a:r>
            <a:r>
              <a:rPr lang="de-DE" sz="1600" dirty="0" smtClean="0">
                <a:solidFill>
                  <a:schemeClr val="accent2"/>
                </a:solidFill>
                <a:sym typeface="Symbol"/>
              </a:rPr>
              <a:t>  </a:t>
            </a:r>
            <a:r>
              <a:rPr lang="de-DE" sz="1600" dirty="0">
                <a:solidFill>
                  <a:schemeClr val="accent2"/>
                </a:solidFill>
                <a:sym typeface="Symbol"/>
              </a:rPr>
              <a:t></a:t>
            </a:r>
            <a:r>
              <a:rPr lang="de-DE" sz="1600" dirty="0" err="1">
                <a:solidFill>
                  <a:schemeClr val="accent2"/>
                </a:solidFill>
                <a:sym typeface="Symbol"/>
              </a:rPr>
              <a:t>V‘drain</a:t>
            </a:r>
            <a:r>
              <a:rPr lang="de-DE" sz="1600" dirty="0">
                <a:solidFill>
                  <a:schemeClr val="accent2"/>
                </a:solidFill>
              </a:rPr>
              <a:t> = </a:t>
            </a:r>
            <a:r>
              <a:rPr lang="de-DE" sz="1600" dirty="0">
                <a:solidFill>
                  <a:schemeClr val="accent2"/>
                </a:solidFill>
                <a:sym typeface="Symbol"/>
              </a:rPr>
              <a:t></a:t>
            </a:r>
            <a:r>
              <a:rPr lang="de-DE" sz="1600" dirty="0" err="1">
                <a:solidFill>
                  <a:schemeClr val="accent2"/>
                </a:solidFill>
                <a:sym typeface="Symbol"/>
              </a:rPr>
              <a:t>Vgs</a:t>
            </a:r>
            <a:endParaRPr lang="de-DE" sz="1600" dirty="0" smtClean="0">
              <a:solidFill>
                <a:schemeClr val="accent2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931540" y="2057388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>
                <a:solidFill>
                  <a:schemeClr val="accent2"/>
                </a:solidFill>
                <a:sym typeface="Symbol"/>
              </a:rPr>
              <a:t></a:t>
            </a:r>
            <a:r>
              <a:rPr lang="de-DE" sz="1800" dirty="0" err="1">
                <a:solidFill>
                  <a:schemeClr val="accent2"/>
                </a:solidFill>
                <a:sym typeface="Symbol"/>
              </a:rPr>
              <a:t>V‘drain</a:t>
            </a:r>
            <a:r>
              <a:rPr lang="de-DE" sz="1800" dirty="0">
                <a:solidFill>
                  <a:schemeClr val="accent2"/>
                </a:solidFill>
              </a:rPr>
              <a:t> </a:t>
            </a:r>
            <a:r>
              <a:rPr lang="de-DE" sz="1800" dirty="0" smtClean="0">
                <a:solidFill>
                  <a:schemeClr val="accent2"/>
                </a:solidFill>
              </a:rPr>
              <a:t>&lt; </a:t>
            </a:r>
            <a:r>
              <a:rPr lang="de-DE" sz="1800" dirty="0">
                <a:solidFill>
                  <a:schemeClr val="accent2"/>
                </a:solidFill>
                <a:sym typeface="Symbol"/>
              </a:rPr>
              <a:t></a:t>
            </a:r>
            <a:r>
              <a:rPr lang="de-DE" sz="1800" dirty="0" err="1">
                <a:solidFill>
                  <a:schemeClr val="accent2"/>
                </a:solidFill>
                <a:sym typeface="Symbol"/>
              </a:rPr>
              <a:t>Vgs</a:t>
            </a:r>
            <a:r>
              <a:rPr lang="de-DE" sz="1800" dirty="0">
                <a:solidFill>
                  <a:schemeClr val="accent2"/>
                </a:solidFill>
                <a:sym typeface="Symbol"/>
              </a:rPr>
              <a:t> </a:t>
            </a: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 </a:t>
            </a:r>
            <a:endParaRPr lang="de-DE" sz="1800" dirty="0">
              <a:solidFill>
                <a:schemeClr val="accent2"/>
              </a:solidFill>
              <a:sym typeface="Symbol"/>
            </a:endParaRP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Symbol"/>
              <a:buChar char="D"/>
            </a:pPr>
            <a:endParaRPr lang="de-DE" sz="1800" dirty="0" smtClean="0">
              <a:solidFill>
                <a:schemeClr val="accent2"/>
              </a:solidFill>
              <a:sym typeface="Symbol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 smtClean="0">
                <a:solidFill>
                  <a:schemeClr val="accent2"/>
                </a:solidFill>
              </a:rPr>
              <a:t>The </a:t>
            </a:r>
            <a:r>
              <a:rPr lang="de-DE" sz="1800" dirty="0" err="1" smtClean="0">
                <a:solidFill>
                  <a:schemeClr val="accent2"/>
                </a:solidFill>
              </a:rPr>
              <a:t>coupling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is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  <a:sym typeface="Symbol"/>
              </a:rPr>
              <a:t>much</a:t>
            </a: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 err="1" smtClean="0">
                <a:solidFill>
                  <a:schemeClr val="accent2"/>
                </a:solidFill>
                <a:sym typeface="Symbol"/>
              </a:rPr>
              <a:t>smaller</a:t>
            </a: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  <a:sym typeface="Symbol"/>
              </a:rPr>
              <a:t>than</a:t>
            </a: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 1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(</a:t>
            </a:r>
            <a:r>
              <a:rPr lang="de-DE" sz="1800" dirty="0" err="1" smtClean="0">
                <a:solidFill>
                  <a:schemeClr val="accent2"/>
                </a:solidFill>
                <a:sym typeface="Symbol"/>
              </a:rPr>
              <a:t>especially</a:t>
            </a: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  <a:sym typeface="Symbol"/>
              </a:rPr>
              <a:t>for</a:t>
            </a: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  <a:sym typeface="Symbol"/>
              </a:rPr>
              <a:t>thicker</a:t>
            </a: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  <a:sym typeface="Symbol"/>
              </a:rPr>
              <a:t>oxides</a:t>
            </a: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de-DE" sz="1800" dirty="0">
              <a:solidFill>
                <a:schemeClr val="accent2"/>
              </a:solidFill>
              <a:sym typeface="Symbol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>
                <a:solidFill>
                  <a:schemeClr val="accent2"/>
                </a:solidFill>
                <a:sym typeface="Symbol"/>
              </a:rPr>
              <a:t>T</a:t>
            </a: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he </a:t>
            </a:r>
            <a:r>
              <a:rPr lang="de-DE" sz="1800" dirty="0" err="1" smtClean="0">
                <a:solidFill>
                  <a:schemeClr val="accent2"/>
                </a:solidFill>
                <a:sym typeface="Symbol"/>
              </a:rPr>
              <a:t>pinch</a:t>
            </a: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 off </a:t>
            </a:r>
            <a:r>
              <a:rPr lang="de-DE" sz="1800" dirty="0" err="1" smtClean="0">
                <a:solidFill>
                  <a:schemeClr val="accent2"/>
                </a:solidFill>
                <a:sym typeface="Symbol"/>
              </a:rPr>
              <a:t>point</a:t>
            </a: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 err="1" smtClean="0">
                <a:solidFill>
                  <a:schemeClr val="accent2"/>
                </a:solidFill>
                <a:sym typeface="Symbol"/>
              </a:rPr>
              <a:t>is</a:t>
            </a: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  <a:sym typeface="Symbol"/>
              </a:rPr>
              <a:t>coupled</a:t>
            </a: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 also </a:t>
            </a:r>
            <a:r>
              <a:rPr lang="de-DE" sz="1800" dirty="0" err="1" smtClean="0">
                <a:solidFill>
                  <a:schemeClr val="accent2"/>
                </a:solidFill>
                <a:sym typeface="Symbol"/>
              </a:rPr>
              <a:t>to</a:t>
            </a: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  <a:sym typeface="Symbol"/>
              </a:rPr>
              <a:t>the</a:t>
            </a: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 Drain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(not </a:t>
            </a:r>
            <a:r>
              <a:rPr lang="de-DE" sz="1800" dirty="0" err="1" smtClean="0">
                <a:solidFill>
                  <a:schemeClr val="accent2"/>
                </a:solidFill>
                <a:sym typeface="Symbol"/>
              </a:rPr>
              <a:t>considered</a:t>
            </a: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 in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 err="1" smtClean="0">
                <a:solidFill>
                  <a:schemeClr val="accent2"/>
                </a:solidFill>
                <a:sym typeface="Symbol"/>
              </a:rPr>
              <a:t>the</a:t>
            </a: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 simple </a:t>
            </a:r>
            <a:r>
              <a:rPr lang="de-DE" sz="1800" dirty="0" err="1" smtClean="0">
                <a:solidFill>
                  <a:schemeClr val="accent2"/>
                </a:solidFill>
                <a:sym typeface="Symbol"/>
              </a:rPr>
              <a:t>theory</a:t>
            </a:r>
            <a:r>
              <a:rPr lang="de-DE" sz="1800" dirty="0" smtClean="0">
                <a:solidFill>
                  <a:schemeClr val="accent2"/>
                </a:solidFill>
                <a:sym typeface="Symbol"/>
              </a:rPr>
              <a:t>)</a:t>
            </a:r>
            <a:endParaRPr lang="de-DE" sz="1800" dirty="0" smtClean="0">
              <a:solidFill>
                <a:schemeClr val="accent2"/>
              </a:solidFill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de-DE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1239253" y="6160168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endParaRPr lang="de-DE" dirty="0" smtClean="0"/>
          </a:p>
        </p:txBody>
      </p:sp>
      <p:sp>
        <p:nvSpPr>
          <p:cNvPr id="11" name="Textfeld 10"/>
          <p:cNvSpPr txBox="1"/>
          <p:nvPr/>
        </p:nvSpPr>
        <p:spPr>
          <a:xfrm>
            <a:off x="673752" y="5859368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600" dirty="0" smtClean="0">
                <a:solidFill>
                  <a:srgbClr val="FF0000"/>
                </a:solidFill>
              </a:rPr>
              <a:t>The </a:t>
            </a:r>
            <a:r>
              <a:rPr lang="de-DE" sz="1600" dirty="0" err="1" smtClean="0">
                <a:solidFill>
                  <a:srgbClr val="FF0000"/>
                </a:solidFill>
              </a:rPr>
              <a:t>answer</a:t>
            </a:r>
            <a:r>
              <a:rPr lang="de-DE" sz="1600" dirty="0" smtClean="0">
                <a:solidFill>
                  <a:srgbClr val="FF0000"/>
                </a:solidFill>
              </a:rPr>
              <a:t>: </a:t>
            </a:r>
            <a:r>
              <a:rPr lang="de-DE" sz="1600" dirty="0" err="1" smtClean="0">
                <a:solidFill>
                  <a:srgbClr val="FF0000"/>
                </a:solidFill>
              </a:rPr>
              <a:t>for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thicker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oxides</a:t>
            </a:r>
            <a:r>
              <a:rPr lang="de-DE" sz="1600" dirty="0" smtClean="0">
                <a:solidFill>
                  <a:srgbClr val="FF0000"/>
                </a:solidFill>
              </a:rPr>
              <a:t> a </a:t>
            </a:r>
            <a:r>
              <a:rPr lang="de-DE" sz="1600" dirty="0" err="1" smtClean="0">
                <a:solidFill>
                  <a:srgbClr val="FF0000"/>
                </a:solidFill>
              </a:rPr>
              <a:t>higher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carrier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velocity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is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achieved</a:t>
            </a:r>
            <a:r>
              <a:rPr lang="de-DE" sz="1600" dirty="0" smtClean="0">
                <a:solidFill>
                  <a:srgbClr val="FF0000"/>
                </a:solidFill>
              </a:rPr>
              <a:t> but </a:t>
            </a:r>
            <a:r>
              <a:rPr lang="de-DE" sz="1600" dirty="0" err="1" smtClean="0">
                <a:solidFill>
                  <a:srgbClr val="FF0000"/>
                </a:solidFill>
              </a:rPr>
              <a:t>the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gain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is</a:t>
            </a:r>
            <a:r>
              <a:rPr lang="de-DE" sz="1600" dirty="0" smtClean="0">
                <a:solidFill>
                  <a:srgbClr val="FF0000"/>
                </a:solidFill>
              </a:rPr>
              <a:t> not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as</a:t>
            </a:r>
            <a:r>
              <a:rPr lang="de-DE" sz="1600" dirty="0" smtClean="0">
                <a:solidFill>
                  <a:srgbClr val="FF0000"/>
                </a:solidFill>
              </a:rPr>
              <a:t> high </a:t>
            </a:r>
            <a:r>
              <a:rPr lang="de-DE" sz="1600" dirty="0" err="1" smtClean="0">
                <a:solidFill>
                  <a:srgbClr val="FF0000"/>
                </a:solidFill>
              </a:rPr>
              <a:t>as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predicted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by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the</a:t>
            </a:r>
            <a:r>
              <a:rPr lang="de-DE" sz="1600" dirty="0" smtClean="0">
                <a:solidFill>
                  <a:srgbClr val="FF0000"/>
                </a:solidFill>
              </a:rPr>
              <a:t> simple </a:t>
            </a:r>
            <a:r>
              <a:rPr lang="de-DE" sz="1600" dirty="0" err="1" smtClean="0">
                <a:solidFill>
                  <a:srgbClr val="FF0000"/>
                </a:solidFill>
              </a:rPr>
              <a:t>transistor</a:t>
            </a:r>
            <a:r>
              <a:rPr lang="de-DE" sz="1600" dirty="0" smtClean="0">
                <a:solidFill>
                  <a:srgbClr val="FF0000"/>
                </a:solidFill>
              </a:rPr>
              <a:t> </a:t>
            </a:r>
            <a:r>
              <a:rPr lang="de-DE" sz="1600" dirty="0" err="1" smtClean="0">
                <a:solidFill>
                  <a:srgbClr val="FF0000"/>
                </a:solidFill>
              </a:rPr>
              <a:t>model</a:t>
            </a:r>
            <a:endParaRPr lang="de-DE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74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 smtClean="0">
                <a:solidFill>
                  <a:schemeClr val="accent2"/>
                </a:solidFill>
              </a:rPr>
              <a:t>Conclusions</a:t>
            </a:r>
            <a:endParaRPr lang="de-DE" sz="2800" dirty="0">
              <a:solidFill>
                <a:schemeClr val="accent2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7th PXD/SVD Workshop, Prague, January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Rainer Richter,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21105" y="1304652"/>
            <a:ext cx="8375233" cy="4807390"/>
          </a:xfrm>
        </p:spPr>
        <p:txBody>
          <a:bodyPr/>
          <a:lstStyle/>
          <a:p>
            <a:r>
              <a:rPr lang="de-DE" sz="1800" dirty="0" smtClean="0">
                <a:solidFill>
                  <a:schemeClr val="accent2"/>
                </a:solidFill>
              </a:rPr>
              <a:t>The </a:t>
            </a:r>
            <a:r>
              <a:rPr lang="de-DE" sz="1800" dirty="0" err="1" smtClean="0">
                <a:solidFill>
                  <a:schemeClr val="accent2"/>
                </a:solidFill>
              </a:rPr>
              <a:t>gq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vs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tox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measurements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performed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by</a:t>
            </a:r>
            <a:r>
              <a:rPr lang="de-DE" sz="1800" dirty="0" smtClean="0">
                <a:solidFill>
                  <a:schemeClr val="accent2"/>
                </a:solidFill>
              </a:rPr>
              <a:t> Florian Krasser </a:t>
            </a:r>
            <a:r>
              <a:rPr lang="de-DE" sz="1800" dirty="0" err="1" smtClean="0">
                <a:solidFill>
                  <a:schemeClr val="accent2"/>
                </a:solidFill>
              </a:rPr>
              <a:t>and</a:t>
            </a:r>
            <a:r>
              <a:rPr lang="de-DE" sz="1800" dirty="0" smtClean="0">
                <a:solidFill>
                  <a:schemeClr val="accent2"/>
                </a:solidFill>
              </a:rPr>
              <a:t> Stefan Rummel</a:t>
            </a:r>
          </a:p>
          <a:p>
            <a:r>
              <a:rPr lang="de-DE" sz="1800" dirty="0" err="1" smtClean="0">
                <a:solidFill>
                  <a:schemeClr val="accent2"/>
                </a:solidFill>
              </a:rPr>
              <a:t>can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be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confirmed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and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may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be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explained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by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device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simulations</a:t>
            </a:r>
            <a:r>
              <a:rPr lang="de-DE" sz="1800" dirty="0" smtClean="0">
                <a:solidFill>
                  <a:schemeClr val="accent2"/>
                </a:solidFill>
              </a:rPr>
              <a:t>.</a:t>
            </a:r>
          </a:p>
          <a:p>
            <a:endParaRPr lang="de-DE" sz="1800" dirty="0">
              <a:solidFill>
                <a:schemeClr val="accent2"/>
              </a:solidFill>
            </a:endParaRPr>
          </a:p>
          <a:p>
            <a:r>
              <a:rPr lang="de-DE" sz="1800" dirty="0" err="1" smtClean="0">
                <a:solidFill>
                  <a:schemeClr val="accent2"/>
                </a:solidFill>
              </a:rPr>
              <a:t>Reason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for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the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measured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deviations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to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the</a:t>
            </a:r>
            <a:r>
              <a:rPr lang="de-DE" sz="1800" dirty="0" smtClean="0">
                <a:solidFill>
                  <a:schemeClr val="accent2"/>
                </a:solidFill>
              </a:rPr>
              <a:t> simple </a:t>
            </a:r>
            <a:r>
              <a:rPr lang="de-DE" sz="1800" dirty="0" err="1" smtClean="0">
                <a:solidFill>
                  <a:schemeClr val="accent2"/>
                </a:solidFill>
              </a:rPr>
              <a:t>theory</a:t>
            </a:r>
            <a:r>
              <a:rPr lang="de-DE" sz="1800" dirty="0" smtClean="0">
                <a:solidFill>
                  <a:schemeClr val="accent2"/>
                </a:solidFill>
              </a:rPr>
              <a:t> :</a:t>
            </a:r>
          </a:p>
          <a:p>
            <a:endParaRPr lang="de-DE" sz="1800" dirty="0">
              <a:solidFill>
                <a:schemeClr val="accent2"/>
              </a:solidFill>
            </a:endParaRPr>
          </a:p>
          <a:p>
            <a:r>
              <a:rPr lang="de-DE" sz="1800" dirty="0">
                <a:solidFill>
                  <a:schemeClr val="accent2"/>
                </a:solidFill>
              </a:rPr>
              <a:t> </a:t>
            </a:r>
            <a:r>
              <a:rPr lang="de-DE" sz="1800" dirty="0" err="1">
                <a:solidFill>
                  <a:schemeClr val="accent2"/>
                </a:solidFill>
              </a:rPr>
              <a:t>T</a:t>
            </a:r>
            <a:r>
              <a:rPr lang="de-DE" sz="1800" dirty="0" err="1" smtClean="0">
                <a:solidFill>
                  <a:schemeClr val="accent2"/>
                </a:solidFill>
              </a:rPr>
              <a:t>heory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overestimates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coupling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between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Vgate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and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V‘drain</a:t>
            </a:r>
            <a:r>
              <a:rPr lang="de-DE" sz="1800" dirty="0" smtClean="0">
                <a:solidFill>
                  <a:schemeClr val="accent2"/>
                </a:solidFill>
              </a:rPr>
              <a:t> (</a:t>
            </a:r>
            <a:r>
              <a:rPr lang="de-DE" sz="1800" dirty="0" err="1" smtClean="0">
                <a:solidFill>
                  <a:schemeClr val="accent2"/>
                </a:solidFill>
              </a:rPr>
              <a:t>pinch</a:t>
            </a:r>
            <a:r>
              <a:rPr lang="de-DE" sz="1800" dirty="0" smtClean="0">
                <a:solidFill>
                  <a:schemeClr val="accent2"/>
                </a:solidFill>
              </a:rPr>
              <a:t> off </a:t>
            </a:r>
            <a:r>
              <a:rPr lang="de-DE" sz="1800" dirty="0" err="1" smtClean="0">
                <a:solidFill>
                  <a:schemeClr val="accent2"/>
                </a:solidFill>
              </a:rPr>
              <a:t>point</a:t>
            </a:r>
            <a:r>
              <a:rPr lang="de-DE" sz="1800" dirty="0" smtClean="0">
                <a:solidFill>
                  <a:schemeClr val="accent2"/>
                </a:solidFill>
              </a:rPr>
              <a:t>)</a:t>
            </a:r>
          </a:p>
          <a:p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Especially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>
                <a:solidFill>
                  <a:schemeClr val="accent2"/>
                </a:solidFill>
              </a:rPr>
              <a:t>f</a:t>
            </a:r>
            <a:r>
              <a:rPr lang="de-DE" sz="1800" dirty="0" err="1" smtClean="0">
                <a:solidFill>
                  <a:schemeClr val="accent2"/>
                </a:solidFill>
              </a:rPr>
              <a:t>or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thicker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oxides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the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channel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carrier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velocity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is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lower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than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expected</a:t>
            </a:r>
            <a:endParaRPr lang="de-DE" sz="1800" dirty="0" smtClean="0">
              <a:solidFill>
                <a:schemeClr val="accent2"/>
              </a:solidFill>
            </a:endParaRPr>
          </a:p>
          <a:p>
            <a:r>
              <a:rPr lang="de-DE" sz="1800" dirty="0" smtClean="0">
                <a:solidFill>
                  <a:schemeClr val="accent2"/>
                </a:solidFill>
              </a:rPr>
              <a:t>   -&gt; </a:t>
            </a:r>
            <a:r>
              <a:rPr lang="de-DE" sz="1800" dirty="0" err="1" smtClean="0">
                <a:solidFill>
                  <a:schemeClr val="accent2"/>
                </a:solidFill>
              </a:rPr>
              <a:t>reduced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Gq</a:t>
            </a:r>
            <a:endParaRPr lang="de-DE" sz="1800" dirty="0" smtClean="0">
              <a:solidFill>
                <a:schemeClr val="accent2"/>
              </a:solidFill>
            </a:endParaRPr>
          </a:p>
          <a:p>
            <a:endParaRPr lang="de-DE" sz="1800" dirty="0" smtClean="0">
              <a:solidFill>
                <a:schemeClr val="accent2"/>
              </a:solidFill>
            </a:endParaRPr>
          </a:p>
          <a:p>
            <a:r>
              <a:rPr lang="de-DE" sz="1800" dirty="0" err="1" smtClean="0">
                <a:solidFill>
                  <a:schemeClr val="accent2"/>
                </a:solidFill>
              </a:rPr>
              <a:t>Changing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the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point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of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view</a:t>
            </a:r>
            <a:r>
              <a:rPr lang="de-DE" sz="1800" dirty="0" smtClean="0">
                <a:solidFill>
                  <a:schemeClr val="accent2"/>
                </a:solidFill>
              </a:rPr>
              <a:t>  </a:t>
            </a:r>
            <a:r>
              <a:rPr lang="de-DE" sz="1800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;-)</a:t>
            </a:r>
            <a:endParaRPr lang="de-DE" sz="1800" dirty="0" smtClean="0">
              <a:solidFill>
                <a:schemeClr val="accent2"/>
              </a:solidFill>
            </a:endParaRPr>
          </a:p>
          <a:p>
            <a:r>
              <a:rPr lang="de-DE" sz="1800" dirty="0" smtClean="0">
                <a:solidFill>
                  <a:schemeClr val="accent2"/>
                </a:solidFill>
              </a:rPr>
              <a:t>	 </a:t>
            </a:r>
          </a:p>
          <a:p>
            <a:r>
              <a:rPr lang="de-DE" sz="1800" dirty="0" err="1" smtClean="0">
                <a:solidFill>
                  <a:schemeClr val="accent2"/>
                </a:solidFill>
              </a:rPr>
              <a:t>before</a:t>
            </a:r>
            <a:r>
              <a:rPr lang="de-DE" sz="1800" dirty="0" smtClean="0">
                <a:solidFill>
                  <a:schemeClr val="accent2"/>
                </a:solidFill>
              </a:rPr>
              <a:t>:  </a:t>
            </a:r>
            <a:r>
              <a:rPr lang="de-DE" sz="1800" dirty="0" err="1" smtClean="0">
                <a:solidFill>
                  <a:schemeClr val="accent2"/>
                </a:solidFill>
              </a:rPr>
              <a:t>we</a:t>
            </a:r>
            <a:r>
              <a:rPr lang="de-DE" sz="1800" dirty="0" smtClean="0">
                <a:solidFill>
                  <a:schemeClr val="accent2"/>
                </a:solidFill>
              </a:rPr>
              <a:t>  </a:t>
            </a:r>
            <a:r>
              <a:rPr lang="de-DE" sz="1800" dirty="0" err="1" smtClean="0">
                <a:solidFill>
                  <a:schemeClr val="accent2"/>
                </a:solidFill>
              </a:rPr>
              <a:t>loose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less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Gq</a:t>
            </a:r>
            <a:r>
              <a:rPr lang="de-DE" sz="1800" dirty="0" smtClean="0">
                <a:solidFill>
                  <a:schemeClr val="accent2"/>
                </a:solidFill>
              </a:rPr>
              <a:t> (</a:t>
            </a:r>
            <a:r>
              <a:rPr lang="de-DE" sz="1800" dirty="0" err="1" smtClean="0">
                <a:solidFill>
                  <a:schemeClr val="accent2"/>
                </a:solidFill>
              </a:rPr>
              <a:t>than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expected</a:t>
            </a:r>
            <a:r>
              <a:rPr lang="de-DE" sz="1800" dirty="0" smtClean="0">
                <a:solidFill>
                  <a:schemeClr val="accent2"/>
                </a:solidFill>
              </a:rPr>
              <a:t>) </a:t>
            </a:r>
            <a:r>
              <a:rPr lang="de-DE" sz="1800" dirty="0" err="1" smtClean="0">
                <a:solidFill>
                  <a:schemeClr val="accent2"/>
                </a:solidFill>
              </a:rPr>
              <a:t>when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reducing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the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oxide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thickness</a:t>
            </a:r>
            <a:endParaRPr lang="de-DE" sz="1800" dirty="0" smtClean="0">
              <a:solidFill>
                <a:schemeClr val="accent2"/>
              </a:solidFill>
            </a:endParaRPr>
          </a:p>
          <a:p>
            <a:r>
              <a:rPr lang="de-DE" sz="1800" dirty="0" err="1" smtClean="0">
                <a:solidFill>
                  <a:schemeClr val="accent2"/>
                </a:solidFill>
              </a:rPr>
              <a:t>now</a:t>
            </a:r>
            <a:r>
              <a:rPr lang="de-DE" sz="1800" dirty="0" smtClean="0">
                <a:solidFill>
                  <a:schemeClr val="accent2"/>
                </a:solidFill>
              </a:rPr>
              <a:t>:     </a:t>
            </a:r>
            <a:r>
              <a:rPr lang="de-DE" sz="1800" dirty="0" err="1" smtClean="0">
                <a:solidFill>
                  <a:schemeClr val="accent2"/>
                </a:solidFill>
              </a:rPr>
              <a:t>we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don‘t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gain</a:t>
            </a:r>
            <a:r>
              <a:rPr lang="de-DE" sz="1800" dirty="0" smtClean="0">
                <a:solidFill>
                  <a:schemeClr val="accent2"/>
                </a:solidFill>
              </a:rPr>
              <a:t> so </a:t>
            </a:r>
            <a:r>
              <a:rPr lang="de-DE" sz="1800" dirty="0" err="1" smtClean="0">
                <a:solidFill>
                  <a:schemeClr val="accent2"/>
                </a:solidFill>
              </a:rPr>
              <a:t>much</a:t>
            </a:r>
            <a:r>
              <a:rPr lang="de-DE" sz="1800" dirty="0" smtClean="0">
                <a:solidFill>
                  <a:schemeClr val="accent2"/>
                </a:solidFill>
              </a:rPr>
              <a:t> (</a:t>
            </a:r>
            <a:r>
              <a:rPr lang="de-DE" sz="1800" dirty="0" err="1" smtClean="0">
                <a:solidFill>
                  <a:schemeClr val="accent2"/>
                </a:solidFill>
              </a:rPr>
              <a:t>as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expected</a:t>
            </a:r>
            <a:r>
              <a:rPr lang="de-DE" sz="1800" dirty="0" smtClean="0">
                <a:solidFill>
                  <a:schemeClr val="accent2"/>
                </a:solidFill>
              </a:rPr>
              <a:t>) in </a:t>
            </a:r>
            <a:r>
              <a:rPr lang="de-DE" sz="1800" dirty="0" err="1" smtClean="0">
                <a:solidFill>
                  <a:schemeClr val="accent2"/>
                </a:solidFill>
              </a:rPr>
              <a:t>Gq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when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increasing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the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oxide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thickness</a:t>
            </a:r>
            <a:endParaRPr lang="de-DE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7th PXD/SVD Workshop, Prague, January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Rainer Richter,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sz="2800" dirty="0" err="1" smtClean="0">
                <a:solidFill>
                  <a:schemeClr val="accent2"/>
                </a:solidFill>
              </a:rPr>
              <a:t>Motivated</a:t>
            </a:r>
            <a:r>
              <a:rPr lang="de-DE" sz="2800" dirty="0" smtClean="0">
                <a:solidFill>
                  <a:schemeClr val="accent2"/>
                </a:solidFill>
              </a:rPr>
              <a:t> </a:t>
            </a:r>
            <a:r>
              <a:rPr lang="de-DE" sz="2800" dirty="0" err="1" smtClean="0">
                <a:solidFill>
                  <a:schemeClr val="accent2"/>
                </a:solidFill>
              </a:rPr>
              <a:t>by</a:t>
            </a:r>
            <a:r>
              <a:rPr lang="de-DE" sz="2800" dirty="0" smtClean="0">
                <a:solidFill>
                  <a:schemeClr val="accent2"/>
                </a:solidFill>
              </a:rPr>
              <a:t> </a:t>
            </a:r>
            <a:r>
              <a:rPr lang="de-DE" sz="2800" dirty="0" err="1" smtClean="0">
                <a:solidFill>
                  <a:schemeClr val="accent2"/>
                </a:solidFill>
              </a:rPr>
              <a:t>the</a:t>
            </a:r>
            <a:r>
              <a:rPr lang="de-DE" sz="2800" dirty="0" smtClean="0">
                <a:solidFill>
                  <a:schemeClr val="accent2"/>
                </a:solidFill>
              </a:rPr>
              <a:t> </a:t>
            </a:r>
            <a:r>
              <a:rPr lang="de-DE" sz="2800" dirty="0" err="1" smtClean="0">
                <a:solidFill>
                  <a:schemeClr val="accent2"/>
                </a:solidFill>
              </a:rPr>
              <a:t>nice</a:t>
            </a:r>
            <a:r>
              <a:rPr lang="de-DE" sz="2800" dirty="0" smtClean="0">
                <a:solidFill>
                  <a:schemeClr val="accent2"/>
                </a:solidFill>
              </a:rPr>
              <a:t> </a:t>
            </a:r>
            <a:r>
              <a:rPr lang="de-DE" sz="2800" dirty="0" err="1" smtClean="0">
                <a:solidFill>
                  <a:schemeClr val="accent2"/>
                </a:solidFill>
              </a:rPr>
              <a:t>results</a:t>
            </a:r>
            <a:r>
              <a:rPr lang="de-DE" sz="2800" dirty="0" smtClean="0">
                <a:solidFill>
                  <a:schemeClr val="accent2"/>
                </a:solidFill>
              </a:rPr>
              <a:t> </a:t>
            </a:r>
            <a:r>
              <a:rPr lang="de-DE" sz="2800" dirty="0" err="1" smtClean="0">
                <a:solidFill>
                  <a:schemeClr val="accent2"/>
                </a:solidFill>
              </a:rPr>
              <a:t>of</a:t>
            </a:r>
            <a:r>
              <a:rPr lang="de-DE" sz="2800" dirty="0" smtClean="0">
                <a:solidFill>
                  <a:schemeClr val="accent2"/>
                </a:solidFill>
              </a:rPr>
              <a:t> Florian Krasser </a:t>
            </a:r>
            <a:r>
              <a:rPr lang="de-DE" sz="2800" dirty="0" err="1" smtClean="0">
                <a:solidFill>
                  <a:schemeClr val="accent2"/>
                </a:solidFill>
              </a:rPr>
              <a:t>and</a:t>
            </a:r>
            <a:r>
              <a:rPr lang="de-DE" sz="2800" dirty="0" smtClean="0">
                <a:solidFill>
                  <a:schemeClr val="accent2"/>
                </a:solidFill>
              </a:rPr>
              <a:t> Stefan Rummel</a:t>
            </a:r>
            <a:endParaRPr lang="de-DE" sz="2800" dirty="0">
              <a:solidFill>
                <a:schemeClr val="accent2"/>
              </a:solidFill>
            </a:endParaRPr>
          </a:p>
          <a:p>
            <a:endParaRPr lang="de-DE" sz="2800" dirty="0" smtClean="0">
              <a:solidFill>
                <a:schemeClr val="accent2"/>
              </a:solidFill>
            </a:endParaRPr>
          </a:p>
          <a:p>
            <a:endParaRPr lang="de-DE" sz="2800" dirty="0">
              <a:solidFill>
                <a:schemeClr val="accent2"/>
              </a:solidFill>
            </a:endParaRPr>
          </a:p>
          <a:p>
            <a:r>
              <a:rPr lang="de-DE" sz="2400" dirty="0" err="1" smtClean="0">
                <a:solidFill>
                  <a:schemeClr val="accent2"/>
                </a:solidFill>
              </a:rPr>
              <a:t>If</a:t>
            </a:r>
            <a:r>
              <a:rPr lang="de-DE" sz="2400" dirty="0" smtClean="0">
                <a:solidFill>
                  <a:schemeClr val="accent2"/>
                </a:solidFill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</a:rPr>
              <a:t>reality</a:t>
            </a:r>
            <a:r>
              <a:rPr lang="de-DE" sz="2400" dirty="0" smtClean="0">
                <a:solidFill>
                  <a:schemeClr val="accent2"/>
                </a:solidFill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</a:rPr>
              <a:t>is</a:t>
            </a:r>
            <a:r>
              <a:rPr lang="de-DE" sz="2400" dirty="0" smtClean="0">
                <a:solidFill>
                  <a:schemeClr val="accent2"/>
                </a:solidFill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</a:rPr>
              <a:t>behaving</a:t>
            </a:r>
            <a:r>
              <a:rPr lang="de-DE" sz="2400" dirty="0" smtClean="0">
                <a:solidFill>
                  <a:schemeClr val="accent2"/>
                </a:solidFill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</a:rPr>
              <a:t>better</a:t>
            </a:r>
            <a:r>
              <a:rPr lang="de-DE" sz="2400" dirty="0" smtClean="0">
                <a:solidFill>
                  <a:schemeClr val="accent2"/>
                </a:solidFill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</a:rPr>
              <a:t>than</a:t>
            </a:r>
            <a:r>
              <a:rPr lang="de-DE" sz="2400" dirty="0" smtClean="0">
                <a:solidFill>
                  <a:schemeClr val="accent2"/>
                </a:solidFill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</a:rPr>
              <a:t>theory</a:t>
            </a:r>
            <a:r>
              <a:rPr lang="de-DE" sz="2400" dirty="0" smtClean="0">
                <a:solidFill>
                  <a:schemeClr val="accent2"/>
                </a:solidFill>
              </a:rPr>
              <a:t> …</a:t>
            </a:r>
            <a:endParaRPr lang="de-DE" sz="2400" dirty="0" smtClean="0">
              <a:solidFill>
                <a:schemeClr val="accent2"/>
              </a:solidFill>
            </a:endParaRPr>
          </a:p>
          <a:p>
            <a:endParaRPr lang="de-DE" dirty="0"/>
          </a:p>
          <a:p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1793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Classical</a:t>
            </a:r>
            <a:r>
              <a:rPr lang="de-DE" dirty="0" smtClean="0"/>
              <a:t> MOS-Transistor 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7th PXD/SVD Workshop, Prague, January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Rainer Richter,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566738" y="3717758"/>
            <a:ext cx="8229600" cy="2112855"/>
          </a:xfrm>
        </p:spPr>
        <p:txBody>
          <a:bodyPr/>
          <a:lstStyle/>
          <a:p>
            <a:r>
              <a:rPr lang="de-DE" sz="2000" dirty="0" smtClean="0"/>
              <a:t>Transistor </a:t>
            </a:r>
            <a:r>
              <a:rPr lang="de-DE" sz="2000" dirty="0" err="1" smtClean="0"/>
              <a:t>performance</a:t>
            </a:r>
            <a:r>
              <a:rPr lang="de-DE" sz="2000" dirty="0" smtClean="0"/>
              <a:t> </a:t>
            </a:r>
            <a:r>
              <a:rPr lang="de-DE" sz="2000" dirty="0" err="1" smtClean="0"/>
              <a:t>benefits</a:t>
            </a:r>
            <a:r>
              <a:rPr lang="de-DE" sz="2000" dirty="0" smtClean="0"/>
              <a:t> </a:t>
            </a:r>
            <a:r>
              <a:rPr lang="de-DE" sz="2000" dirty="0" err="1" smtClean="0"/>
              <a:t>from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thinner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gate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oxides</a:t>
            </a:r>
            <a:endParaRPr lang="de-DE" sz="2000" dirty="0" smtClean="0">
              <a:solidFill>
                <a:srgbClr val="FF0000"/>
              </a:solidFill>
            </a:endParaRPr>
          </a:p>
          <a:p>
            <a:r>
              <a:rPr lang="de-DE" sz="2000" dirty="0"/>
              <a:t>	</a:t>
            </a:r>
            <a:r>
              <a:rPr lang="de-DE" sz="2000" dirty="0" smtClean="0"/>
              <a:t> - larger </a:t>
            </a:r>
            <a:r>
              <a:rPr lang="de-DE" sz="2000" dirty="0" err="1" smtClean="0"/>
              <a:t>gm</a:t>
            </a:r>
            <a:endParaRPr lang="de-DE" sz="2000" dirty="0" smtClean="0"/>
          </a:p>
          <a:p>
            <a:r>
              <a:rPr lang="de-DE" sz="2000" dirty="0"/>
              <a:t>	</a:t>
            </a:r>
            <a:r>
              <a:rPr lang="de-DE" sz="2000" dirty="0" smtClean="0"/>
              <a:t> -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less</a:t>
            </a:r>
            <a:r>
              <a:rPr lang="de-DE" sz="2000" dirty="0" smtClean="0"/>
              <a:t> </a:t>
            </a:r>
            <a:r>
              <a:rPr lang="de-DE" sz="2000" dirty="0" err="1" smtClean="0"/>
              <a:t>pronounced</a:t>
            </a:r>
            <a:r>
              <a:rPr lang="de-DE" sz="2000" dirty="0" smtClean="0"/>
              <a:t> </a:t>
            </a:r>
            <a:r>
              <a:rPr lang="de-DE" sz="2000" dirty="0" err="1" smtClean="0"/>
              <a:t>short</a:t>
            </a:r>
            <a:r>
              <a:rPr lang="de-DE" sz="2000" dirty="0" smtClean="0"/>
              <a:t> </a:t>
            </a:r>
            <a:r>
              <a:rPr lang="de-DE" sz="2000" dirty="0" err="1" smtClean="0"/>
              <a:t>channel</a:t>
            </a:r>
            <a:r>
              <a:rPr lang="de-DE" sz="2000" dirty="0" smtClean="0"/>
              <a:t> </a:t>
            </a:r>
            <a:r>
              <a:rPr lang="de-DE" sz="2000" dirty="0" err="1" smtClean="0"/>
              <a:t>effect</a:t>
            </a:r>
            <a:r>
              <a:rPr lang="de-DE" sz="2000" dirty="0" smtClean="0"/>
              <a:t> 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sz="2000" dirty="0" err="1" smtClean="0"/>
              <a:t>Why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internal </a:t>
            </a:r>
            <a:r>
              <a:rPr lang="de-DE" sz="2000" dirty="0" err="1" smtClean="0"/>
              <a:t>amplification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a </a:t>
            </a:r>
            <a:r>
              <a:rPr lang="de-DE" sz="2000" dirty="0"/>
              <a:t>DEPFET </a:t>
            </a:r>
            <a:r>
              <a:rPr lang="de-DE" sz="2000" dirty="0" err="1" smtClean="0"/>
              <a:t>behaving</a:t>
            </a:r>
            <a:r>
              <a:rPr lang="de-DE" sz="2000" dirty="0" smtClean="0"/>
              <a:t> </a:t>
            </a:r>
            <a:r>
              <a:rPr lang="de-DE" sz="2000" dirty="0" err="1"/>
              <a:t>differently</a:t>
            </a:r>
            <a:r>
              <a:rPr lang="de-DE" sz="2000" dirty="0" smtClean="0"/>
              <a:t>?   </a:t>
            </a:r>
          </a:p>
          <a:p>
            <a:r>
              <a:rPr lang="de-DE" sz="2000" dirty="0"/>
              <a:t>	</a:t>
            </a:r>
            <a:r>
              <a:rPr lang="de-DE" sz="2000" dirty="0" smtClean="0"/>
              <a:t>			</a:t>
            </a:r>
            <a:r>
              <a:rPr lang="de-DE" sz="2000" dirty="0" err="1" smtClean="0"/>
              <a:t>gq</a:t>
            </a:r>
            <a:r>
              <a:rPr lang="de-DE" sz="2000" dirty="0" smtClean="0"/>
              <a:t> ~ tox</a:t>
            </a:r>
            <a:r>
              <a:rPr lang="de-DE" sz="2000" baseline="30000" dirty="0" smtClean="0"/>
              <a:t>1/2 	</a:t>
            </a:r>
            <a:r>
              <a:rPr lang="de-DE" sz="2000" dirty="0" smtClean="0"/>
              <a:t>(</a:t>
            </a:r>
            <a:r>
              <a:rPr lang="de-DE" sz="2000" dirty="0" err="1" smtClean="0"/>
              <a:t>Id</a:t>
            </a:r>
            <a:r>
              <a:rPr lang="de-DE" sz="2000" dirty="0" smtClean="0"/>
              <a:t> </a:t>
            </a:r>
            <a:r>
              <a:rPr lang="de-DE" sz="2000" dirty="0"/>
              <a:t>= </a:t>
            </a:r>
            <a:r>
              <a:rPr lang="de-DE" sz="2000" dirty="0" err="1" smtClean="0"/>
              <a:t>const</a:t>
            </a:r>
            <a:r>
              <a:rPr lang="de-DE" sz="2000" dirty="0" smtClean="0"/>
              <a:t>.)</a:t>
            </a:r>
            <a:endParaRPr lang="de-DE" sz="2000" baseline="30000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1106905" y="1251284"/>
            <a:ext cx="3019927" cy="1476877"/>
            <a:chOff x="1106905" y="1251284"/>
            <a:chExt cx="3019927" cy="1476877"/>
          </a:xfrm>
        </p:grpSpPr>
        <p:sp>
          <p:nvSpPr>
            <p:cNvPr id="7" name="Rechteck 6"/>
            <p:cNvSpPr/>
            <p:nvPr/>
          </p:nvSpPr>
          <p:spPr bwMode="auto">
            <a:xfrm>
              <a:off x="1106905" y="1928061"/>
              <a:ext cx="3019927" cy="8001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1864895" y="1744579"/>
              <a:ext cx="1540042" cy="183482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1864895" y="1251284"/>
              <a:ext cx="1540042" cy="493295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" name="Abgerundetes Rechteck 9"/>
            <p:cNvSpPr/>
            <p:nvPr/>
          </p:nvSpPr>
          <p:spPr bwMode="auto">
            <a:xfrm>
              <a:off x="1106905" y="1928061"/>
              <a:ext cx="878306" cy="400050"/>
            </a:xfrm>
            <a:prstGeom prst="round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" name="Abgerundetes Rechteck 10"/>
            <p:cNvSpPr/>
            <p:nvPr/>
          </p:nvSpPr>
          <p:spPr bwMode="auto">
            <a:xfrm>
              <a:off x="3244585" y="1936077"/>
              <a:ext cx="878306" cy="400050"/>
            </a:xfrm>
            <a:prstGeom prst="round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5963777" y="1497930"/>
            <a:ext cx="2125618" cy="1214183"/>
            <a:chOff x="6420993" y="1497930"/>
            <a:chExt cx="2125618" cy="1214183"/>
          </a:xfrm>
        </p:grpSpPr>
        <p:grpSp>
          <p:nvGrpSpPr>
            <p:cNvPr id="13" name="Gruppieren 12"/>
            <p:cNvGrpSpPr/>
            <p:nvPr/>
          </p:nvGrpSpPr>
          <p:grpSpPr>
            <a:xfrm>
              <a:off x="6420993" y="1497930"/>
              <a:ext cx="2125618" cy="1214183"/>
              <a:chOff x="2249905" y="1513978"/>
              <a:chExt cx="2125618" cy="1214183"/>
            </a:xfrm>
          </p:grpSpPr>
          <p:sp>
            <p:nvSpPr>
              <p:cNvPr id="14" name="Rechteck 13"/>
              <p:cNvSpPr/>
              <p:nvPr/>
            </p:nvSpPr>
            <p:spPr bwMode="auto">
              <a:xfrm>
                <a:off x="2249905" y="1928061"/>
                <a:ext cx="2125618" cy="8001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3023803" y="1513978"/>
                <a:ext cx="549582" cy="338389"/>
              </a:xfrm>
              <a:prstGeom prst="rect">
                <a:avLst/>
              </a:prstGeom>
              <a:solidFill>
                <a:srgbClr val="0070C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7" name="Abgerundetes Rechteck 16"/>
              <p:cNvSpPr/>
              <p:nvPr/>
            </p:nvSpPr>
            <p:spPr bwMode="auto">
              <a:xfrm>
                <a:off x="2249905" y="1915023"/>
                <a:ext cx="878306" cy="224089"/>
              </a:xfrm>
              <a:prstGeom prst="round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20" name="Rechteck 19"/>
            <p:cNvSpPr/>
            <p:nvPr/>
          </p:nvSpPr>
          <p:spPr bwMode="auto">
            <a:xfrm>
              <a:off x="7194891" y="1836320"/>
              <a:ext cx="549582" cy="7569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21" name="Abgerundetes Rechteck 20"/>
            <p:cNvSpPr/>
            <p:nvPr/>
          </p:nvSpPr>
          <p:spPr bwMode="auto">
            <a:xfrm>
              <a:off x="7668305" y="1931055"/>
              <a:ext cx="878306" cy="224089"/>
            </a:xfrm>
            <a:prstGeom prst="round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23" name="Pfeil nach rechts 22"/>
          <p:cNvSpPr/>
          <p:nvPr/>
        </p:nvSpPr>
        <p:spPr bwMode="auto">
          <a:xfrm>
            <a:off x="4391536" y="1497931"/>
            <a:ext cx="1359568" cy="33838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Tahoma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777899" y="1130964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 err="1" smtClean="0">
                <a:solidFill>
                  <a:srgbClr val="0070C0"/>
                </a:solidFill>
              </a:rPr>
              <a:t>Scaling</a:t>
            </a:r>
            <a:r>
              <a:rPr lang="de-DE" sz="1800" dirty="0" smtClean="0">
                <a:solidFill>
                  <a:srgbClr val="0070C0"/>
                </a:solidFill>
              </a:rPr>
              <a:t> </a:t>
            </a:r>
            <a:r>
              <a:rPr lang="de-DE" sz="1800" dirty="0" err="1" smtClean="0">
                <a:solidFill>
                  <a:srgbClr val="0070C0"/>
                </a:solidFill>
              </a:rPr>
              <a:t>of</a:t>
            </a:r>
            <a:r>
              <a:rPr lang="de-DE" sz="1800" dirty="0" smtClean="0">
                <a:solidFill>
                  <a:srgbClr val="0070C0"/>
                </a:solidFill>
              </a:rPr>
              <a:t> all </a:t>
            </a:r>
            <a:r>
              <a:rPr lang="de-DE" sz="1800" dirty="0" err="1" smtClean="0">
                <a:solidFill>
                  <a:srgbClr val="0070C0"/>
                </a:solidFill>
              </a:rPr>
              <a:t>dimensions</a:t>
            </a:r>
            <a:endParaRPr lang="de-DE" sz="1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073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Classical</a:t>
            </a:r>
            <a:r>
              <a:rPr lang="de-DE" dirty="0" smtClean="0"/>
              <a:t> MOS FET </a:t>
            </a:r>
            <a:r>
              <a:rPr lang="de-DE" dirty="0"/>
              <a:t> </a:t>
            </a:r>
            <a:r>
              <a:rPr lang="de-DE" dirty="0" smtClean="0"/>
              <a:t>- Saturation 		(Basics)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7th PXD/SVD Workshop, Prague, January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Rainer Richter,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21" name="Gruppieren 20"/>
          <p:cNvGrpSpPr/>
          <p:nvPr/>
        </p:nvGrpSpPr>
        <p:grpSpPr>
          <a:xfrm>
            <a:off x="1828800" y="1247238"/>
            <a:ext cx="4283243" cy="2554724"/>
            <a:chOff x="1828800" y="1740550"/>
            <a:chExt cx="4283243" cy="2554724"/>
          </a:xfrm>
        </p:grpSpPr>
        <p:sp>
          <p:nvSpPr>
            <p:cNvPr id="8" name="Rechteck 7"/>
            <p:cNvSpPr/>
            <p:nvPr/>
          </p:nvSpPr>
          <p:spPr bwMode="auto">
            <a:xfrm>
              <a:off x="1828800" y="2612854"/>
              <a:ext cx="4283243" cy="168242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" name="Abgerundetes Rechteck 10"/>
            <p:cNvSpPr/>
            <p:nvPr/>
          </p:nvSpPr>
          <p:spPr bwMode="auto">
            <a:xfrm>
              <a:off x="1846361" y="2612854"/>
              <a:ext cx="1245725" cy="428621"/>
            </a:xfrm>
            <a:prstGeom prst="round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6" name="Rechtwinkliges Dreieck 15"/>
            <p:cNvSpPr/>
            <p:nvPr/>
          </p:nvSpPr>
          <p:spPr bwMode="auto">
            <a:xfrm>
              <a:off x="2875404" y="2393716"/>
              <a:ext cx="1949116" cy="217138"/>
            </a:xfrm>
            <a:prstGeom prst="rtTriangl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reflection blurRad="6350" stA="50000" endA="300" endPos="90000" dir="5400000" sy="-100000" algn="bl" rotWithShape="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" name="Abgerundetes Rechteck 11"/>
            <p:cNvSpPr/>
            <p:nvPr/>
          </p:nvSpPr>
          <p:spPr bwMode="auto">
            <a:xfrm>
              <a:off x="4862377" y="2620870"/>
              <a:ext cx="1245725" cy="420605"/>
            </a:xfrm>
            <a:prstGeom prst="round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1828800" y="2105526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de-DE" sz="1800" dirty="0" err="1" smtClean="0"/>
                <a:t>V</a:t>
              </a:r>
              <a:r>
                <a:rPr lang="de-DE" dirty="0" err="1" smtClean="0"/>
                <a:t>source</a:t>
              </a:r>
              <a:endParaRPr lang="de-DE" dirty="0" smtClean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5157648" y="2125574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de-DE" sz="1800" dirty="0" err="1" smtClean="0"/>
                <a:t>V</a:t>
              </a:r>
              <a:r>
                <a:rPr lang="de-DE" dirty="0" err="1" smtClean="0"/>
                <a:t>drain</a:t>
              </a:r>
              <a:endParaRPr lang="de-DE" dirty="0" smtClean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3629584" y="174055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de-DE" sz="1800" dirty="0" err="1" smtClean="0"/>
                <a:t>V</a:t>
              </a:r>
              <a:r>
                <a:rPr lang="de-DE" dirty="0" err="1" smtClean="0"/>
                <a:t>gate</a:t>
              </a:r>
              <a:endParaRPr lang="de-DE" dirty="0" smtClean="0"/>
            </a:p>
          </p:txBody>
        </p:sp>
        <p:sp>
          <p:nvSpPr>
            <p:cNvPr id="9" name="Rechteck 8"/>
            <p:cNvSpPr/>
            <p:nvPr/>
          </p:nvSpPr>
          <p:spPr bwMode="auto">
            <a:xfrm>
              <a:off x="2881010" y="2236461"/>
              <a:ext cx="2184283" cy="385819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2881010" y="2236460"/>
              <a:ext cx="2184283" cy="218257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6412821" y="1479834"/>
            <a:ext cx="13716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dirty="0" smtClean="0"/>
              <a:t>I = q/t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de-DE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dirty="0" err="1" smtClean="0"/>
              <a:t>Either</a:t>
            </a:r>
            <a:r>
              <a:rPr lang="de-DE" dirty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slow</a:t>
            </a:r>
            <a:r>
              <a:rPr lang="de-DE" dirty="0" smtClean="0"/>
              <a:t> </a:t>
            </a:r>
            <a:r>
              <a:rPr lang="de-DE" dirty="0" err="1" smtClean="0"/>
              <a:t>moving</a:t>
            </a:r>
            <a:endParaRPr lang="de-DE" dirty="0" smtClean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dirty="0" err="1" smtClean="0"/>
              <a:t>charge</a:t>
            </a:r>
            <a:r>
              <a:rPr lang="de-DE" dirty="0" smtClean="0"/>
              <a:t> </a:t>
            </a:r>
            <a:r>
              <a:rPr lang="de-DE" dirty="0" err="1" smtClean="0"/>
              <a:t>carriers</a:t>
            </a:r>
            <a:r>
              <a:rPr lang="de-DE" dirty="0" smtClean="0"/>
              <a:t>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fewer</a:t>
            </a:r>
            <a:r>
              <a:rPr lang="de-DE" dirty="0"/>
              <a:t> </a:t>
            </a:r>
            <a:r>
              <a:rPr lang="de-DE" dirty="0" smtClean="0"/>
              <a:t>fast </a:t>
            </a:r>
            <a:r>
              <a:rPr lang="de-DE" dirty="0" err="1" smtClean="0"/>
              <a:t>moving</a:t>
            </a:r>
            <a:r>
              <a:rPr lang="de-DE" dirty="0" smtClean="0"/>
              <a:t> </a:t>
            </a:r>
            <a:r>
              <a:rPr lang="de-DE" dirty="0" err="1" smtClean="0"/>
              <a:t>carriers</a:t>
            </a:r>
            <a:endParaRPr lang="de-DE" dirty="0" smtClean="0"/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de-DE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dirty="0" err="1"/>
              <a:t>c</a:t>
            </a:r>
            <a:r>
              <a:rPr lang="de-DE" dirty="0" err="1" smtClean="0"/>
              <a:t>arrier</a:t>
            </a:r>
            <a:r>
              <a:rPr lang="de-DE" dirty="0" smtClean="0"/>
              <a:t> </a:t>
            </a:r>
            <a:r>
              <a:rPr lang="de-DE" dirty="0" err="1"/>
              <a:t>v</a:t>
            </a:r>
            <a:r>
              <a:rPr lang="de-DE" dirty="0" err="1" smtClean="0"/>
              <a:t>elocity</a:t>
            </a:r>
            <a:endParaRPr lang="de-DE" dirty="0" smtClean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dirty="0" smtClean="0"/>
              <a:t>v = µ E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dirty="0" err="1"/>
              <a:t>u</a:t>
            </a:r>
            <a:r>
              <a:rPr lang="de-DE" dirty="0" err="1" smtClean="0"/>
              <a:t>ntil</a:t>
            </a:r>
            <a:r>
              <a:rPr lang="de-DE" dirty="0" smtClean="0"/>
              <a:t> </a:t>
            </a:r>
            <a:r>
              <a:rPr lang="de-DE" dirty="0" err="1" smtClean="0"/>
              <a:t>velocity</a:t>
            </a:r>
            <a:r>
              <a:rPr lang="de-DE" dirty="0" smtClean="0"/>
              <a:t> </a:t>
            </a:r>
            <a:r>
              <a:rPr lang="de-DE" dirty="0" err="1" smtClean="0"/>
              <a:t>saturation</a:t>
            </a:r>
            <a:endParaRPr lang="de-DE" dirty="0" smtClean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dirty="0"/>
              <a:t> </a:t>
            </a:r>
            <a:r>
              <a:rPr lang="de-DE" dirty="0" smtClean="0"/>
              <a:t>    ~10</a:t>
            </a:r>
            <a:r>
              <a:rPr lang="de-DE" baseline="30000" dirty="0" smtClean="0"/>
              <a:t>7</a:t>
            </a:r>
            <a:r>
              <a:rPr lang="de-DE" dirty="0" smtClean="0"/>
              <a:t>cm/s (in </a:t>
            </a:r>
            <a:r>
              <a:rPr lang="de-DE" dirty="0" err="1" smtClean="0"/>
              <a:t>silicon</a:t>
            </a:r>
            <a:r>
              <a:rPr lang="de-DE" dirty="0" smtClean="0"/>
              <a:t>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dirty="0" err="1"/>
              <a:t>i</a:t>
            </a:r>
            <a:r>
              <a:rPr lang="de-DE" dirty="0" err="1" smtClean="0"/>
              <a:t>s</a:t>
            </a:r>
            <a:r>
              <a:rPr lang="de-DE" dirty="0" smtClean="0"/>
              <a:t> </a:t>
            </a:r>
            <a:r>
              <a:rPr lang="de-DE" dirty="0" err="1" smtClean="0"/>
              <a:t>reached</a:t>
            </a:r>
            <a:endParaRPr lang="de-DE" dirty="0" smtClean="0"/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V="1">
            <a:off x="4086784" y="2153032"/>
            <a:ext cx="617563" cy="2009878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feld 19"/>
          <p:cNvSpPr txBox="1"/>
          <p:nvPr/>
        </p:nvSpPr>
        <p:spPr>
          <a:xfrm>
            <a:off x="3481165" y="4102749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dirty="0" err="1" smtClean="0"/>
              <a:t>Vpinchoff</a:t>
            </a:r>
            <a:r>
              <a:rPr lang="de-DE" dirty="0" smtClean="0"/>
              <a:t> = </a:t>
            </a:r>
            <a:r>
              <a:rPr lang="de-DE" dirty="0" err="1" smtClean="0"/>
              <a:t>V‘drain</a:t>
            </a:r>
            <a:r>
              <a:rPr lang="de-DE" dirty="0" smtClean="0"/>
              <a:t> = </a:t>
            </a:r>
            <a:r>
              <a:rPr lang="de-DE" dirty="0" err="1" smtClean="0"/>
              <a:t>Vgs</a:t>
            </a:r>
            <a:r>
              <a:rPr lang="de-DE" dirty="0" smtClean="0"/>
              <a:t> – </a:t>
            </a:r>
            <a:r>
              <a:rPr lang="de-DE" dirty="0" err="1" smtClean="0"/>
              <a:t>Vth</a:t>
            </a:r>
            <a:endParaRPr lang="de-DE" dirty="0" smtClean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Vdrain</a:t>
            </a:r>
            <a:r>
              <a:rPr lang="de-DE" dirty="0"/>
              <a:t> &gt; </a:t>
            </a:r>
            <a:r>
              <a:rPr lang="de-DE" dirty="0" err="1" smtClean="0"/>
              <a:t>Vpinchoff</a:t>
            </a:r>
            <a:endParaRPr lang="de-DE" dirty="0" smtClean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dirty="0" smtClean="0"/>
              <a:t>- &gt; </a:t>
            </a:r>
            <a:r>
              <a:rPr lang="de-DE" dirty="0" err="1" smtClean="0"/>
              <a:t>saturation</a:t>
            </a:r>
            <a:r>
              <a:rPr lang="de-DE" dirty="0" smtClean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2645599" y="4953261"/>
                <a:ext cx="3911606" cy="8098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noAutofit/>
              </a:bodyPr>
              <a:lstStyle/>
              <a:p>
                <a:pPr>
                  <a:spcBef>
                    <a:spcPts val="100"/>
                  </a:spcBef>
                  <a:spcAft>
                    <a:spcPts val="100"/>
                  </a:spcAft>
                </a:pPr>
                <a:r>
                  <a:rPr lang="de-DE" sz="2000" dirty="0" smtClean="0"/>
                  <a:t>Id </a:t>
                </a:r>
                <a14:m>
                  <m:oMath xmlns:m="http://schemas.openxmlformats.org/officeDocument/2006/math">
                    <m:r>
                      <a:rPr lang="de-DE" sz="2000" i="1">
                        <a:latin typeface="Cambria Math"/>
                      </a:rPr>
                      <m:t>=</m:t>
                    </m:r>
                    <m:r>
                      <a:rPr lang="de-DE" sz="2000" b="0" i="1" smtClean="0">
                        <a:latin typeface="Cambria Math"/>
                      </a:rPr>
                      <m:t>𝑘</m:t>
                    </m:r>
                    <m:r>
                      <a:rPr lang="de-DE" sz="20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de-DE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e-DE" sz="2000" b="0" i="1" smtClean="0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de-DE" sz="2000" b="0" i="1" smtClean="0">
                            <a:latin typeface="Cambria Math"/>
                          </a:rPr>
                          <m:t>𝐿</m:t>
                        </m:r>
                      </m:den>
                    </m:f>
                    <m:r>
                      <a:rPr lang="de-DE" sz="2000" b="0" i="1" smtClean="0">
                        <a:latin typeface="Cambria Math"/>
                      </a:rPr>
                      <m:t> ∗</m:t>
                    </m:r>
                    <m:d>
                      <m:dPr>
                        <m:ctrlPr>
                          <a:rPr lang="de-DE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sz="2000" b="0" i="1" smtClean="0">
                            <a:latin typeface="Cambria Math"/>
                          </a:rPr>
                          <m:t> </m:t>
                        </m:r>
                        <m:r>
                          <a:rPr lang="de-DE" sz="2000" b="0" i="1" smtClean="0">
                            <a:latin typeface="Cambria Math"/>
                          </a:rPr>
                          <m:t>𝑉𝑔𝑠</m:t>
                        </m:r>
                        <m:r>
                          <a:rPr lang="de-DE" sz="2000" b="0" i="1" smtClean="0">
                            <a:latin typeface="Cambria Math"/>
                          </a:rPr>
                          <m:t> −</m:t>
                        </m:r>
                        <m:r>
                          <a:rPr lang="de-DE" sz="2000" b="0" i="1" smtClean="0">
                            <a:latin typeface="Cambria Math"/>
                          </a:rPr>
                          <m:t>𝑉𝑡h</m:t>
                        </m:r>
                      </m:e>
                    </m:d>
                    <m:r>
                      <a:rPr lang="de-DE" sz="2000" b="0" i="1" baseline="30000" smtClean="0">
                        <a:latin typeface="Cambria Math"/>
                      </a:rPr>
                      <m:t>2</m:t>
                    </m:r>
                  </m:oMath>
                </a14:m>
                <a:endParaRPr lang="de-DE" sz="2000" baseline="30000" dirty="0" smtClean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5599" y="4953261"/>
                <a:ext cx="3911606" cy="809869"/>
              </a:xfrm>
              <a:prstGeom prst="rect">
                <a:avLst/>
              </a:prstGeom>
              <a:blipFill rotWithShape="1">
                <a:blip r:embed="rId2"/>
                <a:stretch>
                  <a:fillRect l="-171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feld 23"/>
          <p:cNvSpPr txBox="1"/>
          <p:nvPr/>
        </p:nvSpPr>
        <p:spPr>
          <a:xfrm>
            <a:off x="745951" y="5414188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quadratic</a:t>
            </a:r>
            <a:r>
              <a:rPr lang="de-DE" dirty="0" smtClean="0"/>
              <a:t>?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dirty="0" smtClean="0"/>
              <a:t>	- </a:t>
            </a:r>
            <a:r>
              <a:rPr lang="de-DE" dirty="0" err="1" smtClean="0"/>
              <a:t>increased</a:t>
            </a:r>
            <a:r>
              <a:rPr lang="de-DE" dirty="0" smtClean="0"/>
              <a:t> </a:t>
            </a:r>
            <a:r>
              <a:rPr lang="de-DE" dirty="0" err="1" smtClean="0"/>
              <a:t>Vgs</a:t>
            </a:r>
            <a:r>
              <a:rPr lang="de-DE" dirty="0" smtClean="0"/>
              <a:t> </a:t>
            </a:r>
            <a:r>
              <a:rPr lang="de-DE" dirty="0" err="1" smtClean="0"/>
              <a:t>influences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channel</a:t>
            </a:r>
            <a:r>
              <a:rPr lang="de-DE" dirty="0" smtClean="0"/>
              <a:t> </a:t>
            </a:r>
            <a:r>
              <a:rPr lang="de-DE" dirty="0" err="1" smtClean="0"/>
              <a:t>carriers</a:t>
            </a:r>
            <a:r>
              <a:rPr lang="de-DE" dirty="0" smtClean="0"/>
              <a:t> 	</a:t>
            </a:r>
            <a:r>
              <a:rPr lang="de-DE" dirty="0" smtClean="0">
                <a:sym typeface="Symbol"/>
              </a:rPr>
              <a:t></a:t>
            </a:r>
            <a:r>
              <a:rPr lang="de-DE" dirty="0" smtClean="0"/>
              <a:t>Q = Cox </a:t>
            </a:r>
            <a:r>
              <a:rPr lang="de-DE" dirty="0" smtClean="0">
                <a:sym typeface="Symbol"/>
              </a:rPr>
              <a:t></a:t>
            </a:r>
            <a:r>
              <a:rPr lang="de-DE" dirty="0" err="1" smtClean="0">
                <a:sym typeface="Symbol"/>
              </a:rPr>
              <a:t>Vgs</a:t>
            </a:r>
            <a:r>
              <a:rPr lang="de-DE" dirty="0" smtClean="0">
                <a:sym typeface="Symbol"/>
              </a:rPr>
              <a:t> (linear)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dirty="0">
                <a:sym typeface="Symbol"/>
              </a:rPr>
              <a:t>	</a:t>
            </a:r>
            <a:r>
              <a:rPr lang="de-DE" dirty="0" smtClean="0">
                <a:sym typeface="Symbol"/>
              </a:rPr>
              <a:t>- </a:t>
            </a:r>
            <a:r>
              <a:rPr lang="de-DE" dirty="0" err="1" smtClean="0"/>
              <a:t>V‘drain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‘</a:t>
            </a:r>
            <a:r>
              <a:rPr lang="de-DE" dirty="0" err="1" smtClean="0"/>
              <a:t>pulled</a:t>
            </a:r>
            <a:r>
              <a:rPr lang="de-DE" dirty="0" smtClean="0"/>
              <a:t>‘ </a:t>
            </a:r>
            <a:r>
              <a:rPr lang="de-DE" dirty="0" err="1" smtClean="0"/>
              <a:t>capacitively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Vgs</a:t>
            </a:r>
            <a:r>
              <a:rPr lang="de-DE" dirty="0">
                <a:sym typeface="Symbol"/>
              </a:rPr>
              <a:t>	</a:t>
            </a:r>
            <a:r>
              <a:rPr lang="de-DE" dirty="0" smtClean="0">
                <a:sym typeface="Symbol"/>
              </a:rPr>
              <a:t>ideal </a:t>
            </a:r>
            <a:r>
              <a:rPr lang="de-DE" dirty="0" err="1" smtClean="0">
                <a:sym typeface="Symbol"/>
              </a:rPr>
              <a:t>transistor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theory</a:t>
            </a:r>
            <a:r>
              <a:rPr lang="de-DE" dirty="0" smtClean="0">
                <a:sym typeface="Symbol"/>
              </a:rPr>
              <a:t>: </a:t>
            </a:r>
            <a:r>
              <a:rPr lang="de-DE" dirty="0" err="1" smtClean="0">
                <a:sym typeface="Symbol"/>
              </a:rPr>
              <a:t>V‘drain</a:t>
            </a:r>
            <a:r>
              <a:rPr lang="de-DE" dirty="0" smtClean="0"/>
              <a:t> = </a:t>
            </a:r>
            <a:r>
              <a:rPr lang="de-DE" dirty="0">
                <a:sym typeface="Symbol"/>
              </a:rPr>
              <a:t></a:t>
            </a:r>
            <a:r>
              <a:rPr lang="de-DE" dirty="0" err="1">
                <a:sym typeface="Symbol"/>
              </a:rPr>
              <a:t>Vgs</a:t>
            </a:r>
            <a:r>
              <a:rPr lang="de-DE" dirty="0">
                <a:sym typeface="Symbol"/>
              </a:rPr>
              <a:t> </a:t>
            </a:r>
            <a:endParaRPr lang="de-DE" dirty="0" smtClean="0">
              <a:sym typeface="Symbol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dirty="0">
                <a:sym typeface="Symbol"/>
              </a:rPr>
              <a:t>	</a:t>
            </a:r>
            <a:r>
              <a:rPr lang="de-DE" dirty="0" smtClean="0">
                <a:sym typeface="Symbol"/>
              </a:rPr>
              <a:t>	</a:t>
            </a:r>
            <a:r>
              <a:rPr lang="de-DE" dirty="0" err="1" smtClean="0">
                <a:sym typeface="Symbol"/>
              </a:rPr>
              <a:t>provides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more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field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076648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err="1" smtClean="0">
                <a:solidFill>
                  <a:schemeClr val="accent2"/>
                </a:solidFill>
              </a:rPr>
              <a:t>By</a:t>
            </a:r>
            <a:r>
              <a:rPr lang="de-DE" sz="2400" dirty="0" smtClean="0">
                <a:solidFill>
                  <a:schemeClr val="accent2"/>
                </a:solidFill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</a:rPr>
              <a:t>the</a:t>
            </a:r>
            <a:r>
              <a:rPr lang="de-DE" sz="2400" dirty="0" smtClean="0">
                <a:solidFill>
                  <a:schemeClr val="accent2"/>
                </a:solidFill>
              </a:rPr>
              <a:t> </a:t>
            </a:r>
            <a:r>
              <a:rPr lang="de-DE" sz="2400" dirty="0" err="1" smtClean="0">
                <a:solidFill>
                  <a:schemeClr val="accent2"/>
                </a:solidFill>
              </a:rPr>
              <a:t>way</a:t>
            </a:r>
            <a:r>
              <a:rPr lang="de-DE" sz="2400" dirty="0" smtClean="0">
                <a:solidFill>
                  <a:schemeClr val="accent2"/>
                </a:solidFill>
              </a:rPr>
              <a:t> …</a:t>
            </a:r>
            <a:endParaRPr lang="de-DE" sz="2400" dirty="0">
              <a:solidFill>
                <a:schemeClr val="accent2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7th PXD/SVD Workshop, Prague, January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Rainer Richter,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7" name="Textfeld 16"/>
          <p:cNvSpPr txBox="1"/>
          <p:nvPr/>
        </p:nvSpPr>
        <p:spPr>
          <a:xfrm>
            <a:off x="1106880" y="1179095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2000" dirty="0" err="1" smtClean="0"/>
              <a:t>Why</a:t>
            </a:r>
            <a:r>
              <a:rPr lang="de-DE" sz="2000" dirty="0" smtClean="0"/>
              <a:t> </a:t>
            </a:r>
            <a:r>
              <a:rPr lang="de-DE" sz="2000" dirty="0" err="1" smtClean="0"/>
              <a:t>has</a:t>
            </a:r>
            <a:r>
              <a:rPr lang="de-DE" sz="2000" dirty="0" smtClean="0"/>
              <a:t> a DEPFET a </a:t>
            </a:r>
            <a:r>
              <a:rPr lang="de-DE" sz="2000" dirty="0" err="1" smtClean="0"/>
              <a:t>nice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FF0000"/>
                </a:solidFill>
              </a:rPr>
              <a:t>linear </a:t>
            </a:r>
            <a:r>
              <a:rPr lang="de-DE" sz="2000" dirty="0" err="1" smtClean="0">
                <a:solidFill>
                  <a:srgbClr val="FF0000"/>
                </a:solidFill>
              </a:rPr>
              <a:t>response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endParaRPr lang="de-DE" sz="2000" dirty="0" smtClean="0">
              <a:solidFill>
                <a:srgbClr val="FF0000"/>
              </a:solidFill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de-DE" sz="2000" dirty="0">
              <a:solidFill>
                <a:srgbClr val="FF0000"/>
              </a:solidFill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charge</a:t>
            </a:r>
            <a:r>
              <a:rPr lang="de-DE" sz="2000" dirty="0" smtClean="0"/>
              <a:t> at </a:t>
            </a:r>
            <a:r>
              <a:rPr lang="de-DE" sz="2000" dirty="0" err="1" smtClean="0"/>
              <a:t>the</a:t>
            </a:r>
            <a:r>
              <a:rPr lang="de-DE" sz="2000" dirty="0" smtClean="0"/>
              <a:t> internal </a:t>
            </a:r>
            <a:r>
              <a:rPr lang="de-DE" sz="2000" dirty="0" err="1" smtClean="0"/>
              <a:t>gate</a:t>
            </a:r>
            <a:r>
              <a:rPr lang="de-DE" sz="2000" dirty="0" smtClean="0"/>
              <a:t>?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de-DE" sz="20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2000" dirty="0" err="1" smtClean="0"/>
              <a:t>If</a:t>
            </a:r>
            <a:r>
              <a:rPr lang="de-DE" sz="2000" dirty="0" smtClean="0"/>
              <a:t> </a:t>
            </a:r>
            <a:r>
              <a:rPr lang="de-DE" sz="2000" dirty="0" err="1" smtClean="0"/>
              <a:t>external</a:t>
            </a:r>
            <a:r>
              <a:rPr lang="de-DE" sz="2000" dirty="0" smtClean="0"/>
              <a:t> </a:t>
            </a:r>
            <a:r>
              <a:rPr lang="de-DE" sz="2000" dirty="0" err="1" smtClean="0"/>
              <a:t>gate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internal </a:t>
            </a:r>
            <a:r>
              <a:rPr lang="de-DE" sz="2000" dirty="0" err="1" smtClean="0"/>
              <a:t>gate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acting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same </a:t>
            </a:r>
            <a:r>
              <a:rPr lang="de-DE" sz="2000" dirty="0" err="1" smtClean="0"/>
              <a:t>way</a:t>
            </a:r>
            <a:r>
              <a:rPr lang="de-DE" sz="2000" dirty="0" smtClean="0"/>
              <a:t> ….</a:t>
            </a:r>
          </a:p>
        </p:txBody>
      </p:sp>
    </p:spTree>
    <p:extLst>
      <p:ext uri="{BB962C8B-B14F-4D97-AF65-F5344CB8AC3E}">
        <p14:creationId xmlns:p14="http://schemas.microsoft.com/office/powerpoint/2010/main" val="197747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 …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7th PXD/SVD Workshop, Prague, January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Rainer Richter,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7" name="Gruppieren 6"/>
          <p:cNvGrpSpPr/>
          <p:nvPr/>
        </p:nvGrpSpPr>
        <p:grpSpPr>
          <a:xfrm>
            <a:off x="2129600" y="2654982"/>
            <a:ext cx="4283243" cy="2554724"/>
            <a:chOff x="1828800" y="1740550"/>
            <a:chExt cx="4283243" cy="2554724"/>
          </a:xfrm>
        </p:grpSpPr>
        <p:sp>
          <p:nvSpPr>
            <p:cNvPr id="8" name="Rechteck 7"/>
            <p:cNvSpPr/>
            <p:nvPr/>
          </p:nvSpPr>
          <p:spPr bwMode="auto">
            <a:xfrm>
              <a:off x="1828800" y="2612854"/>
              <a:ext cx="4283243" cy="168242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9" name="Abgerundetes Rechteck 8"/>
            <p:cNvSpPr/>
            <p:nvPr/>
          </p:nvSpPr>
          <p:spPr bwMode="auto">
            <a:xfrm>
              <a:off x="1846361" y="2612854"/>
              <a:ext cx="1245725" cy="428621"/>
            </a:xfrm>
            <a:prstGeom prst="round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0" name="Rechtwinkliges Dreieck 9"/>
            <p:cNvSpPr/>
            <p:nvPr/>
          </p:nvSpPr>
          <p:spPr bwMode="auto">
            <a:xfrm>
              <a:off x="2875404" y="2393716"/>
              <a:ext cx="1949116" cy="217138"/>
            </a:xfrm>
            <a:prstGeom prst="rtTriangl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reflection blurRad="6350" stA="50000" endA="300" endPos="90000" dir="5400000" sy="-100000" algn="bl" rotWithShape="0"/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1" name="Abgerundetes Rechteck 10"/>
            <p:cNvSpPr/>
            <p:nvPr/>
          </p:nvSpPr>
          <p:spPr bwMode="auto">
            <a:xfrm>
              <a:off x="4862377" y="2620870"/>
              <a:ext cx="1245725" cy="420605"/>
            </a:xfrm>
            <a:prstGeom prst="round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1828800" y="2105526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de-DE" sz="1800" dirty="0" err="1" smtClean="0"/>
                <a:t>V</a:t>
              </a:r>
              <a:r>
                <a:rPr lang="de-DE" dirty="0" err="1" smtClean="0"/>
                <a:t>source</a:t>
              </a:r>
              <a:endParaRPr lang="de-DE" dirty="0" smtClean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5157648" y="2125574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de-DE" sz="1800" dirty="0" err="1" smtClean="0"/>
                <a:t>V</a:t>
              </a:r>
              <a:r>
                <a:rPr lang="de-DE" dirty="0" err="1" smtClean="0"/>
                <a:t>drain</a:t>
              </a:r>
              <a:endParaRPr lang="de-DE" dirty="0" smtClean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3629584" y="1740550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de-DE" sz="1800" dirty="0" err="1" smtClean="0"/>
                <a:t>V</a:t>
              </a:r>
              <a:r>
                <a:rPr lang="de-DE" dirty="0" err="1" smtClean="0"/>
                <a:t>gate</a:t>
              </a:r>
              <a:endParaRPr lang="de-DE" dirty="0" smtClean="0"/>
            </a:p>
          </p:txBody>
        </p:sp>
        <p:sp>
          <p:nvSpPr>
            <p:cNvPr id="15" name="Rechteck 14"/>
            <p:cNvSpPr/>
            <p:nvPr/>
          </p:nvSpPr>
          <p:spPr bwMode="auto">
            <a:xfrm>
              <a:off x="2881010" y="2236461"/>
              <a:ext cx="2184283" cy="385819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6" name="Rechteck 15"/>
            <p:cNvSpPr/>
            <p:nvPr/>
          </p:nvSpPr>
          <p:spPr bwMode="auto">
            <a:xfrm>
              <a:off x="2881010" y="2236460"/>
              <a:ext cx="2184283" cy="218257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6" name="Ellipse 5"/>
          <p:cNvSpPr/>
          <p:nvPr/>
        </p:nvSpPr>
        <p:spPr bwMode="auto">
          <a:xfrm>
            <a:off x="3380854" y="3773926"/>
            <a:ext cx="757876" cy="36497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9" name="Gerade Verbindung mit Pfeil 18"/>
          <p:cNvCxnSpPr/>
          <p:nvPr/>
        </p:nvCxnSpPr>
        <p:spPr bwMode="auto">
          <a:xfrm flipH="1" flipV="1">
            <a:off x="3759792" y="3956414"/>
            <a:ext cx="627792" cy="412082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feld 19"/>
          <p:cNvSpPr txBox="1"/>
          <p:nvPr/>
        </p:nvSpPr>
        <p:spPr>
          <a:xfrm>
            <a:off x="3899817" y="4271162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dirty="0" smtClean="0"/>
              <a:t>Internal Gate       </a:t>
            </a:r>
            <a:r>
              <a:rPr lang="de-DE" dirty="0" err="1" smtClean="0"/>
              <a:t>V‘drain</a:t>
            </a:r>
            <a:endParaRPr lang="de-DE" dirty="0" smtClean="0"/>
          </a:p>
        </p:txBody>
      </p:sp>
      <p:sp>
        <p:nvSpPr>
          <p:cNvPr id="21" name="Textfeld 20"/>
          <p:cNvSpPr txBox="1"/>
          <p:nvPr/>
        </p:nvSpPr>
        <p:spPr>
          <a:xfrm>
            <a:off x="445149" y="5245755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 err="1" smtClean="0"/>
              <a:t>Geometrical</a:t>
            </a:r>
            <a:r>
              <a:rPr lang="de-DE" sz="1800" dirty="0" smtClean="0"/>
              <a:t> </a:t>
            </a:r>
            <a:r>
              <a:rPr lang="de-DE" sz="1800" dirty="0" err="1" smtClean="0"/>
              <a:t>reason</a:t>
            </a:r>
            <a:r>
              <a:rPr lang="de-DE" sz="1800" dirty="0" smtClean="0"/>
              <a:t>: The internal Gate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far</a:t>
            </a:r>
            <a:r>
              <a:rPr lang="de-DE" sz="1800" dirty="0" smtClean="0"/>
              <a:t> </a:t>
            </a:r>
            <a:r>
              <a:rPr lang="de-DE" sz="1800" dirty="0" err="1" smtClean="0"/>
              <a:t>away</a:t>
            </a:r>
            <a:r>
              <a:rPr lang="de-DE" sz="1800" dirty="0" smtClean="0"/>
              <a:t> </a:t>
            </a:r>
            <a:r>
              <a:rPr lang="de-DE" sz="1800" dirty="0" err="1" smtClean="0"/>
              <a:t>from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pinch</a:t>
            </a:r>
            <a:r>
              <a:rPr lang="de-DE" sz="1800" dirty="0" smtClean="0"/>
              <a:t> off </a:t>
            </a:r>
            <a:r>
              <a:rPr lang="de-DE" sz="1800" dirty="0" err="1" smtClean="0"/>
              <a:t>point</a:t>
            </a:r>
            <a:r>
              <a:rPr lang="de-DE" sz="1800" dirty="0" smtClean="0"/>
              <a:t> </a:t>
            </a:r>
            <a:endParaRPr lang="de-DE" sz="1800" dirty="0" smtClean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 smtClean="0"/>
              <a:t>	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has</a:t>
            </a:r>
            <a:r>
              <a:rPr lang="de-DE" sz="1800" dirty="0" smtClean="0"/>
              <a:t> </a:t>
            </a:r>
            <a:r>
              <a:rPr lang="de-DE" sz="1800" dirty="0" err="1" smtClean="0"/>
              <a:t>much</a:t>
            </a:r>
            <a:r>
              <a:rPr lang="de-DE" sz="1800" dirty="0" smtClean="0"/>
              <a:t> </a:t>
            </a:r>
            <a:r>
              <a:rPr lang="de-DE" sz="1800" dirty="0" err="1" smtClean="0"/>
              <a:t>less</a:t>
            </a:r>
            <a:r>
              <a:rPr lang="de-DE" sz="1800" dirty="0"/>
              <a:t> </a:t>
            </a:r>
            <a:r>
              <a:rPr lang="de-DE" sz="1800" dirty="0" err="1" smtClean="0"/>
              <a:t>capacitve</a:t>
            </a:r>
            <a:r>
              <a:rPr lang="de-DE" sz="1800" dirty="0" smtClean="0"/>
              <a:t> </a:t>
            </a:r>
            <a:r>
              <a:rPr lang="de-DE" sz="1800" dirty="0" err="1" smtClean="0"/>
              <a:t>coupling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it</a:t>
            </a:r>
            <a:r>
              <a:rPr lang="de-DE" sz="1800" dirty="0" smtClean="0"/>
              <a:t> </a:t>
            </a:r>
            <a:r>
              <a:rPr lang="de-DE" sz="1800" dirty="0" err="1" smtClean="0"/>
              <a:t>than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external</a:t>
            </a:r>
            <a:r>
              <a:rPr lang="de-DE" sz="1800" dirty="0" smtClean="0"/>
              <a:t> Gate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/>
              <a:t>	</a:t>
            </a:r>
            <a:r>
              <a:rPr lang="de-DE" sz="1800" dirty="0" smtClean="0"/>
              <a:t>internal Gate </a:t>
            </a:r>
            <a:r>
              <a:rPr lang="de-DE" sz="1800" dirty="0" err="1" smtClean="0"/>
              <a:t>is</a:t>
            </a:r>
            <a:r>
              <a:rPr lang="de-DE" sz="1800" dirty="0" smtClean="0"/>
              <a:t> just </a:t>
            </a:r>
            <a:r>
              <a:rPr lang="de-DE" sz="1800" dirty="0" err="1" smtClean="0"/>
              <a:t>influencing</a:t>
            </a:r>
            <a:r>
              <a:rPr lang="de-DE" sz="1800" dirty="0" smtClean="0"/>
              <a:t> </a:t>
            </a:r>
            <a:r>
              <a:rPr lang="de-DE" sz="1800" dirty="0" err="1" smtClean="0"/>
              <a:t>channel</a:t>
            </a:r>
            <a:r>
              <a:rPr lang="de-DE" sz="1800" dirty="0" smtClean="0"/>
              <a:t> </a:t>
            </a:r>
            <a:r>
              <a:rPr lang="de-DE" sz="1800" dirty="0" err="1" smtClean="0"/>
              <a:t>carriers</a:t>
            </a:r>
            <a:r>
              <a:rPr lang="de-DE" sz="1800" dirty="0" smtClean="0"/>
              <a:t> (linear) </a:t>
            </a:r>
          </a:p>
        </p:txBody>
      </p:sp>
      <p:cxnSp>
        <p:nvCxnSpPr>
          <p:cNvPr id="23" name="Gerade Verbindung mit Pfeil 22"/>
          <p:cNvCxnSpPr/>
          <p:nvPr/>
        </p:nvCxnSpPr>
        <p:spPr bwMode="auto">
          <a:xfrm flipH="1" flipV="1">
            <a:off x="4993105" y="3525286"/>
            <a:ext cx="372988" cy="843210"/>
          </a:xfrm>
          <a:prstGeom prst="straightConnector1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feld 21"/>
          <p:cNvSpPr txBox="1"/>
          <p:nvPr/>
        </p:nvSpPr>
        <p:spPr>
          <a:xfrm>
            <a:off x="958480" y="910375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2000" dirty="0" err="1" smtClean="0"/>
              <a:t>Why</a:t>
            </a:r>
            <a:r>
              <a:rPr lang="de-DE" sz="2000" dirty="0" smtClean="0"/>
              <a:t> </a:t>
            </a:r>
            <a:r>
              <a:rPr lang="de-DE" sz="2000" dirty="0" err="1" smtClean="0"/>
              <a:t>has</a:t>
            </a:r>
            <a:r>
              <a:rPr lang="de-DE" sz="2000" dirty="0" smtClean="0"/>
              <a:t> a DEPFET a </a:t>
            </a:r>
            <a:r>
              <a:rPr lang="de-DE" sz="2000" dirty="0" err="1" smtClean="0"/>
              <a:t>nice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FF0000"/>
                </a:solidFill>
              </a:rPr>
              <a:t>linear </a:t>
            </a:r>
            <a:r>
              <a:rPr lang="de-DE" sz="2000" dirty="0" err="1" smtClean="0">
                <a:solidFill>
                  <a:srgbClr val="FF0000"/>
                </a:solidFill>
              </a:rPr>
              <a:t>response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endParaRPr lang="de-DE" sz="2000" dirty="0" smtClean="0">
              <a:solidFill>
                <a:srgbClr val="FF0000"/>
              </a:solidFill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de-DE" sz="2000" dirty="0">
              <a:solidFill>
                <a:srgbClr val="FF0000"/>
              </a:solidFill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charge</a:t>
            </a:r>
            <a:r>
              <a:rPr lang="de-DE" sz="2000" dirty="0" smtClean="0"/>
              <a:t> at </a:t>
            </a:r>
            <a:r>
              <a:rPr lang="de-DE" sz="2000" dirty="0" err="1" smtClean="0"/>
              <a:t>the</a:t>
            </a:r>
            <a:r>
              <a:rPr lang="de-DE" sz="2000" dirty="0" smtClean="0"/>
              <a:t> internal </a:t>
            </a:r>
            <a:r>
              <a:rPr lang="de-DE" sz="2000" dirty="0" err="1" smtClean="0"/>
              <a:t>gate</a:t>
            </a:r>
            <a:r>
              <a:rPr lang="de-DE" sz="2000" dirty="0" smtClean="0"/>
              <a:t>?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de-DE" sz="20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2000" dirty="0" err="1" smtClean="0"/>
              <a:t>If</a:t>
            </a:r>
            <a:r>
              <a:rPr lang="de-DE" sz="2000" dirty="0" smtClean="0"/>
              <a:t> </a:t>
            </a:r>
            <a:r>
              <a:rPr lang="de-DE" sz="2000" dirty="0" err="1" smtClean="0"/>
              <a:t>external</a:t>
            </a:r>
            <a:r>
              <a:rPr lang="de-DE" sz="2000" dirty="0" smtClean="0"/>
              <a:t> </a:t>
            </a:r>
            <a:r>
              <a:rPr lang="de-DE" sz="2000" dirty="0" err="1" smtClean="0"/>
              <a:t>gate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internal </a:t>
            </a:r>
            <a:r>
              <a:rPr lang="de-DE" sz="2000" dirty="0" err="1" smtClean="0"/>
              <a:t>gate</a:t>
            </a:r>
            <a:r>
              <a:rPr lang="de-DE" sz="2000" dirty="0" smtClean="0"/>
              <a:t> </a:t>
            </a:r>
            <a:r>
              <a:rPr lang="de-DE" sz="2000" dirty="0" err="1" smtClean="0"/>
              <a:t>are</a:t>
            </a:r>
            <a:r>
              <a:rPr lang="de-DE" sz="2000" dirty="0" smtClean="0"/>
              <a:t> </a:t>
            </a:r>
            <a:r>
              <a:rPr lang="de-DE" sz="2000" dirty="0" err="1" smtClean="0"/>
              <a:t>acting</a:t>
            </a:r>
            <a:r>
              <a:rPr lang="de-DE" sz="2000" dirty="0" smtClean="0"/>
              <a:t> in </a:t>
            </a:r>
            <a:r>
              <a:rPr lang="de-DE" sz="2000" dirty="0" err="1" smtClean="0"/>
              <a:t>the</a:t>
            </a:r>
            <a:r>
              <a:rPr lang="de-DE" sz="2000" dirty="0" smtClean="0"/>
              <a:t> same </a:t>
            </a:r>
            <a:r>
              <a:rPr lang="de-DE" sz="2000" dirty="0" err="1" smtClean="0"/>
              <a:t>way</a:t>
            </a:r>
            <a:r>
              <a:rPr lang="de-DE" sz="2000" dirty="0" smtClean="0"/>
              <a:t> ….</a:t>
            </a:r>
          </a:p>
        </p:txBody>
      </p:sp>
    </p:spTree>
    <p:extLst>
      <p:ext uri="{BB962C8B-B14F-4D97-AF65-F5344CB8AC3E}">
        <p14:creationId xmlns:p14="http://schemas.microsoft.com/office/powerpoint/2010/main" val="2172308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topic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7th PXD/SVD Workshop, Prague, January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Rainer Richter,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1" name="Gruppieren 20"/>
          <p:cNvGrpSpPr/>
          <p:nvPr/>
        </p:nvGrpSpPr>
        <p:grpSpPr>
          <a:xfrm>
            <a:off x="2129600" y="922374"/>
            <a:ext cx="4283243" cy="2554724"/>
            <a:chOff x="2129600" y="2654982"/>
            <a:chExt cx="4283243" cy="2554724"/>
          </a:xfrm>
        </p:grpSpPr>
        <p:grpSp>
          <p:nvGrpSpPr>
            <p:cNvPr id="7" name="Gruppieren 6"/>
            <p:cNvGrpSpPr/>
            <p:nvPr/>
          </p:nvGrpSpPr>
          <p:grpSpPr>
            <a:xfrm>
              <a:off x="2129600" y="2654982"/>
              <a:ext cx="4283243" cy="2554724"/>
              <a:chOff x="1828800" y="1740550"/>
              <a:chExt cx="4283243" cy="2554724"/>
            </a:xfrm>
          </p:grpSpPr>
          <p:sp>
            <p:nvSpPr>
              <p:cNvPr id="8" name="Rechteck 7"/>
              <p:cNvSpPr/>
              <p:nvPr/>
            </p:nvSpPr>
            <p:spPr bwMode="auto">
              <a:xfrm>
                <a:off x="1828800" y="2612854"/>
                <a:ext cx="4283243" cy="168242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9" name="Abgerundetes Rechteck 8"/>
              <p:cNvSpPr/>
              <p:nvPr/>
            </p:nvSpPr>
            <p:spPr bwMode="auto">
              <a:xfrm>
                <a:off x="1846361" y="2612854"/>
                <a:ext cx="1245725" cy="428621"/>
              </a:xfrm>
              <a:prstGeom prst="round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0" name="Rechtwinkliges Dreieck 9"/>
              <p:cNvSpPr/>
              <p:nvPr/>
            </p:nvSpPr>
            <p:spPr bwMode="auto">
              <a:xfrm>
                <a:off x="2875404" y="2393716"/>
                <a:ext cx="1949116" cy="217138"/>
              </a:xfrm>
              <a:prstGeom prst="rtTriangle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reflection blurRad="6350" stA="50000" endA="300" endPos="90000" dir="5400000" sy="-100000" algn="bl" rotWithShape="0"/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4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1" name="Abgerundetes Rechteck 10"/>
              <p:cNvSpPr/>
              <p:nvPr/>
            </p:nvSpPr>
            <p:spPr bwMode="auto">
              <a:xfrm>
                <a:off x="4862377" y="2620870"/>
                <a:ext cx="1245725" cy="420605"/>
              </a:xfrm>
              <a:prstGeom prst="round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2" name="Textfeld 11"/>
              <p:cNvSpPr txBox="1"/>
              <p:nvPr/>
            </p:nvSpPr>
            <p:spPr>
              <a:xfrm>
                <a:off x="1828800" y="2105526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noAutofit/>
              </a:bodyPr>
              <a:lstStyle/>
              <a:p>
                <a:pPr>
                  <a:spcBef>
                    <a:spcPts val="100"/>
                  </a:spcBef>
                  <a:spcAft>
                    <a:spcPts val="100"/>
                  </a:spcAft>
                </a:pPr>
                <a:r>
                  <a:rPr lang="de-DE" sz="1800" dirty="0" err="1" smtClean="0"/>
                  <a:t>V</a:t>
                </a:r>
                <a:r>
                  <a:rPr lang="de-DE" dirty="0" err="1" smtClean="0"/>
                  <a:t>source</a:t>
                </a:r>
                <a:endParaRPr lang="de-DE" dirty="0" smtClean="0"/>
              </a:p>
            </p:txBody>
          </p:sp>
          <p:sp>
            <p:nvSpPr>
              <p:cNvPr id="13" name="Textfeld 12"/>
              <p:cNvSpPr txBox="1"/>
              <p:nvPr/>
            </p:nvSpPr>
            <p:spPr>
              <a:xfrm>
                <a:off x="5157648" y="2125574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noAutofit/>
              </a:bodyPr>
              <a:lstStyle/>
              <a:p>
                <a:pPr>
                  <a:spcBef>
                    <a:spcPts val="100"/>
                  </a:spcBef>
                  <a:spcAft>
                    <a:spcPts val="100"/>
                  </a:spcAft>
                </a:pPr>
                <a:r>
                  <a:rPr lang="de-DE" sz="1800" dirty="0" err="1" smtClean="0"/>
                  <a:t>V</a:t>
                </a:r>
                <a:r>
                  <a:rPr lang="de-DE" dirty="0" err="1" smtClean="0"/>
                  <a:t>drain</a:t>
                </a:r>
                <a:endParaRPr lang="de-DE" dirty="0" smtClean="0"/>
              </a:p>
            </p:txBody>
          </p:sp>
          <p:sp>
            <p:nvSpPr>
              <p:cNvPr id="14" name="Textfeld 13"/>
              <p:cNvSpPr txBox="1"/>
              <p:nvPr/>
            </p:nvSpPr>
            <p:spPr>
              <a:xfrm>
                <a:off x="3629584" y="1740550"/>
                <a:ext cx="914400" cy="91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noAutofit/>
              </a:bodyPr>
              <a:lstStyle/>
              <a:p>
                <a:pPr>
                  <a:spcBef>
                    <a:spcPts val="100"/>
                  </a:spcBef>
                  <a:spcAft>
                    <a:spcPts val="100"/>
                  </a:spcAft>
                </a:pPr>
                <a:r>
                  <a:rPr lang="de-DE" sz="1800" dirty="0" err="1" smtClean="0"/>
                  <a:t>V</a:t>
                </a:r>
                <a:r>
                  <a:rPr lang="de-DE" dirty="0" err="1" smtClean="0"/>
                  <a:t>gate</a:t>
                </a:r>
                <a:endParaRPr lang="de-DE" dirty="0" smtClean="0"/>
              </a:p>
            </p:txBody>
          </p:sp>
          <p:sp>
            <p:nvSpPr>
              <p:cNvPr id="15" name="Rechteck 14"/>
              <p:cNvSpPr/>
              <p:nvPr/>
            </p:nvSpPr>
            <p:spPr bwMode="auto">
              <a:xfrm>
                <a:off x="2881010" y="2236461"/>
                <a:ext cx="2184283" cy="385819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  <p:sp>
            <p:nvSpPr>
              <p:cNvPr id="16" name="Rechteck 15"/>
              <p:cNvSpPr/>
              <p:nvPr/>
            </p:nvSpPr>
            <p:spPr bwMode="auto">
              <a:xfrm>
                <a:off x="2881010" y="2236460"/>
                <a:ext cx="2184283" cy="218257"/>
              </a:xfrm>
              <a:prstGeom prst="rect">
                <a:avLst/>
              </a:prstGeom>
              <a:solidFill>
                <a:srgbClr val="0070C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endParaRPr>
              </a:p>
            </p:txBody>
          </p:sp>
        </p:grpSp>
        <p:sp>
          <p:nvSpPr>
            <p:cNvPr id="17" name="Ellipse 16"/>
            <p:cNvSpPr/>
            <p:nvPr/>
          </p:nvSpPr>
          <p:spPr bwMode="auto">
            <a:xfrm>
              <a:off x="3380854" y="3773926"/>
              <a:ext cx="757876" cy="3649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899817" y="4271162"/>
              <a:ext cx="9144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noAutofit/>
            </a:bodyPr>
            <a:lstStyle/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de-DE" dirty="0" smtClean="0"/>
                <a:t>Internal Gate       </a:t>
              </a:r>
              <a:r>
                <a:rPr lang="de-DE" dirty="0" err="1" smtClean="0"/>
                <a:t>V‘drain</a:t>
              </a:r>
              <a:endParaRPr lang="de-DE" dirty="0" smtClean="0"/>
            </a:p>
          </p:txBody>
        </p:sp>
        <p:cxnSp>
          <p:nvCxnSpPr>
            <p:cNvPr id="19" name="Gerade Verbindung mit Pfeil 18"/>
            <p:cNvCxnSpPr/>
            <p:nvPr/>
          </p:nvCxnSpPr>
          <p:spPr bwMode="auto">
            <a:xfrm flipH="1" flipV="1">
              <a:off x="4993105" y="3525286"/>
              <a:ext cx="372988" cy="843210"/>
            </a:xfrm>
            <a:prstGeom prst="straightConnector1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Gerade Verbindung mit Pfeil 19"/>
            <p:cNvCxnSpPr/>
            <p:nvPr/>
          </p:nvCxnSpPr>
          <p:spPr bwMode="auto">
            <a:xfrm flipH="1" flipV="1">
              <a:off x="3819952" y="3944382"/>
              <a:ext cx="627792" cy="412082"/>
            </a:xfrm>
            <a:prstGeom prst="straightConnector1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2" name="Textfeld 21"/>
          <p:cNvSpPr txBox="1"/>
          <p:nvPr/>
        </p:nvSpPr>
        <p:spPr>
          <a:xfrm>
            <a:off x="421071" y="3801966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 err="1" smtClean="0"/>
              <a:t>smaller</a:t>
            </a:r>
            <a:r>
              <a:rPr lang="de-DE" sz="1800" dirty="0" smtClean="0"/>
              <a:t> </a:t>
            </a:r>
            <a:r>
              <a:rPr lang="de-DE" sz="1800" dirty="0" err="1" smtClean="0"/>
              <a:t>tox</a:t>
            </a:r>
            <a:r>
              <a:rPr lang="de-DE" sz="1800" dirty="0" smtClean="0"/>
              <a:t> -&gt; larger Cox -&gt; </a:t>
            </a:r>
            <a:r>
              <a:rPr lang="de-DE" sz="1800" dirty="0" err="1" smtClean="0"/>
              <a:t>less</a:t>
            </a:r>
            <a:r>
              <a:rPr lang="de-DE" sz="1800" dirty="0" smtClean="0"/>
              <a:t> </a:t>
            </a:r>
            <a:r>
              <a:rPr lang="de-DE" sz="1800" dirty="0">
                <a:sym typeface="Symbol"/>
              </a:rPr>
              <a:t></a:t>
            </a:r>
            <a:r>
              <a:rPr lang="de-DE" sz="1800" dirty="0" err="1">
                <a:sym typeface="Symbol"/>
              </a:rPr>
              <a:t>Vgs</a:t>
            </a:r>
            <a:r>
              <a:rPr lang="de-DE" sz="1800" dirty="0">
                <a:sym typeface="Symbol"/>
              </a:rPr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required</a:t>
            </a:r>
            <a:r>
              <a:rPr lang="de-DE" sz="1800" dirty="0" smtClean="0"/>
              <a:t> </a:t>
            </a:r>
            <a:endParaRPr lang="de-DE" sz="1800" dirty="0" smtClean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/>
              <a:t>	</a:t>
            </a:r>
            <a:r>
              <a:rPr lang="de-DE" sz="1800" dirty="0" smtClean="0"/>
              <a:t>		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influence</a:t>
            </a:r>
            <a:r>
              <a:rPr lang="de-DE" sz="1800" dirty="0" smtClean="0"/>
              <a:t> </a:t>
            </a:r>
            <a:r>
              <a:rPr lang="de-DE" sz="1800" dirty="0" err="1" smtClean="0"/>
              <a:t>charge</a:t>
            </a:r>
            <a:r>
              <a:rPr lang="de-DE" sz="1800" dirty="0" smtClean="0"/>
              <a:t> </a:t>
            </a:r>
            <a:r>
              <a:rPr lang="de-DE" sz="1800" dirty="0" err="1" smtClean="0"/>
              <a:t>carriers</a:t>
            </a:r>
            <a:r>
              <a:rPr lang="de-DE" sz="1800" dirty="0" smtClean="0"/>
              <a:t> in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channel</a:t>
            </a:r>
            <a:r>
              <a:rPr lang="de-DE" sz="1800" dirty="0" smtClean="0"/>
              <a:t>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/>
              <a:t>		</a:t>
            </a:r>
            <a:endParaRPr lang="de-DE" sz="1800" dirty="0" smtClean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/>
              <a:t>	</a:t>
            </a:r>
            <a:r>
              <a:rPr lang="de-DE" sz="1800" dirty="0" err="1" smtClean="0"/>
              <a:t>less</a:t>
            </a:r>
            <a:r>
              <a:rPr lang="de-DE" sz="1800" dirty="0" smtClean="0"/>
              <a:t> </a:t>
            </a:r>
            <a:r>
              <a:rPr lang="de-DE" sz="1800" dirty="0">
                <a:sym typeface="Symbol"/>
              </a:rPr>
              <a:t></a:t>
            </a:r>
            <a:r>
              <a:rPr lang="de-DE" sz="1800" dirty="0" err="1" smtClean="0">
                <a:sym typeface="Symbol"/>
              </a:rPr>
              <a:t>Vgs</a:t>
            </a:r>
            <a:r>
              <a:rPr lang="de-DE" sz="1800" dirty="0" smtClean="0">
                <a:sym typeface="Symbol"/>
              </a:rPr>
              <a:t> -&gt; </a:t>
            </a:r>
            <a:r>
              <a:rPr lang="de-DE" sz="1800" dirty="0" err="1" smtClean="0">
                <a:sym typeface="Symbol"/>
              </a:rPr>
              <a:t>less</a:t>
            </a:r>
            <a:r>
              <a:rPr lang="de-DE" sz="1800" dirty="0" smtClean="0">
                <a:sym typeface="Symbol"/>
              </a:rPr>
              <a:t> </a:t>
            </a:r>
            <a:r>
              <a:rPr lang="de-DE" sz="1800" dirty="0" err="1" smtClean="0">
                <a:sym typeface="Symbol"/>
              </a:rPr>
              <a:t>V‘drain</a:t>
            </a:r>
            <a:r>
              <a:rPr lang="de-DE" sz="1800" dirty="0" smtClean="0">
                <a:sym typeface="Symbol"/>
              </a:rPr>
              <a:t> (</a:t>
            </a:r>
            <a:r>
              <a:rPr lang="de-DE" sz="1800" dirty="0" err="1" smtClean="0">
                <a:sym typeface="Symbol"/>
              </a:rPr>
              <a:t>lower</a:t>
            </a:r>
            <a:r>
              <a:rPr lang="de-DE" sz="1800" dirty="0" smtClean="0">
                <a:sym typeface="Symbol"/>
              </a:rPr>
              <a:t> </a:t>
            </a:r>
            <a:r>
              <a:rPr lang="de-DE" sz="1800" dirty="0" err="1" smtClean="0">
                <a:sym typeface="Symbol"/>
              </a:rPr>
              <a:t>field</a:t>
            </a:r>
            <a:r>
              <a:rPr lang="de-DE" sz="1800" dirty="0" smtClean="0">
                <a:sym typeface="Symbol"/>
              </a:rPr>
              <a:t>) </a:t>
            </a:r>
            <a:r>
              <a:rPr lang="de-DE" sz="1800" dirty="0" smtClean="0"/>
              <a:t> -&gt; </a:t>
            </a:r>
            <a:r>
              <a:rPr lang="de-DE" sz="1800" dirty="0" err="1" smtClean="0"/>
              <a:t>lower</a:t>
            </a:r>
            <a:r>
              <a:rPr lang="de-DE" sz="1800" dirty="0" smtClean="0"/>
              <a:t> </a:t>
            </a:r>
            <a:r>
              <a:rPr lang="de-DE" sz="1800" dirty="0" err="1" smtClean="0"/>
              <a:t>carrier</a:t>
            </a:r>
            <a:r>
              <a:rPr lang="de-DE" sz="1800" dirty="0" smtClean="0"/>
              <a:t> </a:t>
            </a:r>
            <a:r>
              <a:rPr lang="de-DE" sz="1800" dirty="0" err="1" smtClean="0"/>
              <a:t>velocity</a:t>
            </a:r>
            <a:r>
              <a:rPr lang="de-DE" sz="1800" dirty="0" smtClean="0"/>
              <a:t>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de-DE" sz="18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 smtClean="0"/>
              <a:t>Signal </a:t>
            </a:r>
            <a:r>
              <a:rPr lang="de-DE" sz="1800" dirty="0" err="1" smtClean="0"/>
              <a:t>charge</a:t>
            </a:r>
            <a:r>
              <a:rPr lang="de-DE" sz="1800" dirty="0" smtClean="0"/>
              <a:t> (internal Gate)  </a:t>
            </a:r>
            <a:r>
              <a:rPr lang="de-DE" sz="1800" dirty="0" err="1" smtClean="0"/>
              <a:t>influence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same </a:t>
            </a:r>
            <a:r>
              <a:rPr lang="de-DE" sz="1800" dirty="0" err="1" smtClean="0"/>
              <a:t>amount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mirror</a:t>
            </a:r>
            <a:r>
              <a:rPr lang="de-DE" sz="1800" dirty="0" smtClean="0"/>
              <a:t> </a:t>
            </a:r>
            <a:r>
              <a:rPr lang="de-DE" sz="1800" dirty="0" err="1" smtClean="0"/>
              <a:t>charge</a:t>
            </a:r>
            <a:r>
              <a:rPr lang="de-DE" sz="1800" dirty="0" smtClean="0"/>
              <a:t> </a:t>
            </a:r>
            <a:endParaRPr lang="de-DE" sz="1800" dirty="0" smtClean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 smtClean="0"/>
              <a:t>in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channel</a:t>
            </a:r>
            <a:r>
              <a:rPr lang="de-DE" sz="1800" dirty="0" smtClean="0"/>
              <a:t> </a:t>
            </a:r>
            <a:r>
              <a:rPr lang="de-DE" sz="1800" dirty="0" smtClean="0"/>
              <a:t>but </a:t>
            </a:r>
            <a:r>
              <a:rPr lang="de-DE" sz="1800" dirty="0" err="1" smtClean="0"/>
              <a:t>channel</a:t>
            </a:r>
            <a:r>
              <a:rPr lang="de-DE" sz="1800" dirty="0" smtClean="0"/>
              <a:t> </a:t>
            </a:r>
            <a:r>
              <a:rPr lang="de-DE" sz="1800" dirty="0" err="1" smtClean="0"/>
              <a:t>charge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moving</a:t>
            </a:r>
            <a:r>
              <a:rPr lang="de-DE" sz="1800" dirty="0" smtClean="0"/>
              <a:t> </a:t>
            </a:r>
            <a:r>
              <a:rPr lang="de-DE" sz="1800" dirty="0" err="1" smtClean="0"/>
              <a:t>slower</a:t>
            </a:r>
            <a:r>
              <a:rPr lang="de-DE" sz="1800" dirty="0" smtClean="0"/>
              <a:t> -&gt; </a:t>
            </a:r>
            <a:r>
              <a:rPr lang="de-DE" sz="1800" dirty="0" err="1" smtClean="0"/>
              <a:t>less</a:t>
            </a:r>
            <a:r>
              <a:rPr lang="de-DE" sz="1800" dirty="0" smtClean="0"/>
              <a:t> </a:t>
            </a:r>
            <a:r>
              <a:rPr lang="de-DE" sz="1800" dirty="0" err="1" smtClean="0"/>
              <a:t>signal</a:t>
            </a:r>
            <a:r>
              <a:rPr lang="de-DE" sz="1800" dirty="0" smtClean="0"/>
              <a:t> (</a:t>
            </a:r>
            <a:r>
              <a:rPr lang="de-DE" sz="1800" dirty="0" smtClean="0"/>
              <a:t>Ramo, Shockley) </a:t>
            </a:r>
            <a:endParaRPr 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94520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err="1" smtClean="0">
                <a:solidFill>
                  <a:schemeClr val="accent2"/>
                </a:solidFill>
              </a:rPr>
              <a:t>Simulations</a:t>
            </a:r>
            <a:r>
              <a:rPr lang="de-DE" sz="2800" dirty="0" smtClean="0">
                <a:solidFill>
                  <a:schemeClr val="accent2"/>
                </a:solidFill>
              </a:rPr>
              <a:t> </a:t>
            </a:r>
            <a:r>
              <a:rPr lang="de-DE" sz="2800" dirty="0" err="1" smtClean="0">
                <a:solidFill>
                  <a:schemeClr val="accent2"/>
                </a:solidFill>
              </a:rPr>
              <a:t>and</a:t>
            </a:r>
            <a:r>
              <a:rPr lang="de-DE" sz="2800" dirty="0" smtClean="0">
                <a:solidFill>
                  <a:schemeClr val="accent2"/>
                </a:solidFill>
              </a:rPr>
              <a:t> </a:t>
            </a:r>
            <a:r>
              <a:rPr lang="de-DE" sz="2800" dirty="0" err="1" smtClean="0">
                <a:solidFill>
                  <a:schemeClr val="accent2"/>
                </a:solidFill>
              </a:rPr>
              <a:t>measurements</a:t>
            </a:r>
            <a:endParaRPr lang="de-DE" sz="2800" dirty="0">
              <a:solidFill>
                <a:schemeClr val="accent2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7th PXD/SVD Workshop, Prague, January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Rainer Richter,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566738" y="1015884"/>
            <a:ext cx="8229600" cy="536180"/>
          </a:xfrm>
        </p:spPr>
        <p:txBody>
          <a:bodyPr/>
          <a:lstStyle/>
          <a:p>
            <a:r>
              <a:rPr lang="de-DE" sz="1800" dirty="0" err="1" smtClean="0">
                <a:solidFill>
                  <a:srgbClr val="FF0000"/>
                </a:solidFill>
              </a:rPr>
              <a:t>Why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is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the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measured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gq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vs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tox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dependancy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weaker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than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the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predicted</a:t>
            </a:r>
            <a:r>
              <a:rPr lang="de-DE" sz="1800" dirty="0" smtClean="0">
                <a:solidFill>
                  <a:srgbClr val="FF0000"/>
                </a:solidFill>
              </a:rPr>
              <a:t> </a:t>
            </a:r>
            <a:r>
              <a:rPr lang="de-DE" sz="1800" dirty="0" err="1" smtClean="0">
                <a:solidFill>
                  <a:srgbClr val="FF0000"/>
                </a:solidFill>
              </a:rPr>
              <a:t>one</a:t>
            </a:r>
            <a:r>
              <a:rPr lang="de-DE" sz="18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de-DE" sz="1800" dirty="0" smtClean="0"/>
              <a:t>		</a:t>
            </a:r>
            <a:r>
              <a:rPr lang="de-DE" sz="1800" dirty="0">
                <a:solidFill>
                  <a:schemeClr val="accent2"/>
                </a:solidFill>
              </a:rPr>
              <a:t> </a:t>
            </a:r>
            <a:r>
              <a:rPr lang="de-DE" sz="1800" dirty="0" smtClean="0">
                <a:solidFill>
                  <a:schemeClr val="accent2"/>
                </a:solidFill>
              </a:rPr>
              <a:t>     </a:t>
            </a:r>
            <a:r>
              <a:rPr lang="de-DE" sz="1800" dirty="0" smtClean="0">
                <a:solidFill>
                  <a:schemeClr val="accent2"/>
                </a:solidFill>
              </a:rPr>
              <a:t>2D </a:t>
            </a:r>
            <a:r>
              <a:rPr lang="de-DE" sz="1800" dirty="0" err="1" smtClean="0">
                <a:solidFill>
                  <a:schemeClr val="accent2"/>
                </a:solidFill>
              </a:rPr>
              <a:t>device</a:t>
            </a:r>
            <a:r>
              <a:rPr lang="de-DE" sz="1800" dirty="0" smtClean="0">
                <a:solidFill>
                  <a:schemeClr val="accent2"/>
                </a:solidFill>
              </a:rPr>
              <a:t> </a:t>
            </a:r>
            <a:r>
              <a:rPr lang="de-DE" sz="1800" dirty="0" err="1" smtClean="0">
                <a:solidFill>
                  <a:schemeClr val="accent2"/>
                </a:solidFill>
              </a:rPr>
              <a:t>simulations</a:t>
            </a:r>
            <a:r>
              <a:rPr lang="de-DE" sz="1800" dirty="0" smtClean="0">
                <a:solidFill>
                  <a:schemeClr val="accent2"/>
                </a:solidFill>
              </a:rPr>
              <a:t> (DIOS, SPROCESS, </a:t>
            </a:r>
            <a:r>
              <a:rPr lang="de-DE" sz="1800" dirty="0" err="1" smtClean="0">
                <a:solidFill>
                  <a:schemeClr val="accent2"/>
                </a:solidFill>
              </a:rPr>
              <a:t>TeSCA</a:t>
            </a:r>
            <a:r>
              <a:rPr lang="de-DE" sz="1800" dirty="0" smtClean="0">
                <a:solidFill>
                  <a:schemeClr val="accent2"/>
                </a:solidFill>
              </a:rPr>
              <a:t>)</a:t>
            </a:r>
            <a:endParaRPr lang="de-DE" sz="1800" dirty="0" smtClean="0">
              <a:solidFill>
                <a:schemeClr val="accent2"/>
              </a:solidFill>
            </a:endParaRPr>
          </a:p>
          <a:p>
            <a:r>
              <a:rPr lang="de-DE" dirty="0" smtClean="0"/>
              <a:t>  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0" t="6578" r="9470"/>
          <a:stretch/>
        </p:blipFill>
        <p:spPr>
          <a:xfrm>
            <a:off x="1540041" y="1804717"/>
            <a:ext cx="5570621" cy="4086823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457181" y="5871401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 err="1" smtClean="0"/>
              <a:t>Measurements</a:t>
            </a:r>
            <a:r>
              <a:rPr lang="de-DE" sz="1800" dirty="0" smtClean="0"/>
              <a:t>:  </a:t>
            </a:r>
            <a:r>
              <a:rPr lang="de-DE" sz="1800" dirty="0" err="1" smtClean="0"/>
              <a:t>tox</a:t>
            </a:r>
            <a:r>
              <a:rPr lang="de-DE" sz="1800" dirty="0" smtClean="0"/>
              <a:t> = 195nm, </a:t>
            </a:r>
            <a:r>
              <a:rPr lang="de-DE" sz="1800" dirty="0" err="1" smtClean="0"/>
              <a:t>gq</a:t>
            </a:r>
            <a:r>
              <a:rPr lang="de-DE" sz="1800" dirty="0" smtClean="0"/>
              <a:t> = 870pA/e-   (100µA, L=5µm) 	-&gt;  </a:t>
            </a:r>
            <a:r>
              <a:rPr lang="de-DE" sz="1800" dirty="0" smtClean="0">
                <a:solidFill>
                  <a:srgbClr val="FF0000"/>
                </a:solidFill>
              </a:rPr>
              <a:t>10%</a:t>
            </a:r>
            <a:r>
              <a:rPr lang="de-DE" sz="1800" dirty="0" smtClean="0"/>
              <a:t>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/>
              <a:t>	 </a:t>
            </a:r>
            <a:r>
              <a:rPr lang="de-DE" sz="1800" dirty="0" smtClean="0"/>
              <a:t>       </a:t>
            </a:r>
            <a:r>
              <a:rPr lang="de-DE" sz="1800" dirty="0" smtClean="0"/>
              <a:t>   </a:t>
            </a:r>
            <a:r>
              <a:rPr lang="de-DE" sz="1800" dirty="0" err="1" smtClean="0"/>
              <a:t>tox</a:t>
            </a:r>
            <a:r>
              <a:rPr lang="de-DE" sz="1800" dirty="0" smtClean="0"/>
              <a:t> </a:t>
            </a:r>
            <a:r>
              <a:rPr lang="de-DE" sz="1800" dirty="0" smtClean="0"/>
              <a:t>= 100nm, </a:t>
            </a:r>
            <a:r>
              <a:rPr lang="de-DE" sz="1800" dirty="0" err="1" smtClean="0"/>
              <a:t>gq</a:t>
            </a:r>
            <a:r>
              <a:rPr lang="de-DE" sz="1800" dirty="0" smtClean="0"/>
              <a:t> =780pA/e- </a:t>
            </a:r>
            <a:r>
              <a:rPr lang="de-DE" sz="1800" dirty="0" smtClean="0"/>
              <a:t>   (F. Krasser, Master Thesis) </a:t>
            </a:r>
            <a:endParaRPr lang="de-DE" sz="1800" dirty="0" smtClean="0"/>
          </a:p>
        </p:txBody>
      </p:sp>
      <p:sp>
        <p:nvSpPr>
          <p:cNvPr id="11" name="Textfeld 10"/>
          <p:cNvSpPr txBox="1"/>
          <p:nvPr/>
        </p:nvSpPr>
        <p:spPr>
          <a:xfrm>
            <a:off x="7050494" y="2743200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 smtClean="0">
                <a:solidFill>
                  <a:srgbClr val="FF0000"/>
                </a:solidFill>
              </a:rPr>
              <a:t>Change </a:t>
            </a:r>
            <a:r>
              <a:rPr lang="de-DE" sz="1800" dirty="0" err="1" smtClean="0">
                <a:solidFill>
                  <a:srgbClr val="FF0000"/>
                </a:solidFill>
              </a:rPr>
              <a:t>between</a:t>
            </a:r>
            <a:endParaRPr lang="de-DE" sz="1800" dirty="0" smtClean="0">
              <a:solidFill>
                <a:srgbClr val="FF0000"/>
              </a:solidFill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 smtClean="0">
                <a:solidFill>
                  <a:srgbClr val="FF0000"/>
                </a:solidFill>
              </a:rPr>
              <a:t>100nm </a:t>
            </a:r>
            <a:r>
              <a:rPr lang="de-DE" sz="1800" dirty="0" err="1" smtClean="0">
                <a:solidFill>
                  <a:srgbClr val="FF0000"/>
                </a:solidFill>
              </a:rPr>
              <a:t>and</a:t>
            </a:r>
            <a:r>
              <a:rPr lang="de-DE" sz="1800" dirty="0" smtClean="0">
                <a:solidFill>
                  <a:srgbClr val="FF0000"/>
                </a:solidFill>
              </a:rPr>
              <a:t> 200nm 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1800" dirty="0" smtClean="0">
                <a:solidFill>
                  <a:srgbClr val="FF0000"/>
                </a:solidFill>
              </a:rPr>
              <a:t>14%</a:t>
            </a:r>
          </a:p>
        </p:txBody>
      </p:sp>
    </p:spTree>
    <p:extLst>
      <p:ext uri="{BB962C8B-B14F-4D97-AF65-F5344CB8AC3E}">
        <p14:creationId xmlns:p14="http://schemas.microsoft.com/office/powerpoint/2010/main" val="297183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 smtClean="0">
                <a:solidFill>
                  <a:schemeClr val="accent2"/>
                </a:solidFill>
              </a:rPr>
              <a:t>Simulation </a:t>
            </a:r>
            <a:r>
              <a:rPr lang="de-DE" sz="2400" dirty="0" err="1" smtClean="0">
                <a:solidFill>
                  <a:schemeClr val="accent2"/>
                </a:solidFill>
              </a:rPr>
              <a:t>results</a:t>
            </a:r>
            <a:endParaRPr lang="de-DE" sz="2400" dirty="0">
              <a:solidFill>
                <a:schemeClr val="accent2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7th PXD/SVD Workshop, Prague, January 2015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Rainer Richter, MPG Halbleiterlabor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52D20-2352-4749-B7C5-DD441254C40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852" y="1443784"/>
            <a:ext cx="5003478" cy="3752608"/>
          </a:xfr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046" y="1443785"/>
            <a:ext cx="4930432" cy="3697824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878305" y="5522495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2000" dirty="0" smtClean="0">
                <a:solidFill>
                  <a:srgbClr val="FF0000"/>
                </a:solidFill>
              </a:rPr>
              <a:t>The </a:t>
            </a:r>
            <a:r>
              <a:rPr lang="de-DE" sz="2000" dirty="0" err="1" smtClean="0">
                <a:solidFill>
                  <a:srgbClr val="FF0000"/>
                </a:solidFill>
              </a:rPr>
              <a:t>thinner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the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oxide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the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higher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the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electric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field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along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the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channel</a:t>
            </a:r>
            <a:endParaRPr lang="de-DE" sz="2000" dirty="0" smtClean="0">
              <a:solidFill>
                <a:srgbClr val="FF0000"/>
              </a:solidFill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2000" dirty="0">
                <a:solidFill>
                  <a:srgbClr val="FF0000"/>
                </a:solidFill>
              </a:rPr>
              <a:t>	</a:t>
            </a:r>
            <a:r>
              <a:rPr lang="de-DE" sz="2000" dirty="0" smtClean="0">
                <a:solidFill>
                  <a:srgbClr val="FF0000"/>
                </a:solidFill>
              </a:rPr>
              <a:t>(in </a:t>
            </a:r>
            <a:r>
              <a:rPr lang="de-DE" sz="2000" dirty="0" err="1" smtClean="0">
                <a:solidFill>
                  <a:srgbClr val="FF0000"/>
                </a:solidFill>
              </a:rPr>
              <a:t>agreement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with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the</a:t>
            </a:r>
            <a:r>
              <a:rPr lang="de-DE" sz="2000" dirty="0" smtClean="0">
                <a:solidFill>
                  <a:srgbClr val="FF0000"/>
                </a:solidFill>
              </a:rPr>
              <a:t> simple </a:t>
            </a:r>
            <a:r>
              <a:rPr lang="de-DE" sz="2000" dirty="0" err="1" smtClean="0">
                <a:solidFill>
                  <a:srgbClr val="FF0000"/>
                </a:solidFill>
              </a:rPr>
              <a:t>theory</a:t>
            </a:r>
            <a:r>
              <a:rPr lang="de-DE" sz="2000" dirty="0" smtClean="0">
                <a:solidFill>
                  <a:srgbClr val="FF0000"/>
                </a:solidFill>
              </a:rPr>
              <a:t>)  </a:t>
            </a:r>
            <a:endParaRPr lang="de-DE" sz="2000" dirty="0" smtClean="0">
              <a:solidFill>
                <a:srgbClr val="FF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863496" y="986584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de-DE" sz="2000" dirty="0" smtClean="0">
                <a:solidFill>
                  <a:schemeClr val="accent2"/>
                </a:solidFill>
              </a:rPr>
              <a:t>W =12µm, </a:t>
            </a:r>
            <a:r>
              <a:rPr lang="de-DE" sz="2000" dirty="0" err="1" smtClean="0">
                <a:solidFill>
                  <a:schemeClr val="accent2"/>
                </a:solidFill>
              </a:rPr>
              <a:t>Ldesign</a:t>
            </a:r>
            <a:r>
              <a:rPr lang="de-DE" sz="2000" dirty="0" smtClean="0">
                <a:solidFill>
                  <a:schemeClr val="accent2"/>
                </a:solidFill>
              </a:rPr>
              <a:t>=5µm</a:t>
            </a:r>
            <a:endParaRPr lang="de-DE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  <a:ln>
          <a:noFill/>
        </a:ln>
      </a:spPr>
      <a:bodyPr wrap="none" rtlCol="0">
        <a:noAutofit/>
      </a:bodyPr>
      <a:lstStyle>
        <a:defPPr>
          <a:spcBef>
            <a:spcPts val="100"/>
          </a:spcBef>
          <a:spcAft>
            <a:spcPts val="100"/>
          </a:spcAft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604</Words>
  <Application>Microsoft Office PowerPoint</Application>
  <PresentationFormat>Bildschirmpräsentation (4:3)</PresentationFormat>
  <Paragraphs>154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1_Default Design</vt:lpstr>
      <vt:lpstr>PowerPoint-Präsentation</vt:lpstr>
      <vt:lpstr>PowerPoint-Präsentation</vt:lpstr>
      <vt:lpstr>Classical MOS-Transistor </vt:lpstr>
      <vt:lpstr>Classical MOS FET  - Saturation   (Basics)</vt:lpstr>
      <vt:lpstr>By the way …</vt:lpstr>
      <vt:lpstr>By the way …</vt:lpstr>
      <vt:lpstr>Back to the topic</vt:lpstr>
      <vt:lpstr>Simulations and measurements</vt:lpstr>
      <vt:lpstr>Simulation results</vt:lpstr>
      <vt:lpstr>But what is the reason for the ‘better‘ behavior?</vt:lpstr>
      <vt:lpstr>Conclusions</vt:lpstr>
    </vt:vector>
  </TitlesOfParts>
  <Company>MPI HLL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</dc:title>
  <dc:creator>Laci</dc:creator>
  <cp:lastModifiedBy>Rainer Richter</cp:lastModifiedBy>
  <cp:revision>1449</cp:revision>
  <cp:lastPrinted>2001-12-17T12:31:23Z</cp:lastPrinted>
  <dcterms:created xsi:type="dcterms:W3CDTF">2000-08-08T15:04:12Z</dcterms:created>
  <dcterms:modified xsi:type="dcterms:W3CDTF">2015-01-21T09:12:18Z</dcterms:modified>
</cp:coreProperties>
</file>