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8"/>
  </p:notesMasterIdLst>
  <p:handoutMasterIdLst>
    <p:handoutMasterId r:id="rId9"/>
  </p:handoutMasterIdLst>
  <p:sldIdLst>
    <p:sldId id="810" r:id="rId2"/>
    <p:sldId id="876" r:id="rId3"/>
    <p:sldId id="842" r:id="rId4"/>
    <p:sldId id="877" r:id="rId5"/>
    <p:sldId id="862" r:id="rId6"/>
    <p:sldId id="868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75309"/>
    <a:srgbClr val="FF00FF"/>
    <a:srgbClr val="FF0000"/>
    <a:srgbClr val="7CA6B1"/>
    <a:srgbClr val="C9DBD8"/>
    <a:srgbClr val="FF9999"/>
    <a:srgbClr val="7CA6A6"/>
    <a:srgbClr val="D9D9D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9558" autoAdjust="0"/>
  </p:normalViewPr>
  <p:slideViewPr>
    <p:cSldViewPr snapToGrid="0">
      <p:cViewPr varScale="1">
        <p:scale>
          <a:sx n="110" d="100"/>
          <a:sy n="110" d="100"/>
        </p:scale>
        <p:origin x="-1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3023"/>
        <p:guide pos="230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21/01/15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163" y="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21/01/15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144" y="4560570"/>
            <a:ext cx="5366914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80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l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163" y="9121140"/>
            <a:ext cx="316803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9" tIns="48197" rIns="96389" bIns="48197" numCol="1" anchor="b" anchorCtr="0" compatLnSpc="1">
            <a:prstTxWarp prst="textNoShape">
              <a:avLst/>
            </a:prstTxWarp>
          </a:bodyPr>
          <a:lstStyle>
            <a:lvl1pPr algn="r" defTabSz="96397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04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Rainer Richter, MPG Halbleiterlabor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7th PXD/SVD Workshop, Prague, January 2015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Rainer Richter, MPG Halbleiterlabor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5738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Rainer Richter,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Rainer Richter,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722827" y="1573737"/>
            <a:ext cx="5923417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Pilot Run - Status and Plans</a:t>
            </a:r>
          </a:p>
          <a:p>
            <a:pPr algn="ctr"/>
            <a:endParaRPr lang="en-US" sz="2800" b="1" dirty="0" smtClean="0">
              <a:cs typeface="Tahom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PXD9-6</a:t>
            </a:r>
          </a:p>
          <a:p>
            <a:pPr algn="ctr"/>
            <a:endParaRPr lang="en-US" sz="2800" b="1" dirty="0">
              <a:cs typeface="Tahoma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2"/>
                </a:solidFill>
                <a:cs typeface="Tahoma" pitchFamily="34" charset="0"/>
              </a:rPr>
              <a:t>Rainer Richter </a:t>
            </a:r>
          </a:p>
          <a:p>
            <a:pPr algn="ctr"/>
            <a:endParaRPr lang="de-DE" sz="2000" dirty="0">
              <a:solidFill>
                <a:schemeClr val="accent2"/>
              </a:solidFill>
              <a:cs typeface="Tahoma" pitchFamily="34" charset="0"/>
            </a:endParaRPr>
          </a:p>
          <a:p>
            <a:pPr algn="ctr"/>
            <a:r>
              <a:rPr lang="de-DE" sz="2000" dirty="0" err="1" smtClean="0">
                <a:solidFill>
                  <a:schemeClr val="accent2"/>
                </a:solidFill>
                <a:cs typeface="Tahoma" pitchFamily="34" charset="0"/>
              </a:rPr>
              <a:t>for</a:t>
            </a:r>
            <a:r>
              <a:rPr lang="de-DE" sz="2000" dirty="0" smtClean="0">
                <a:solidFill>
                  <a:schemeClr val="accent2"/>
                </a:solidFill>
                <a:cs typeface="Tahoma" pitchFamily="34" charset="0"/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  <a:cs typeface="Tahoma" pitchFamily="34" charset="0"/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  <a:cs typeface="Tahoma" pitchFamily="34" charset="0"/>
              </a:rPr>
              <a:t> MPG Halbleiterlabor</a:t>
            </a:r>
            <a:endParaRPr lang="de-DE" sz="2000" dirty="0">
              <a:solidFill>
                <a:schemeClr val="accent2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0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75499" y="121440"/>
            <a:ext cx="1966163" cy="1398446"/>
            <a:chOff x="7175499" y="121440"/>
            <a:chExt cx="1966163" cy="13984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499" y="121440"/>
              <a:ext cx="1966163" cy="1398446"/>
            </a:xfrm>
            <a:prstGeom prst="rect">
              <a:avLst/>
            </a:prstGeom>
          </p:spPr>
        </p:pic>
        <p:pic>
          <p:nvPicPr>
            <p:cNvPr id="41" name="Picture 40" descr="MPG-HLL-Logo-RGB-0-119-117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378" y="121440"/>
              <a:ext cx="1339284" cy="791395"/>
            </a:xfrm>
            <a:prstGeom prst="rect">
              <a:avLst/>
            </a:prstGeom>
            <a:noFill/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sv-SE" smtClean="0"/>
              <a:t>Rainer Richter, MPG Halbleiterlabor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18265"/>
            <a:ext cx="792163" cy="759497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58091" y="188913"/>
            <a:ext cx="7308273" cy="609600"/>
          </a:xfrm>
        </p:spPr>
        <p:txBody>
          <a:bodyPr/>
          <a:lstStyle/>
          <a:p>
            <a:r>
              <a:rPr lang="en-US" sz="2400" dirty="0" smtClean="0"/>
              <a:t>Pilot run wafers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33128"/>
              </p:ext>
            </p:extLst>
          </p:nvPr>
        </p:nvGraphicFramePr>
        <p:xfrm>
          <a:off x="1682188" y="1932798"/>
          <a:ext cx="594990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329"/>
                <a:gridCol w="457078"/>
                <a:gridCol w="1318119"/>
                <a:gridCol w="1798118"/>
                <a:gridCol w="1555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Batch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Contacts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Testing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tatus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dummy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poly, </a:t>
                      </a:r>
                      <a:r>
                        <a:rPr lang="en-GB" sz="1400" baseline="0" dirty="0" err="1" smtClean="0"/>
                        <a:t>poxn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noxn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ongoing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dummy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poly, </a:t>
                      </a:r>
                      <a:r>
                        <a:rPr lang="en-GB" sz="1400" baseline="0" dirty="0" err="1" smtClean="0"/>
                        <a:t>poxn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noxn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ongoing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dummy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poly, </a:t>
                      </a:r>
                      <a:r>
                        <a:rPr lang="en-GB" sz="1400" baseline="0" dirty="0" err="1" smtClean="0"/>
                        <a:t>poxn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noxn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ongoing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dummy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poly, </a:t>
                      </a:r>
                      <a:r>
                        <a:rPr lang="en-GB" sz="1400" baseline="0" dirty="0" err="1" smtClean="0"/>
                        <a:t>poxn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noxn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ongoing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dummy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</a:t>
                      </a:r>
                      <a:r>
                        <a:rPr lang="en-GB" sz="1400" baseline="0" dirty="0" smtClean="0"/>
                        <a:t> 26.01.15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</a:t>
                      </a:r>
                      <a:r>
                        <a:rPr lang="en-GB" sz="1400" baseline="0" dirty="0" smtClean="0"/>
                        <a:t> 26.01.15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</a:t>
                      </a:r>
                      <a:r>
                        <a:rPr lang="en-GB" sz="1400" baseline="0" dirty="0" smtClean="0"/>
                        <a:t> 26.01.15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</a:t>
                      </a:r>
                      <a:r>
                        <a:rPr lang="en-GB" sz="1400" baseline="0" dirty="0" smtClean="0"/>
                        <a:t> 26.01.15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0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Rainer Richter,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30643" y="955718"/>
            <a:ext cx="8481009" cy="4525962"/>
          </a:xfrm>
        </p:spPr>
        <p:txBody>
          <a:bodyPr/>
          <a:lstStyle/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- </a:t>
            </a:r>
            <a:r>
              <a:rPr lang="de-DE" dirty="0" err="1" smtClean="0">
                <a:solidFill>
                  <a:schemeClr val="accent2"/>
                </a:solidFill>
              </a:rPr>
              <a:t>first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metal</a:t>
            </a:r>
            <a:r>
              <a:rPr lang="de-DE" dirty="0" smtClean="0">
                <a:solidFill>
                  <a:schemeClr val="accent2"/>
                </a:solidFill>
              </a:rPr>
              <a:t> (al1n)</a:t>
            </a:r>
          </a:p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    Al </a:t>
            </a:r>
            <a:r>
              <a:rPr lang="de-DE" dirty="0" err="1" smtClean="0">
                <a:solidFill>
                  <a:schemeClr val="accent2"/>
                </a:solidFill>
              </a:rPr>
              <a:t>deposition</a:t>
            </a:r>
            <a:r>
              <a:rPr lang="de-DE" dirty="0" smtClean="0">
                <a:solidFill>
                  <a:schemeClr val="accent2"/>
                </a:solidFill>
              </a:rPr>
              <a:t>, </a:t>
            </a:r>
            <a:r>
              <a:rPr lang="de-DE" dirty="0" err="1" smtClean="0">
                <a:solidFill>
                  <a:schemeClr val="accent2"/>
                </a:solidFill>
              </a:rPr>
              <a:t>lithography</a:t>
            </a:r>
            <a:r>
              <a:rPr lang="de-DE" dirty="0" smtClean="0">
                <a:solidFill>
                  <a:schemeClr val="accent2"/>
                </a:solidFill>
              </a:rPr>
              <a:t>, </a:t>
            </a:r>
            <a:r>
              <a:rPr lang="de-DE" dirty="0" err="1" smtClean="0">
                <a:solidFill>
                  <a:schemeClr val="accent2"/>
                </a:solidFill>
              </a:rPr>
              <a:t>etching</a:t>
            </a:r>
            <a:r>
              <a:rPr lang="de-DE" dirty="0" smtClean="0">
                <a:solidFill>
                  <a:schemeClr val="accent2"/>
                </a:solidFill>
              </a:rPr>
              <a:t> 		</a:t>
            </a:r>
            <a:r>
              <a:rPr lang="de-DE" dirty="0" err="1" smtClean="0">
                <a:solidFill>
                  <a:srgbClr val="00B050"/>
                </a:solidFill>
              </a:rPr>
              <a:t>done</a:t>
            </a:r>
            <a:endParaRPr lang="de-DE" dirty="0">
              <a:solidFill>
                <a:srgbClr val="00B050"/>
              </a:solidFill>
            </a:endParaRPr>
          </a:p>
          <a:p>
            <a:pPr marL="0" indent="0"/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   </a:t>
            </a:r>
            <a:r>
              <a:rPr lang="de-DE" dirty="0" err="1" smtClean="0">
                <a:solidFill>
                  <a:srgbClr val="F75309"/>
                </a:solidFill>
              </a:rPr>
              <a:t>first</a:t>
            </a:r>
            <a:r>
              <a:rPr lang="de-DE" dirty="0" smtClean="0">
                <a:solidFill>
                  <a:srgbClr val="F75309"/>
                </a:solidFill>
              </a:rPr>
              <a:t> </a:t>
            </a:r>
            <a:r>
              <a:rPr lang="de-DE" dirty="0" err="1" smtClean="0">
                <a:solidFill>
                  <a:srgbClr val="F75309"/>
                </a:solidFill>
              </a:rPr>
              <a:t>electrical</a:t>
            </a:r>
            <a:r>
              <a:rPr lang="de-DE" dirty="0" smtClean="0">
                <a:solidFill>
                  <a:srgbClr val="F75309"/>
                </a:solidFill>
              </a:rPr>
              <a:t> </a:t>
            </a:r>
            <a:r>
              <a:rPr lang="de-DE" dirty="0" err="1" smtClean="0">
                <a:solidFill>
                  <a:srgbClr val="F75309"/>
                </a:solidFill>
              </a:rPr>
              <a:t>measurements</a:t>
            </a:r>
            <a:r>
              <a:rPr lang="de-DE" dirty="0" smtClean="0">
                <a:solidFill>
                  <a:srgbClr val="F75309"/>
                </a:solidFill>
              </a:rPr>
              <a:t> (</a:t>
            </a:r>
            <a:r>
              <a:rPr lang="de-DE" dirty="0" err="1" smtClean="0">
                <a:solidFill>
                  <a:srgbClr val="F75309"/>
                </a:solidFill>
              </a:rPr>
              <a:t>talks</a:t>
            </a:r>
            <a:r>
              <a:rPr lang="de-DE" dirty="0" smtClean="0">
                <a:solidFill>
                  <a:srgbClr val="F75309"/>
                </a:solidFill>
              </a:rPr>
              <a:t> </a:t>
            </a:r>
            <a:r>
              <a:rPr lang="de-DE" dirty="0" err="1" smtClean="0">
                <a:solidFill>
                  <a:srgbClr val="F75309"/>
                </a:solidFill>
              </a:rPr>
              <a:t>by</a:t>
            </a:r>
            <a:r>
              <a:rPr lang="de-DE" dirty="0" smtClean="0">
                <a:solidFill>
                  <a:srgbClr val="F75309"/>
                </a:solidFill>
              </a:rPr>
              <a:t> Paola </a:t>
            </a:r>
            <a:r>
              <a:rPr lang="de-DE" dirty="0" err="1" smtClean="0">
                <a:solidFill>
                  <a:srgbClr val="F75309"/>
                </a:solidFill>
              </a:rPr>
              <a:t>and</a:t>
            </a:r>
            <a:r>
              <a:rPr lang="de-DE" dirty="0" smtClean="0">
                <a:solidFill>
                  <a:srgbClr val="F75309"/>
                </a:solidFill>
              </a:rPr>
              <a:t> </a:t>
            </a:r>
            <a:r>
              <a:rPr lang="de-DE" dirty="0" err="1" smtClean="0">
                <a:solidFill>
                  <a:srgbClr val="F75309"/>
                </a:solidFill>
              </a:rPr>
              <a:t>me</a:t>
            </a:r>
            <a:r>
              <a:rPr lang="de-DE" dirty="0" smtClean="0">
                <a:solidFill>
                  <a:srgbClr val="F75309"/>
                </a:solidFill>
              </a:rPr>
              <a:t>)</a:t>
            </a:r>
          </a:p>
          <a:p>
            <a:pPr marL="0" indent="0"/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- metal1 metal2 </a:t>
            </a:r>
            <a:r>
              <a:rPr lang="de-DE" dirty="0" err="1" smtClean="0">
                <a:solidFill>
                  <a:schemeClr val="accent2"/>
                </a:solidFill>
              </a:rPr>
              <a:t>vias</a:t>
            </a:r>
            <a:r>
              <a:rPr lang="de-DE" dirty="0" smtClean="0">
                <a:solidFill>
                  <a:schemeClr val="accent2"/>
                </a:solidFill>
              </a:rPr>
              <a:t> (co2n) </a:t>
            </a:r>
          </a:p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   </a:t>
            </a:r>
            <a:r>
              <a:rPr lang="de-DE" dirty="0" err="1" smtClean="0">
                <a:solidFill>
                  <a:schemeClr val="accent2"/>
                </a:solidFill>
              </a:rPr>
              <a:t>lithography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etching</a:t>
            </a:r>
            <a:r>
              <a:rPr lang="de-DE" dirty="0" smtClean="0">
                <a:solidFill>
                  <a:schemeClr val="accent2"/>
                </a:solidFill>
              </a:rPr>
              <a:t>			</a:t>
            </a:r>
            <a:r>
              <a:rPr lang="de-DE" dirty="0" err="1" smtClean="0">
                <a:solidFill>
                  <a:srgbClr val="00B050"/>
                </a:solidFill>
              </a:rPr>
              <a:t>done</a:t>
            </a:r>
            <a:endParaRPr lang="de-DE" dirty="0" smtClean="0">
              <a:solidFill>
                <a:srgbClr val="00B050"/>
              </a:solidFill>
            </a:endParaRPr>
          </a:p>
          <a:p>
            <a:pPr marL="0" indent="0"/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endParaRPr lang="de-DE" dirty="0">
              <a:solidFill>
                <a:schemeClr val="accent2"/>
              </a:solidFill>
            </a:endParaRPr>
          </a:p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- </a:t>
            </a:r>
            <a:r>
              <a:rPr lang="de-DE" dirty="0" err="1" smtClean="0">
                <a:solidFill>
                  <a:schemeClr val="accent2"/>
                </a:solidFill>
              </a:rPr>
              <a:t>second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metal</a:t>
            </a:r>
            <a:r>
              <a:rPr lang="de-DE" dirty="0" smtClean="0">
                <a:solidFill>
                  <a:schemeClr val="accent2"/>
                </a:solidFill>
              </a:rPr>
              <a:t> (al2n)</a:t>
            </a:r>
          </a:p>
          <a:p>
            <a:pPr marL="0" indent="0"/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   Al </a:t>
            </a:r>
            <a:r>
              <a:rPr lang="de-DE" dirty="0" err="1" smtClean="0">
                <a:solidFill>
                  <a:schemeClr val="accent2"/>
                </a:solidFill>
              </a:rPr>
              <a:t>deposition</a:t>
            </a:r>
            <a:r>
              <a:rPr lang="de-DE" dirty="0">
                <a:solidFill>
                  <a:schemeClr val="accent2"/>
                </a:solidFill>
              </a:rPr>
              <a:t>	</a:t>
            </a:r>
            <a:r>
              <a:rPr lang="de-DE" dirty="0" smtClean="0">
                <a:solidFill>
                  <a:schemeClr val="accent2"/>
                </a:solidFill>
              </a:rPr>
              <a:t>          (all </a:t>
            </a:r>
            <a:r>
              <a:rPr lang="de-DE" dirty="0" err="1" smtClean="0">
                <a:solidFill>
                  <a:schemeClr val="accent2"/>
                </a:solidFill>
              </a:rPr>
              <a:t>wafers</a:t>
            </a:r>
            <a:r>
              <a:rPr lang="de-DE" dirty="0" smtClean="0">
                <a:solidFill>
                  <a:schemeClr val="accent2"/>
                </a:solidFill>
              </a:rPr>
              <a:t>)		</a:t>
            </a:r>
            <a:r>
              <a:rPr lang="de-DE" dirty="0" err="1" smtClean="0">
                <a:solidFill>
                  <a:srgbClr val="00B050"/>
                </a:solidFill>
              </a:rPr>
              <a:t>done</a:t>
            </a:r>
            <a:endParaRPr lang="de-DE" dirty="0" smtClean="0">
              <a:solidFill>
                <a:srgbClr val="00B050"/>
              </a:solidFill>
            </a:endParaRPr>
          </a:p>
          <a:p>
            <a:pPr marL="0" indent="0"/>
            <a:r>
              <a:rPr lang="de-DE" dirty="0" smtClean="0">
                <a:solidFill>
                  <a:schemeClr val="accent2"/>
                </a:solidFill>
              </a:rPr>
              <a:t>    </a:t>
            </a:r>
            <a:r>
              <a:rPr lang="de-DE" dirty="0" err="1" smtClean="0">
                <a:solidFill>
                  <a:schemeClr val="accent2"/>
                </a:solidFill>
              </a:rPr>
              <a:t>lithography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and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etching</a:t>
            </a:r>
            <a:r>
              <a:rPr lang="de-DE" dirty="0" smtClean="0">
                <a:solidFill>
                  <a:schemeClr val="accent2"/>
                </a:solidFill>
              </a:rPr>
              <a:t>  (</a:t>
            </a:r>
            <a:r>
              <a:rPr lang="de-DE" dirty="0" err="1" smtClean="0">
                <a:solidFill>
                  <a:schemeClr val="accent2"/>
                </a:solidFill>
              </a:rPr>
              <a:t>dummies</a:t>
            </a:r>
            <a:r>
              <a:rPr lang="de-DE" dirty="0" smtClean="0">
                <a:solidFill>
                  <a:schemeClr val="accent2"/>
                </a:solidFill>
              </a:rPr>
              <a:t>)	   	</a:t>
            </a:r>
            <a:r>
              <a:rPr lang="de-DE" dirty="0" err="1" smtClean="0">
                <a:solidFill>
                  <a:srgbClr val="00B050"/>
                </a:solidFill>
              </a:rPr>
              <a:t>done</a:t>
            </a:r>
            <a:endParaRPr lang="de-DE" dirty="0" smtClean="0">
              <a:solidFill>
                <a:srgbClr val="00B050"/>
              </a:solidFill>
            </a:endParaRPr>
          </a:p>
          <a:p>
            <a:pPr marL="0" indent="0"/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   </a:t>
            </a:r>
            <a:r>
              <a:rPr lang="de-DE" dirty="0" err="1" smtClean="0">
                <a:solidFill>
                  <a:schemeClr val="accent2"/>
                </a:solidFill>
              </a:rPr>
              <a:t>lithography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etching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 smtClean="0">
                <a:solidFill>
                  <a:schemeClr val="accent2"/>
                </a:solidFill>
              </a:rPr>
              <a:t>project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wafers</a:t>
            </a:r>
            <a:r>
              <a:rPr lang="de-DE" dirty="0" smtClean="0">
                <a:solidFill>
                  <a:schemeClr val="accent2"/>
                </a:solidFill>
              </a:rPr>
              <a:t>)	</a:t>
            </a:r>
            <a:r>
              <a:rPr lang="de-DE" dirty="0" err="1" smtClean="0">
                <a:solidFill>
                  <a:srgbClr val="00B050"/>
                </a:solidFill>
              </a:rPr>
              <a:t>done</a:t>
            </a:r>
            <a:endParaRPr lang="de-DE" dirty="0" smtClean="0">
              <a:solidFill>
                <a:srgbClr val="00B050"/>
              </a:solidFill>
            </a:endParaRPr>
          </a:p>
          <a:p>
            <a:pPr marL="0" indent="0"/>
            <a:r>
              <a:rPr lang="de-DE" dirty="0">
                <a:solidFill>
                  <a:schemeClr val="accent2"/>
                </a:solidFill>
              </a:rPr>
              <a:t>	</a:t>
            </a:r>
            <a:r>
              <a:rPr lang="de-DE" dirty="0" smtClean="0">
                <a:solidFill>
                  <a:schemeClr val="accent2"/>
                </a:solidFill>
              </a:rPr>
              <a:t>	</a:t>
            </a:r>
            <a:r>
              <a:rPr lang="de-DE" dirty="0" smtClean="0">
                <a:solidFill>
                  <a:srgbClr val="006600"/>
                </a:solidFill>
              </a:rPr>
              <a:t>  		</a:t>
            </a:r>
            <a:r>
              <a:rPr lang="de-DE" dirty="0">
                <a:solidFill>
                  <a:srgbClr val="006600"/>
                </a:solidFill>
              </a:rPr>
              <a:t> </a:t>
            </a:r>
            <a:r>
              <a:rPr lang="de-DE" dirty="0" smtClean="0">
                <a:solidFill>
                  <a:srgbClr val="006600"/>
                </a:solidFill>
              </a:rPr>
              <a:t>   (still in </a:t>
            </a:r>
            <a:r>
              <a:rPr lang="de-DE" dirty="0" err="1" smtClean="0">
                <a:solidFill>
                  <a:srgbClr val="006600"/>
                </a:solidFill>
              </a:rPr>
              <a:t>inspection</a:t>
            </a:r>
            <a:r>
              <a:rPr lang="de-DE" dirty="0" smtClean="0">
                <a:solidFill>
                  <a:srgbClr val="00660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accent2"/>
                </a:solidFill>
              </a:rPr>
              <a:t>Break </a:t>
            </a:r>
            <a:r>
              <a:rPr lang="de-DE" dirty="0" err="1" smtClean="0">
                <a:solidFill>
                  <a:schemeClr val="accent2"/>
                </a:solidFill>
              </a:rPr>
              <a:t>for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intense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measurements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r>
              <a:rPr lang="de-DE" dirty="0">
                <a:solidFill>
                  <a:schemeClr val="accent2"/>
                </a:solidFill>
              </a:rPr>
              <a:t>	</a:t>
            </a:r>
            <a:r>
              <a:rPr lang="de-DE" dirty="0" smtClean="0">
                <a:solidFill>
                  <a:schemeClr val="accent2"/>
                </a:solidFill>
              </a:rPr>
              <a:t>	</a:t>
            </a:r>
            <a:r>
              <a:rPr lang="de-DE" dirty="0" err="1" smtClean="0">
                <a:solidFill>
                  <a:schemeClr val="accent2"/>
                </a:solidFill>
              </a:rPr>
              <a:t>can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start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next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week</a:t>
            </a:r>
            <a:endParaRPr lang="de-DE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>
                <a:solidFill>
                  <a:schemeClr val="accent2"/>
                </a:solidFill>
              </a:rPr>
              <a:t>	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r>
              <a:rPr lang="de-DE" sz="2400" dirty="0" smtClean="0">
                <a:solidFill>
                  <a:schemeClr val="accent2"/>
                </a:solidFill>
              </a:rPr>
              <a:t>	</a:t>
            </a:r>
            <a:r>
              <a:rPr lang="de-DE" sz="2400" dirty="0">
                <a:solidFill>
                  <a:schemeClr val="accent2"/>
                </a:solidFill>
              </a:rPr>
              <a:t>	</a:t>
            </a:r>
            <a:r>
              <a:rPr lang="de-DE" sz="2400" dirty="0" smtClean="0">
                <a:solidFill>
                  <a:schemeClr val="accent2"/>
                </a:solidFill>
              </a:rPr>
              <a:t> 			</a:t>
            </a:r>
            <a:endParaRPr lang="de-DE" sz="2400" dirty="0">
              <a:solidFill>
                <a:schemeClr val="accent2"/>
              </a:solidFill>
            </a:endParaRPr>
          </a:p>
          <a:p>
            <a:pPr marL="0" indent="0"/>
            <a:r>
              <a:rPr lang="de-DE" sz="2400" dirty="0" smtClean="0">
                <a:solidFill>
                  <a:schemeClr val="accent2"/>
                </a:solidFill>
              </a:rPr>
              <a:t>		</a:t>
            </a:r>
          </a:p>
          <a:p>
            <a:pPr marL="0" indent="0"/>
            <a:r>
              <a:rPr lang="de-DE" sz="2400" dirty="0">
                <a:solidFill>
                  <a:schemeClr val="accent2"/>
                </a:solidFill>
              </a:rPr>
              <a:t>	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de-DE" sz="2800" dirty="0" smtClean="0">
              <a:solidFill>
                <a:schemeClr val="accent2"/>
              </a:solidFill>
            </a:endParaRPr>
          </a:p>
          <a:p>
            <a:pPr marL="0" indent="0"/>
            <a:endParaRPr lang="de-DE" sz="2800" dirty="0">
              <a:solidFill>
                <a:schemeClr val="accent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85763" y="157383"/>
            <a:ext cx="7772400" cy="609600"/>
          </a:xfrm>
        </p:spPr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</a:rPr>
              <a:t>PXD9-6 </a:t>
            </a:r>
            <a:r>
              <a:rPr lang="de-DE" sz="3200" dirty="0" err="1" smtClean="0">
                <a:solidFill>
                  <a:srgbClr val="FF0000"/>
                </a:solidFill>
              </a:rPr>
              <a:t>production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status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7" y="4546431"/>
            <a:ext cx="2707105" cy="20303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6" y="2397297"/>
            <a:ext cx="2707105" cy="2030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7" y="294778"/>
            <a:ext cx="2707104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label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Rainer Richter, MPG Halbleiterlabor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060" r="39899"/>
          <a:stretch/>
        </p:blipFill>
        <p:spPr>
          <a:xfrm rot="10800000">
            <a:off x="735574" y="3228492"/>
            <a:ext cx="4702425" cy="31482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62" b="50000"/>
          <a:stretch/>
        </p:blipFill>
        <p:spPr>
          <a:xfrm>
            <a:off x="3705074" y="996647"/>
            <a:ext cx="4611052" cy="280533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62526" y="12392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Containing</a:t>
            </a:r>
            <a:r>
              <a:rPr lang="de-DE" dirty="0" smtClean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Wafer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type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-&gt;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150µm </a:t>
            </a:r>
            <a:r>
              <a:rPr lang="de-DE" dirty="0" err="1" smtClean="0"/>
              <a:t>height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-&gt; </a:t>
            </a:r>
            <a:r>
              <a:rPr lang="de-DE" dirty="0" err="1" smtClean="0"/>
              <a:t>magnifying</a:t>
            </a:r>
            <a:r>
              <a:rPr lang="de-DE" dirty="0" smtClean="0"/>
              <a:t> </a:t>
            </a:r>
            <a:r>
              <a:rPr lang="de-DE" dirty="0" err="1" smtClean="0"/>
              <a:t>glass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466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</p:spPr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42795" y="6666515"/>
            <a:ext cx="2546350" cy="180975"/>
          </a:xfrm>
        </p:spPr>
        <p:txBody>
          <a:bodyPr/>
          <a:lstStyle/>
          <a:p>
            <a:pPr>
              <a:defRPr/>
            </a:pPr>
            <a:r>
              <a:rPr lang="de-DE" smtClean="0"/>
              <a:t>Rainer Richter,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265240" y="6670895"/>
            <a:ext cx="455613" cy="155575"/>
          </a:xfrm>
        </p:spPr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30644" y="1280582"/>
            <a:ext cx="8229600" cy="4525962"/>
          </a:xfrm>
        </p:spPr>
        <p:txBody>
          <a:bodyPr/>
          <a:lstStyle/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PXD9-6 </a:t>
            </a:r>
            <a:r>
              <a:rPr lang="de-DE" sz="2000" dirty="0" err="1" smtClean="0">
                <a:solidFill>
                  <a:schemeClr val="accent2"/>
                </a:solidFill>
              </a:rPr>
              <a:t>production</a:t>
            </a:r>
            <a:r>
              <a:rPr lang="de-DE" sz="2000" dirty="0" smtClean="0">
                <a:solidFill>
                  <a:schemeClr val="accent2"/>
                </a:solidFill>
              </a:rPr>
              <a:t> (</a:t>
            </a:r>
            <a:r>
              <a:rPr lang="de-DE" sz="2000" dirty="0" err="1" smtClean="0">
                <a:solidFill>
                  <a:schemeClr val="accent2"/>
                </a:solidFill>
              </a:rPr>
              <a:t>pilot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run</a:t>
            </a:r>
            <a:r>
              <a:rPr lang="de-DE" sz="2000" dirty="0" smtClean="0">
                <a:solidFill>
                  <a:schemeClr val="accent2"/>
                </a:solidFill>
              </a:rPr>
              <a:t>) </a:t>
            </a:r>
            <a:r>
              <a:rPr lang="de-DE" sz="2000" dirty="0" err="1" smtClean="0">
                <a:solidFill>
                  <a:schemeClr val="accent2"/>
                </a:solidFill>
              </a:rPr>
              <a:t>is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running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smoothly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and</a:t>
            </a:r>
            <a:r>
              <a:rPr lang="de-DE" sz="2000" dirty="0" smtClean="0">
                <a:solidFill>
                  <a:schemeClr val="accent2"/>
                </a:solidFill>
              </a:rPr>
              <a:t> in time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	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	1 </a:t>
            </a:r>
            <a:r>
              <a:rPr lang="de-DE" sz="2000" dirty="0" err="1" smtClean="0">
                <a:solidFill>
                  <a:schemeClr val="accent2"/>
                </a:solidFill>
              </a:rPr>
              <a:t>week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ahead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of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schedule</a:t>
            </a:r>
            <a:endParaRPr lang="de-DE" sz="2000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err="1" smtClean="0">
                <a:solidFill>
                  <a:schemeClr val="accent2"/>
                </a:solidFill>
              </a:rPr>
              <a:t>first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electrical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measurements</a:t>
            </a:r>
            <a:r>
              <a:rPr lang="de-DE" sz="2000" dirty="0" smtClean="0">
                <a:solidFill>
                  <a:schemeClr val="accent2"/>
                </a:solidFill>
              </a:rPr>
              <a:t> (after </a:t>
            </a:r>
            <a:r>
              <a:rPr lang="de-DE" sz="2000" dirty="0" err="1" smtClean="0">
                <a:solidFill>
                  <a:schemeClr val="accent2"/>
                </a:solidFill>
              </a:rPr>
              <a:t>metal</a:t>
            </a:r>
            <a:r>
              <a:rPr lang="de-DE" sz="2000" dirty="0" smtClean="0">
                <a:solidFill>
                  <a:schemeClr val="accent2"/>
                </a:solidFill>
              </a:rPr>
              <a:t> 1) </a:t>
            </a:r>
            <a:r>
              <a:rPr lang="de-DE" sz="2000" dirty="0" err="1" smtClean="0">
                <a:solidFill>
                  <a:schemeClr val="accent2"/>
                </a:solidFill>
              </a:rPr>
              <a:t>look</a:t>
            </a:r>
            <a:r>
              <a:rPr lang="de-DE" sz="2000" dirty="0" smtClean="0">
                <a:solidFill>
                  <a:schemeClr val="accent2"/>
                </a:solidFill>
              </a:rPr>
              <a:t> promising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		(</a:t>
            </a:r>
            <a:r>
              <a:rPr lang="de-DE" sz="2000" dirty="0" err="1" smtClean="0">
                <a:solidFill>
                  <a:schemeClr val="accent2"/>
                </a:solidFill>
              </a:rPr>
              <a:t>see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next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talks</a:t>
            </a:r>
            <a:r>
              <a:rPr lang="de-DE" sz="2000" dirty="0" smtClean="0">
                <a:solidFill>
                  <a:schemeClr val="accent2"/>
                </a:solidFill>
              </a:rPr>
              <a:t>)</a:t>
            </a:r>
            <a:endParaRPr lang="de-DE" sz="2000" dirty="0">
              <a:solidFill>
                <a:schemeClr val="accent2"/>
              </a:solidFill>
            </a:endParaRPr>
          </a:p>
          <a:p>
            <a:pPr marL="0" indent="0"/>
            <a:endParaRPr lang="de-DE" sz="2000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err="1" smtClean="0">
                <a:solidFill>
                  <a:schemeClr val="accent2"/>
                </a:solidFill>
              </a:rPr>
              <a:t>Now</a:t>
            </a:r>
            <a:r>
              <a:rPr lang="de-DE" sz="2000" dirty="0" smtClean="0">
                <a:solidFill>
                  <a:schemeClr val="accent2"/>
                </a:solidFill>
              </a:rPr>
              <a:t>: </a:t>
            </a:r>
            <a:r>
              <a:rPr lang="de-DE" sz="2000" dirty="0" err="1" smtClean="0">
                <a:solidFill>
                  <a:schemeClr val="accent2"/>
                </a:solidFill>
              </a:rPr>
              <a:t>metal</a:t>
            </a:r>
            <a:r>
              <a:rPr lang="de-DE" sz="2000" dirty="0" smtClean="0">
                <a:solidFill>
                  <a:schemeClr val="accent2"/>
                </a:solidFill>
              </a:rPr>
              <a:t> 2 </a:t>
            </a:r>
            <a:r>
              <a:rPr lang="de-DE" sz="2000" dirty="0" err="1" smtClean="0">
                <a:solidFill>
                  <a:schemeClr val="accent2"/>
                </a:solidFill>
              </a:rPr>
              <a:t>is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finished</a:t>
            </a:r>
            <a:endParaRPr lang="de-DE" sz="2000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Top </a:t>
            </a:r>
            <a:r>
              <a:rPr lang="de-DE" sz="2000" dirty="0" err="1" smtClean="0">
                <a:solidFill>
                  <a:schemeClr val="accent2"/>
                </a:solidFill>
              </a:rPr>
              <a:t>side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of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DEPFET </a:t>
            </a:r>
            <a:r>
              <a:rPr lang="de-DE" sz="2000" dirty="0" err="1" smtClean="0">
                <a:solidFill>
                  <a:schemeClr val="accent2"/>
                </a:solidFill>
              </a:rPr>
              <a:t>matrix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is</a:t>
            </a:r>
            <a:r>
              <a:rPr lang="de-DE" sz="2000" dirty="0" smtClean="0">
                <a:solidFill>
                  <a:schemeClr val="accent2"/>
                </a:solidFill>
              </a:rPr>
              <a:t> ‚</a:t>
            </a:r>
            <a:r>
              <a:rPr lang="de-DE" sz="2000" dirty="0" err="1" smtClean="0">
                <a:solidFill>
                  <a:schemeClr val="accent2"/>
                </a:solidFill>
              </a:rPr>
              <a:t>ready</a:t>
            </a:r>
            <a:r>
              <a:rPr lang="de-DE" sz="2000" dirty="0" smtClean="0">
                <a:solidFill>
                  <a:schemeClr val="accent2"/>
                </a:solidFill>
              </a:rPr>
              <a:t>‘ (</a:t>
            </a:r>
            <a:r>
              <a:rPr lang="de-DE" sz="2000" dirty="0" err="1" smtClean="0">
                <a:solidFill>
                  <a:schemeClr val="accent2"/>
                </a:solidFill>
              </a:rPr>
              <a:t>does</a:t>
            </a:r>
            <a:r>
              <a:rPr lang="de-DE" sz="2000" dirty="0" smtClean="0">
                <a:solidFill>
                  <a:schemeClr val="accent2"/>
                </a:solidFill>
              </a:rPr>
              <a:t> not </a:t>
            </a:r>
            <a:r>
              <a:rPr lang="de-DE" sz="2000" dirty="0" err="1" smtClean="0">
                <a:solidFill>
                  <a:schemeClr val="accent2"/>
                </a:solidFill>
              </a:rPr>
              <a:t>need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copper</a:t>
            </a:r>
            <a:r>
              <a:rPr lang="de-DE" sz="2000" dirty="0" smtClean="0">
                <a:solidFill>
                  <a:schemeClr val="accent2"/>
                </a:solidFill>
              </a:rPr>
              <a:t>)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r>
              <a:rPr lang="de-DE" sz="2000" dirty="0" err="1" smtClean="0">
                <a:solidFill>
                  <a:schemeClr val="accent2"/>
                </a:solidFill>
              </a:rPr>
              <a:t>Intense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measurements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are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planned</a:t>
            </a:r>
            <a:r>
              <a:rPr lang="de-DE" sz="2000" dirty="0" smtClean="0">
                <a:solidFill>
                  <a:schemeClr val="accent2"/>
                </a:solidFill>
              </a:rPr>
              <a:t> in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next</a:t>
            </a:r>
            <a:r>
              <a:rPr lang="de-DE" sz="2000" dirty="0" smtClean="0">
                <a:solidFill>
                  <a:schemeClr val="accent2"/>
                </a:solidFill>
              </a:rPr>
              <a:t> 2-3 </a:t>
            </a:r>
            <a:r>
              <a:rPr lang="de-DE" sz="2000" dirty="0" err="1" smtClean="0">
                <a:solidFill>
                  <a:schemeClr val="accent2"/>
                </a:solidFill>
              </a:rPr>
              <a:t>weeks</a:t>
            </a:r>
            <a:endParaRPr lang="de-DE" sz="2000" dirty="0" smtClean="0">
              <a:solidFill>
                <a:schemeClr val="accent2"/>
              </a:solidFill>
            </a:endParaRPr>
          </a:p>
          <a:p>
            <a:pPr marL="0" indent="0"/>
            <a:endParaRPr lang="de-DE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</a:rPr>
              <a:t>		Summary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FF0000"/>
                </a:solidFill>
              </a:rPr>
              <a:t>PXD9 Pilot </a:t>
            </a:r>
            <a:r>
              <a:rPr lang="de-DE" sz="2800" dirty="0" err="1">
                <a:solidFill>
                  <a:srgbClr val="FF0000"/>
                </a:solidFill>
              </a:rPr>
              <a:t>production</a:t>
            </a:r>
            <a:r>
              <a:rPr lang="de-DE" sz="2800" dirty="0">
                <a:solidFill>
                  <a:srgbClr val="FF0000"/>
                </a:solidFill>
              </a:rPr>
              <a:t> (</a:t>
            </a:r>
            <a:r>
              <a:rPr lang="de-DE" sz="2800" dirty="0" smtClean="0">
                <a:solidFill>
                  <a:srgbClr val="FF0000"/>
                </a:solidFill>
              </a:rPr>
              <a:t>iii)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7th PXD/SVD Workshop, Prague, January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Rainer Richter, MPG Halbleiterlabor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66738" y="902367"/>
            <a:ext cx="8229600" cy="5426243"/>
          </a:xfrm>
        </p:spPr>
        <p:txBody>
          <a:bodyPr/>
          <a:lstStyle/>
          <a:p>
            <a:r>
              <a:rPr lang="de-DE" sz="2400" dirty="0" err="1" smtClean="0">
                <a:solidFill>
                  <a:schemeClr val="accent2"/>
                </a:solidFill>
              </a:rPr>
              <a:t>Cons</a:t>
            </a:r>
            <a:endParaRPr lang="de-DE" sz="2400" dirty="0" smtClean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- </a:t>
            </a:r>
            <a:r>
              <a:rPr lang="de-DE" sz="2000" dirty="0" err="1" smtClean="0">
                <a:solidFill>
                  <a:schemeClr val="accent2"/>
                </a:solidFill>
              </a:rPr>
              <a:t>Risk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to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loose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of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smtClean="0">
                <a:solidFill>
                  <a:schemeClr val="accent2"/>
                </a:solidFill>
              </a:rPr>
              <a:t>2 </a:t>
            </a:r>
            <a:r>
              <a:rPr lang="de-DE" sz="2000" dirty="0" err="1" smtClean="0">
                <a:solidFill>
                  <a:schemeClr val="accent2"/>
                </a:solidFill>
              </a:rPr>
              <a:t>or</a:t>
            </a:r>
            <a:r>
              <a:rPr lang="de-DE" sz="2000" dirty="0" smtClean="0">
                <a:solidFill>
                  <a:schemeClr val="accent2"/>
                </a:solidFill>
              </a:rPr>
              <a:t> 3 </a:t>
            </a:r>
            <a:r>
              <a:rPr lang="de-DE" sz="2000" dirty="0">
                <a:solidFill>
                  <a:schemeClr val="accent2"/>
                </a:solidFill>
              </a:rPr>
              <a:t>(2nd grade) PXD9 </a:t>
            </a:r>
            <a:r>
              <a:rPr lang="de-DE" sz="2000" dirty="0" err="1">
                <a:solidFill>
                  <a:schemeClr val="accent2"/>
                </a:solidFill>
              </a:rPr>
              <a:t>wafers</a:t>
            </a:r>
            <a:endParaRPr lang="de-DE" sz="2000" dirty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>
                <a:solidFill>
                  <a:schemeClr val="accent2"/>
                </a:solidFill>
              </a:rPr>
              <a:t>	</a:t>
            </a:r>
            <a:r>
              <a:rPr lang="de-DE" sz="2000" dirty="0" err="1">
                <a:solidFill>
                  <a:srgbClr val="FF0000"/>
                </a:solidFill>
              </a:rPr>
              <a:t>if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we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finally</a:t>
            </a:r>
            <a:r>
              <a:rPr lang="de-DE" sz="2000" dirty="0">
                <a:solidFill>
                  <a:schemeClr val="accent2"/>
                </a:solidFill>
              </a:rPr>
              <a:t> find still a </a:t>
            </a:r>
            <a:r>
              <a:rPr lang="de-DE" sz="2000" dirty="0" err="1">
                <a:solidFill>
                  <a:schemeClr val="accent2"/>
                </a:solidFill>
              </a:rPr>
              <a:t>severe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bug</a:t>
            </a:r>
            <a:r>
              <a:rPr lang="de-DE" sz="2000" dirty="0">
                <a:solidFill>
                  <a:schemeClr val="accent2"/>
                </a:solidFill>
              </a:rPr>
              <a:t> on EMCM </a:t>
            </a:r>
            <a:r>
              <a:rPr lang="de-DE" sz="2000" dirty="0" err="1">
                <a:solidFill>
                  <a:schemeClr val="accent2"/>
                </a:solidFill>
              </a:rPr>
              <a:t>modules</a:t>
            </a:r>
            <a:r>
              <a:rPr lang="de-DE" sz="2000" dirty="0">
                <a:solidFill>
                  <a:schemeClr val="accent2"/>
                </a:solidFill>
              </a:rPr>
              <a:t>   </a:t>
            </a:r>
            <a:endParaRPr lang="de-DE" sz="2000" dirty="0" smtClean="0">
              <a:solidFill>
                <a:schemeClr val="accent2"/>
              </a:solidFill>
            </a:endParaRP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- </a:t>
            </a:r>
            <a:r>
              <a:rPr lang="de-DE" sz="2000" dirty="0" err="1" smtClean="0">
                <a:solidFill>
                  <a:schemeClr val="accent2"/>
                </a:solidFill>
              </a:rPr>
              <a:t>No</a:t>
            </a:r>
            <a:r>
              <a:rPr lang="de-DE" sz="2000" dirty="0" smtClean="0">
                <a:solidFill>
                  <a:schemeClr val="accent2"/>
                </a:solidFill>
              </a:rPr>
              <a:t> time </a:t>
            </a:r>
            <a:r>
              <a:rPr lang="de-DE" sz="2000" dirty="0" err="1" smtClean="0">
                <a:solidFill>
                  <a:schemeClr val="accent2"/>
                </a:solidFill>
              </a:rPr>
              <a:t>to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wait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with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remaining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wafer</a:t>
            </a:r>
            <a:r>
              <a:rPr lang="de-DE" sz="2000" dirty="0" smtClean="0">
                <a:solidFill>
                  <a:schemeClr val="accent2"/>
                </a:solidFill>
              </a:rPr>
              <a:t> on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results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of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fully</a:t>
            </a:r>
            <a:r>
              <a:rPr lang="de-DE" sz="2000" dirty="0" smtClean="0">
                <a:solidFill>
                  <a:schemeClr val="accent2"/>
                </a:solidFill>
              </a:rPr>
              <a:t> 	</a:t>
            </a:r>
            <a:r>
              <a:rPr lang="de-DE" sz="2000" dirty="0" err="1" smtClean="0">
                <a:solidFill>
                  <a:schemeClr val="accent2"/>
                </a:solidFill>
              </a:rPr>
              <a:t>equipped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and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tested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modules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    But </a:t>
            </a:r>
            <a:r>
              <a:rPr lang="de-DE" sz="2000" dirty="0" err="1" smtClean="0">
                <a:solidFill>
                  <a:schemeClr val="accent2"/>
                </a:solidFill>
              </a:rPr>
              <a:t>we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could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wait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with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first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batch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for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intermediate </a:t>
            </a:r>
          </a:p>
          <a:p>
            <a:pPr marL="0" indent="0"/>
            <a:r>
              <a:rPr lang="de-DE" sz="2000" dirty="0">
                <a:solidFill>
                  <a:schemeClr val="accent2"/>
                </a:solidFill>
              </a:rPr>
              <a:t>	</a:t>
            </a:r>
            <a:r>
              <a:rPr lang="de-DE" sz="2000" dirty="0" err="1" smtClean="0">
                <a:solidFill>
                  <a:schemeClr val="accent2"/>
                </a:solidFill>
              </a:rPr>
              <a:t>tests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of</a:t>
            </a:r>
            <a:r>
              <a:rPr lang="de-DE" sz="2000" dirty="0" smtClean="0">
                <a:solidFill>
                  <a:schemeClr val="accent2"/>
                </a:solidFill>
              </a:rPr>
              <a:t> metal1/metal2 </a:t>
            </a:r>
          </a:p>
          <a:p>
            <a:pPr marL="0" indent="0"/>
            <a:r>
              <a:rPr lang="de-DE" sz="2000" dirty="0" smtClean="0">
                <a:solidFill>
                  <a:schemeClr val="accent2"/>
                </a:solidFill>
              </a:rPr>
              <a:t>   </a:t>
            </a:r>
            <a:r>
              <a:rPr lang="de-DE" sz="2000" dirty="0" err="1">
                <a:solidFill>
                  <a:schemeClr val="accent2"/>
                </a:solidFill>
              </a:rPr>
              <a:t>A</a:t>
            </a:r>
            <a:r>
              <a:rPr lang="de-DE" sz="2000" dirty="0" err="1" smtClean="0">
                <a:solidFill>
                  <a:schemeClr val="accent2"/>
                </a:solidFill>
              </a:rPr>
              <a:t>nd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we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could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stop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before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Copper</a:t>
            </a:r>
            <a:r>
              <a:rPr lang="de-DE" sz="2000" dirty="0" smtClean="0">
                <a:solidFill>
                  <a:schemeClr val="accent2"/>
                </a:solidFill>
              </a:rPr>
              <a:t> in </a:t>
            </a:r>
            <a:r>
              <a:rPr lang="de-DE" sz="2000" dirty="0" err="1" smtClean="0">
                <a:solidFill>
                  <a:schemeClr val="accent2"/>
                </a:solidFill>
              </a:rPr>
              <a:t>order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to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able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to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react</a:t>
            </a:r>
            <a:r>
              <a:rPr lang="de-DE" sz="2000" dirty="0" smtClean="0">
                <a:solidFill>
                  <a:schemeClr val="accent2"/>
                </a:solidFill>
              </a:rPr>
              <a:t> in </a:t>
            </a:r>
            <a:r>
              <a:rPr 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sz="2000" dirty="0" smtClean="0">
                <a:solidFill>
                  <a:schemeClr val="accent2"/>
                </a:solidFill>
              </a:rPr>
              <a:t> 	</a:t>
            </a:r>
            <a:r>
              <a:rPr lang="de-DE" sz="2000" dirty="0" err="1" smtClean="0">
                <a:solidFill>
                  <a:schemeClr val="accent2"/>
                </a:solidFill>
              </a:rPr>
              <a:t>third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metal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layer</a:t>
            </a:r>
            <a:r>
              <a:rPr lang="de-DE" sz="2000" dirty="0" smtClean="0">
                <a:solidFill>
                  <a:schemeClr val="accent2"/>
                </a:solidFill>
              </a:rPr>
              <a:t> on </a:t>
            </a:r>
            <a:r>
              <a:rPr lang="de-DE" sz="2000" dirty="0" err="1" smtClean="0">
                <a:solidFill>
                  <a:schemeClr val="accent2"/>
                </a:solidFill>
              </a:rPr>
              <a:t>unforeseen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results</a:t>
            </a:r>
            <a:r>
              <a:rPr lang="de-DE" sz="2000" dirty="0" smtClean="0">
                <a:solidFill>
                  <a:schemeClr val="accent2"/>
                </a:solidFill>
              </a:rPr>
              <a:t> (e.g. </a:t>
            </a:r>
            <a:r>
              <a:rPr lang="de-DE" sz="2000" dirty="0" err="1" smtClean="0">
                <a:solidFill>
                  <a:schemeClr val="accent2"/>
                </a:solidFill>
              </a:rPr>
              <a:t>Gated</a:t>
            </a:r>
            <a:r>
              <a:rPr lang="de-DE" sz="2000" dirty="0" smtClean="0">
                <a:solidFill>
                  <a:schemeClr val="accent2"/>
                </a:solidFill>
              </a:rPr>
              <a:t> Mode)</a:t>
            </a:r>
            <a:endParaRPr lang="de-DE" sz="2000" dirty="0">
              <a:solidFill>
                <a:schemeClr val="accent2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78937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263</Words>
  <Application>Microsoft Macintosh PowerPoint</Application>
  <PresentationFormat>On-screen Show (4:3)</PresentationFormat>
  <Paragraphs>127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1_Default Design</vt:lpstr>
      <vt:lpstr>PowerPoint Presentation</vt:lpstr>
      <vt:lpstr>Pilot run wafers</vt:lpstr>
      <vt:lpstr>PXD9-6 production status</vt:lpstr>
      <vt:lpstr>Module label</vt:lpstr>
      <vt:lpstr>  Summary</vt:lpstr>
      <vt:lpstr>PXD9 Pilot production (iii)</vt:lpstr>
    </vt:vector>
  </TitlesOfParts>
  <Company>MPI 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Paola Avella</cp:lastModifiedBy>
  <cp:revision>1425</cp:revision>
  <cp:lastPrinted>2001-12-17T12:31:23Z</cp:lastPrinted>
  <dcterms:created xsi:type="dcterms:W3CDTF">2000-08-08T15:04:12Z</dcterms:created>
  <dcterms:modified xsi:type="dcterms:W3CDTF">2015-01-21T13:42:06Z</dcterms:modified>
</cp:coreProperties>
</file>