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53" r:id="rId2"/>
    <p:sldId id="1147" r:id="rId3"/>
    <p:sldId id="1148" r:id="rId4"/>
    <p:sldId id="1146" r:id="rId5"/>
    <p:sldId id="1163" r:id="rId6"/>
    <p:sldId id="1149" r:id="rId7"/>
    <p:sldId id="1150" r:id="rId8"/>
    <p:sldId id="1151" r:id="rId9"/>
    <p:sldId id="1152" r:id="rId10"/>
    <p:sldId id="1153" r:id="rId11"/>
    <p:sldId id="1154" r:id="rId12"/>
    <p:sldId id="1155" r:id="rId13"/>
    <p:sldId id="1156" r:id="rId14"/>
    <p:sldId id="1158" r:id="rId15"/>
    <p:sldId id="1157" r:id="rId16"/>
    <p:sldId id="1030" r:id="rId17"/>
    <p:sldId id="1161" r:id="rId18"/>
    <p:sldId id="1162" r:id="rId19"/>
    <p:sldId id="1159" r:id="rId20"/>
    <p:sldId id="1160" r:id="rId21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000CC"/>
    <a:srgbClr val="FFFF99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0154" autoAdjust="0"/>
  </p:normalViewPr>
  <p:slideViewPr>
    <p:cSldViewPr>
      <p:cViewPr>
        <p:scale>
          <a:sx n="75" d="100"/>
          <a:sy n="75" d="100"/>
        </p:scale>
        <p:origin x="-136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06CFEC-C898-485B-94B9-6D216E0ABF2E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/>
        </p:nvSpPr>
        <p:spPr>
          <a:xfrm>
            <a:off x="0" y="6553200"/>
            <a:ext cx="238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DEPFET</a:t>
            </a:r>
            <a:r>
              <a:rPr lang="de-DE" sz="1200" baseline="0" dirty="0" smtClean="0"/>
              <a:t> Meeting, </a:t>
            </a:r>
            <a:r>
              <a:rPr lang="de-DE" sz="1200" baseline="0" dirty="0" err="1" smtClean="0"/>
              <a:t>Prague</a:t>
            </a:r>
            <a:r>
              <a:rPr lang="de-DE" sz="1200" baseline="0" dirty="0" smtClean="0"/>
              <a:t>, 2015</a:t>
            </a:r>
            <a:endParaRPr lang="de-DE" sz="1200" dirty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DCD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characteristics with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</a:t>
            </a:r>
            <a:r>
              <a:rPr lang="en-US" altLang="de-DE" sz="1400" kern="0" dirty="0" err="1" smtClean="0"/>
              <a:t>TooHigh</a:t>
            </a:r>
            <a:r>
              <a:rPr lang="en-US" altLang="de-DE" sz="1400" kern="0" dirty="0" smtClean="0"/>
              <a:t>-threshold </a:t>
            </a:r>
            <a:r>
              <a:rPr lang="en-US" altLang="de-DE" sz="1400" kern="0" dirty="0"/>
              <a:t>is </a:t>
            </a:r>
            <a:r>
              <a:rPr lang="en-US" altLang="de-DE" sz="1400" kern="0" dirty="0" smtClean="0"/>
              <a:t>shifted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3573016"/>
            <a:ext cx="1152128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41" name="Gerade Verbindung 40"/>
          <p:cNvCxnSpPr/>
          <p:nvPr/>
        </p:nvCxnSpPr>
        <p:spPr bwMode="auto">
          <a:xfrm flipH="1">
            <a:off x="4932040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508104" y="357301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5508104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Bad characteristics causes missing codes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This causes missing codes around 64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There are three other mismatch combinations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CHI NMOS too weak (0)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CLO NMOS too strong (0)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CLO NMOS too weak (-64)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They produce missing codes around indicated values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3573016"/>
            <a:ext cx="1152128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41" name="Gerade Verbindung 40"/>
          <p:cNvCxnSpPr/>
          <p:nvPr/>
        </p:nvCxnSpPr>
        <p:spPr bwMode="auto">
          <a:xfrm flipH="1">
            <a:off x="4932040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508104" y="357301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5508104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672408" cy="24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2" name="Ellipse 51"/>
          <p:cNvSpPr/>
          <p:nvPr/>
        </p:nvSpPr>
        <p:spPr bwMode="auto">
          <a:xfrm>
            <a:off x="7164288" y="1340768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5724128" y="1700808"/>
            <a:ext cx="1440160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29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Why does the current offset happen?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Possibility 1: transistor mismatch – fix in the next chip: make the layout in a better way e.g. the transistors bigger</a:t>
            </a: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Possibility 2: poor current source output characteristics (low ROUT)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Notice: 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endParaRPr lang="en-US" altLang="de-DE" sz="1400" kern="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de-DE" sz="1400" kern="0" dirty="0" smtClean="0"/>
              <a:t>Fix in next chip: resize the current source to have better ROUT</a:t>
            </a:r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627784" y="1196752"/>
            <a:ext cx="4176464" cy="3888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467544" y="1196752"/>
            <a:ext cx="2160240" cy="3888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15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Mismatch - simulations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3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200" kern="0" dirty="0" smtClean="0"/>
              <a:t>Left: Hi, NMOS stronger (</a:t>
            </a:r>
            <a:r>
              <a:rPr lang="en-US" altLang="de-DE" sz="1200" kern="0" dirty="0" err="1" smtClean="0"/>
              <a:t>RefIn</a:t>
            </a:r>
            <a:r>
              <a:rPr lang="en-US" altLang="de-DE" sz="1200" kern="0" dirty="0" smtClean="0"/>
              <a:t> low helps, several channels in the tested DCD)</a:t>
            </a:r>
          </a:p>
          <a:p>
            <a:pPr eaLnBrk="1" hangingPunct="1">
              <a:defRPr/>
            </a:pPr>
            <a:r>
              <a:rPr lang="en-US" altLang="de-DE" sz="1200" kern="0" dirty="0" smtClean="0"/>
              <a:t>Right: Lo, NMOS weaker (</a:t>
            </a:r>
            <a:r>
              <a:rPr lang="en-US" altLang="de-DE" sz="1200" kern="0" dirty="0" err="1" smtClean="0"/>
              <a:t>RefIn</a:t>
            </a:r>
            <a:r>
              <a:rPr lang="en-US" altLang="de-DE" sz="1200" kern="0" dirty="0" smtClean="0"/>
              <a:t> high helps, one channel in the tested DCD)</a:t>
            </a:r>
            <a:endParaRPr lang="en-US" altLang="de-DE" sz="12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29698" name="Picture 2" descr="C:\Users\ivan\Desktop\ADC\ADC\Hipl058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ivan\Desktop\ADC\ADC\Lomin05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3"/>
          <p:cNvSpPr txBox="1">
            <a:spLocks noChangeArrowheads="1"/>
          </p:cNvSpPr>
          <p:nvPr/>
        </p:nvSpPr>
        <p:spPr bwMode="auto">
          <a:xfrm>
            <a:off x="467544" y="3429000"/>
            <a:ext cx="8229600" cy="3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200" kern="0" dirty="0" smtClean="0"/>
              <a:t>Left: Hi, NMOS weaker (not observed)</a:t>
            </a:r>
          </a:p>
          <a:p>
            <a:pPr eaLnBrk="1" hangingPunct="1">
              <a:defRPr/>
            </a:pPr>
            <a:r>
              <a:rPr lang="en-US" altLang="de-DE" sz="1200" kern="0" dirty="0" smtClean="0"/>
              <a:t>Lo, NMOS stronger (not observed)</a:t>
            </a:r>
            <a:endParaRPr lang="en-US" altLang="de-DE" sz="12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29700" name="Picture 4" descr="C:\Users\ivan\Desktop\ADC\ADC\Himin058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4563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ivan\Desktop\ADC\ADC\Lopl058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Statistics</a:t>
            </a:r>
            <a:endParaRPr lang="en-US" alt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89050"/>
          </a:xfrm>
        </p:spPr>
        <p:txBody>
          <a:bodyPr/>
          <a:lstStyle/>
          <a:p>
            <a:r>
              <a:rPr lang="en-US" sz="1400" dirty="0" smtClean="0"/>
              <a:t>Pipelined ADC uses 8 double CM cells with 16 comparators in total</a:t>
            </a:r>
          </a:p>
          <a:p>
            <a:r>
              <a:rPr lang="en-US" sz="1400" dirty="0" smtClean="0"/>
              <a:t>Only if all the comparators are good the ADC works correctly</a:t>
            </a:r>
          </a:p>
          <a:p>
            <a:r>
              <a:rPr lang="en-US" sz="1400" dirty="0" smtClean="0"/>
              <a:t>Probability that ADC is fine:</a:t>
            </a:r>
          </a:p>
          <a:p>
            <a:endParaRPr lang="en-US" dirty="0"/>
          </a:p>
        </p:txBody>
      </p:sp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615654-F025-44F5-B82E-B81A3F5B970A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211638" y="4525962"/>
            <a:ext cx="358775" cy="8636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2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716463" y="4525962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716463" y="4957762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3746500" y="4237037"/>
            <a:ext cx="7524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MSB cell</a:t>
            </a:r>
          </a:p>
        </p:txBody>
      </p:sp>
      <p:sp>
        <p:nvSpPr>
          <p:cNvPr id="7176" name="Line 37"/>
          <p:cNvSpPr>
            <a:spLocks noChangeShapeType="1"/>
          </p:cNvSpPr>
          <p:nvPr/>
        </p:nvSpPr>
        <p:spPr bwMode="auto">
          <a:xfrm>
            <a:off x="5076825" y="517366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7" name="Line 38"/>
          <p:cNvSpPr>
            <a:spLocks noChangeShapeType="1"/>
          </p:cNvSpPr>
          <p:nvPr/>
        </p:nvSpPr>
        <p:spPr bwMode="auto">
          <a:xfrm>
            <a:off x="5076825" y="4741862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8" name="Line 39"/>
          <p:cNvSpPr>
            <a:spLocks noChangeShapeType="1"/>
          </p:cNvSpPr>
          <p:nvPr/>
        </p:nvSpPr>
        <p:spPr bwMode="auto">
          <a:xfrm flipV="1">
            <a:off x="5076825" y="4741862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9" name="Line 40"/>
          <p:cNvSpPr>
            <a:spLocks noChangeShapeType="1"/>
          </p:cNvSpPr>
          <p:nvPr/>
        </p:nvSpPr>
        <p:spPr bwMode="auto">
          <a:xfrm>
            <a:off x="5076825" y="474186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0" name="Rectangle 41"/>
          <p:cNvSpPr>
            <a:spLocks noChangeArrowheads="1"/>
          </p:cNvSpPr>
          <p:nvPr/>
        </p:nvSpPr>
        <p:spPr bwMode="auto">
          <a:xfrm>
            <a:off x="5221288" y="4525962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1" name="Rectangle 42"/>
          <p:cNvSpPr>
            <a:spLocks noChangeArrowheads="1"/>
          </p:cNvSpPr>
          <p:nvPr/>
        </p:nvSpPr>
        <p:spPr bwMode="auto">
          <a:xfrm>
            <a:off x="5221288" y="4957762"/>
            <a:ext cx="360362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2" name="Line 43"/>
          <p:cNvSpPr>
            <a:spLocks noChangeShapeType="1"/>
          </p:cNvSpPr>
          <p:nvPr/>
        </p:nvSpPr>
        <p:spPr bwMode="auto">
          <a:xfrm>
            <a:off x="5581650" y="517366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3" name="Line 44"/>
          <p:cNvSpPr>
            <a:spLocks noChangeShapeType="1"/>
          </p:cNvSpPr>
          <p:nvPr/>
        </p:nvSpPr>
        <p:spPr bwMode="auto">
          <a:xfrm>
            <a:off x="5581650" y="4741862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4" name="Line 45"/>
          <p:cNvSpPr>
            <a:spLocks noChangeShapeType="1"/>
          </p:cNvSpPr>
          <p:nvPr/>
        </p:nvSpPr>
        <p:spPr bwMode="auto">
          <a:xfrm flipV="1">
            <a:off x="5581650" y="4741862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5" name="Line 46"/>
          <p:cNvSpPr>
            <a:spLocks noChangeShapeType="1"/>
          </p:cNvSpPr>
          <p:nvPr/>
        </p:nvSpPr>
        <p:spPr bwMode="auto">
          <a:xfrm>
            <a:off x="5581650" y="474186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6" name="Rectangle 47"/>
          <p:cNvSpPr>
            <a:spLocks noChangeArrowheads="1"/>
          </p:cNvSpPr>
          <p:nvPr/>
        </p:nvSpPr>
        <p:spPr bwMode="auto">
          <a:xfrm>
            <a:off x="5724525" y="45259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7" name="Rectangle 48"/>
          <p:cNvSpPr>
            <a:spLocks noChangeArrowheads="1"/>
          </p:cNvSpPr>
          <p:nvPr/>
        </p:nvSpPr>
        <p:spPr bwMode="auto">
          <a:xfrm>
            <a:off x="5724525" y="49577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88" name="Line 49"/>
          <p:cNvSpPr>
            <a:spLocks noChangeShapeType="1"/>
          </p:cNvSpPr>
          <p:nvPr/>
        </p:nvSpPr>
        <p:spPr bwMode="auto">
          <a:xfrm>
            <a:off x="6084888" y="51736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9" name="Line 50"/>
          <p:cNvSpPr>
            <a:spLocks noChangeShapeType="1"/>
          </p:cNvSpPr>
          <p:nvPr/>
        </p:nvSpPr>
        <p:spPr bwMode="auto">
          <a:xfrm>
            <a:off x="6084888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0" name="Line 51"/>
          <p:cNvSpPr>
            <a:spLocks noChangeShapeType="1"/>
          </p:cNvSpPr>
          <p:nvPr/>
        </p:nvSpPr>
        <p:spPr bwMode="auto">
          <a:xfrm flipV="1">
            <a:off x="6084888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1" name="Line 52"/>
          <p:cNvSpPr>
            <a:spLocks noChangeShapeType="1"/>
          </p:cNvSpPr>
          <p:nvPr/>
        </p:nvSpPr>
        <p:spPr bwMode="auto">
          <a:xfrm>
            <a:off x="6084888" y="47418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2" name="Rectangle 53"/>
          <p:cNvSpPr>
            <a:spLocks noChangeArrowheads="1"/>
          </p:cNvSpPr>
          <p:nvPr/>
        </p:nvSpPr>
        <p:spPr bwMode="auto">
          <a:xfrm>
            <a:off x="6229350" y="45259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6229350" y="49577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94" name="Line 55"/>
          <p:cNvSpPr>
            <a:spLocks noChangeShapeType="1"/>
          </p:cNvSpPr>
          <p:nvPr/>
        </p:nvSpPr>
        <p:spPr bwMode="auto">
          <a:xfrm>
            <a:off x="6589713" y="51736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5" name="Line 56"/>
          <p:cNvSpPr>
            <a:spLocks noChangeShapeType="1"/>
          </p:cNvSpPr>
          <p:nvPr/>
        </p:nvSpPr>
        <p:spPr bwMode="auto">
          <a:xfrm>
            <a:off x="6589713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6" name="Line 57"/>
          <p:cNvSpPr>
            <a:spLocks noChangeShapeType="1"/>
          </p:cNvSpPr>
          <p:nvPr/>
        </p:nvSpPr>
        <p:spPr bwMode="auto">
          <a:xfrm flipV="1">
            <a:off x="6589713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7" name="Line 58"/>
          <p:cNvSpPr>
            <a:spLocks noChangeShapeType="1"/>
          </p:cNvSpPr>
          <p:nvPr/>
        </p:nvSpPr>
        <p:spPr bwMode="auto">
          <a:xfrm>
            <a:off x="6589713" y="47418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8" name="Rectangle 59"/>
          <p:cNvSpPr>
            <a:spLocks noChangeArrowheads="1"/>
          </p:cNvSpPr>
          <p:nvPr/>
        </p:nvSpPr>
        <p:spPr bwMode="auto">
          <a:xfrm>
            <a:off x="6734175" y="45259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199" name="Rectangle 60"/>
          <p:cNvSpPr>
            <a:spLocks noChangeArrowheads="1"/>
          </p:cNvSpPr>
          <p:nvPr/>
        </p:nvSpPr>
        <p:spPr bwMode="auto">
          <a:xfrm>
            <a:off x="6734175" y="49577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00" name="Line 61"/>
          <p:cNvSpPr>
            <a:spLocks noChangeShapeType="1"/>
          </p:cNvSpPr>
          <p:nvPr/>
        </p:nvSpPr>
        <p:spPr bwMode="auto">
          <a:xfrm>
            <a:off x="4572000" y="4741862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1" name="Line 62"/>
          <p:cNvSpPr>
            <a:spLocks noChangeShapeType="1"/>
          </p:cNvSpPr>
          <p:nvPr/>
        </p:nvSpPr>
        <p:spPr bwMode="auto">
          <a:xfrm>
            <a:off x="4572000" y="474186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2" name="Line 49"/>
          <p:cNvSpPr>
            <a:spLocks noChangeShapeType="1"/>
          </p:cNvSpPr>
          <p:nvPr/>
        </p:nvSpPr>
        <p:spPr bwMode="auto">
          <a:xfrm>
            <a:off x="7091363" y="51736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3" name="Line 50"/>
          <p:cNvSpPr>
            <a:spLocks noChangeShapeType="1"/>
          </p:cNvSpPr>
          <p:nvPr/>
        </p:nvSpPr>
        <p:spPr bwMode="auto">
          <a:xfrm>
            <a:off x="7091363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4" name="Line 51"/>
          <p:cNvSpPr>
            <a:spLocks noChangeShapeType="1"/>
          </p:cNvSpPr>
          <p:nvPr/>
        </p:nvSpPr>
        <p:spPr bwMode="auto">
          <a:xfrm flipV="1">
            <a:off x="7091363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5" name="Line 52"/>
          <p:cNvSpPr>
            <a:spLocks noChangeShapeType="1"/>
          </p:cNvSpPr>
          <p:nvPr/>
        </p:nvSpPr>
        <p:spPr bwMode="auto">
          <a:xfrm>
            <a:off x="7091363" y="47418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6" name="Rectangle 53"/>
          <p:cNvSpPr>
            <a:spLocks noChangeArrowheads="1"/>
          </p:cNvSpPr>
          <p:nvPr/>
        </p:nvSpPr>
        <p:spPr bwMode="auto">
          <a:xfrm>
            <a:off x="7235825" y="45259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07" name="Rectangle 54"/>
          <p:cNvSpPr>
            <a:spLocks noChangeArrowheads="1"/>
          </p:cNvSpPr>
          <p:nvPr/>
        </p:nvSpPr>
        <p:spPr bwMode="auto">
          <a:xfrm>
            <a:off x="7235825" y="49577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08" name="Line 55"/>
          <p:cNvSpPr>
            <a:spLocks noChangeShapeType="1"/>
          </p:cNvSpPr>
          <p:nvPr/>
        </p:nvSpPr>
        <p:spPr bwMode="auto">
          <a:xfrm>
            <a:off x="7596188" y="51736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9" name="Line 56"/>
          <p:cNvSpPr>
            <a:spLocks noChangeShapeType="1"/>
          </p:cNvSpPr>
          <p:nvPr/>
        </p:nvSpPr>
        <p:spPr bwMode="auto">
          <a:xfrm>
            <a:off x="7596188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0" name="Line 57"/>
          <p:cNvSpPr>
            <a:spLocks noChangeShapeType="1"/>
          </p:cNvSpPr>
          <p:nvPr/>
        </p:nvSpPr>
        <p:spPr bwMode="auto">
          <a:xfrm flipV="1">
            <a:off x="7596188" y="4741862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1" name="Line 58"/>
          <p:cNvSpPr>
            <a:spLocks noChangeShapeType="1"/>
          </p:cNvSpPr>
          <p:nvPr/>
        </p:nvSpPr>
        <p:spPr bwMode="auto">
          <a:xfrm>
            <a:off x="7596188" y="4741862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2" name="Rectangle 59"/>
          <p:cNvSpPr>
            <a:spLocks noChangeArrowheads="1"/>
          </p:cNvSpPr>
          <p:nvPr/>
        </p:nvSpPr>
        <p:spPr bwMode="auto">
          <a:xfrm>
            <a:off x="7740650" y="45259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sp>
        <p:nvSpPr>
          <p:cNvPr id="7213" name="Rectangle 60"/>
          <p:cNvSpPr>
            <a:spLocks noChangeArrowheads="1"/>
          </p:cNvSpPr>
          <p:nvPr/>
        </p:nvSpPr>
        <p:spPr bwMode="auto">
          <a:xfrm>
            <a:off x="7740650" y="4957762"/>
            <a:ext cx="360363" cy="431800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1</a:t>
            </a:r>
          </a:p>
        </p:txBody>
      </p:sp>
      <p:cxnSp>
        <p:nvCxnSpPr>
          <p:cNvPr id="7222" name="Gerade Verbindung 325"/>
          <p:cNvCxnSpPr>
            <a:cxnSpLocks noChangeShapeType="1"/>
          </p:cNvCxnSpPr>
          <p:nvPr/>
        </p:nvCxnSpPr>
        <p:spPr bwMode="auto">
          <a:xfrm>
            <a:off x="4284663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3" name="Gerade Verbindung 326"/>
          <p:cNvCxnSpPr>
            <a:cxnSpLocks noChangeShapeType="1"/>
          </p:cNvCxnSpPr>
          <p:nvPr/>
        </p:nvCxnSpPr>
        <p:spPr bwMode="auto">
          <a:xfrm>
            <a:off x="4500563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4" name="Gerade Verbindung 327"/>
          <p:cNvCxnSpPr>
            <a:cxnSpLocks noChangeShapeType="1"/>
          </p:cNvCxnSpPr>
          <p:nvPr/>
        </p:nvCxnSpPr>
        <p:spPr bwMode="auto">
          <a:xfrm>
            <a:off x="5292725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5" name="Gerade Verbindung 328"/>
          <p:cNvCxnSpPr>
            <a:cxnSpLocks noChangeShapeType="1"/>
          </p:cNvCxnSpPr>
          <p:nvPr/>
        </p:nvCxnSpPr>
        <p:spPr bwMode="auto">
          <a:xfrm>
            <a:off x="5508625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6" name="Gerade Verbindung 329"/>
          <p:cNvCxnSpPr>
            <a:cxnSpLocks noChangeShapeType="1"/>
          </p:cNvCxnSpPr>
          <p:nvPr/>
        </p:nvCxnSpPr>
        <p:spPr bwMode="auto">
          <a:xfrm>
            <a:off x="6300788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7" name="Gerade Verbindung 330"/>
          <p:cNvCxnSpPr>
            <a:cxnSpLocks noChangeShapeType="1"/>
          </p:cNvCxnSpPr>
          <p:nvPr/>
        </p:nvCxnSpPr>
        <p:spPr bwMode="auto">
          <a:xfrm>
            <a:off x="6516688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8" name="Gerade Verbindung 331"/>
          <p:cNvCxnSpPr>
            <a:cxnSpLocks noChangeShapeType="1"/>
          </p:cNvCxnSpPr>
          <p:nvPr/>
        </p:nvCxnSpPr>
        <p:spPr bwMode="auto">
          <a:xfrm>
            <a:off x="7308850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9" name="Gerade Verbindung 332"/>
          <p:cNvCxnSpPr>
            <a:cxnSpLocks noChangeShapeType="1"/>
          </p:cNvCxnSpPr>
          <p:nvPr/>
        </p:nvCxnSpPr>
        <p:spPr bwMode="auto">
          <a:xfrm>
            <a:off x="7524750" y="54610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30" name="Rechteck 17"/>
          <p:cNvSpPr>
            <a:spLocks noChangeArrowheads="1"/>
          </p:cNvSpPr>
          <p:nvPr/>
        </p:nvSpPr>
        <p:spPr bwMode="auto">
          <a:xfrm>
            <a:off x="4211638" y="5749925"/>
            <a:ext cx="1368425" cy="287337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7231" name="Gerade Verbindung 334"/>
          <p:cNvCxnSpPr>
            <a:cxnSpLocks noChangeShapeType="1"/>
          </p:cNvCxnSpPr>
          <p:nvPr/>
        </p:nvCxnSpPr>
        <p:spPr bwMode="auto">
          <a:xfrm>
            <a:off x="4787900" y="61087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32" name="Gerade Verbindung 335"/>
          <p:cNvCxnSpPr>
            <a:cxnSpLocks noChangeShapeType="1"/>
          </p:cNvCxnSpPr>
          <p:nvPr/>
        </p:nvCxnSpPr>
        <p:spPr bwMode="auto">
          <a:xfrm>
            <a:off x="5003800" y="61087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33" name="Rechteck 336"/>
          <p:cNvSpPr>
            <a:spLocks noChangeArrowheads="1"/>
          </p:cNvSpPr>
          <p:nvPr/>
        </p:nvSpPr>
        <p:spPr bwMode="auto">
          <a:xfrm>
            <a:off x="6227763" y="5749925"/>
            <a:ext cx="1368425" cy="287337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7234" name="Gerade Verbindung 337"/>
          <p:cNvCxnSpPr>
            <a:cxnSpLocks noChangeShapeType="1"/>
          </p:cNvCxnSpPr>
          <p:nvPr/>
        </p:nvCxnSpPr>
        <p:spPr bwMode="auto">
          <a:xfrm>
            <a:off x="6804025" y="61087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35" name="Gerade Verbindung 338"/>
          <p:cNvCxnSpPr>
            <a:cxnSpLocks noChangeShapeType="1"/>
          </p:cNvCxnSpPr>
          <p:nvPr/>
        </p:nvCxnSpPr>
        <p:spPr bwMode="auto">
          <a:xfrm>
            <a:off x="7019925" y="6108700"/>
            <a:ext cx="0" cy="2159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47" name="Gerade Verbindung mit Pfeil 80"/>
          <p:cNvCxnSpPr>
            <a:cxnSpLocks noChangeShapeType="1"/>
          </p:cNvCxnSpPr>
          <p:nvPr/>
        </p:nvCxnSpPr>
        <p:spPr bwMode="auto">
          <a:xfrm>
            <a:off x="3492500" y="4957762"/>
            <a:ext cx="6477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48" name="Text Box 33"/>
          <p:cNvSpPr txBox="1">
            <a:spLocks noChangeArrowheads="1"/>
          </p:cNvSpPr>
          <p:nvPr/>
        </p:nvSpPr>
        <p:spPr bwMode="auto">
          <a:xfrm>
            <a:off x="4814888" y="4237037"/>
            <a:ext cx="7778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LSB cells</a:t>
            </a:r>
          </a:p>
        </p:txBody>
      </p:sp>
      <p:sp>
        <p:nvSpPr>
          <p:cNvPr id="7250" name="Text Box 33"/>
          <p:cNvSpPr txBox="1">
            <a:spLocks noChangeArrowheads="1"/>
          </p:cNvSpPr>
          <p:nvPr/>
        </p:nvSpPr>
        <p:spPr bwMode="auto">
          <a:xfrm>
            <a:off x="4114800" y="3587750"/>
            <a:ext cx="10477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latin typeface="Tahoma" pitchFamily="34" charset="0"/>
              </a:rPr>
              <a:t>Pipeline ADC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696082"/>
              </p:ext>
            </p:extLst>
          </p:nvPr>
        </p:nvGraphicFramePr>
        <p:xfrm>
          <a:off x="784225" y="1970088"/>
          <a:ext cx="11731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rmel" r:id="rId4" imgW="685800" imgH="266400" progId="Equation.3">
                  <p:embed/>
                </p:oleObj>
              </mc:Choice>
              <mc:Fallback>
                <p:oleObj name="Formel" r:id="rId4" imgW="685800" imgH="266400" progId="Equation.3">
                  <p:embed/>
                  <p:pic>
                    <p:nvPicPr>
                      <p:cNvPr id="0" name="Objek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1970088"/>
                        <a:ext cx="117316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Inhaltsplatzhalter 1"/>
          <p:cNvSpPr txBox="1">
            <a:spLocks/>
          </p:cNvSpPr>
          <p:nvPr/>
        </p:nvSpPr>
        <p:spPr bwMode="auto">
          <a:xfrm>
            <a:off x="457200" y="2438400"/>
            <a:ext cx="82296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0" dirty="0" smtClean="0"/>
              <a:t>If p = 99.5% -&gt; </a:t>
            </a:r>
            <a:r>
              <a:rPr lang="en-US" sz="1400" kern="0" dirty="0" err="1" smtClean="0"/>
              <a:t>pcomp</a:t>
            </a:r>
            <a:r>
              <a:rPr lang="en-US" sz="1400" kern="0" dirty="0" smtClean="0"/>
              <a:t> = 0.99969</a:t>
            </a:r>
          </a:p>
          <a:p>
            <a:r>
              <a:rPr lang="en-US" sz="1400" kern="0" dirty="0" smtClean="0"/>
              <a:t>3.6 sigma &lt; 2uA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209764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Monte-Carlo Simulation</a:t>
            </a:r>
            <a:endParaRPr lang="de-DE" alt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pic>
        <p:nvPicPr>
          <p:cNvPr id="417794" name="Picture 2" descr="C:\Users\ivan\AppData\Local\Temp\Rar$DIa0.410\montecarlo-2000pts-hist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1000" cy="49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8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200" kern="0" dirty="0" smtClean="0"/>
              <a:t>The NMOS current source has a complicated structure</a:t>
            </a:r>
          </a:p>
          <a:p>
            <a:pPr eaLnBrk="1" hangingPunct="1">
              <a:defRPr/>
            </a:pPr>
            <a:r>
              <a:rPr lang="en-US" altLang="de-DE" sz="1200" kern="0" dirty="0" smtClean="0"/>
              <a:t>It is based on enclosed NMOS and a PMOS that should compensate for voltage drops (the simple version with only NMOS behaved worse on DCD1)</a:t>
            </a:r>
          </a:p>
          <a:p>
            <a:pPr eaLnBrk="1" hangingPunct="1">
              <a:defRPr/>
            </a:pPr>
            <a:r>
              <a:rPr lang="en-US" altLang="de-DE" sz="1200" kern="0" dirty="0" smtClean="0"/>
              <a:t>The layout is dense</a:t>
            </a:r>
          </a:p>
          <a:p>
            <a:pPr eaLnBrk="1" hangingPunct="1">
              <a:defRPr/>
            </a:pPr>
            <a:r>
              <a:rPr lang="en-US" altLang="de-DE" sz="1200" kern="0" dirty="0" smtClean="0"/>
              <a:t>The current sources in the original cell and the </a:t>
            </a:r>
            <a:r>
              <a:rPr lang="en-US" altLang="de-DE" sz="1200" kern="0" dirty="0" err="1" smtClean="0"/>
              <a:t>TooLow</a:t>
            </a:r>
            <a:r>
              <a:rPr lang="en-US" altLang="de-DE" sz="1200" kern="0" dirty="0" smtClean="0"/>
              <a:t> cell are mirrored</a:t>
            </a:r>
          </a:p>
          <a:p>
            <a:pPr eaLnBrk="1" hangingPunct="1">
              <a:defRPr/>
            </a:pPr>
            <a:r>
              <a:rPr lang="en-US" altLang="de-DE" sz="1200" kern="0" dirty="0" smtClean="0"/>
              <a:t>The original cell and the </a:t>
            </a:r>
            <a:r>
              <a:rPr lang="en-US" altLang="de-DE" sz="1200" kern="0" dirty="0" err="1" smtClean="0"/>
              <a:t>TooLow</a:t>
            </a:r>
            <a:r>
              <a:rPr lang="en-US" altLang="de-DE" sz="1200" kern="0" dirty="0" smtClean="0"/>
              <a:t> cell are closer to each other – this may explain why </a:t>
            </a:r>
            <a:r>
              <a:rPr lang="en-US" altLang="de-DE" sz="1200" kern="0" dirty="0" err="1" smtClean="0"/>
              <a:t>TooHigh</a:t>
            </a:r>
            <a:r>
              <a:rPr lang="en-US" altLang="de-DE" sz="1200" kern="0" dirty="0" smtClean="0"/>
              <a:t> is more often affected in the measured </a:t>
            </a:r>
            <a:r>
              <a:rPr lang="en-US" altLang="de-DE" sz="1200" kern="0" dirty="0" smtClean="0"/>
              <a:t>chip </a:t>
            </a:r>
            <a:endParaRPr lang="en-US" altLang="de-DE" sz="12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28674" name="Picture 2" descr="C:\Users\ivan\Desktop\ADC\ADC\LayDC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6015"/>
            <a:ext cx="4943302" cy="38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131840" y="3612119"/>
            <a:ext cx="1224136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4355976" y="3612119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5580112" y="3396095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 </a:t>
            </a:r>
            <a:r>
              <a:rPr lang="de-DE" dirty="0" err="1" smtClean="0"/>
              <a:t>cell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2123728" y="3612119"/>
            <a:ext cx="1008112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59696" y="2387983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170793" y="2387983"/>
            <a:ext cx="746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TooHigh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9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768892" cy="33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2819400" cy="56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3962400" y="2133600"/>
            <a:ext cx="0" cy="2971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3962400" y="3657600"/>
            <a:ext cx="428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11u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7239000" y="914400"/>
            <a:ext cx="0" cy="541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7309493" y="36576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71409" y="16002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Old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38737" y="1676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4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Layout</a:t>
            </a:r>
            <a:endParaRPr lang="en-US" altLang="de-DE" dirty="0" smtClean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2286000" y="1219200"/>
            <a:ext cx="3048000" cy="762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65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KIT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The development/production of DCD and SWITCHER chips will be done </a:t>
            </a:r>
            <a:r>
              <a:rPr lang="en-US" sz="1600" dirty="0"/>
              <a:t>from middle of 2015 </a:t>
            </a:r>
            <a:r>
              <a:rPr lang="en-US" sz="1600" dirty="0" smtClean="0"/>
              <a:t>at KIT </a:t>
            </a:r>
          </a:p>
          <a:p>
            <a:r>
              <a:rPr lang="en-US" sz="1600" dirty="0" smtClean="0"/>
              <a:t>ASIC and detector laboratory (ADL) at the Institute for Data Processing and Electronics (IPE)</a:t>
            </a:r>
          </a:p>
          <a:p>
            <a:r>
              <a:rPr lang="en-US" sz="1600" dirty="0" smtClean="0"/>
              <a:t>Infrastructure:</a:t>
            </a:r>
            <a:endParaRPr lang="en-US" sz="1600" dirty="0"/>
          </a:p>
          <a:p>
            <a:r>
              <a:rPr lang="en-US" sz="1600" dirty="0"/>
              <a:t>1. </a:t>
            </a:r>
            <a:r>
              <a:rPr lang="en-US" sz="1600" dirty="0" smtClean="0"/>
              <a:t>Microchip </a:t>
            </a:r>
            <a:r>
              <a:rPr lang="en-US" sz="1600" dirty="0" err="1" smtClean="0"/>
              <a:t>desingn</a:t>
            </a:r>
            <a:r>
              <a:rPr lang="en-US" sz="1600" dirty="0" smtClean="0"/>
              <a:t> </a:t>
            </a:r>
            <a:r>
              <a:rPr lang="en-US" sz="1600" dirty="0"/>
              <a:t>software "Cadence"</a:t>
            </a:r>
          </a:p>
          <a:p>
            <a:r>
              <a:rPr lang="en-US" sz="1600" dirty="0"/>
              <a:t>2. Clean room with a fully automatic wire bonding and gold ball machine, </a:t>
            </a:r>
            <a:r>
              <a:rPr lang="en-US" sz="1600" dirty="0" smtClean="0"/>
              <a:t>flip-chip </a:t>
            </a:r>
            <a:r>
              <a:rPr lang="en-US" sz="1600" dirty="0"/>
              <a:t>machine, wafer saw, </a:t>
            </a:r>
            <a:r>
              <a:rPr lang="en-US" sz="1600" dirty="0" smtClean="0"/>
              <a:t>etc.</a:t>
            </a:r>
            <a:endParaRPr lang="en-US" sz="1600" dirty="0"/>
          </a:p>
          <a:p>
            <a:r>
              <a:rPr lang="en-US" sz="1600" dirty="0"/>
              <a:t>3. SMD laboratory with the automatic component placer and the reflow </a:t>
            </a:r>
            <a:r>
              <a:rPr lang="en-US" sz="1600" dirty="0" smtClean="0"/>
              <a:t>oven</a:t>
            </a:r>
          </a:p>
          <a:p>
            <a:r>
              <a:rPr lang="en-US" sz="1600" dirty="0" smtClean="0"/>
              <a:t>Probe station will be available within next months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82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SWITCHER Status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SWITCHER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Irradiation of latest SWITCHER has been done at KIT (dose 30 </a:t>
            </a:r>
            <a:r>
              <a:rPr lang="en-US" altLang="de-DE" sz="1400" kern="0" dirty="0" err="1" smtClean="0"/>
              <a:t>MRad</a:t>
            </a:r>
            <a:r>
              <a:rPr lang="en-US" altLang="de-DE" sz="1400" kern="0" dirty="0" smtClean="0"/>
              <a:t>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chip works after the irradiation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Bumping issue:</a:t>
            </a:r>
            <a:r>
              <a:rPr lang="en-US" altLang="de-DE" sz="1400" kern="0" dirty="0" smtClean="0"/>
              <a:t> bumping so far done in HD-lab, this works well for prototyping but is slow for production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Bumping with the required pitch (150 </a:t>
            </a:r>
            <a:r>
              <a:rPr lang="en-US" altLang="de-DE" sz="1400" kern="0" dirty="0" err="1" smtClean="0"/>
              <a:t>μm</a:t>
            </a:r>
            <a:r>
              <a:rPr lang="en-US" altLang="de-DE" sz="1400" kern="0" dirty="0" smtClean="0"/>
              <a:t>) is not offered by the vendor (AMS/IBM)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Solution: Company </a:t>
            </a:r>
            <a:r>
              <a:rPr lang="en-US" altLang="de-DE" sz="1400" kern="0" dirty="0" err="1" smtClean="0"/>
              <a:t>Pactec</a:t>
            </a:r>
            <a:r>
              <a:rPr lang="en-US" altLang="de-DE" sz="1400" kern="0" dirty="0" smtClean="0"/>
              <a:t> can place </a:t>
            </a:r>
            <a:r>
              <a:rPr lang="en-US" altLang="de-DE" sz="1400" kern="0" dirty="0" err="1" smtClean="0"/>
              <a:t>underbump</a:t>
            </a:r>
            <a:r>
              <a:rPr lang="en-US" altLang="de-DE" sz="1400" kern="0" dirty="0" smtClean="0"/>
              <a:t> metallization (ENIG) and solder bumps on single dies (price &lt; 66 </a:t>
            </a:r>
            <a:r>
              <a:rPr lang="en-US" altLang="de-DE" sz="1400" kern="0" dirty="0" err="1" smtClean="0"/>
              <a:t>Eur</a:t>
            </a:r>
            <a:r>
              <a:rPr lang="en-US" altLang="de-DE" sz="1400" kern="0" dirty="0" smtClean="0"/>
              <a:t>/chip + 7.3 </a:t>
            </a:r>
            <a:r>
              <a:rPr lang="en-US" altLang="de-DE" sz="1400" kern="0" dirty="0" err="1" smtClean="0"/>
              <a:t>kEUR</a:t>
            </a:r>
            <a:r>
              <a:rPr lang="en-US" altLang="de-DE" sz="1400" kern="0" dirty="0" smtClean="0"/>
              <a:t> ~ 16k EUR)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SWITCHER </a:t>
            </a:r>
            <a:r>
              <a:rPr lang="en-US" altLang="de-DE" sz="1400" kern="0" dirty="0" smtClean="0"/>
              <a:t>submission planned in 2015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Improvements: faster clear driver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Separated control of the termination resistance for serial input (should be always on) and for the other fast inputs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34233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Submission plan:</a:t>
            </a:r>
          </a:p>
          <a:p>
            <a:r>
              <a:rPr lang="en-US" sz="1600" dirty="0" smtClean="0"/>
              <a:t>UMC run on 18. May</a:t>
            </a:r>
          </a:p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Resize of several transistors in ADC to fix the problem of missing codes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</a:t>
            </a:r>
          </a:p>
          <a:p>
            <a:r>
              <a:rPr lang="en-US" sz="1600" dirty="0" smtClean="0"/>
              <a:t>Improve test DAC resolution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52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smtClean="0"/>
              <a:t>JTAG and slow controll</a:t>
            </a:r>
          </a:p>
        </p:txBody>
      </p:sp>
      <p:sp>
        <p:nvSpPr>
          <p:cNvPr id="2051" name="Čuvar mesta za broj slajda 3"/>
          <p:cNvSpPr txBox="1">
            <a:spLocks/>
          </p:cNvSpPr>
          <p:nvPr/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64C7BF-23FF-4562-97B9-FF95D0C5FA33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/>
          </a:p>
        </p:txBody>
      </p:sp>
      <p:sp>
        <p:nvSpPr>
          <p:cNvPr id="2052" name="Rechteck 1"/>
          <p:cNvSpPr>
            <a:spLocks noChangeArrowheads="1"/>
          </p:cNvSpPr>
          <p:nvPr/>
        </p:nvSpPr>
        <p:spPr bwMode="auto">
          <a:xfrm>
            <a:off x="2987675" y="2205038"/>
            <a:ext cx="2952750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Global Register</a:t>
            </a:r>
          </a:p>
        </p:txBody>
      </p:sp>
      <p:cxnSp>
        <p:nvCxnSpPr>
          <p:cNvPr id="2053" name="Gerade Verbindung mit Pfeil 6"/>
          <p:cNvCxnSpPr>
            <a:cxnSpLocks noChangeShapeType="1"/>
          </p:cNvCxnSpPr>
          <p:nvPr/>
        </p:nvCxnSpPr>
        <p:spPr bwMode="auto">
          <a:xfrm flipV="1">
            <a:off x="3276600" y="2492375"/>
            <a:ext cx="0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Textfeld 7"/>
          <p:cNvSpPr txBox="1">
            <a:spLocks noChangeArrowheads="1"/>
          </p:cNvSpPr>
          <p:nvPr/>
        </p:nvSpPr>
        <p:spPr bwMode="auto">
          <a:xfrm>
            <a:off x="3276600" y="2636838"/>
            <a:ext cx="1520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G_Shift, G_Rb, G_Ld</a:t>
            </a:r>
          </a:p>
        </p:txBody>
      </p:sp>
      <p:cxnSp>
        <p:nvCxnSpPr>
          <p:cNvPr id="2055" name="Gerade Verbindung mit Pfeil 10"/>
          <p:cNvCxnSpPr>
            <a:cxnSpLocks noChangeShapeType="1"/>
          </p:cNvCxnSpPr>
          <p:nvPr/>
        </p:nvCxnSpPr>
        <p:spPr bwMode="auto">
          <a:xfrm>
            <a:off x="971550" y="2349500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Gerade Verbindung mit Pfeil 148"/>
          <p:cNvCxnSpPr>
            <a:cxnSpLocks noChangeShapeType="1"/>
          </p:cNvCxnSpPr>
          <p:nvPr/>
        </p:nvCxnSpPr>
        <p:spPr bwMode="auto">
          <a:xfrm>
            <a:off x="5940425" y="2349500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7" name="Rechteck 12"/>
          <p:cNvSpPr>
            <a:spLocks noChangeArrowheads="1"/>
          </p:cNvSpPr>
          <p:nvPr/>
        </p:nvSpPr>
        <p:spPr bwMode="auto">
          <a:xfrm>
            <a:off x="5292725" y="2205038"/>
            <a:ext cx="14287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8" name="Rechteck 212"/>
          <p:cNvSpPr>
            <a:spLocks noChangeArrowheads="1"/>
          </p:cNvSpPr>
          <p:nvPr/>
        </p:nvSpPr>
        <p:spPr bwMode="auto">
          <a:xfrm>
            <a:off x="5435600" y="2205038"/>
            <a:ext cx="1444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9" name="Rechteck 215"/>
          <p:cNvSpPr>
            <a:spLocks noChangeArrowheads="1"/>
          </p:cNvSpPr>
          <p:nvPr/>
        </p:nvSpPr>
        <p:spPr bwMode="auto">
          <a:xfrm>
            <a:off x="5580063" y="2205038"/>
            <a:ext cx="144462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060" name="Gerade Verbindung mit Pfeil 15"/>
          <p:cNvCxnSpPr>
            <a:cxnSpLocks noChangeShapeType="1"/>
          </p:cNvCxnSpPr>
          <p:nvPr/>
        </p:nvCxnSpPr>
        <p:spPr bwMode="auto">
          <a:xfrm flipV="1">
            <a:off x="5508625" y="1196975"/>
            <a:ext cx="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" name="Textfeld 217"/>
          <p:cNvSpPr txBox="1">
            <a:spLocks noChangeArrowheads="1"/>
          </p:cNvSpPr>
          <p:nvPr/>
        </p:nvSpPr>
        <p:spPr bwMode="auto">
          <a:xfrm>
            <a:off x="5508625" y="1916113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Address</a:t>
            </a:r>
          </a:p>
        </p:txBody>
      </p:sp>
      <p:sp>
        <p:nvSpPr>
          <p:cNvPr id="2062" name="Rechteck 221"/>
          <p:cNvSpPr>
            <a:spLocks noChangeArrowheads="1"/>
          </p:cNvSpPr>
          <p:nvPr/>
        </p:nvSpPr>
        <p:spPr bwMode="auto">
          <a:xfrm>
            <a:off x="2987675" y="908050"/>
            <a:ext cx="295275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Pixel Register</a:t>
            </a:r>
          </a:p>
        </p:txBody>
      </p:sp>
      <p:cxnSp>
        <p:nvCxnSpPr>
          <p:cNvPr id="2063" name="Gerade Verbindung mit Pfeil 222"/>
          <p:cNvCxnSpPr>
            <a:cxnSpLocks noChangeShapeType="1"/>
          </p:cNvCxnSpPr>
          <p:nvPr/>
        </p:nvCxnSpPr>
        <p:spPr bwMode="auto">
          <a:xfrm flipV="1">
            <a:off x="3276600" y="1196975"/>
            <a:ext cx="0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feld 223"/>
          <p:cNvSpPr txBox="1">
            <a:spLocks noChangeArrowheads="1"/>
          </p:cNvSpPr>
          <p:nvPr/>
        </p:nvSpPr>
        <p:spPr bwMode="auto">
          <a:xfrm>
            <a:off x="3348038" y="1341438"/>
            <a:ext cx="1477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P_Shift, P_Rb, P_Ld</a:t>
            </a:r>
          </a:p>
        </p:txBody>
      </p:sp>
      <p:cxnSp>
        <p:nvCxnSpPr>
          <p:cNvPr id="2065" name="Gerade Verbindung mit Pfeil 224"/>
          <p:cNvCxnSpPr>
            <a:cxnSpLocks noChangeShapeType="1"/>
          </p:cNvCxnSpPr>
          <p:nvPr/>
        </p:nvCxnSpPr>
        <p:spPr bwMode="auto">
          <a:xfrm>
            <a:off x="971550" y="1052513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Gerade Verbindung mit Pfeil 225"/>
          <p:cNvCxnSpPr>
            <a:cxnSpLocks noChangeShapeType="1"/>
          </p:cNvCxnSpPr>
          <p:nvPr/>
        </p:nvCxnSpPr>
        <p:spPr bwMode="auto">
          <a:xfrm>
            <a:off x="5940425" y="1052513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7" name="Rechteck 236"/>
          <p:cNvSpPr>
            <a:spLocks noChangeArrowheads="1"/>
          </p:cNvSpPr>
          <p:nvPr/>
        </p:nvSpPr>
        <p:spPr bwMode="auto">
          <a:xfrm>
            <a:off x="1476375" y="3789363"/>
            <a:ext cx="3455988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Data Register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1908175" y="4248150"/>
            <a:ext cx="21923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69" name="Gerade Verbindung mit Pfeil 239"/>
          <p:cNvCxnSpPr>
            <a:cxnSpLocks noChangeShapeType="1"/>
          </p:cNvCxnSpPr>
          <p:nvPr/>
        </p:nvCxnSpPr>
        <p:spPr bwMode="auto">
          <a:xfrm flipV="1">
            <a:off x="1908175" y="4076700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Rechteck 240"/>
          <p:cNvSpPr>
            <a:spLocks noChangeArrowheads="1"/>
          </p:cNvSpPr>
          <p:nvPr/>
        </p:nvSpPr>
        <p:spPr bwMode="auto">
          <a:xfrm>
            <a:off x="1476375" y="4724400"/>
            <a:ext cx="2519363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Instruction Register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1908175" y="5254625"/>
            <a:ext cx="2000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UpdateIR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72" name="Gerade Verbindung mit Pfeil 243"/>
          <p:cNvCxnSpPr>
            <a:cxnSpLocks noChangeShapeType="1"/>
          </p:cNvCxnSpPr>
          <p:nvPr/>
        </p:nvCxnSpPr>
        <p:spPr bwMode="auto">
          <a:xfrm flipV="1">
            <a:off x="1908175" y="50133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3" name="Rechteck 244"/>
          <p:cNvSpPr>
            <a:spLocks noChangeArrowheads="1"/>
          </p:cNvSpPr>
          <p:nvPr/>
        </p:nvSpPr>
        <p:spPr bwMode="auto">
          <a:xfrm>
            <a:off x="1476375" y="5589588"/>
            <a:ext cx="25193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ID Register</a:t>
            </a:r>
          </a:p>
        </p:txBody>
      </p:sp>
      <p:sp>
        <p:nvSpPr>
          <p:cNvPr id="246" name="Textfeld 245"/>
          <p:cNvSpPr txBox="1"/>
          <p:nvPr/>
        </p:nvSpPr>
        <p:spPr>
          <a:xfrm>
            <a:off x="1908175" y="5949950"/>
            <a:ext cx="11128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 err="1"/>
              <a:t>&amp;</a:t>
            </a:r>
            <a:r>
              <a:rPr lang="de-DE" sz="1100" dirty="0" err="1">
                <a:solidFill>
                  <a:srgbClr val="FF0000"/>
                </a:solidFill>
              </a:rPr>
              <a:t>IDSel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2075" name="Gerade Verbindung mit Pfeil 246"/>
          <p:cNvCxnSpPr>
            <a:cxnSpLocks noChangeShapeType="1"/>
          </p:cNvCxnSpPr>
          <p:nvPr/>
        </p:nvCxnSpPr>
        <p:spPr bwMode="auto">
          <a:xfrm flipV="1">
            <a:off x="1908175" y="58769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Rechteck 249"/>
          <p:cNvSpPr>
            <a:spLocks noChangeArrowheads="1"/>
          </p:cNvSpPr>
          <p:nvPr/>
        </p:nvSpPr>
        <p:spPr bwMode="auto">
          <a:xfrm>
            <a:off x="5364163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</a:t>
            </a:r>
          </a:p>
        </p:txBody>
      </p:sp>
      <p:sp>
        <p:nvSpPr>
          <p:cNvPr id="2077" name="Rechteck 250"/>
          <p:cNvSpPr>
            <a:spLocks noChangeArrowheads="1"/>
          </p:cNvSpPr>
          <p:nvPr/>
        </p:nvSpPr>
        <p:spPr bwMode="auto">
          <a:xfrm>
            <a:off x="5651500" y="4724400"/>
            <a:ext cx="144463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sp>
        <p:nvSpPr>
          <p:cNvPr id="2078" name="Textfeld 251"/>
          <p:cNvSpPr txBox="1">
            <a:spLocks noChangeArrowheads="1"/>
          </p:cNvSpPr>
          <p:nvPr/>
        </p:nvSpPr>
        <p:spPr bwMode="auto">
          <a:xfrm>
            <a:off x="5713413" y="40322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79" name="Textfeld 262"/>
          <p:cNvSpPr txBox="1">
            <a:spLocks noChangeArrowheads="1"/>
          </p:cNvSpPr>
          <p:nvPr/>
        </p:nvSpPr>
        <p:spPr bwMode="auto">
          <a:xfrm>
            <a:off x="5724525" y="35734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grpSp>
        <p:nvGrpSpPr>
          <p:cNvPr id="2080" name="Gruppieren 280"/>
          <p:cNvGrpSpPr>
            <a:grpSpLocks/>
          </p:cNvGrpSpPr>
          <p:nvPr/>
        </p:nvGrpSpPr>
        <p:grpSpPr bwMode="auto">
          <a:xfrm>
            <a:off x="5292725" y="3141663"/>
            <a:ext cx="431800" cy="1366837"/>
            <a:chOff x="5292080" y="3140968"/>
            <a:chExt cx="432048" cy="1368152"/>
          </a:xfrm>
        </p:grpSpPr>
        <p:cxnSp>
          <p:nvCxnSpPr>
            <p:cNvPr id="2227" name="Gerade Verbindung mit Pfeil 248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8" name="Gerade Verbindung mit Pfeil 25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9" name="Gerade Verbindung 257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0" name="Gerade Verbindung 261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1" name="Gerade Verbindung 264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" name="Gerade Verbindung 272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3" name="Gerade Verbindung mit Pfeil 276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1" name="Textfeld 278"/>
          <p:cNvSpPr txBox="1">
            <a:spLocks noChangeArrowheads="1"/>
          </p:cNvSpPr>
          <p:nvPr/>
        </p:nvSpPr>
        <p:spPr bwMode="auto">
          <a:xfrm>
            <a:off x="4787900" y="3284538"/>
            <a:ext cx="719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PreLoad</a:t>
            </a:r>
          </a:p>
        </p:txBody>
      </p:sp>
      <p:sp>
        <p:nvSpPr>
          <p:cNvPr id="2082" name="Rechteck 279"/>
          <p:cNvSpPr>
            <a:spLocks noChangeArrowheads="1"/>
          </p:cNvSpPr>
          <p:nvPr/>
        </p:nvSpPr>
        <p:spPr bwMode="auto">
          <a:xfrm>
            <a:off x="6588125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Out</a:t>
            </a:r>
          </a:p>
        </p:txBody>
      </p:sp>
      <p:grpSp>
        <p:nvGrpSpPr>
          <p:cNvPr id="2083" name="Gruppieren 281"/>
          <p:cNvGrpSpPr>
            <a:grpSpLocks/>
          </p:cNvGrpSpPr>
          <p:nvPr/>
        </p:nvGrpSpPr>
        <p:grpSpPr bwMode="auto">
          <a:xfrm flipV="1">
            <a:off x="6659563" y="3357563"/>
            <a:ext cx="433387" cy="1366837"/>
            <a:chOff x="5292080" y="3140968"/>
            <a:chExt cx="432048" cy="1368152"/>
          </a:xfrm>
        </p:grpSpPr>
        <p:cxnSp>
          <p:nvCxnSpPr>
            <p:cNvPr id="2220" name="Gerade Verbindung mit Pfeil 282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1" name="Gerade Verbindung mit Pfeil 28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2" name="Gerade Verbindung 284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3" name="Gerade Verbindung 285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4" name="Gerade Verbindung 286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5" name="Gerade Verbindung 287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6" name="Gerade Verbindung mit Pfeil 289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4" name="Textfeld 290"/>
          <p:cNvSpPr txBox="1">
            <a:spLocks noChangeArrowheads="1"/>
          </p:cNvSpPr>
          <p:nvPr/>
        </p:nvSpPr>
        <p:spPr bwMode="auto">
          <a:xfrm>
            <a:off x="6184900" y="4365625"/>
            <a:ext cx="661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</a:t>
            </a:r>
          </a:p>
        </p:txBody>
      </p:sp>
      <p:sp>
        <p:nvSpPr>
          <p:cNvPr id="2085" name="Textfeld 291"/>
          <p:cNvSpPr txBox="1">
            <a:spLocks noChangeArrowheads="1"/>
          </p:cNvSpPr>
          <p:nvPr/>
        </p:nvSpPr>
        <p:spPr bwMode="auto">
          <a:xfrm>
            <a:off x="7092950" y="3500438"/>
            <a:ext cx="803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86" name="Textfeld 292"/>
          <p:cNvSpPr txBox="1">
            <a:spLocks noChangeArrowheads="1"/>
          </p:cNvSpPr>
          <p:nvPr/>
        </p:nvSpPr>
        <p:spPr bwMode="auto">
          <a:xfrm>
            <a:off x="7092950" y="4149725"/>
            <a:ext cx="7540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sp>
        <p:nvSpPr>
          <p:cNvPr id="2087" name="Rechteck 293"/>
          <p:cNvSpPr>
            <a:spLocks noChangeArrowheads="1"/>
          </p:cNvSpPr>
          <p:nvPr/>
        </p:nvSpPr>
        <p:spPr bwMode="auto">
          <a:xfrm>
            <a:off x="6875463" y="4724400"/>
            <a:ext cx="144462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088" name="Gerade Verbindung 64"/>
          <p:cNvCxnSpPr>
            <a:cxnSpLocks noChangeShapeType="1"/>
            <a:endCxn id="2077" idx="0"/>
          </p:cNvCxnSpPr>
          <p:nvPr/>
        </p:nvCxnSpPr>
        <p:spPr bwMode="auto">
          <a:xfrm>
            <a:off x="5724525" y="4508500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9" name="Gerade Verbindung mit Pfeil 66"/>
          <p:cNvCxnSpPr>
            <a:cxnSpLocks noChangeShapeType="1"/>
            <a:stCxn id="2067" idx="3"/>
            <a:endCxn id="2076" idx="1"/>
          </p:cNvCxnSpPr>
          <p:nvPr/>
        </p:nvCxnSpPr>
        <p:spPr bwMode="auto">
          <a:xfrm>
            <a:off x="4932363" y="3933825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0" name="Gerade Verbindung mit Pfeil 294"/>
          <p:cNvCxnSpPr>
            <a:cxnSpLocks noChangeShapeType="1"/>
            <a:endCxn id="2082" idx="1"/>
          </p:cNvCxnSpPr>
          <p:nvPr/>
        </p:nvCxnSpPr>
        <p:spPr bwMode="auto">
          <a:xfrm>
            <a:off x="6084888" y="3933825"/>
            <a:ext cx="503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1" name="Gerade Verbindung mit Pfeil 295"/>
          <p:cNvCxnSpPr>
            <a:cxnSpLocks noChangeShapeType="1"/>
          </p:cNvCxnSpPr>
          <p:nvPr/>
        </p:nvCxnSpPr>
        <p:spPr bwMode="auto">
          <a:xfrm>
            <a:off x="7308850" y="3933825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Gerade Verbindung 71"/>
          <p:cNvCxnSpPr>
            <a:cxnSpLocks noChangeShapeType="1"/>
          </p:cNvCxnSpPr>
          <p:nvPr/>
        </p:nvCxn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3" name="Abgerundetes Rechteck 72"/>
          <p:cNvSpPr>
            <a:spLocks noChangeArrowheads="1"/>
          </p:cNvSpPr>
          <p:nvPr/>
        </p:nvSpPr>
        <p:spPr bwMode="auto">
          <a:xfrm>
            <a:off x="5364163" y="2781300"/>
            <a:ext cx="19446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Digital Block</a:t>
            </a:r>
          </a:p>
        </p:txBody>
      </p:sp>
      <p:cxnSp>
        <p:nvCxnSpPr>
          <p:cNvPr id="2094" name="Gerade Verbindung mit Pfeil 75"/>
          <p:cNvCxnSpPr>
            <a:cxnSpLocks noChangeShapeType="1"/>
          </p:cNvCxnSpPr>
          <p:nvPr/>
        </p:nvCxnSpPr>
        <p:spPr bwMode="auto">
          <a:xfrm>
            <a:off x="3059113" y="3213100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5" name="Gerade Verbindung mit Pfeil 297"/>
          <p:cNvCxnSpPr>
            <a:cxnSpLocks noChangeShapeType="1"/>
          </p:cNvCxnSpPr>
          <p:nvPr/>
        </p:nvCxnSpPr>
        <p:spPr bwMode="auto">
          <a:xfrm>
            <a:off x="2268538" y="3284538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Flussdiagramm: Verzögerung 76"/>
          <p:cNvSpPr>
            <a:spLocks noChangeArrowheads="1"/>
          </p:cNvSpPr>
          <p:nvPr/>
        </p:nvSpPr>
        <p:spPr bwMode="auto">
          <a:xfrm>
            <a:off x="2627313" y="2997200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99" name="Textfeld 298"/>
          <p:cNvSpPr txBox="1"/>
          <p:nvPr/>
        </p:nvSpPr>
        <p:spPr>
          <a:xfrm>
            <a:off x="1042988" y="3213100"/>
            <a:ext cx="21939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98" name="Gerade Verbindung mit Pfeil 299"/>
          <p:cNvCxnSpPr>
            <a:cxnSpLocks noChangeShapeType="1"/>
          </p:cNvCxnSpPr>
          <p:nvPr/>
        </p:nvCxnSpPr>
        <p:spPr bwMode="auto">
          <a:xfrm>
            <a:off x="2268538" y="31416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9" name="Textfeld 300"/>
          <p:cNvSpPr txBox="1">
            <a:spLocks noChangeArrowheads="1"/>
          </p:cNvSpPr>
          <p:nvPr/>
        </p:nvSpPr>
        <p:spPr bwMode="auto">
          <a:xfrm>
            <a:off x="1597025" y="2924175"/>
            <a:ext cx="79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cxnSp>
        <p:nvCxnSpPr>
          <p:cNvPr id="2100" name="Gerade Verbindung mit Pfeil 301"/>
          <p:cNvCxnSpPr>
            <a:cxnSpLocks noChangeShapeType="1"/>
          </p:cNvCxnSpPr>
          <p:nvPr/>
        </p:nvCxnSpPr>
        <p:spPr bwMode="auto">
          <a:xfrm>
            <a:off x="3995738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1" name="Gerade Verbindung mit Pfeil 302"/>
          <p:cNvCxnSpPr>
            <a:cxnSpLocks noChangeShapeType="1"/>
          </p:cNvCxnSpPr>
          <p:nvPr/>
        </p:nvCxnSpPr>
        <p:spPr bwMode="auto">
          <a:xfrm>
            <a:off x="7740650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2" name="Gerade Verbindung mit Pfeil 303"/>
          <p:cNvCxnSpPr>
            <a:cxnSpLocks noChangeShapeType="1"/>
            <a:stCxn id="2114" idx="3"/>
          </p:cNvCxnSpPr>
          <p:nvPr/>
        </p:nvCxnSpPr>
        <p:spPr bwMode="auto">
          <a:xfrm flipV="1">
            <a:off x="4716463" y="5732463"/>
            <a:ext cx="863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3" name="Gerade Verbindung mit Pfeil 304"/>
          <p:cNvCxnSpPr>
            <a:cxnSpLocks noChangeShapeType="1"/>
          </p:cNvCxnSpPr>
          <p:nvPr/>
        </p:nvCxnSpPr>
        <p:spPr bwMode="auto">
          <a:xfrm>
            <a:off x="971550" y="393382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4" name="Gerade Verbindung mit Pfeil 305"/>
          <p:cNvCxnSpPr>
            <a:cxnSpLocks noChangeShapeType="1"/>
          </p:cNvCxnSpPr>
          <p:nvPr/>
        </p:nvCxnSpPr>
        <p:spPr bwMode="auto">
          <a:xfrm>
            <a:off x="971550" y="48688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5" name="Gerade Verbindung mit Pfeil 306"/>
          <p:cNvCxnSpPr>
            <a:cxnSpLocks noChangeShapeType="1"/>
          </p:cNvCxnSpPr>
          <p:nvPr/>
        </p:nvCxnSpPr>
        <p:spPr bwMode="auto">
          <a:xfrm>
            <a:off x="971550" y="57324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6" name="Gerade Verbindung 87"/>
          <p:cNvCxnSpPr>
            <a:cxnSpLocks noChangeShapeType="1"/>
          </p:cNvCxnSpPr>
          <p:nvPr/>
        </p:nvCxnSpPr>
        <p:spPr bwMode="auto">
          <a:xfrm>
            <a:off x="971550" y="1052513"/>
            <a:ext cx="0" cy="52562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7" name="Gerade Verbindung mit Pfeil 91"/>
          <p:cNvCxnSpPr>
            <a:cxnSpLocks noChangeShapeType="1"/>
          </p:cNvCxnSpPr>
          <p:nvPr/>
        </p:nvCxnSpPr>
        <p:spPr bwMode="auto">
          <a:xfrm>
            <a:off x="611188" y="5732463"/>
            <a:ext cx="3603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8" name="Textfeld 307"/>
          <p:cNvSpPr txBox="1">
            <a:spLocks noChangeArrowheads="1"/>
          </p:cNvSpPr>
          <p:nvPr/>
        </p:nvSpPr>
        <p:spPr bwMode="auto">
          <a:xfrm>
            <a:off x="381000" y="544512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TDI</a:t>
            </a:r>
          </a:p>
        </p:txBody>
      </p:sp>
      <p:sp>
        <p:nvSpPr>
          <p:cNvPr id="2109" name="Rechteck 92"/>
          <p:cNvSpPr>
            <a:spLocks noChangeArrowheads="1"/>
          </p:cNvSpPr>
          <p:nvPr/>
        </p:nvSpPr>
        <p:spPr bwMode="auto">
          <a:xfrm>
            <a:off x="8172450" y="908050"/>
            <a:ext cx="431800" cy="5761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10" name="Gerade Verbindung mit Pfeil 308"/>
          <p:cNvCxnSpPr>
            <a:cxnSpLocks noChangeShapeType="1"/>
          </p:cNvCxnSpPr>
          <p:nvPr/>
        </p:nvCxnSpPr>
        <p:spPr bwMode="auto">
          <a:xfrm>
            <a:off x="8604250" y="34290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1" name="Rechteck 312"/>
          <p:cNvSpPr>
            <a:spLocks noChangeArrowheads="1"/>
          </p:cNvSpPr>
          <p:nvPr/>
        </p:nvSpPr>
        <p:spPr bwMode="auto">
          <a:xfrm>
            <a:off x="6732588" y="6165850"/>
            <a:ext cx="287337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2" name="Rechteck 313"/>
          <p:cNvSpPr>
            <a:spLocks noChangeArrowheads="1"/>
          </p:cNvSpPr>
          <p:nvPr/>
        </p:nvSpPr>
        <p:spPr bwMode="auto">
          <a:xfrm>
            <a:off x="7092950" y="6165850"/>
            <a:ext cx="287338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3" name="Rechteck 314"/>
          <p:cNvSpPr>
            <a:spLocks noChangeArrowheads="1"/>
          </p:cNvSpPr>
          <p:nvPr/>
        </p:nvSpPr>
        <p:spPr bwMode="auto">
          <a:xfrm>
            <a:off x="4427538" y="4724400"/>
            <a:ext cx="288925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4" name="Rechteck 316"/>
          <p:cNvSpPr>
            <a:spLocks noChangeArrowheads="1"/>
          </p:cNvSpPr>
          <p:nvPr/>
        </p:nvSpPr>
        <p:spPr bwMode="auto">
          <a:xfrm>
            <a:off x="4427538" y="5589588"/>
            <a:ext cx="2889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cxnSp>
        <p:nvCxnSpPr>
          <p:cNvPr id="2115" name="Gerade Verbindung mit Pfeil 318"/>
          <p:cNvCxnSpPr>
            <a:cxnSpLocks noChangeShapeType="1"/>
          </p:cNvCxnSpPr>
          <p:nvPr/>
        </p:nvCxnSpPr>
        <p:spPr bwMode="auto">
          <a:xfrm>
            <a:off x="7380288" y="6308725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6" name="Gerade Verbindung mit Pfeil 319"/>
          <p:cNvCxnSpPr>
            <a:cxnSpLocks noChangeShapeType="1"/>
          </p:cNvCxnSpPr>
          <p:nvPr/>
        </p:nvCxnSpPr>
        <p:spPr bwMode="auto">
          <a:xfrm>
            <a:off x="3995738" y="57324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7" name="Gewinkelte Verbindung 97"/>
          <p:cNvCxnSpPr>
            <a:cxnSpLocks noChangeShapeType="1"/>
          </p:cNvCxnSpPr>
          <p:nvPr/>
        </p:nvCxnSpPr>
        <p:spPr bwMode="auto">
          <a:xfrm rot="10800000" flipV="1">
            <a:off x="1547813" y="45815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8" name="Gewinkelte Verbindung 320"/>
          <p:cNvCxnSpPr>
            <a:cxnSpLocks noChangeShapeType="1"/>
          </p:cNvCxnSpPr>
          <p:nvPr/>
        </p:nvCxnSpPr>
        <p:spPr bwMode="auto">
          <a:xfrm rot="10800000">
            <a:off x="4500563" y="45815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9" name="Gewinkelte Verbindung 321"/>
          <p:cNvCxnSpPr>
            <a:cxnSpLocks noChangeShapeType="1"/>
          </p:cNvCxnSpPr>
          <p:nvPr/>
        </p:nvCxnSpPr>
        <p:spPr bwMode="auto">
          <a:xfrm rot="10800000">
            <a:off x="4500563" y="54451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0" name="Gewinkelte Verbindung 322"/>
          <p:cNvCxnSpPr>
            <a:cxnSpLocks noChangeShapeType="1"/>
          </p:cNvCxnSpPr>
          <p:nvPr/>
        </p:nvCxnSpPr>
        <p:spPr bwMode="auto">
          <a:xfrm rot="10800000">
            <a:off x="2987675" y="2060575"/>
            <a:ext cx="144463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1" name="Gewinkelte Verbindung 323"/>
          <p:cNvCxnSpPr>
            <a:cxnSpLocks noChangeShapeType="1"/>
          </p:cNvCxnSpPr>
          <p:nvPr/>
        </p:nvCxnSpPr>
        <p:spPr bwMode="auto">
          <a:xfrm rot="10800000">
            <a:off x="2987675" y="765175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2" name="Gewinkelte Verbindung 324"/>
          <p:cNvCxnSpPr>
            <a:cxnSpLocks noChangeShapeType="1"/>
          </p:cNvCxnSpPr>
          <p:nvPr/>
        </p:nvCxnSpPr>
        <p:spPr bwMode="auto">
          <a:xfrm rot="10800000" flipV="1">
            <a:off x="1187450" y="4078288"/>
            <a:ext cx="144463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3" name="Gewinkelte Verbindung 325"/>
          <p:cNvCxnSpPr>
            <a:cxnSpLocks noChangeShapeType="1"/>
          </p:cNvCxnSpPr>
          <p:nvPr/>
        </p:nvCxnSpPr>
        <p:spPr bwMode="auto">
          <a:xfrm rot="10800000" flipV="1">
            <a:off x="1547813" y="54451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4" name="Gewinkelte Verbindung 326"/>
          <p:cNvCxnSpPr>
            <a:cxnSpLocks noChangeShapeType="1"/>
          </p:cNvCxnSpPr>
          <p:nvPr/>
        </p:nvCxnSpPr>
        <p:spPr bwMode="auto">
          <a:xfrm rot="10800000" flipV="1">
            <a:off x="6804025" y="5949950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5" name="Gewinkelte Verbindung 327"/>
          <p:cNvCxnSpPr>
            <a:cxnSpLocks noChangeShapeType="1"/>
          </p:cNvCxnSpPr>
          <p:nvPr/>
        </p:nvCxnSpPr>
        <p:spPr bwMode="auto">
          <a:xfrm rot="10800000">
            <a:off x="7164388" y="5949950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6" name="Gerade Verbindung mit Pfeil 328"/>
          <p:cNvCxnSpPr>
            <a:cxnSpLocks noChangeShapeType="1"/>
          </p:cNvCxnSpPr>
          <p:nvPr/>
        </p:nvCxnSpPr>
        <p:spPr bwMode="auto">
          <a:xfrm>
            <a:off x="3059113" y="1773238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Gerade Verbindung mit Pfeil 330"/>
          <p:cNvCxnSpPr>
            <a:cxnSpLocks noChangeShapeType="1"/>
          </p:cNvCxnSpPr>
          <p:nvPr/>
        </p:nvCxnSpPr>
        <p:spPr bwMode="auto">
          <a:xfrm>
            <a:off x="2268538" y="1844675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8" name="Flussdiagramm: Verzögerung 331"/>
          <p:cNvSpPr>
            <a:spLocks noChangeArrowheads="1"/>
          </p:cNvSpPr>
          <p:nvPr/>
        </p:nvSpPr>
        <p:spPr bwMode="auto">
          <a:xfrm>
            <a:off x="2627313" y="1557338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333" name="Textfeld 332"/>
          <p:cNvSpPr txBox="1"/>
          <p:nvPr/>
        </p:nvSpPr>
        <p:spPr>
          <a:xfrm>
            <a:off x="1042988" y="1773238"/>
            <a:ext cx="21939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30" name="Gerade Verbindung mit Pfeil 333"/>
          <p:cNvCxnSpPr>
            <a:cxnSpLocks noChangeShapeType="1"/>
          </p:cNvCxnSpPr>
          <p:nvPr/>
        </p:nvCxnSpPr>
        <p:spPr bwMode="auto">
          <a:xfrm>
            <a:off x="2268538" y="170021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1" name="Textfeld 334"/>
          <p:cNvSpPr txBox="1">
            <a:spLocks noChangeArrowheads="1"/>
          </p:cNvSpPr>
          <p:nvPr/>
        </p:nvSpPr>
        <p:spPr bwMode="auto">
          <a:xfrm>
            <a:off x="1647825" y="1484313"/>
            <a:ext cx="696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sp>
        <p:nvSpPr>
          <p:cNvPr id="2132" name="Textfeld 339"/>
          <p:cNvSpPr txBox="1">
            <a:spLocks noChangeArrowheads="1"/>
          </p:cNvSpPr>
          <p:nvPr/>
        </p:nvSpPr>
        <p:spPr bwMode="auto">
          <a:xfrm>
            <a:off x="8027988" y="1125538"/>
            <a:ext cx="698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grpSp>
        <p:nvGrpSpPr>
          <p:cNvPr id="2133" name="Gruppieren 340"/>
          <p:cNvGrpSpPr>
            <a:grpSpLocks/>
          </p:cNvGrpSpPr>
          <p:nvPr/>
        </p:nvGrpSpPr>
        <p:grpSpPr bwMode="auto">
          <a:xfrm rot="5400000" flipV="1">
            <a:off x="8351837" y="873126"/>
            <a:ext cx="73025" cy="431800"/>
            <a:chOff x="3851920" y="3861048"/>
            <a:chExt cx="72008" cy="432048"/>
          </a:xfrm>
        </p:grpSpPr>
        <p:cxnSp>
          <p:nvCxnSpPr>
            <p:cNvPr id="2217" name="Gerade Verbindung 34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8" name="Gerade Verbindung 34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9" name="Gerade Verbindung 34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34" name="Gruppieren 344"/>
          <p:cNvGrpSpPr>
            <a:grpSpLocks/>
          </p:cNvGrpSpPr>
          <p:nvPr/>
        </p:nvGrpSpPr>
        <p:grpSpPr bwMode="auto">
          <a:xfrm rot="5400000" flipV="1">
            <a:off x="8352631" y="2169319"/>
            <a:ext cx="71438" cy="431800"/>
            <a:chOff x="3851920" y="3861048"/>
            <a:chExt cx="72008" cy="432048"/>
          </a:xfrm>
        </p:grpSpPr>
        <p:cxnSp>
          <p:nvCxnSpPr>
            <p:cNvPr id="2214" name="Gerade Verbindung 34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5" name="Gerade Verbindung 34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6" name="Gerade Verbindung 347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5" name="Textfeld 348"/>
          <p:cNvSpPr txBox="1">
            <a:spLocks noChangeArrowheads="1"/>
          </p:cNvSpPr>
          <p:nvPr/>
        </p:nvSpPr>
        <p:spPr bwMode="auto">
          <a:xfrm>
            <a:off x="8027988" y="2492375"/>
            <a:ext cx="798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grpSp>
        <p:nvGrpSpPr>
          <p:cNvPr id="2136" name="Gruppieren 350"/>
          <p:cNvGrpSpPr>
            <a:grpSpLocks/>
          </p:cNvGrpSpPr>
          <p:nvPr/>
        </p:nvGrpSpPr>
        <p:grpSpPr bwMode="auto">
          <a:xfrm rot="5400000" flipV="1">
            <a:off x="8352631" y="3753644"/>
            <a:ext cx="71438" cy="431800"/>
            <a:chOff x="3851920" y="3861048"/>
            <a:chExt cx="72008" cy="432048"/>
          </a:xfrm>
        </p:grpSpPr>
        <p:cxnSp>
          <p:nvCxnSpPr>
            <p:cNvPr id="2211" name="Gerade Verbindung 35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2" name="Gerade Verbindung 35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3" name="Gerade Verbindung 35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7" name="Textfeld 354"/>
          <p:cNvSpPr txBox="1">
            <a:spLocks noChangeArrowheads="1"/>
          </p:cNvSpPr>
          <p:nvPr/>
        </p:nvSpPr>
        <p:spPr bwMode="auto">
          <a:xfrm>
            <a:off x="7659688" y="3933825"/>
            <a:ext cx="1484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 OR PreLoad</a:t>
            </a:r>
          </a:p>
        </p:txBody>
      </p:sp>
      <p:grpSp>
        <p:nvGrpSpPr>
          <p:cNvPr id="2138" name="Gruppieren 355"/>
          <p:cNvGrpSpPr>
            <a:grpSpLocks/>
          </p:cNvGrpSpPr>
          <p:nvPr/>
        </p:nvGrpSpPr>
        <p:grpSpPr bwMode="auto">
          <a:xfrm rot="5400000" flipV="1">
            <a:off x="8351837" y="4689476"/>
            <a:ext cx="73025" cy="431800"/>
            <a:chOff x="3851920" y="3861048"/>
            <a:chExt cx="72008" cy="432048"/>
          </a:xfrm>
        </p:grpSpPr>
        <p:cxnSp>
          <p:nvCxnSpPr>
            <p:cNvPr id="2208" name="Gerade Verbindung 35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9" name="Gerade Verbindung 35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0" name="Gerade Verbindung 35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0" name="Textfeld 359"/>
          <p:cNvSpPr txBox="1"/>
          <p:nvPr/>
        </p:nvSpPr>
        <p:spPr>
          <a:xfrm>
            <a:off x="7605713" y="4941888"/>
            <a:ext cx="15922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other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if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not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40" name="Gruppieren 360"/>
          <p:cNvGrpSpPr>
            <a:grpSpLocks/>
          </p:cNvGrpSpPr>
          <p:nvPr/>
        </p:nvGrpSpPr>
        <p:grpSpPr bwMode="auto">
          <a:xfrm rot="5400000" flipV="1">
            <a:off x="8351837" y="5553076"/>
            <a:ext cx="73025" cy="431800"/>
            <a:chOff x="3851920" y="3861048"/>
            <a:chExt cx="72008" cy="432048"/>
          </a:xfrm>
        </p:grpSpPr>
        <p:cxnSp>
          <p:nvCxnSpPr>
            <p:cNvPr id="2205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6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7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1" name="Textfeld 364"/>
          <p:cNvSpPr txBox="1">
            <a:spLocks noChangeArrowheads="1"/>
          </p:cNvSpPr>
          <p:nvPr/>
        </p:nvSpPr>
        <p:spPr bwMode="auto">
          <a:xfrm>
            <a:off x="8139113" y="5805488"/>
            <a:ext cx="53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IDSel</a:t>
            </a:r>
          </a:p>
        </p:txBody>
      </p:sp>
      <p:grpSp>
        <p:nvGrpSpPr>
          <p:cNvPr id="2142" name="Gruppieren 365"/>
          <p:cNvGrpSpPr>
            <a:grpSpLocks/>
          </p:cNvGrpSpPr>
          <p:nvPr/>
        </p:nvGrpSpPr>
        <p:grpSpPr bwMode="auto">
          <a:xfrm rot="5400000" flipV="1">
            <a:off x="8351837" y="6129338"/>
            <a:ext cx="73025" cy="431800"/>
            <a:chOff x="3851920" y="3861048"/>
            <a:chExt cx="72008" cy="432048"/>
          </a:xfrm>
        </p:grpSpPr>
        <p:cxnSp>
          <p:nvCxnSpPr>
            <p:cNvPr id="2202" name="Gerade Verbindung 36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3" name="Gerade Verbindung 36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4" name="Gerade Verbindung 36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3" name="Textfeld 369"/>
          <p:cNvSpPr txBox="1">
            <a:spLocks noChangeArrowheads="1"/>
          </p:cNvSpPr>
          <p:nvPr/>
        </p:nvSpPr>
        <p:spPr bwMode="auto">
          <a:xfrm>
            <a:off x="8027988" y="638175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Bypass</a:t>
            </a:r>
          </a:p>
        </p:txBody>
      </p:sp>
      <p:sp>
        <p:nvSpPr>
          <p:cNvPr id="2144" name="Textfeld 370"/>
          <p:cNvSpPr txBox="1">
            <a:spLocks noChangeArrowheads="1"/>
          </p:cNvSpPr>
          <p:nvPr/>
        </p:nvSpPr>
        <p:spPr bwMode="auto">
          <a:xfrm>
            <a:off x="8569325" y="3141663"/>
            <a:ext cx="48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TDO</a:t>
            </a:r>
          </a:p>
        </p:txBody>
      </p:sp>
      <p:sp>
        <p:nvSpPr>
          <p:cNvPr id="2145" name="Textfeld 146"/>
          <p:cNvSpPr txBox="1">
            <a:spLocks noChangeArrowheads="1"/>
          </p:cNvSpPr>
          <p:nvPr/>
        </p:nvSpPr>
        <p:spPr bwMode="auto">
          <a:xfrm>
            <a:off x="5795963" y="4724400"/>
            <a:ext cx="534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Pads</a:t>
            </a:r>
          </a:p>
        </p:txBody>
      </p:sp>
      <p:sp>
        <p:nvSpPr>
          <p:cNvPr id="2146" name="Rechteck 147"/>
          <p:cNvSpPr>
            <a:spLocks noChangeArrowheads="1"/>
          </p:cNvSpPr>
          <p:nvPr/>
        </p:nvSpPr>
        <p:spPr bwMode="auto">
          <a:xfrm>
            <a:off x="5364163" y="4652963"/>
            <a:ext cx="19446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47" name="Gerade Verbindung mit Pfeil 372"/>
          <p:cNvCxnSpPr>
            <a:cxnSpLocks noChangeShapeType="1"/>
          </p:cNvCxnSpPr>
          <p:nvPr/>
        </p:nvCxnSpPr>
        <p:spPr bwMode="auto">
          <a:xfrm flipV="1">
            <a:off x="3635375" y="45085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8" name="Textfeld 373"/>
          <p:cNvSpPr txBox="1">
            <a:spLocks noChangeArrowheads="1"/>
          </p:cNvSpPr>
          <p:nvPr/>
        </p:nvSpPr>
        <p:spPr bwMode="auto">
          <a:xfrm>
            <a:off x="2700338" y="4437063"/>
            <a:ext cx="904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Commands</a:t>
            </a:r>
          </a:p>
        </p:txBody>
      </p:sp>
      <p:sp>
        <p:nvSpPr>
          <p:cNvPr id="2149" name="Ellipse 374"/>
          <p:cNvSpPr>
            <a:spLocks noChangeArrowheads="1"/>
          </p:cNvSpPr>
          <p:nvPr/>
        </p:nvSpPr>
        <p:spPr bwMode="auto">
          <a:xfrm>
            <a:off x="323850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0" name="Ellipse 375"/>
          <p:cNvSpPr>
            <a:spLocks noChangeArrowheads="1"/>
          </p:cNvSpPr>
          <p:nvPr/>
        </p:nvSpPr>
        <p:spPr bwMode="auto">
          <a:xfrm>
            <a:off x="468313" y="3429000"/>
            <a:ext cx="215900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1" name="Ellipse 376"/>
          <p:cNvSpPr>
            <a:spLocks noChangeArrowheads="1"/>
          </p:cNvSpPr>
          <p:nvPr/>
        </p:nvSpPr>
        <p:spPr bwMode="auto">
          <a:xfrm>
            <a:off x="611188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2" name="Textfeld 377"/>
          <p:cNvSpPr txBox="1">
            <a:spLocks noChangeArrowheads="1"/>
          </p:cNvSpPr>
          <p:nvPr/>
        </p:nvSpPr>
        <p:spPr bwMode="auto">
          <a:xfrm>
            <a:off x="179388" y="3141663"/>
            <a:ext cx="708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State M.</a:t>
            </a:r>
          </a:p>
        </p:txBody>
      </p:sp>
      <p:cxnSp>
        <p:nvCxnSpPr>
          <p:cNvPr id="2153" name="Gerade Verbindung mit Pfeil 379"/>
          <p:cNvCxnSpPr>
            <a:cxnSpLocks noChangeShapeType="1"/>
          </p:cNvCxnSpPr>
          <p:nvPr/>
        </p:nvCxnSpPr>
        <p:spPr bwMode="auto">
          <a:xfrm>
            <a:off x="179388" y="36449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" name="Gerade Verbindung mit Pfeil 381"/>
          <p:cNvCxnSpPr>
            <a:cxnSpLocks noChangeShapeType="1"/>
          </p:cNvCxnSpPr>
          <p:nvPr/>
        </p:nvCxnSpPr>
        <p:spPr bwMode="auto">
          <a:xfrm>
            <a:off x="539750" y="4005263"/>
            <a:ext cx="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extfeld 382"/>
          <p:cNvSpPr txBox="1"/>
          <p:nvPr/>
        </p:nvSpPr>
        <p:spPr>
          <a:xfrm>
            <a:off x="0" y="4076700"/>
            <a:ext cx="10239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Signals</a:t>
            </a:r>
          </a:p>
        </p:txBody>
      </p:sp>
      <p:sp>
        <p:nvSpPr>
          <p:cNvPr id="2156" name="Textfeld 383"/>
          <p:cNvSpPr txBox="1">
            <a:spLocks noChangeArrowheads="1"/>
          </p:cNvSpPr>
          <p:nvPr/>
        </p:nvSpPr>
        <p:spPr bwMode="auto">
          <a:xfrm>
            <a:off x="-30163" y="3429000"/>
            <a:ext cx="48260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TMS</a:t>
            </a:r>
          </a:p>
        </p:txBody>
      </p:sp>
      <p:cxnSp>
        <p:nvCxnSpPr>
          <p:cNvPr id="2157" name="Gerade Verbindung 3072"/>
          <p:cNvCxnSpPr>
            <a:cxnSpLocks noChangeShapeType="1"/>
          </p:cNvCxnSpPr>
          <p:nvPr/>
        </p:nvCxnSpPr>
        <p:spPr bwMode="auto">
          <a:xfrm>
            <a:off x="4716463" y="4868863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0" name="Gewinkelte Verbindung 386"/>
          <p:cNvCxnSpPr>
            <a:cxnSpLocks noChangeShapeType="1"/>
          </p:cNvCxnSpPr>
          <p:nvPr/>
        </p:nvCxnSpPr>
        <p:spPr bwMode="auto">
          <a:xfrm rot="10800000">
            <a:off x="7885113" y="3789363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" name="Gewinkelte Verbindung 387"/>
          <p:cNvCxnSpPr>
            <a:cxnSpLocks noChangeShapeType="1"/>
          </p:cNvCxnSpPr>
          <p:nvPr/>
        </p:nvCxnSpPr>
        <p:spPr bwMode="auto">
          <a:xfrm rot="10800000">
            <a:off x="7885113" y="4724400"/>
            <a:ext cx="142875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2" name="Gewinkelte Verbindung 388"/>
          <p:cNvCxnSpPr>
            <a:cxnSpLocks noChangeShapeType="1"/>
          </p:cNvCxnSpPr>
          <p:nvPr/>
        </p:nvCxnSpPr>
        <p:spPr bwMode="auto">
          <a:xfrm rot="10800000">
            <a:off x="7885113" y="5589588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3" name="Rechteck 149"/>
          <p:cNvSpPr>
            <a:spLocks noChangeArrowheads="1"/>
          </p:cNvSpPr>
          <p:nvPr/>
        </p:nvSpPr>
        <p:spPr bwMode="auto">
          <a:xfrm>
            <a:off x="7667625" y="3789363"/>
            <a:ext cx="144463" cy="2159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64" name="Rechteck 150"/>
          <p:cNvSpPr>
            <a:spLocks noChangeArrowheads="1"/>
          </p:cNvSpPr>
          <p:nvPr/>
        </p:nvSpPr>
        <p:spPr bwMode="auto">
          <a:xfrm>
            <a:off x="2362200" y="914401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65" name="Gewinkelte Verbindung 151"/>
          <p:cNvCxnSpPr>
            <a:cxnSpLocks noChangeShapeType="1"/>
          </p:cNvCxnSpPr>
          <p:nvPr/>
        </p:nvCxnSpPr>
        <p:spPr bwMode="auto">
          <a:xfrm rot="10800000" flipV="1">
            <a:off x="2133601" y="914401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8" name="Textfeld 146"/>
          <p:cNvSpPr txBox="1">
            <a:spLocks noChangeArrowheads="1"/>
          </p:cNvSpPr>
          <p:nvPr/>
        </p:nvSpPr>
        <p:spPr bwMode="auto">
          <a:xfrm>
            <a:off x="925513" y="3573463"/>
            <a:ext cx="4583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latin typeface="Tahoma" pitchFamily="34" charset="0"/>
              </a:rPr>
              <a:t>DO0(7:0),DI0(1:0),…,DI3(1:0),SYNC_RES,CLK,RetCLK,TestInjEn,DO4(7:0),…,DI7(1:0)</a:t>
            </a:r>
          </a:p>
        </p:txBody>
      </p:sp>
      <p:cxnSp>
        <p:nvCxnSpPr>
          <p:cNvPr id="2169" name="Gerade Verbindung mit Pfeil 318"/>
          <p:cNvCxnSpPr>
            <a:cxnSpLocks noChangeShapeType="1"/>
          </p:cNvCxnSpPr>
          <p:nvPr/>
        </p:nvCxnSpPr>
        <p:spPr bwMode="auto">
          <a:xfrm>
            <a:off x="5940425" y="6308725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0" name="Rechteck 244"/>
          <p:cNvSpPr>
            <a:spLocks noChangeArrowheads="1"/>
          </p:cNvSpPr>
          <p:nvPr/>
        </p:nvSpPr>
        <p:spPr bwMode="auto">
          <a:xfrm>
            <a:off x="3132138" y="60213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Readout Reg</a:t>
            </a:r>
          </a:p>
        </p:txBody>
      </p:sp>
      <p:cxnSp>
        <p:nvCxnSpPr>
          <p:cNvPr id="2171" name="Gerade Verbindung mit Pfeil 3"/>
          <p:cNvCxnSpPr>
            <a:cxnSpLocks noChangeShapeType="1"/>
            <a:stCxn id="2173" idx="0"/>
            <a:endCxn id="2170" idx="2"/>
          </p:cNvCxnSpPr>
          <p:nvPr/>
        </p:nvCxnSpPr>
        <p:spPr bwMode="auto">
          <a:xfrm flipV="1">
            <a:off x="4211638" y="6308725"/>
            <a:ext cx="0" cy="144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2" name="Textfeld 251"/>
          <p:cNvSpPr txBox="1">
            <a:spLocks noChangeArrowheads="1"/>
          </p:cNvSpPr>
          <p:nvPr/>
        </p:nvSpPr>
        <p:spPr bwMode="auto">
          <a:xfrm>
            <a:off x="5651500" y="6092825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173" name="Rechteck 244"/>
          <p:cNvSpPr>
            <a:spLocks noChangeArrowheads="1"/>
          </p:cNvSpPr>
          <p:nvPr/>
        </p:nvSpPr>
        <p:spPr bwMode="auto">
          <a:xfrm>
            <a:off x="3132138" y="64531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Full custom latches</a:t>
            </a:r>
          </a:p>
        </p:txBody>
      </p:sp>
      <p:cxnSp>
        <p:nvCxnSpPr>
          <p:cNvPr id="2174" name="Gerade Verbindung mit Pfeil 162"/>
          <p:cNvCxnSpPr>
            <a:cxnSpLocks noChangeShapeType="1"/>
          </p:cNvCxnSpPr>
          <p:nvPr/>
        </p:nvCxnSpPr>
        <p:spPr bwMode="auto">
          <a:xfrm>
            <a:off x="2843213" y="6597650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5" name="Textfeld 6"/>
          <p:cNvSpPr txBox="1">
            <a:spLocks noChangeArrowheads="1"/>
          </p:cNvSpPr>
          <p:nvPr/>
        </p:nvSpPr>
        <p:spPr bwMode="auto">
          <a:xfrm>
            <a:off x="3132138" y="6453188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Ld</a:t>
            </a:r>
          </a:p>
        </p:txBody>
      </p:sp>
      <p:sp>
        <p:nvSpPr>
          <p:cNvPr id="2176" name="Textfeld 307"/>
          <p:cNvSpPr txBox="1">
            <a:spLocks noChangeArrowheads="1"/>
          </p:cNvSpPr>
          <p:nvPr/>
        </p:nvSpPr>
        <p:spPr bwMode="auto">
          <a:xfrm>
            <a:off x="2689225" y="6381750"/>
            <a:ext cx="434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TCK</a:t>
            </a:r>
          </a:p>
        </p:txBody>
      </p:sp>
      <p:sp>
        <p:nvSpPr>
          <p:cNvPr id="2177" name="Rechteck 293"/>
          <p:cNvSpPr>
            <a:spLocks noChangeArrowheads="1"/>
          </p:cNvSpPr>
          <p:nvPr/>
        </p:nvSpPr>
        <p:spPr bwMode="auto">
          <a:xfrm>
            <a:off x="5724525" y="6453188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178" name="Gerade Verbindung mit Pfeil 11"/>
          <p:cNvCxnSpPr>
            <a:cxnSpLocks noChangeShapeType="1"/>
            <a:stCxn id="2177" idx="1"/>
            <a:endCxn id="2173" idx="3"/>
          </p:cNvCxnSpPr>
          <p:nvPr/>
        </p:nvCxnSpPr>
        <p:spPr bwMode="auto">
          <a:xfrm flipH="1" flipV="1">
            <a:off x="5291138" y="6597650"/>
            <a:ext cx="4333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79" name="Gruppieren 360"/>
          <p:cNvGrpSpPr>
            <a:grpSpLocks/>
          </p:cNvGrpSpPr>
          <p:nvPr/>
        </p:nvGrpSpPr>
        <p:grpSpPr bwMode="auto">
          <a:xfrm rot="5400000" flipV="1">
            <a:off x="8351837" y="5913438"/>
            <a:ext cx="73025" cy="431800"/>
            <a:chOff x="3851920" y="3861048"/>
            <a:chExt cx="72008" cy="432048"/>
          </a:xfrm>
        </p:grpSpPr>
        <p:cxnSp>
          <p:nvCxnSpPr>
            <p:cNvPr id="2199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0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1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80" name="Textfeld 354"/>
          <p:cNvSpPr txBox="1">
            <a:spLocks noChangeArrowheads="1"/>
          </p:cNvSpPr>
          <p:nvPr/>
        </p:nvSpPr>
        <p:spPr bwMode="auto">
          <a:xfrm>
            <a:off x="7915275" y="6021388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Readout</a:t>
            </a:r>
          </a:p>
        </p:txBody>
      </p:sp>
      <p:cxnSp>
        <p:nvCxnSpPr>
          <p:cNvPr id="2181" name="Gerade Verbindung 16"/>
          <p:cNvCxnSpPr>
            <a:cxnSpLocks noChangeShapeType="1"/>
          </p:cNvCxnSpPr>
          <p:nvPr/>
        </p:nvCxnSpPr>
        <p:spPr bwMode="auto">
          <a:xfrm flipH="1">
            <a:off x="5292725" y="6092825"/>
            <a:ext cx="2808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82" name="Textfeld 251"/>
          <p:cNvSpPr txBox="1">
            <a:spLocks noChangeArrowheads="1"/>
          </p:cNvSpPr>
          <p:nvPr/>
        </p:nvSpPr>
        <p:spPr bwMode="auto">
          <a:xfrm>
            <a:off x="4140200" y="61658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cxnSp>
        <p:nvCxnSpPr>
          <p:cNvPr id="2183" name="Gerade Verbindung mit Pfeil 25"/>
          <p:cNvCxnSpPr>
            <a:cxnSpLocks noChangeShapeType="1"/>
          </p:cNvCxnSpPr>
          <p:nvPr/>
        </p:nvCxnSpPr>
        <p:spPr bwMode="auto">
          <a:xfrm flipV="1">
            <a:off x="5148263" y="5589588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4" name="Rechteck 293"/>
          <p:cNvSpPr>
            <a:spLocks noChangeArrowheads="1"/>
          </p:cNvSpPr>
          <p:nvPr/>
        </p:nvSpPr>
        <p:spPr bwMode="auto">
          <a:xfrm>
            <a:off x="5076825" y="5013325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cxnSp>
        <p:nvCxnSpPr>
          <p:cNvPr id="2185" name="Gerade Verbindung 30"/>
          <p:cNvCxnSpPr>
            <a:cxnSpLocks noChangeShapeType="1"/>
          </p:cNvCxnSpPr>
          <p:nvPr/>
        </p:nvCxnSpPr>
        <p:spPr bwMode="auto">
          <a:xfrm flipV="1">
            <a:off x="5148263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6" name="Gerade Verbindung 18587"/>
          <p:cNvCxnSpPr>
            <a:cxnSpLocks noChangeShapeType="1"/>
            <a:endCxn id="2184" idx="2"/>
          </p:cNvCxnSpPr>
          <p:nvPr/>
        </p:nvCxnSpPr>
        <p:spPr bwMode="auto">
          <a:xfrm flipV="1">
            <a:off x="51482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7" name="Gerade Verbindung mit Pfeil 18589"/>
          <p:cNvCxnSpPr>
            <a:cxnSpLocks noChangeShapeType="1"/>
          </p:cNvCxnSpPr>
          <p:nvPr/>
        </p:nvCxnSpPr>
        <p:spPr bwMode="auto">
          <a:xfrm flipH="1">
            <a:off x="5292725" y="55165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8" name="Textfeld 18590"/>
          <p:cNvSpPr txBox="1">
            <a:spLocks noChangeArrowheads="1"/>
          </p:cNvSpPr>
          <p:nvPr/>
        </p:nvSpPr>
        <p:spPr bwMode="auto">
          <a:xfrm>
            <a:off x="5219700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sp>
        <p:nvSpPr>
          <p:cNvPr id="2189" name="Rechteck 293"/>
          <p:cNvSpPr>
            <a:spLocks noChangeArrowheads="1"/>
          </p:cNvSpPr>
          <p:nvPr/>
        </p:nvSpPr>
        <p:spPr bwMode="auto">
          <a:xfrm>
            <a:off x="6443663" y="5013325"/>
            <a:ext cx="144462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Bitck</a:t>
            </a:r>
          </a:p>
        </p:txBody>
      </p:sp>
      <p:sp>
        <p:nvSpPr>
          <p:cNvPr id="2190" name="Rechteck 293"/>
          <p:cNvSpPr>
            <a:spLocks noChangeArrowheads="1"/>
          </p:cNvSpPr>
          <p:nvPr/>
        </p:nvSpPr>
        <p:spPr bwMode="auto">
          <a:xfrm>
            <a:off x="6804025" y="5013325"/>
            <a:ext cx="144463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Res</a:t>
            </a:r>
          </a:p>
        </p:txBody>
      </p:sp>
      <p:sp>
        <p:nvSpPr>
          <p:cNvPr id="2191" name="Textfeld 127"/>
          <p:cNvSpPr txBox="1">
            <a:spLocks noChangeArrowheads="1"/>
          </p:cNvSpPr>
          <p:nvPr/>
        </p:nvSpPr>
        <p:spPr bwMode="auto">
          <a:xfrm>
            <a:off x="4643438" y="5229225"/>
            <a:ext cx="50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Res!</a:t>
            </a:r>
          </a:p>
        </p:txBody>
      </p:sp>
      <p:cxnSp>
        <p:nvCxnSpPr>
          <p:cNvPr id="2192" name="Gerade Verbindung 206"/>
          <p:cNvCxnSpPr>
            <a:cxnSpLocks noChangeShapeType="1"/>
          </p:cNvCxnSpPr>
          <p:nvPr/>
        </p:nvCxnSpPr>
        <p:spPr bwMode="auto">
          <a:xfrm flipV="1">
            <a:off x="68754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3" name="Gerade Verbindung mit Pfeil 207"/>
          <p:cNvCxnSpPr>
            <a:cxnSpLocks noChangeShapeType="1"/>
          </p:cNvCxnSpPr>
          <p:nvPr/>
        </p:nvCxnSpPr>
        <p:spPr bwMode="auto">
          <a:xfrm flipH="1">
            <a:off x="7019925" y="5516563"/>
            <a:ext cx="3603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94" name="Textfeld 208"/>
          <p:cNvSpPr txBox="1">
            <a:spLocks noChangeArrowheads="1"/>
          </p:cNvSpPr>
          <p:nvPr/>
        </p:nvSpPr>
        <p:spPr bwMode="auto">
          <a:xfrm>
            <a:off x="6948488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cxnSp>
        <p:nvCxnSpPr>
          <p:cNvPr id="2195" name="Gerade Verbindung 209"/>
          <p:cNvCxnSpPr>
            <a:cxnSpLocks noChangeShapeType="1"/>
          </p:cNvCxnSpPr>
          <p:nvPr/>
        </p:nvCxnSpPr>
        <p:spPr bwMode="auto">
          <a:xfrm flipV="1">
            <a:off x="6516688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6" name="Gerade Verbindung 210"/>
          <p:cNvCxnSpPr>
            <a:cxnSpLocks noChangeShapeType="1"/>
          </p:cNvCxnSpPr>
          <p:nvPr/>
        </p:nvCxnSpPr>
        <p:spPr bwMode="auto">
          <a:xfrm flipV="1">
            <a:off x="6516688" y="5300663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7" name="Gerade Verbindung 211"/>
          <p:cNvCxnSpPr>
            <a:cxnSpLocks noChangeShapeType="1"/>
          </p:cNvCxnSpPr>
          <p:nvPr/>
        </p:nvCxnSpPr>
        <p:spPr bwMode="auto">
          <a:xfrm flipV="1">
            <a:off x="6875463" y="5445125"/>
            <a:ext cx="73025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98" name="Textfeld 213"/>
          <p:cNvSpPr txBox="1">
            <a:spLocks noChangeArrowheads="1"/>
          </p:cNvSpPr>
          <p:nvPr/>
        </p:nvSpPr>
        <p:spPr bwMode="auto">
          <a:xfrm>
            <a:off x="6389688" y="5589588"/>
            <a:ext cx="81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TestPads</a:t>
            </a:r>
          </a:p>
        </p:txBody>
      </p:sp>
      <p:sp>
        <p:nvSpPr>
          <p:cNvPr id="187" name="Rechteck 150"/>
          <p:cNvSpPr>
            <a:spLocks noChangeArrowheads="1"/>
          </p:cNvSpPr>
          <p:nvPr/>
        </p:nvSpPr>
        <p:spPr bwMode="auto">
          <a:xfrm>
            <a:off x="2438400" y="2209800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8" name="Gewinkelte Verbindung 151"/>
          <p:cNvCxnSpPr>
            <a:cxnSpLocks noChangeShapeType="1"/>
          </p:cNvCxnSpPr>
          <p:nvPr/>
        </p:nvCxnSpPr>
        <p:spPr bwMode="auto">
          <a:xfrm rot="10800000" flipV="1">
            <a:off x="2209801" y="2209800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1539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Missing</a:t>
            </a:r>
            <a:r>
              <a:rPr lang="de-DE" altLang="de-DE" dirty="0" smtClean="0"/>
              <a:t> Codes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9867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ADC  unit-cell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8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ADC-unit has two current-memory cells based on two U-I converters A and B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Depending on the input current amplitude (too low or too high), a reference current (4 </a:t>
            </a:r>
            <a:r>
              <a:rPr lang="el-GR" altLang="de-DE" sz="1400" kern="0" dirty="0" smtClean="0"/>
              <a:t>μ</a:t>
            </a:r>
            <a:r>
              <a:rPr lang="en-US" altLang="de-DE" sz="1400" kern="0" dirty="0" smtClean="0"/>
              <a:t>A per cell) will be added or subtracted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comparison is done in the following way: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Two copies of the current stored in A </a:t>
            </a:r>
            <a:r>
              <a:rPr lang="en-US" altLang="de-DE" sz="1400" kern="0" dirty="0">
                <a:solidFill>
                  <a:srgbClr val="FF0000"/>
                </a:solidFill>
              </a:rPr>
              <a:t>are made</a:t>
            </a:r>
            <a:r>
              <a:rPr lang="en-US" altLang="de-DE" sz="1400" kern="0" dirty="0"/>
              <a:t> – </a:t>
            </a:r>
            <a:r>
              <a:rPr lang="en-US" altLang="de-DE" sz="1400" kern="0" dirty="0" smtClean="0"/>
              <a:t>this is done with the two, layout-identical, UI converters CL and CH that are connected to the same voltage as A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</a:t>
            </a:r>
            <a:r>
              <a:rPr lang="en-US" altLang="de-DE" sz="1400" kern="0" dirty="0"/>
              <a:t>threshold currents </a:t>
            </a:r>
            <a:r>
              <a:rPr lang="en-US" altLang="de-DE" sz="1400" kern="0" dirty="0" smtClean="0"/>
              <a:t>are added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555776" y="479715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2987824" y="4221088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2987824" y="4221088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endCxn id="52" idx="3"/>
          </p:cNvCxnSpPr>
          <p:nvPr/>
        </p:nvCxnSpPr>
        <p:spPr bwMode="auto">
          <a:xfrm>
            <a:off x="3779912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>
            <a:endCxn id="57" idx="3"/>
          </p:cNvCxnSpPr>
          <p:nvPr/>
        </p:nvCxnSpPr>
        <p:spPr bwMode="auto">
          <a:xfrm>
            <a:off x="3779912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995936" y="3645024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3563888" y="36450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14u</a:t>
            </a:r>
            <a:endParaRPr lang="de-DE" dirty="0"/>
          </a:p>
        </p:txBody>
      </p:sp>
      <p:sp>
        <p:nvSpPr>
          <p:cNvPr id="19" name="Trapezoid 18"/>
          <p:cNvSpPr/>
          <p:nvPr/>
        </p:nvSpPr>
        <p:spPr bwMode="auto">
          <a:xfrm rot="16200000">
            <a:off x="2123728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4" name="Trapezoid 23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 rot="5400000" flipH="1">
            <a:off x="3347864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</a:t>
            </a:r>
          </a:p>
        </p:txBody>
      </p:sp>
      <p:sp>
        <p:nvSpPr>
          <p:cNvPr id="20" name="Gleichschenkliges Dreieck 19"/>
          <p:cNvSpPr/>
          <p:nvPr/>
        </p:nvSpPr>
        <p:spPr bwMode="auto">
          <a:xfrm rot="5400000">
            <a:off x="2123728" y="414908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1691680" y="4221088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827584" y="4797152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1907704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2" name="Gerade Verbindung 3071"/>
          <p:cNvCxnSpPr>
            <a:endCxn id="20" idx="3"/>
          </p:cNvCxnSpPr>
          <p:nvPr/>
        </p:nvCxnSpPr>
        <p:spPr bwMode="auto">
          <a:xfrm>
            <a:off x="1907704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>
            <a:off x="2555776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2771800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rapezoid 38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Gleichschenkliges Dreieck 39"/>
          <p:cNvSpPr/>
          <p:nvPr/>
        </p:nvSpPr>
        <p:spPr bwMode="auto">
          <a:xfrm rot="5400000">
            <a:off x="2123728" y="530120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 flipV="1">
            <a:off x="1907704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>
            <a:endCxn id="40" idx="3"/>
          </p:cNvCxnSpPr>
          <p:nvPr/>
        </p:nvCxnSpPr>
        <p:spPr bwMode="auto">
          <a:xfrm>
            <a:off x="1907704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2555776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 flipV="1">
            <a:off x="2771800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>
            <a:off x="2555776" y="5949280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>
            <a:off x="827584" y="594928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969881" y="429309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1691680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Gleichschenkliges Dreieck 51"/>
          <p:cNvSpPr/>
          <p:nvPr/>
        </p:nvSpPr>
        <p:spPr bwMode="auto">
          <a:xfrm rot="5400000">
            <a:off x="4211960" y="4005064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644008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0" name="Textfeld 3079"/>
          <p:cNvSpPr txBox="1"/>
          <p:nvPr/>
        </p:nvSpPr>
        <p:spPr>
          <a:xfrm>
            <a:off x="4644008" y="393305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3081" name="Ellipse 3080"/>
          <p:cNvSpPr/>
          <p:nvPr/>
        </p:nvSpPr>
        <p:spPr bwMode="auto">
          <a:xfrm>
            <a:off x="4644008" y="414908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Gleichschenkliges Dreieck 56"/>
          <p:cNvSpPr/>
          <p:nvPr/>
        </p:nvSpPr>
        <p:spPr bwMode="auto">
          <a:xfrm rot="5400000">
            <a:off x="4211960" y="458112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8" name="Gerade Verbindung 57"/>
          <p:cNvCxnSpPr/>
          <p:nvPr/>
        </p:nvCxnSpPr>
        <p:spPr bwMode="auto">
          <a:xfrm>
            <a:off x="4644008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712136" y="4509120"/>
            <a:ext cx="576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 bwMode="auto">
          <a:xfrm>
            <a:off x="3995936" y="443711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feld 62"/>
          <p:cNvSpPr txBox="1"/>
          <p:nvPr/>
        </p:nvSpPr>
        <p:spPr>
          <a:xfrm>
            <a:off x="356388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10u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969881" y="5445224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3087" name="Gerade Verbindung 3086"/>
          <p:cNvCxnSpPr/>
          <p:nvPr/>
        </p:nvCxnSpPr>
        <p:spPr bwMode="auto">
          <a:xfrm>
            <a:off x="827584" y="4797152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0" name="Gerade Verbindung mit Pfeil 3089"/>
          <p:cNvCxnSpPr/>
          <p:nvPr/>
        </p:nvCxnSpPr>
        <p:spPr bwMode="auto">
          <a:xfrm rot="10800000">
            <a:off x="251520" y="4797152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2" name="Gerade Verbindung 3091"/>
          <p:cNvCxnSpPr/>
          <p:nvPr/>
        </p:nvCxnSpPr>
        <p:spPr bwMode="auto">
          <a:xfrm>
            <a:off x="827584" y="594928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mit Pfeil 73"/>
          <p:cNvCxnSpPr/>
          <p:nvPr/>
        </p:nvCxnSpPr>
        <p:spPr bwMode="auto">
          <a:xfrm>
            <a:off x="827584" y="6453336"/>
            <a:ext cx="46085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5" name="Gerade Verbindung 3094"/>
          <p:cNvCxnSpPr/>
          <p:nvPr/>
        </p:nvCxnSpPr>
        <p:spPr bwMode="auto">
          <a:xfrm flipV="1">
            <a:off x="5076056" y="3501008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8" name="Gerade Verbindung mit Pfeil 3097"/>
          <p:cNvCxnSpPr/>
          <p:nvPr/>
        </p:nvCxnSpPr>
        <p:spPr bwMode="auto">
          <a:xfrm flipH="1">
            <a:off x="1691680" y="3501008"/>
            <a:ext cx="33843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rapezoid 81"/>
          <p:cNvSpPr/>
          <p:nvPr/>
        </p:nvSpPr>
        <p:spPr bwMode="auto">
          <a:xfrm rot="5400000" flipH="1">
            <a:off x="3347864" y="4005064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</a:t>
            </a:r>
          </a:p>
        </p:txBody>
      </p:sp>
      <p:sp>
        <p:nvSpPr>
          <p:cNvPr id="83" name="Trapezoid 82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10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we can multiply the output current by two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3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hteck 178"/>
          <p:cNvSpPr/>
          <p:nvPr/>
        </p:nvSpPr>
        <p:spPr bwMode="auto">
          <a:xfrm>
            <a:off x="3491880" y="3573016"/>
            <a:ext cx="3312368" cy="2808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179512" y="3573016"/>
            <a:ext cx="3312368" cy="2808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ADC unit-cell schematics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3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In this figure, the transistor scheme of </a:t>
            </a:r>
            <a:r>
              <a:rPr lang="en-US" altLang="de-DE" sz="1400" kern="0" dirty="0" err="1" smtClean="0"/>
              <a:t>TooHi</a:t>
            </a:r>
            <a:r>
              <a:rPr lang="en-US" altLang="de-DE" sz="1400" kern="0" dirty="0" smtClean="0"/>
              <a:t> comparator is shown together with  the bias currents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 flipV="1">
            <a:off x="6876256" y="4941168"/>
            <a:ext cx="144016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3099" name="Gerade Verbindung mit Pfeil 3098"/>
          <p:cNvCxnSpPr/>
          <p:nvPr/>
        </p:nvCxnSpPr>
        <p:spPr bwMode="auto">
          <a:xfrm>
            <a:off x="755576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6444208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32352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12u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932040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157746" y="4653136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Sc1(6)</a:t>
            </a:r>
            <a:endParaRPr lang="de-DE" dirty="0"/>
          </a:p>
        </p:txBody>
      </p:sp>
      <p:sp>
        <p:nvSpPr>
          <p:cNvPr id="244" name="Textfeld 243"/>
          <p:cNvSpPr txBox="1"/>
          <p:nvPr/>
        </p:nvSpPr>
        <p:spPr>
          <a:xfrm>
            <a:off x="6474665" y="4437112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Sc1(5)</a:t>
            </a:r>
            <a:endParaRPr lang="de-DE" dirty="0"/>
          </a:p>
        </p:txBody>
      </p:sp>
      <p:sp>
        <p:nvSpPr>
          <p:cNvPr id="245" name="Textfeld 244"/>
          <p:cNvSpPr txBox="1"/>
          <p:nvPr/>
        </p:nvSpPr>
        <p:spPr>
          <a:xfrm>
            <a:off x="6385571" y="4653136"/>
            <a:ext cx="70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Ith</a:t>
            </a:r>
            <a:r>
              <a:rPr lang="de-DE" dirty="0" smtClean="0">
                <a:solidFill>
                  <a:srgbClr val="FF0000"/>
                </a:solidFill>
              </a:rPr>
              <a:t>=10u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sp>
        <p:nvSpPr>
          <p:cNvPr id="178" name="Textfeld 177"/>
          <p:cNvSpPr txBox="1"/>
          <p:nvPr/>
        </p:nvSpPr>
        <p:spPr>
          <a:xfrm>
            <a:off x="2691651" y="638132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</a:t>
            </a:r>
            <a:endParaRPr lang="de-DE" dirty="0"/>
          </a:p>
        </p:txBody>
      </p:sp>
      <p:sp>
        <p:nvSpPr>
          <p:cNvPr id="180" name="Textfeld 179"/>
          <p:cNvSpPr txBox="1"/>
          <p:nvPr/>
        </p:nvSpPr>
        <p:spPr>
          <a:xfrm>
            <a:off x="6169127" y="6381328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Copy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5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/>
              <a:t>Let us now assume that we have </a:t>
            </a:r>
            <a:r>
              <a:rPr lang="en-US" altLang="de-DE" sz="1400" kern="0" dirty="0" smtClean="0"/>
              <a:t>by 2 </a:t>
            </a:r>
            <a:r>
              <a:rPr lang="el-GR" altLang="de-DE" sz="1400" kern="0" dirty="0" smtClean="0"/>
              <a:t>μ</a:t>
            </a:r>
            <a:r>
              <a:rPr lang="en-US" altLang="de-DE" sz="1400" kern="0" dirty="0" smtClean="0"/>
              <a:t>A higher current </a:t>
            </a:r>
            <a:r>
              <a:rPr lang="en-US" altLang="de-DE" sz="1400" kern="0" dirty="0"/>
              <a:t>in the NMOS inside the copy U-I </a:t>
            </a:r>
            <a:r>
              <a:rPr lang="en-US" altLang="de-DE" sz="1400" kern="0" dirty="0" smtClean="0"/>
              <a:t>converter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relative current </a:t>
            </a:r>
            <a:r>
              <a:rPr lang="en-US" altLang="de-DE" sz="1400" kern="0" dirty="0"/>
              <a:t>error is </a:t>
            </a:r>
            <a:r>
              <a:rPr lang="en-US" altLang="de-DE" sz="1400" kern="0" dirty="0" smtClean="0"/>
              <a:t>~8.3%</a:t>
            </a:r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 flipV="1">
            <a:off x="6876256" y="4941168"/>
            <a:ext cx="144016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3099" name="Gerade Verbindung mit Pfeil 3098"/>
          <p:cNvCxnSpPr/>
          <p:nvPr/>
        </p:nvCxnSpPr>
        <p:spPr bwMode="auto">
          <a:xfrm>
            <a:off x="755576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6444208" y="450912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3" name="Textfeld 172"/>
          <p:cNvSpPr txBox="1"/>
          <p:nvPr/>
        </p:nvSpPr>
        <p:spPr>
          <a:xfrm>
            <a:off x="32352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12u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157746" y="4653136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Sc1(6)</a:t>
            </a:r>
            <a:endParaRPr lang="de-DE" dirty="0"/>
          </a:p>
        </p:txBody>
      </p:sp>
      <p:sp>
        <p:nvSpPr>
          <p:cNvPr id="244" name="Textfeld 243"/>
          <p:cNvSpPr txBox="1"/>
          <p:nvPr/>
        </p:nvSpPr>
        <p:spPr>
          <a:xfrm>
            <a:off x="6474665" y="4437112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Sc1(5)</a:t>
            </a:r>
            <a:endParaRPr lang="de-DE" dirty="0"/>
          </a:p>
        </p:txBody>
      </p:sp>
      <p:sp>
        <p:nvSpPr>
          <p:cNvPr id="245" name="Textfeld 244"/>
          <p:cNvSpPr txBox="1"/>
          <p:nvPr/>
        </p:nvSpPr>
        <p:spPr>
          <a:xfrm>
            <a:off x="6385571" y="4653136"/>
            <a:ext cx="700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Ith</a:t>
            </a:r>
            <a:r>
              <a:rPr lang="de-DE" dirty="0" smtClean="0">
                <a:solidFill>
                  <a:srgbClr val="FF0000"/>
                </a:solidFill>
              </a:rPr>
              <a:t>=10u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4067944" y="980728"/>
            <a:ext cx="936104" cy="4248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86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1075</Words>
  <Application>Microsoft Office PowerPoint</Application>
  <PresentationFormat>Bildschirmpräsentation (4:3)</PresentationFormat>
  <Paragraphs>310</Paragraphs>
  <Slides>20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SDSSMALL2_2</vt:lpstr>
      <vt:lpstr>Microsoft Formel-Editor 3.0</vt:lpstr>
      <vt:lpstr>DCD</vt:lpstr>
      <vt:lpstr>KIT</vt:lpstr>
      <vt:lpstr>DCD</vt:lpstr>
      <vt:lpstr>JTAG and slow controll</vt:lpstr>
      <vt:lpstr>Missing Codes</vt:lpstr>
      <vt:lpstr>ADC  unit-cell</vt:lpstr>
      <vt:lpstr>Unit-cell characteristics</vt:lpstr>
      <vt:lpstr>ADC unit-cell schematics</vt:lpstr>
      <vt:lpstr>Offset</vt:lpstr>
      <vt:lpstr>Unit-cell characteristics with offset</vt:lpstr>
      <vt:lpstr>Bad characteristics causes missing codes</vt:lpstr>
      <vt:lpstr>Origin of offset</vt:lpstr>
      <vt:lpstr>Origin of offset</vt:lpstr>
      <vt:lpstr>Mismatch - simulations</vt:lpstr>
      <vt:lpstr>Statistics</vt:lpstr>
      <vt:lpstr>Monte-Carlo Simulation</vt:lpstr>
      <vt:lpstr>Layout</vt:lpstr>
      <vt:lpstr>Layout</vt:lpstr>
      <vt:lpstr>Layout</vt:lpstr>
      <vt:lpstr>SWITCHER Status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1341</cp:revision>
  <dcterms:created xsi:type="dcterms:W3CDTF">2010-08-30T10:07:17Z</dcterms:created>
  <dcterms:modified xsi:type="dcterms:W3CDTF">2015-01-22T23:05:24Z</dcterms:modified>
</cp:coreProperties>
</file>