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397" r:id="rId3"/>
    <p:sldId id="393" r:id="rId4"/>
    <p:sldId id="394" r:id="rId5"/>
    <p:sldId id="395" r:id="rId6"/>
    <p:sldId id="400" r:id="rId7"/>
    <p:sldId id="399" r:id="rId8"/>
    <p:sldId id="396" r:id="rId9"/>
    <p:sldId id="392" r:id="rId10"/>
    <p:sldId id="398" r:id="rId11"/>
    <p:sldId id="401" r:id="rId12"/>
    <p:sldId id="402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5960" autoAdjust="0"/>
  </p:normalViewPr>
  <p:slideViewPr>
    <p:cSldViewPr snapToGrid="0" snapToObjects="1">
      <p:cViewPr>
        <p:scale>
          <a:sx n="94" d="100"/>
          <a:sy n="94" d="100"/>
        </p:scale>
        <p:origin x="-52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8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9EF23-62C5-934D-A68C-37D5B6036918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B1E07-C319-0A49-92FA-2D4B0B2E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935A3-AB41-F145-8C4D-89E4BB7DDA95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54E76-8BD1-7249-8791-01E2B0AC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053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9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74"/>
            <a:ext cx="8229600" cy="48562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5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1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3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0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2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4433"/>
            <a:ext cx="8229600" cy="73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900"/>
            <a:ext cx="1735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9367" y="6492900"/>
            <a:ext cx="4665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L.Vitale - VXD Radiation &amp; Env. Monitoring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2632" y="6492900"/>
            <a:ext cx="1334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9BFED3B-E701-7A46-9E74-E3F964011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6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REA04.jpg"/>
          <p:cNvPicPr>
            <a:picLocks noChangeAspect="1"/>
          </p:cNvPicPr>
          <p:nvPr/>
        </p:nvPicPr>
        <p:blipFill rotWithShape="1">
          <a:blip r:embed="rId2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43"/>
          <a:stretch/>
        </p:blipFill>
        <p:spPr>
          <a:xfrm>
            <a:off x="0" y="-4263"/>
            <a:ext cx="9158271" cy="6111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769" y="781504"/>
            <a:ext cx="8708146" cy="146531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/>
              <a:t>VXD Monitoring and </a:t>
            </a:r>
            <a:r>
              <a:rPr lang="en-US" sz="3600" dirty="0"/>
              <a:t>Interlock</a:t>
            </a:r>
            <a:br>
              <a:rPr lang="en-US" sz="3600" dirty="0"/>
            </a:br>
            <a:r>
              <a:rPr lang="en-US" sz="3600" dirty="0"/>
              <a:t>Sub-group organization, </a:t>
            </a:r>
            <a:r>
              <a:rPr lang="en-US" sz="3600" dirty="0" smtClean="0"/>
              <a:t>tasks </a:t>
            </a:r>
            <a:r>
              <a:rPr lang="en-US" sz="3600" dirty="0"/>
              <a:t>and schedule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991" y="2416705"/>
            <a:ext cx="7962293" cy="1649555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L.Vitale</a:t>
            </a:r>
            <a:endParaRPr lang="en-US" u="sng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INFN and Univ. </a:t>
            </a:r>
            <a:r>
              <a:rPr lang="en-US" dirty="0" smtClean="0">
                <a:solidFill>
                  <a:srgbClr val="FFFF00"/>
                </a:solidFill>
              </a:rPr>
              <a:t>Trieste</a:t>
            </a: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7" name="Picture 6" descr="Screen Shot 2014-06-17 at 12.16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70"/>
            <a:ext cx="3696673" cy="767234"/>
          </a:xfrm>
          <a:prstGeom prst="rect">
            <a:avLst/>
          </a:prstGeom>
        </p:spPr>
      </p:pic>
      <p:pic>
        <p:nvPicPr>
          <p:cNvPr id="8" name="Picture 7" descr="Screen Shot 2014-06-17 at 12.23.3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489" y="0"/>
            <a:ext cx="963782" cy="934796"/>
          </a:xfrm>
          <a:prstGeom prst="rect">
            <a:avLst/>
          </a:prstGeom>
        </p:spPr>
      </p:pic>
      <p:pic>
        <p:nvPicPr>
          <p:cNvPr id="10" name="図 8"/>
          <p:cNvPicPr/>
          <p:nvPr/>
        </p:nvPicPr>
        <p:blipFill>
          <a:blip r:embed="rId5"/>
          <a:stretch>
            <a:fillRect/>
          </a:stretch>
        </p:blipFill>
        <p:spPr>
          <a:xfrm>
            <a:off x="8332920" y="6195844"/>
            <a:ext cx="811080" cy="657360"/>
          </a:xfrm>
          <a:prstGeom prst="rect">
            <a:avLst/>
          </a:prstGeom>
          <a:ln>
            <a:noFill/>
          </a:ln>
        </p:spPr>
      </p:pic>
      <p:sp>
        <p:nvSpPr>
          <p:cNvPr id="11" name="CustomShape 1"/>
          <p:cNvSpPr/>
          <p:nvPr/>
        </p:nvSpPr>
        <p:spPr>
          <a:xfrm>
            <a:off x="8832" y="6290524"/>
            <a:ext cx="614160" cy="81720"/>
          </a:xfrm>
          <a:prstGeom prst="rect">
            <a:avLst/>
          </a:prstGeom>
          <a:solidFill>
            <a:srgbClr val="FF0000"/>
          </a:solidFill>
          <a:ln w="3240">
            <a:solidFill>
              <a:srgbClr val="000000"/>
            </a:solidFill>
            <a:round/>
          </a:ln>
        </p:spPr>
      </p:sp>
      <p:sp>
        <p:nvSpPr>
          <p:cNvPr id="12" name="CustomShape 2"/>
          <p:cNvSpPr/>
          <p:nvPr/>
        </p:nvSpPr>
        <p:spPr>
          <a:xfrm>
            <a:off x="8832" y="6442804"/>
            <a:ext cx="614160" cy="81720"/>
          </a:xfrm>
          <a:prstGeom prst="rect">
            <a:avLst/>
          </a:prstGeom>
          <a:solidFill>
            <a:srgbClr val="FF0000"/>
          </a:solidFill>
          <a:ln w="3240">
            <a:solidFill>
              <a:srgbClr val="000000"/>
            </a:solidFill>
            <a:round/>
          </a:ln>
        </p:spPr>
      </p:sp>
      <p:sp>
        <p:nvSpPr>
          <p:cNvPr id="13" name="CustomShape 3"/>
          <p:cNvSpPr/>
          <p:nvPr/>
        </p:nvSpPr>
        <p:spPr>
          <a:xfrm>
            <a:off x="8832" y="6595444"/>
            <a:ext cx="614160" cy="81720"/>
          </a:xfrm>
          <a:prstGeom prst="rect">
            <a:avLst/>
          </a:prstGeom>
          <a:solidFill>
            <a:srgbClr val="FF0000"/>
          </a:solidFill>
          <a:ln w="3240">
            <a:solidFill>
              <a:srgbClr val="000000"/>
            </a:solidFill>
            <a:round/>
          </a:ln>
        </p:spPr>
      </p:sp>
      <p:sp>
        <p:nvSpPr>
          <p:cNvPr id="14" name="CustomShape 4"/>
          <p:cNvSpPr/>
          <p:nvPr/>
        </p:nvSpPr>
        <p:spPr>
          <a:xfrm>
            <a:off x="8832" y="6747724"/>
            <a:ext cx="614160" cy="81720"/>
          </a:xfrm>
          <a:prstGeom prst="rect">
            <a:avLst/>
          </a:prstGeom>
          <a:solidFill>
            <a:srgbClr val="FF0000"/>
          </a:solidFill>
          <a:ln w="3240">
            <a:solidFill>
              <a:srgbClr val="000000"/>
            </a:solidFill>
            <a:round/>
          </a:ln>
        </p:spPr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550416" y="6492900"/>
            <a:ext cx="1735221" cy="365125"/>
          </a:xfrm>
        </p:spPr>
        <p:txBody>
          <a:bodyPr/>
          <a:lstStyle/>
          <a:p>
            <a:r>
              <a:rPr lang="en-US" smtClean="0"/>
              <a:t>Prague, 22-01-2015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5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>
          <a:xfrm>
            <a:off x="685800" y="29"/>
            <a:ext cx="7772400" cy="765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Approximate </a:t>
            </a:r>
            <a:r>
              <a:rPr lang="en-US" sz="4000" dirty="0" smtClean="0"/>
              <a:t>schedule (Jan.2015) TBU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8667" y="6515100"/>
            <a:ext cx="561810" cy="304800"/>
          </a:xfrm>
          <a:prstGeom prst="rect">
            <a:avLst/>
          </a:prstGeom>
        </p:spPr>
        <p:txBody>
          <a:bodyPr lIns="91302" tIns="45652" rIns="91302" bIns="45652"/>
          <a:lstStyle/>
          <a:p>
            <a:fld id="{E4A71DA6-678B-4522-897C-87FEAFA2DAB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43748"/>
              </p:ext>
            </p:extLst>
          </p:nvPr>
        </p:nvGraphicFramePr>
        <p:xfrm>
          <a:off x="1042989" y="4168775"/>
          <a:ext cx="6984775" cy="2573020"/>
        </p:xfrm>
        <a:graphic>
          <a:graphicData uri="http://schemas.openxmlformats.org/drawingml/2006/table">
            <a:tbl>
              <a:tblPr/>
              <a:tblGrid>
                <a:gridCol w="2419563"/>
                <a:gridCol w="502173"/>
                <a:gridCol w="471739"/>
                <a:gridCol w="456521"/>
                <a:gridCol w="441304"/>
                <a:gridCol w="456521"/>
                <a:gridCol w="456521"/>
                <a:gridCol w="426087"/>
                <a:gridCol w="410869"/>
                <a:gridCol w="486956"/>
                <a:gridCol w="456521"/>
              </a:tblGrid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 &amp; humidity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T&amp;H Specifications,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Fibers, mechanical layout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Fibers, assembly tests (SVD)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Fibers, multiplexing scheme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 design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Procurement, assembly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 (PXD &amp; SVD)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Thermistors, lab tests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Mechanics &amp; cabling design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Procurement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assembly, installation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03164"/>
              </p:ext>
            </p:extLst>
          </p:nvPr>
        </p:nvGraphicFramePr>
        <p:xfrm>
          <a:off x="1042989" y="736600"/>
          <a:ext cx="6984775" cy="3340100"/>
        </p:xfrm>
        <a:graphic>
          <a:graphicData uri="http://schemas.openxmlformats.org/drawingml/2006/table">
            <a:tbl>
              <a:tblPr/>
              <a:tblGrid>
                <a:gridCol w="2419563"/>
                <a:gridCol w="502173"/>
                <a:gridCol w="471739"/>
                <a:gridCol w="456521"/>
                <a:gridCol w="441304"/>
                <a:gridCol w="456521"/>
                <a:gridCol w="456521"/>
                <a:gridCol w="426087"/>
                <a:gridCol w="410869"/>
                <a:gridCol w="486956"/>
                <a:gridCol w="456521"/>
              </a:tblGrid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Specifications, sign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Simulations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Dosimetry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characterization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Diamond sensors choice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Mechanics &amp; cabling design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specifications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design &amp; proto.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design,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Components, procurement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"final" prototypes (4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BEAST, 1 preliminary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tests (mod.)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BEAST, 2 complete test (4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production &amp; test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sensors installation &amp; cabling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installation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774523" y="644317"/>
            <a:ext cx="101261" cy="6213684"/>
          </a:xfrm>
          <a:prstGeom prst="line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2F3946">
                    <a:alpha val="84999"/>
                  </a:srgb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5438124" y="897497"/>
            <a:ext cx="0" cy="5873153"/>
          </a:xfrm>
          <a:prstGeom prst="line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445468" y="1427386"/>
            <a:ext cx="1443828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68398" y="1656928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68398" y="2629266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8398" y="5490607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67293" y="1851199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66188" y="2045470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5678" y="1458068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786753" y="3200983"/>
            <a:ext cx="1279833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066586" y="3380403"/>
            <a:ext cx="1279833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66188" y="2268288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682313" y="3583053"/>
            <a:ext cx="870692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786753" y="3799212"/>
            <a:ext cx="2241011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7566517" y="3978633"/>
            <a:ext cx="870692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44625" y="5870032"/>
            <a:ext cx="2683139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786753" y="6653607"/>
            <a:ext cx="2241011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8170035" y="5295918"/>
            <a:ext cx="450385" cy="211488"/>
          </a:xfrm>
          <a:prstGeom prst="rect">
            <a:avLst/>
          </a:prstGeom>
          <a:solidFill>
            <a:srgbClr val="FF6600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92" name="TextBox 161791"/>
          <p:cNvSpPr txBox="1"/>
          <p:nvPr/>
        </p:nvSpPr>
        <p:spPr>
          <a:xfrm>
            <a:off x="8055702" y="5440297"/>
            <a:ext cx="111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internal</a:t>
            </a:r>
          </a:p>
          <a:p>
            <a:r>
              <a:rPr lang="en-US" dirty="0" smtClean="0"/>
              <a:t>milestone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8170035" y="6198066"/>
            <a:ext cx="612529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0000FF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8062759" y="621113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shifted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297" y="5841820"/>
            <a:ext cx="992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just ✓ or in progress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214250" y="4189011"/>
            <a:ext cx="450385" cy="211488"/>
          </a:xfrm>
          <a:prstGeom prst="rect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099918" y="4311507"/>
            <a:ext cx="957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needs SVD </a:t>
            </a:r>
          </a:p>
          <a:p>
            <a:r>
              <a:rPr lang="en-US" dirty="0" smtClean="0"/>
              <a:t>Sign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5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Wiki page: existing, TBU</a:t>
            </a:r>
          </a:p>
          <a:p>
            <a:r>
              <a:rPr lang="en-US" dirty="0" smtClean="0"/>
              <a:t>Internal documentation:</a:t>
            </a:r>
          </a:p>
          <a:p>
            <a:pPr lvl="1"/>
            <a:r>
              <a:rPr lang="en-US" dirty="0" smtClean="0"/>
              <a:t>General requirements: ✓</a:t>
            </a:r>
          </a:p>
          <a:p>
            <a:pPr lvl="1"/>
            <a:r>
              <a:rPr lang="en-US" dirty="0" smtClean="0"/>
              <a:t>Mechanics and Cabling: TBD </a:t>
            </a:r>
          </a:p>
          <a:p>
            <a:pPr lvl="1"/>
            <a:r>
              <a:rPr lang="en-US" dirty="0" smtClean="0"/>
              <a:t>Progress on diamonds sensors: TBD</a:t>
            </a:r>
          </a:p>
          <a:p>
            <a:pPr lvl="1"/>
            <a:r>
              <a:rPr lang="en-US" dirty="0" smtClean="0"/>
              <a:t>Radiation Electronics: TBD (some material)</a:t>
            </a:r>
          </a:p>
          <a:p>
            <a:pPr lvl="1"/>
            <a:r>
              <a:rPr lang="en-US" dirty="0" smtClean="0"/>
              <a:t>SVD NTC: ~</a:t>
            </a:r>
            <a:r>
              <a:rPr lang="en-US" dirty="0"/>
              <a:t>✓</a:t>
            </a:r>
            <a:endParaRPr lang="en-US" dirty="0" smtClean="0"/>
          </a:p>
          <a:p>
            <a:pPr lvl="1"/>
            <a:r>
              <a:rPr lang="en-US" dirty="0" smtClean="0"/>
              <a:t>SVD FOS: TBD (only initial project)</a:t>
            </a:r>
          </a:p>
          <a:p>
            <a:pPr lvl="1"/>
            <a:r>
              <a:rPr lang="en-US" dirty="0" smtClean="0"/>
              <a:t>VXD Humidity: TBD </a:t>
            </a:r>
            <a:r>
              <a:rPr lang="en-US" dirty="0"/>
              <a:t>(only initial project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VXD interlock: </a:t>
            </a:r>
            <a:r>
              <a:rPr lang="en-US" dirty="0"/>
              <a:t>TBD (only initial project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WBS: </a:t>
            </a:r>
            <a:r>
              <a:rPr lang="en-US" dirty="0" smtClean="0"/>
              <a:t>✓TBU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6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Parallel SVD sessions at VXD workshops and B2GM </a:t>
            </a:r>
          </a:p>
          <a:p>
            <a:r>
              <a:rPr lang="en-US" dirty="0" smtClean="0"/>
              <a:t>Reports at B2GM Background session</a:t>
            </a:r>
          </a:p>
          <a:p>
            <a:r>
              <a:rPr lang="en-US" dirty="0" smtClean="0"/>
              <a:t>Specific meetings when needed (need at least monthly updates on progress, issues, etc.)</a:t>
            </a:r>
          </a:p>
          <a:p>
            <a:r>
              <a:rPr lang="en-US" dirty="0" smtClean="0"/>
              <a:t>Periodic reports at SVD weekly meeting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61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0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433"/>
            <a:ext cx="8229600" cy="735799"/>
          </a:xfrm>
        </p:spPr>
        <p:txBody>
          <a:bodyPr>
            <a:noAutofit/>
          </a:bodyPr>
          <a:lstStyle/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SVD organization</a:t>
            </a:r>
            <a:endParaRPr lang="en-US" dirty="0"/>
          </a:p>
          <a:p>
            <a:r>
              <a:rPr lang="en-US" dirty="0" smtClean="0"/>
              <a:t>Sub-group organization </a:t>
            </a:r>
            <a:endParaRPr lang="en-US" dirty="0"/>
          </a:p>
          <a:p>
            <a:pPr lvl="1"/>
            <a:r>
              <a:rPr lang="en-US" dirty="0" smtClean="0"/>
              <a:t>Initials Tasks and modifications</a:t>
            </a:r>
            <a:endParaRPr lang="en-US" dirty="0"/>
          </a:p>
          <a:p>
            <a:pPr lvl="1"/>
            <a:r>
              <a:rPr lang="en-US" dirty="0" smtClean="0"/>
              <a:t>Work packages</a:t>
            </a:r>
          </a:p>
          <a:p>
            <a:pPr lvl="1"/>
            <a:r>
              <a:rPr lang="en-US" dirty="0" smtClean="0"/>
              <a:t>Financial plan</a:t>
            </a:r>
          </a:p>
          <a:p>
            <a:pPr lvl="1"/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SVD organization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2" descr="C:\Users\friedl\Desktop\svd_tas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330" y="1600200"/>
            <a:ext cx="8064000" cy="478181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672104" y="3276600"/>
            <a:ext cx="1066800" cy="304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6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tasks and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SVD Radiation monitoring</a:t>
            </a:r>
          </a:p>
          <a:p>
            <a:pPr lvl="1"/>
            <a:r>
              <a:rPr lang="en-US" dirty="0" smtClean="0"/>
              <a:t>Fast  ~10um monitoring to protect SVD (beam abort)</a:t>
            </a:r>
          </a:p>
          <a:p>
            <a:pPr lvl="1"/>
            <a:r>
              <a:rPr lang="en-US" dirty="0" smtClean="0"/>
              <a:t>Keep track of the Long Term accumulated dose</a:t>
            </a:r>
          </a:p>
          <a:p>
            <a:r>
              <a:rPr lang="en-US" dirty="0" smtClean="0"/>
              <a:t>SVD Environmental </a:t>
            </a:r>
            <a:r>
              <a:rPr lang="en-US" dirty="0"/>
              <a:t>monitoring</a:t>
            </a:r>
            <a:endParaRPr lang="en-US" dirty="0" smtClean="0"/>
          </a:p>
          <a:p>
            <a:pPr lvl="1"/>
            <a:r>
              <a:rPr lang="en-US" dirty="0" smtClean="0"/>
              <a:t>Temperature </a:t>
            </a:r>
          </a:p>
          <a:p>
            <a:pPr lvl="1"/>
            <a:r>
              <a:rPr lang="en-US" dirty="0" smtClean="0"/>
              <a:t>Humidity 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Evolved including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PXD radiation monitoring (VXD general task as Humidity)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BEAST2 participation both phase1&amp;2,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FOS to monitor more points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interlocks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7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packages and people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03" y="860232"/>
            <a:ext cx="8512331" cy="56326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VXD radiation monitoring and Beam Abort (L.Vitale)</a:t>
            </a:r>
          </a:p>
          <a:p>
            <a:pPr lvl="1"/>
            <a:r>
              <a:rPr lang="en-US" dirty="0" smtClean="0"/>
              <a:t>Sensors (LV, LB, LL)</a:t>
            </a:r>
          </a:p>
          <a:p>
            <a:pPr lvl="1"/>
            <a:r>
              <a:rPr lang="en-US" dirty="0" smtClean="0"/>
              <a:t>RO Electronics (Elettra + LL LV) </a:t>
            </a:r>
          </a:p>
          <a:p>
            <a:pPr lvl="1"/>
            <a:r>
              <a:rPr lang="en-US" dirty="0" smtClean="0"/>
              <a:t>Simulations (</a:t>
            </a:r>
            <a:r>
              <a:rPr lang="en-US" dirty="0" err="1" smtClean="0"/>
              <a:t>Gianluca</a:t>
            </a:r>
            <a:r>
              <a:rPr lang="en-US" dirty="0" smtClean="0"/>
              <a:t> </a:t>
            </a:r>
            <a:r>
              <a:rPr lang="en-US" dirty="0" err="1" smtClean="0"/>
              <a:t>Inguglia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Software EPICS (Simon </a:t>
            </a:r>
            <a:r>
              <a:rPr lang="en-US" dirty="0" err="1" smtClean="0"/>
              <a:t>Bacher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SVD Temperature with NTC (L.Lanceri?)</a:t>
            </a:r>
          </a:p>
          <a:p>
            <a:pPr lvl="1"/>
            <a:r>
              <a:rPr lang="en-US" dirty="0" smtClean="0"/>
              <a:t>Hardware and lab software (PC, LL)</a:t>
            </a:r>
          </a:p>
          <a:p>
            <a:pPr lvl="1"/>
            <a:r>
              <a:rPr lang="en-US" dirty="0"/>
              <a:t>Software </a:t>
            </a:r>
            <a:r>
              <a:rPr lang="en-US" dirty="0" smtClean="0"/>
              <a:t>EPICS (Simon </a:t>
            </a:r>
            <a:r>
              <a:rPr lang="en-US" dirty="0" err="1"/>
              <a:t>Bacher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SVD Temperature with FOS (L.Vitale)</a:t>
            </a:r>
          </a:p>
          <a:p>
            <a:pPr lvl="1"/>
            <a:r>
              <a:rPr lang="en-US" dirty="0" smtClean="0"/>
              <a:t>Hardware, </a:t>
            </a:r>
            <a:r>
              <a:rPr lang="en-US" dirty="0"/>
              <a:t>lab software </a:t>
            </a:r>
            <a:r>
              <a:rPr lang="en-US" dirty="0" smtClean="0"/>
              <a:t>+ calibration (LV, LL, TS </a:t>
            </a:r>
            <a:r>
              <a:rPr lang="en-US" dirty="0" err="1" smtClean="0"/>
              <a:t>techn</a:t>
            </a:r>
            <a:r>
              <a:rPr lang="en-US" dirty="0" smtClean="0"/>
              <a:t>, + help from PXD)</a:t>
            </a:r>
          </a:p>
          <a:p>
            <a:pPr lvl="1"/>
            <a:r>
              <a:rPr lang="en-US" dirty="0"/>
              <a:t>Software </a:t>
            </a:r>
            <a:r>
              <a:rPr lang="en-US" dirty="0" smtClean="0"/>
              <a:t>EPICS (Simon </a:t>
            </a:r>
            <a:r>
              <a:rPr lang="en-US" dirty="0" err="1"/>
              <a:t>Bacher</a:t>
            </a:r>
            <a:r>
              <a:rPr lang="en-US" dirty="0" smtClean="0"/>
              <a:t>?)</a:t>
            </a:r>
          </a:p>
          <a:p>
            <a:r>
              <a:rPr lang="en-US" dirty="0" smtClean="0"/>
              <a:t>VXD Humidity (</a:t>
            </a:r>
            <a:r>
              <a:rPr lang="en-US" dirty="0"/>
              <a:t>L.Lanceri</a:t>
            </a:r>
            <a:r>
              <a:rPr lang="en-US" dirty="0" smtClean="0"/>
              <a:t>?)</a:t>
            </a:r>
          </a:p>
          <a:p>
            <a:pPr lvl="1"/>
            <a:r>
              <a:rPr lang="en-US" dirty="0"/>
              <a:t>Hardware </a:t>
            </a:r>
            <a:r>
              <a:rPr lang="en-US" dirty="0" smtClean="0"/>
              <a:t>and </a:t>
            </a:r>
            <a:r>
              <a:rPr lang="en-US" dirty="0"/>
              <a:t>lab software </a:t>
            </a:r>
            <a:r>
              <a:rPr lang="en-US" dirty="0" smtClean="0"/>
              <a:t>(LL, LV)</a:t>
            </a:r>
          </a:p>
          <a:p>
            <a:pPr lvl="1"/>
            <a:r>
              <a:rPr lang="en-US" dirty="0" smtClean="0"/>
              <a:t>Pipes (MPI, DESY, KEK)</a:t>
            </a:r>
            <a:endParaRPr lang="en-US" dirty="0"/>
          </a:p>
          <a:p>
            <a:pPr lvl="1"/>
            <a:r>
              <a:rPr lang="en-US" dirty="0"/>
              <a:t>Software EPICS (Simon </a:t>
            </a:r>
            <a:r>
              <a:rPr lang="en-US" dirty="0" err="1"/>
              <a:t>Bacher</a:t>
            </a:r>
            <a:r>
              <a:rPr lang="en-US" dirty="0"/>
              <a:t>?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Interlock with PLC </a:t>
            </a:r>
            <a:r>
              <a:rPr lang="en-US" dirty="0"/>
              <a:t>(</a:t>
            </a:r>
            <a:r>
              <a:rPr lang="en-US" dirty="0" smtClean="0"/>
              <a:t>L.Lanceri?)</a:t>
            </a:r>
          </a:p>
          <a:p>
            <a:r>
              <a:rPr lang="en-US" dirty="0" smtClean="0"/>
              <a:t>BEAST2  </a:t>
            </a:r>
            <a:r>
              <a:rPr lang="en-US" dirty="0"/>
              <a:t>(L.Vitale)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/>
          <a:lstStyle/>
          <a:p>
            <a:r>
              <a:rPr lang="en-US" dirty="0" smtClean="0"/>
              <a:t>SVD Monitoring Sub-group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VXD radiation monitoring and Beam Abort </a:t>
            </a:r>
            <a:endParaRPr lang="en-US" dirty="0" smtClean="0"/>
          </a:p>
          <a:p>
            <a:r>
              <a:rPr lang="en-US" dirty="0" smtClean="0"/>
              <a:t>SVD </a:t>
            </a:r>
            <a:r>
              <a:rPr lang="en-US" dirty="0"/>
              <a:t>Temperature with </a:t>
            </a:r>
            <a:r>
              <a:rPr lang="en-US" dirty="0" smtClean="0"/>
              <a:t>NTC</a:t>
            </a:r>
          </a:p>
          <a:p>
            <a:r>
              <a:rPr lang="en-US" dirty="0" smtClean="0"/>
              <a:t>SVD </a:t>
            </a:r>
            <a:r>
              <a:rPr lang="en-US" dirty="0"/>
              <a:t>Temperature with FOS</a:t>
            </a:r>
          </a:p>
          <a:p>
            <a:r>
              <a:rPr lang="en-US" dirty="0" smtClean="0"/>
              <a:t>VXD </a:t>
            </a:r>
            <a:r>
              <a:rPr lang="en-US" dirty="0"/>
              <a:t>Humidity </a:t>
            </a:r>
          </a:p>
          <a:p>
            <a:r>
              <a:rPr lang="en-US" dirty="0" smtClean="0"/>
              <a:t>Interlock </a:t>
            </a:r>
            <a:r>
              <a:rPr lang="en-US" dirty="0"/>
              <a:t>with PLC </a:t>
            </a:r>
          </a:p>
          <a:p>
            <a:r>
              <a:rPr lang="en-US" dirty="0"/>
              <a:t>BEAST2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13" y="1237228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SuperKEKB,  Other </a:t>
            </a:r>
            <a:r>
              <a:rPr lang="en-US" dirty="0"/>
              <a:t>BELLE2</a:t>
            </a:r>
            <a:r>
              <a:rPr lang="en-US" dirty="0" smtClean="0"/>
              <a:t>, </a:t>
            </a:r>
            <a:r>
              <a:rPr lang="en-US" dirty="0" err="1" smtClean="0"/>
              <a:t>SVDSub</a:t>
            </a:r>
            <a:r>
              <a:rPr lang="en-US" dirty="0" smtClean="0"/>
              <a:t>-groups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SuperKEKB</a:t>
            </a:r>
          </a:p>
          <a:p>
            <a:r>
              <a:rPr lang="en-US" dirty="0" smtClean="0"/>
              <a:t>BEAST2</a:t>
            </a:r>
          </a:p>
          <a:p>
            <a:r>
              <a:rPr lang="en-US" dirty="0"/>
              <a:t>Outer Detector mechanics</a:t>
            </a:r>
          </a:p>
          <a:p>
            <a:r>
              <a:rPr lang="en-US" dirty="0"/>
              <a:t>VXD mechanics</a:t>
            </a:r>
          </a:p>
          <a:p>
            <a:r>
              <a:rPr lang="en-US" dirty="0"/>
              <a:t>SVD mechanics </a:t>
            </a:r>
            <a:endParaRPr lang="en-US" dirty="0" smtClean="0"/>
          </a:p>
          <a:p>
            <a:r>
              <a:rPr lang="en-US" dirty="0" smtClean="0"/>
              <a:t>SVD commissioning</a:t>
            </a:r>
          </a:p>
          <a:p>
            <a:r>
              <a:rPr lang="en-US" dirty="0" smtClean="0"/>
              <a:t>SVD software (slow control, simulation, </a:t>
            </a:r>
            <a:r>
              <a:rPr lang="en-US" dirty="0" err="1" smtClean="0"/>
              <a:t>ect</a:t>
            </a:r>
            <a:r>
              <a:rPr lang="en-US" dirty="0" smtClean="0"/>
              <a:t>.)</a:t>
            </a:r>
          </a:p>
          <a:p>
            <a:r>
              <a:rPr lang="en-US" dirty="0" smtClean="0"/>
              <a:t>SVD electronics (Power supplies, …)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L.Vitale - VXD Radiation &amp; </a:t>
            </a:r>
            <a:r>
              <a:rPr lang="en-US" dirty="0" err="1" smtClean="0"/>
              <a:t>Env</a:t>
            </a:r>
            <a:r>
              <a:rPr lang="en-US" dirty="0" smtClean="0"/>
              <a:t>. Monitoring Organization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6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Screen Shot 2015-01-22 at 14.28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4" y="1134838"/>
            <a:ext cx="4435557" cy="48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9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plan and WBS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prepared </a:t>
            </a:r>
            <a:r>
              <a:rPr lang="en-US" dirty="0"/>
              <a:t>a WBS (Work Breakdown Structure) </a:t>
            </a:r>
            <a:r>
              <a:rPr lang="en-US" dirty="0" smtClean="0"/>
              <a:t>in excel</a:t>
            </a:r>
          </a:p>
          <a:p>
            <a:pPr lvl="1"/>
            <a:r>
              <a:rPr lang="en-US" dirty="0" smtClean="0"/>
              <a:t>to plan, foresee and keep track all activities and money flows (INFN Trieste side)</a:t>
            </a:r>
          </a:p>
          <a:p>
            <a:pPr lvl="1"/>
            <a:r>
              <a:rPr lang="en-US" dirty="0" smtClean="0"/>
              <a:t>Need few updates</a:t>
            </a:r>
          </a:p>
          <a:p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f</a:t>
            </a:r>
            <a:r>
              <a:rPr lang="en-US" dirty="0" smtClean="0"/>
              <a:t>inancial supports for specific activities</a:t>
            </a:r>
          </a:p>
          <a:p>
            <a:pPr lvl="1"/>
            <a:r>
              <a:rPr lang="en-US" dirty="0" smtClean="0"/>
              <a:t>For BEAST2 (Carlos, </a:t>
            </a:r>
            <a:r>
              <a:rPr lang="en-US" dirty="0" err="1" smtClean="0"/>
              <a:t>Katsuro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Prague, 22-01-2015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L.Vitale - VXD Radiation &amp; Env. Monitoring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ED3B-E701-7A46-9E74-E3F964011E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>
          <a:xfrm>
            <a:off x="457200" y="29"/>
            <a:ext cx="8311852" cy="7651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Approximate </a:t>
            </a:r>
            <a:r>
              <a:rPr lang="en-US" sz="4000" dirty="0" smtClean="0"/>
              <a:t>schedule (as ~Oct.2014)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8667" y="6515100"/>
            <a:ext cx="561810" cy="304800"/>
          </a:xfrm>
          <a:prstGeom prst="rect">
            <a:avLst/>
          </a:prstGeom>
        </p:spPr>
        <p:txBody>
          <a:bodyPr lIns="91302" tIns="45652" rIns="91302" bIns="45652"/>
          <a:lstStyle/>
          <a:p>
            <a:fld id="{E4A71DA6-678B-4522-897C-87FEAFA2DAB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32758"/>
              </p:ext>
            </p:extLst>
          </p:nvPr>
        </p:nvGraphicFramePr>
        <p:xfrm>
          <a:off x="1042989" y="4168775"/>
          <a:ext cx="6984775" cy="2573020"/>
        </p:xfrm>
        <a:graphic>
          <a:graphicData uri="http://schemas.openxmlformats.org/drawingml/2006/table">
            <a:tbl>
              <a:tblPr/>
              <a:tblGrid>
                <a:gridCol w="2419563"/>
                <a:gridCol w="502173"/>
                <a:gridCol w="471739"/>
                <a:gridCol w="456521"/>
                <a:gridCol w="441304"/>
                <a:gridCol w="456521"/>
                <a:gridCol w="456521"/>
                <a:gridCol w="426087"/>
                <a:gridCol w="410869"/>
                <a:gridCol w="486956"/>
                <a:gridCol w="456521"/>
              </a:tblGrid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 &amp; humidity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T&amp;H Specifications,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Fibers, mechanical layout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Fibers, assembly tests (SVD)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Fibers, multiplexing scheme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Fibers design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Procurement, assembly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 (PXD &amp; SVD)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Thermistors, lab tests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Mechanics &amp; cabling design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Procurement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assembly, installation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36764"/>
              </p:ext>
            </p:extLst>
          </p:nvPr>
        </p:nvGraphicFramePr>
        <p:xfrm>
          <a:off x="1042989" y="736600"/>
          <a:ext cx="6984775" cy="3340100"/>
        </p:xfrm>
        <a:graphic>
          <a:graphicData uri="http://schemas.openxmlformats.org/drawingml/2006/table">
            <a:tbl>
              <a:tblPr/>
              <a:tblGrid>
                <a:gridCol w="2419563"/>
                <a:gridCol w="502173"/>
                <a:gridCol w="471739"/>
                <a:gridCol w="456521"/>
                <a:gridCol w="441304"/>
                <a:gridCol w="456521"/>
                <a:gridCol w="456521"/>
                <a:gridCol w="426087"/>
                <a:gridCol w="410869"/>
                <a:gridCol w="486956"/>
                <a:gridCol w="456521"/>
              </a:tblGrid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Specifications,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Simulations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Dosimetry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characterization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D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Diamond sensors choice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Mechanics &amp; cabling design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specifications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D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D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design &amp; proto.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design, sign up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Components, procurement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"final" prototypes (4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BEAST, 1 preliminary tests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BEAST, 2 complete test (4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production &amp; test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sensors installation &amp; cabling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 installation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774523" y="644317"/>
            <a:ext cx="101261" cy="6213684"/>
          </a:xfrm>
          <a:prstGeom prst="line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2F3946">
                    <a:alpha val="84999"/>
                  </a:srgb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5073312" y="784746"/>
            <a:ext cx="0" cy="5873153"/>
          </a:xfrm>
          <a:prstGeom prst="line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8398" y="1454406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68398" y="1656928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68398" y="2264496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8398" y="5490607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67293" y="1851199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66188" y="2045470"/>
            <a:ext cx="556937" cy="0"/>
          </a:xfrm>
          <a:prstGeom prst="straightConnector1">
            <a:avLst/>
          </a:prstGeom>
          <a:gradFill rotWithShape="0">
            <a:gsLst>
              <a:gs pos="0">
                <a:srgbClr val="074EB3">
                  <a:alpha val="84999"/>
                </a:srgbClr>
              </a:gs>
              <a:gs pos="100000">
                <a:srgbClr val="0B3280">
                  <a:alpha val="84999"/>
                </a:srgbClr>
              </a:gs>
            </a:gsLst>
            <a:lin ang="5400000" scaled="1"/>
          </a:gradFill>
          <a:ln w="38100" cap="flat" cmpd="sng" algn="ctr">
            <a:solidFill>
              <a:srgbClr val="FF0000">
                <a:alpha val="84999"/>
              </a:srgb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9042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9238</TotalTime>
  <Words>964</Words>
  <Application>Microsoft Macintosh PowerPoint</Application>
  <PresentationFormat>On-screen Show (4:3)</PresentationFormat>
  <Paragraphs>789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VXD Monitoring and Interlock Sub-group organization, tasks and schedule </vt:lpstr>
      <vt:lpstr>Outline</vt:lpstr>
      <vt:lpstr>SVD organization</vt:lpstr>
      <vt:lpstr>Initial tasks and modifications</vt:lpstr>
      <vt:lpstr>Work packages and people involved</vt:lpstr>
      <vt:lpstr>Interactions</vt:lpstr>
      <vt:lpstr>Interactions</vt:lpstr>
      <vt:lpstr>Financial plan and WBS</vt:lpstr>
      <vt:lpstr>Approximate schedule (as ~Oct.2014) </vt:lpstr>
      <vt:lpstr>Approximate schedule (Jan.2015) TBU </vt:lpstr>
      <vt:lpstr>Documentation</vt:lpstr>
      <vt:lpstr>Meetings</vt:lpstr>
      <vt:lpstr>Back-up slides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VXD Radiation Monitoring and Beam Abort + SVD Environmental Monitoring and Interlock </dc:title>
  <dc:creator>Lorenzo Vitale</dc:creator>
  <cp:lastModifiedBy>Lorenzo Vitale</cp:lastModifiedBy>
  <cp:revision>237</cp:revision>
  <dcterms:created xsi:type="dcterms:W3CDTF">2014-06-17T02:20:32Z</dcterms:created>
  <dcterms:modified xsi:type="dcterms:W3CDTF">2015-01-23T08:08:09Z</dcterms:modified>
</cp:coreProperties>
</file>