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8" r:id="rId6"/>
    <p:sldId id="270" r:id="rId7"/>
    <p:sldId id="260" r:id="rId8"/>
    <p:sldId id="261" r:id="rId9"/>
    <p:sldId id="272" r:id="rId10"/>
    <p:sldId id="271" r:id="rId11"/>
    <p:sldId id="265" r:id="rId12"/>
    <p:sldId id="273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9C2B5-9CFB-4516-80B0-077E270D0BE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75F84-1CCD-498B-926E-13125919AE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7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5F84-1CCD-498B-926E-13125919AEA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56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72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4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16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03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5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76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95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2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8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25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E798-1ACE-4B38-87F2-A8B27184186A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B975-ED48-4995-BA9C-EB1A1DF1F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Bonding study of wrapping part  of PA1/2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Morii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Kavli</a:t>
            </a:r>
            <a:r>
              <a:rPr kumimoji="1" lang="en-US" altLang="ja-JP" dirty="0" smtClean="0"/>
              <a:t> IPMU) </a:t>
            </a:r>
            <a:r>
              <a:rPr lang="en-US" altLang="ja-JP" dirty="0" smtClean="0"/>
              <a:t>2014/01/22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317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8056" r="32493" b="9811"/>
          <a:stretch/>
        </p:blipFill>
        <p:spPr bwMode="auto">
          <a:xfrm>
            <a:off x="4639316" y="2204864"/>
            <a:ext cx="4300411" cy="418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PA1 pull force VS pad width and bonding foot condition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868144" y="1754425"/>
            <a:ext cx="233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Bonding </a:t>
            </a:r>
            <a:r>
              <a:rPr lang="en-US" altLang="ja-JP" dirty="0"/>
              <a:t>foot condition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259632" y="1748106"/>
            <a:ext cx="117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Pad width 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4035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3848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10426" y="2360054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PA</a:t>
            </a:r>
            <a:r>
              <a:rPr kumimoji="1" lang="en-US" altLang="ja-JP" sz="1600" dirty="0" smtClean="0"/>
              <a:t> side lift off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94660" y="2644316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APV</a:t>
            </a:r>
            <a:r>
              <a:rPr kumimoji="1" lang="en-US" altLang="ja-JP" sz="1600" dirty="0" smtClean="0"/>
              <a:t> side lift off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94660" y="2918704"/>
            <a:ext cx="18493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PA</a:t>
            </a:r>
            <a:r>
              <a:rPr kumimoji="1" lang="en-US" altLang="ja-JP" sz="1600" dirty="0" smtClean="0"/>
              <a:t> side neck broken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78894" y="3193092"/>
            <a:ext cx="19736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APV</a:t>
            </a:r>
            <a:r>
              <a:rPr kumimoji="1" lang="en-US" altLang="ja-JP" sz="1600" dirty="0" smtClean="0"/>
              <a:t> side neck broken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8304" y="3475196"/>
            <a:ext cx="15121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Miss bonding</a:t>
            </a:r>
            <a:endParaRPr kumimoji="1" lang="ja-JP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8559" r="32316" b="9309"/>
          <a:stretch/>
        </p:blipFill>
        <p:spPr bwMode="auto">
          <a:xfrm>
            <a:off x="179511" y="2236396"/>
            <a:ext cx="432926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3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 measured wrapping part pull force.</a:t>
            </a:r>
          </a:p>
          <a:p>
            <a:pPr lvl="1"/>
            <a:r>
              <a:rPr lang="en-US" altLang="ja-JP" dirty="0" smtClean="0"/>
              <a:t>Wrapping method is not defined, but glue is good condition at PA2 side. PA1 side, glue is not spread to 3rd row.</a:t>
            </a:r>
            <a:endParaRPr kumimoji="1" lang="en-US" altLang="ja-JP" dirty="0" smtClean="0"/>
          </a:p>
          <a:p>
            <a:r>
              <a:rPr lang="en-US" altLang="ja-JP" dirty="0" smtClean="0"/>
              <a:t>84 pads width are less than 30 um at PA2 but still enough pull force.</a:t>
            </a:r>
          </a:p>
          <a:p>
            <a:pPr lvl="1"/>
            <a:r>
              <a:rPr lang="en-US" altLang="ja-JP" dirty="0" smtClean="0"/>
              <a:t>7.5±0.8 (w/ correction factor) at PA2 part, it is among the requirement. </a:t>
            </a:r>
            <a:endParaRPr lang="ja-JP" altLang="en-US" dirty="0"/>
          </a:p>
          <a:p>
            <a:pPr lvl="1"/>
            <a:r>
              <a:rPr lang="en-US" altLang="ja-JP" dirty="0" smtClean="0"/>
              <a:t>Very low pull force at PA1, because of bad wrapping condition. 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37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Raw pull force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38857" r="8091" b="4802"/>
          <a:stretch/>
        </p:blipFill>
        <p:spPr bwMode="auto">
          <a:xfrm>
            <a:off x="467544" y="1601541"/>
            <a:ext cx="8280920" cy="37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951820" y="56655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w/o correction factor.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0272" y="51479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3808" y="51479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158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Materials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Used PA (Lot : 311008-02s)</a:t>
            </a:r>
          </a:p>
          <a:p>
            <a:pPr lvl="1"/>
            <a:r>
              <a:rPr kumimoji="1" lang="en-US" altLang="ja-JP" dirty="0" smtClean="0"/>
              <a:t>PA1-3R. 09-17</a:t>
            </a:r>
          </a:p>
          <a:p>
            <a:pPr lvl="2"/>
            <a:r>
              <a:rPr lang="en-US" altLang="ja-JP" dirty="0" smtClean="0"/>
              <a:t>Pad width </a:t>
            </a:r>
            <a:r>
              <a:rPr kumimoji="1" lang="en-US" altLang="ja-JP" dirty="0" smtClean="0"/>
              <a:t>Ave. 30.62 um, min. 28.93 um, max. 34.51um </a:t>
            </a:r>
          </a:p>
          <a:p>
            <a:pPr lvl="1"/>
            <a:r>
              <a:rPr kumimoji="1" lang="en-US" altLang="ja-JP" dirty="0" smtClean="0"/>
              <a:t>PA2-3R. 15-07</a:t>
            </a:r>
          </a:p>
          <a:p>
            <a:pPr lvl="2"/>
            <a:r>
              <a:rPr lang="en-US" altLang="ja-JP" dirty="0" smtClean="0"/>
              <a:t>Pad width </a:t>
            </a:r>
            <a:r>
              <a:rPr kumimoji="1" lang="en-US" altLang="ja-JP" dirty="0" smtClean="0"/>
              <a:t>Ave. 29.15 um</a:t>
            </a:r>
            <a:r>
              <a:rPr lang="en-US" altLang="ja-JP" dirty="0" smtClean="0"/>
              <a:t>, </a:t>
            </a:r>
            <a:r>
              <a:rPr lang="en-US" altLang="ja-JP" dirty="0"/>
              <a:t>min. </a:t>
            </a:r>
            <a:r>
              <a:rPr lang="en-US" altLang="ja-JP" dirty="0" smtClean="0"/>
              <a:t>26.01 um, max. 33.34 um </a:t>
            </a:r>
            <a:endParaRPr kumimoji="1" lang="en-US" altLang="ja-JP" dirty="0" smtClean="0"/>
          </a:p>
          <a:p>
            <a:r>
              <a:rPr lang="en-US" altLang="ja-JP" dirty="0" smtClean="0"/>
              <a:t>Sensor</a:t>
            </a:r>
          </a:p>
          <a:p>
            <a:pPr lvl="1"/>
            <a:r>
              <a:rPr lang="en-US" altLang="ja-JP" dirty="0" smtClean="0"/>
              <a:t>Glass DSSD (thickness : 0.3 mm) </a:t>
            </a:r>
          </a:p>
          <a:p>
            <a:r>
              <a:rPr lang="en-US" altLang="ja-JP" dirty="0" smtClean="0"/>
              <a:t>AIREX rev.2.0</a:t>
            </a:r>
          </a:p>
          <a:p>
            <a:r>
              <a:rPr lang="en-US" altLang="ja-JP" dirty="0" smtClean="0"/>
              <a:t>Mockup origami-Z ver.5</a:t>
            </a:r>
          </a:p>
          <a:p>
            <a:endParaRPr kumimoji="1" lang="ja-JP" altLang="en-US" dirty="0"/>
          </a:p>
        </p:txBody>
      </p:sp>
      <p:pic>
        <p:nvPicPr>
          <p:cNvPr id="4" name="Picture 2" descr="C:\Users\Tomoko\Downloads\IMG_7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28" y="4476253"/>
            <a:ext cx="3289660" cy="21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106876" y="4692277"/>
            <a:ext cx="2592288" cy="122413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508104" y="4692277"/>
            <a:ext cx="59877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6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Bonding condition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1st bond : Gold metal plate at APV side</a:t>
            </a:r>
          </a:p>
          <a:p>
            <a:r>
              <a:rPr kumimoji="1" lang="en-US" altLang="ja-JP" dirty="0" smtClean="0"/>
              <a:t>2nd bond : PA1/2 3rd row pad</a:t>
            </a:r>
          </a:p>
          <a:p>
            <a:r>
              <a:rPr lang="en-US" altLang="ja-JP" dirty="0" smtClean="0"/>
              <a:t>Distance : 3mm</a:t>
            </a:r>
          </a:p>
          <a:p>
            <a:r>
              <a:rPr kumimoji="1" lang="en-US" altLang="ja-JP" dirty="0" smtClean="0"/>
              <a:t>Height : 0.9mm</a:t>
            </a:r>
          </a:p>
          <a:p>
            <a:r>
              <a:rPr lang="en-US" altLang="ja-JP" dirty="0" smtClean="0"/>
              <a:t>Power and force </a:t>
            </a:r>
            <a:r>
              <a:rPr lang="en-US" altLang="ja-JP" dirty="0"/>
              <a:t>(Machine parameters)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: 70 and 20</a:t>
            </a:r>
          </a:p>
          <a:p>
            <a:pPr lvl="1"/>
            <a:r>
              <a:rPr lang="en-US" altLang="ja-JP" dirty="0" smtClean="0"/>
              <a:t>These are good bonding parameters between APV25 and PA1/2. (Studied by Kang-san and Jeon-san using pull test module) </a:t>
            </a:r>
          </a:p>
          <a:p>
            <a:r>
              <a:rPr lang="en-US" altLang="ja-JP" dirty="0" smtClean="0"/>
              <a:t>Bonding pad : 96 </a:t>
            </a:r>
            <a:r>
              <a:rPr lang="en-US" altLang="ja-JP" dirty="0"/>
              <a:t>pads / 1 PA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6" name="右中かっこ 5"/>
          <p:cNvSpPr/>
          <p:nvPr/>
        </p:nvSpPr>
        <p:spPr>
          <a:xfrm>
            <a:off x="3203848" y="2757374"/>
            <a:ext cx="432048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7141" y="292781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Realistic values at IPMU</a:t>
            </a:r>
            <a:endParaRPr kumimoji="1" lang="ja-JP" altLang="en-US" sz="2800" dirty="0"/>
          </a:p>
        </p:txBody>
      </p:sp>
      <p:pic>
        <p:nvPicPr>
          <p:cNvPr id="9" name="Picture 5" descr="C:\Users\Tomoko\Desktop\IMG_79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3" t="12148" r="26347" b="62377"/>
          <a:stretch/>
        </p:blipFill>
        <p:spPr bwMode="auto">
          <a:xfrm rot="14120364">
            <a:off x="7146543" y="1163426"/>
            <a:ext cx="1727062" cy="15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452320" y="827420"/>
            <a:ext cx="1098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1st bond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2320" y="2699628"/>
            <a:ext cx="1098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2nd </a:t>
            </a:r>
            <a:r>
              <a:rPr kumimoji="1" lang="en-US" altLang="ja-JP" dirty="0" smtClean="0"/>
              <a:t>bond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68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Pad width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38501" r="9402" b="5220"/>
          <a:stretch/>
        </p:blipFill>
        <p:spPr bwMode="auto">
          <a:xfrm>
            <a:off x="107504" y="1772816"/>
            <a:ext cx="893712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コネクタ 8"/>
          <p:cNvCxnSpPr/>
          <p:nvPr/>
        </p:nvCxnSpPr>
        <p:spPr>
          <a:xfrm flipV="1">
            <a:off x="6425158" y="2266950"/>
            <a:ext cx="0" cy="3288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907704" y="2266950"/>
            <a:ext cx="0" cy="3288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444208" y="2325638"/>
            <a:ext cx="90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30 um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49524" y="2295922"/>
            <a:ext cx="90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30 um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37650" y="5877272"/>
            <a:ext cx="189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84 pads width are less than 30 um.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3648" y="5877272"/>
            <a:ext cx="189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23 </a:t>
            </a:r>
            <a:r>
              <a:rPr kumimoji="1" lang="en-US" altLang="ja-JP" dirty="0" smtClean="0"/>
              <a:t>pads width are less than 30 um.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6713" y="56183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Pad width (um)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6296" y="56204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Pad width (um)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31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Wrapping condition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Picture 3" descr="C:\Users\Tomoko\Desktop\IMG_8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26096" r="11276" b="16240"/>
          <a:stretch/>
        </p:blipFill>
        <p:spPr bwMode="auto">
          <a:xfrm>
            <a:off x="2771800" y="1484784"/>
            <a:ext cx="3291458" cy="16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omoko\Desktop\IMG_79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1" t="35356" r="29796" b="25079"/>
          <a:stretch/>
        </p:blipFill>
        <p:spPr bwMode="auto">
          <a:xfrm>
            <a:off x="323527" y="3501007"/>
            <a:ext cx="4145844" cy="32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Tomoko\Desktop\IMG_79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2" t="12148" r="28701" b="62377"/>
          <a:stretch/>
        </p:blipFill>
        <p:spPr bwMode="auto">
          <a:xfrm>
            <a:off x="4788024" y="3501606"/>
            <a:ext cx="4142365" cy="32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45796" y="297778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PA1 side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297778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PA2 side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12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Wrapping condition</a:t>
            </a:r>
            <a:endParaRPr kumimoji="1" lang="ja-JP" altLang="en-US" dirty="0"/>
          </a:p>
        </p:txBody>
      </p:sp>
      <p:pic>
        <p:nvPicPr>
          <p:cNvPr id="6" name="Picture 4" descr="C:\Users\Tomoko\Desktop\IMG_7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1" t="35356" r="29796" b="25079"/>
          <a:stretch/>
        </p:blipFill>
        <p:spPr bwMode="auto">
          <a:xfrm>
            <a:off x="323527" y="1719972"/>
            <a:ext cx="4145844" cy="32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Tomoko\Desktop\IMG_79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2" t="12148" r="28701" b="62377"/>
          <a:stretch/>
        </p:blipFill>
        <p:spPr bwMode="auto">
          <a:xfrm>
            <a:off x="4788024" y="1720571"/>
            <a:ext cx="4142365" cy="32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45796" y="11967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PA1 side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1967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PA2 side</a:t>
            </a:r>
            <a:endParaRPr kumimoji="1" lang="ja-JP" altLang="en-US" sz="2800" dirty="0"/>
          </a:p>
        </p:txBody>
      </p:sp>
      <p:sp>
        <p:nvSpPr>
          <p:cNvPr id="10" name="フリーフォーム 9"/>
          <p:cNvSpPr/>
          <p:nvPr/>
        </p:nvSpPr>
        <p:spPr>
          <a:xfrm>
            <a:off x="1233577" y="2997999"/>
            <a:ext cx="1475117" cy="1820174"/>
          </a:xfrm>
          <a:custGeom>
            <a:avLst/>
            <a:gdLst>
              <a:gd name="connsiteX0" fmla="*/ 1475117 w 1475117"/>
              <a:gd name="connsiteY0" fmla="*/ 0 h 1820174"/>
              <a:gd name="connsiteX1" fmla="*/ 1449238 w 1475117"/>
              <a:gd name="connsiteY1" fmla="*/ 43132 h 1820174"/>
              <a:gd name="connsiteX2" fmla="*/ 1423359 w 1475117"/>
              <a:gd name="connsiteY2" fmla="*/ 51758 h 1820174"/>
              <a:gd name="connsiteX3" fmla="*/ 1397480 w 1475117"/>
              <a:gd name="connsiteY3" fmla="*/ 69011 h 1820174"/>
              <a:gd name="connsiteX4" fmla="*/ 1388853 w 1475117"/>
              <a:gd name="connsiteY4" fmla="*/ 94891 h 1820174"/>
              <a:gd name="connsiteX5" fmla="*/ 1371600 w 1475117"/>
              <a:gd name="connsiteY5" fmla="*/ 120770 h 1820174"/>
              <a:gd name="connsiteX6" fmla="*/ 1362974 w 1475117"/>
              <a:gd name="connsiteY6" fmla="*/ 207034 h 1820174"/>
              <a:gd name="connsiteX7" fmla="*/ 1354348 w 1475117"/>
              <a:gd name="connsiteY7" fmla="*/ 250166 h 1820174"/>
              <a:gd name="connsiteX8" fmla="*/ 1302589 w 1475117"/>
              <a:gd name="connsiteY8" fmla="*/ 284672 h 1820174"/>
              <a:gd name="connsiteX9" fmla="*/ 1259457 w 1475117"/>
              <a:gd name="connsiteY9" fmla="*/ 362309 h 1820174"/>
              <a:gd name="connsiteX10" fmla="*/ 1233578 w 1475117"/>
              <a:gd name="connsiteY10" fmla="*/ 379562 h 1820174"/>
              <a:gd name="connsiteX11" fmla="*/ 1207698 w 1475117"/>
              <a:gd name="connsiteY11" fmla="*/ 431321 h 1820174"/>
              <a:gd name="connsiteX12" fmla="*/ 1181819 w 1475117"/>
              <a:gd name="connsiteY12" fmla="*/ 483079 h 1820174"/>
              <a:gd name="connsiteX13" fmla="*/ 1164566 w 1475117"/>
              <a:gd name="connsiteY13" fmla="*/ 543464 h 1820174"/>
              <a:gd name="connsiteX14" fmla="*/ 1138687 w 1475117"/>
              <a:gd name="connsiteY14" fmla="*/ 560717 h 1820174"/>
              <a:gd name="connsiteX15" fmla="*/ 1104181 w 1475117"/>
              <a:gd name="connsiteY15" fmla="*/ 569343 h 1820174"/>
              <a:gd name="connsiteX16" fmla="*/ 1078302 w 1475117"/>
              <a:gd name="connsiteY16" fmla="*/ 621102 h 1820174"/>
              <a:gd name="connsiteX17" fmla="*/ 1061049 w 1475117"/>
              <a:gd name="connsiteY17" fmla="*/ 646981 h 1820174"/>
              <a:gd name="connsiteX18" fmla="*/ 1052423 w 1475117"/>
              <a:gd name="connsiteY18" fmla="*/ 672860 h 1820174"/>
              <a:gd name="connsiteX19" fmla="*/ 1000665 w 1475117"/>
              <a:gd name="connsiteY19" fmla="*/ 707366 h 1820174"/>
              <a:gd name="connsiteX20" fmla="*/ 992038 w 1475117"/>
              <a:gd name="connsiteY20" fmla="*/ 733245 h 1820174"/>
              <a:gd name="connsiteX21" fmla="*/ 983412 w 1475117"/>
              <a:gd name="connsiteY21" fmla="*/ 776377 h 1820174"/>
              <a:gd name="connsiteX22" fmla="*/ 957532 w 1475117"/>
              <a:gd name="connsiteY22" fmla="*/ 810883 h 1820174"/>
              <a:gd name="connsiteX23" fmla="*/ 940280 w 1475117"/>
              <a:gd name="connsiteY23" fmla="*/ 836762 h 1820174"/>
              <a:gd name="connsiteX24" fmla="*/ 888521 w 1475117"/>
              <a:gd name="connsiteY24" fmla="*/ 879894 h 1820174"/>
              <a:gd name="connsiteX25" fmla="*/ 854015 w 1475117"/>
              <a:gd name="connsiteY25" fmla="*/ 931653 h 1820174"/>
              <a:gd name="connsiteX26" fmla="*/ 836763 w 1475117"/>
              <a:gd name="connsiteY26" fmla="*/ 957532 h 1820174"/>
              <a:gd name="connsiteX27" fmla="*/ 785004 w 1475117"/>
              <a:gd name="connsiteY27" fmla="*/ 1009291 h 1820174"/>
              <a:gd name="connsiteX28" fmla="*/ 750498 w 1475117"/>
              <a:gd name="connsiteY28" fmla="*/ 1061049 h 1820174"/>
              <a:gd name="connsiteX29" fmla="*/ 715993 w 1475117"/>
              <a:gd name="connsiteY29" fmla="*/ 1112808 h 1820174"/>
              <a:gd name="connsiteX30" fmla="*/ 664234 w 1475117"/>
              <a:gd name="connsiteY30" fmla="*/ 1147313 h 1820174"/>
              <a:gd name="connsiteX31" fmla="*/ 646981 w 1475117"/>
              <a:gd name="connsiteY31" fmla="*/ 1173192 h 1820174"/>
              <a:gd name="connsiteX32" fmla="*/ 621102 w 1475117"/>
              <a:gd name="connsiteY32" fmla="*/ 1181819 h 1820174"/>
              <a:gd name="connsiteX33" fmla="*/ 491706 w 1475117"/>
              <a:gd name="connsiteY33" fmla="*/ 1190445 h 1820174"/>
              <a:gd name="connsiteX34" fmla="*/ 474453 w 1475117"/>
              <a:gd name="connsiteY34" fmla="*/ 1216324 h 1820174"/>
              <a:gd name="connsiteX35" fmla="*/ 465827 w 1475117"/>
              <a:gd name="connsiteY35" fmla="*/ 1242204 h 1820174"/>
              <a:gd name="connsiteX36" fmla="*/ 405442 w 1475117"/>
              <a:gd name="connsiteY36" fmla="*/ 1268083 h 1820174"/>
              <a:gd name="connsiteX37" fmla="*/ 379563 w 1475117"/>
              <a:gd name="connsiteY37" fmla="*/ 1276709 h 1820174"/>
              <a:gd name="connsiteX38" fmla="*/ 362310 w 1475117"/>
              <a:gd name="connsiteY38" fmla="*/ 1311215 h 1820174"/>
              <a:gd name="connsiteX39" fmla="*/ 336431 w 1475117"/>
              <a:gd name="connsiteY39" fmla="*/ 1362974 h 1820174"/>
              <a:gd name="connsiteX40" fmla="*/ 310551 w 1475117"/>
              <a:gd name="connsiteY40" fmla="*/ 1380226 h 1820174"/>
              <a:gd name="connsiteX41" fmla="*/ 293298 w 1475117"/>
              <a:gd name="connsiteY41" fmla="*/ 1457864 h 1820174"/>
              <a:gd name="connsiteX42" fmla="*/ 276046 w 1475117"/>
              <a:gd name="connsiteY42" fmla="*/ 1483743 h 1820174"/>
              <a:gd name="connsiteX43" fmla="*/ 232914 w 1475117"/>
              <a:gd name="connsiteY43" fmla="*/ 1544128 h 1820174"/>
              <a:gd name="connsiteX44" fmla="*/ 215661 w 1475117"/>
              <a:gd name="connsiteY44" fmla="*/ 1570008 h 1820174"/>
              <a:gd name="connsiteX45" fmla="*/ 163902 w 1475117"/>
              <a:gd name="connsiteY45" fmla="*/ 1621766 h 1820174"/>
              <a:gd name="connsiteX46" fmla="*/ 120770 w 1475117"/>
              <a:gd name="connsiteY46" fmla="*/ 1708030 h 1820174"/>
              <a:gd name="connsiteX47" fmla="*/ 103517 w 1475117"/>
              <a:gd name="connsiteY47" fmla="*/ 1733909 h 1820174"/>
              <a:gd name="connsiteX48" fmla="*/ 51759 w 1475117"/>
              <a:gd name="connsiteY48" fmla="*/ 1768415 h 1820174"/>
              <a:gd name="connsiteX49" fmla="*/ 25880 w 1475117"/>
              <a:gd name="connsiteY49" fmla="*/ 1785668 h 1820174"/>
              <a:gd name="connsiteX50" fmla="*/ 0 w 1475117"/>
              <a:gd name="connsiteY50" fmla="*/ 1820174 h 182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75117" h="1820174">
                <a:moveTo>
                  <a:pt x="1475117" y="0"/>
                </a:moveTo>
                <a:cubicBezTo>
                  <a:pt x="1466491" y="14377"/>
                  <a:pt x="1461094" y="31276"/>
                  <a:pt x="1449238" y="43132"/>
                </a:cubicBezTo>
                <a:cubicBezTo>
                  <a:pt x="1442808" y="49562"/>
                  <a:pt x="1431492" y="47692"/>
                  <a:pt x="1423359" y="51758"/>
                </a:cubicBezTo>
                <a:cubicBezTo>
                  <a:pt x="1414086" y="56395"/>
                  <a:pt x="1406106" y="63260"/>
                  <a:pt x="1397480" y="69011"/>
                </a:cubicBezTo>
                <a:cubicBezTo>
                  <a:pt x="1394604" y="77638"/>
                  <a:pt x="1392920" y="86758"/>
                  <a:pt x="1388853" y="94891"/>
                </a:cubicBezTo>
                <a:cubicBezTo>
                  <a:pt x="1384216" y="104164"/>
                  <a:pt x="1373931" y="110668"/>
                  <a:pt x="1371600" y="120770"/>
                </a:cubicBezTo>
                <a:cubicBezTo>
                  <a:pt x="1365102" y="148928"/>
                  <a:pt x="1366793" y="178389"/>
                  <a:pt x="1362974" y="207034"/>
                </a:cubicBezTo>
                <a:cubicBezTo>
                  <a:pt x="1361036" y="221567"/>
                  <a:pt x="1363350" y="238592"/>
                  <a:pt x="1354348" y="250166"/>
                </a:cubicBezTo>
                <a:cubicBezTo>
                  <a:pt x="1341618" y="266534"/>
                  <a:pt x="1302589" y="284672"/>
                  <a:pt x="1302589" y="284672"/>
                </a:cubicBezTo>
                <a:cubicBezTo>
                  <a:pt x="1293600" y="311641"/>
                  <a:pt x="1284883" y="345358"/>
                  <a:pt x="1259457" y="362309"/>
                </a:cubicBezTo>
                <a:lnTo>
                  <a:pt x="1233578" y="379562"/>
                </a:lnTo>
                <a:cubicBezTo>
                  <a:pt x="1211892" y="444616"/>
                  <a:pt x="1241146" y="364423"/>
                  <a:pt x="1207698" y="431321"/>
                </a:cubicBezTo>
                <a:cubicBezTo>
                  <a:pt x="1171986" y="502746"/>
                  <a:pt x="1231261" y="408918"/>
                  <a:pt x="1181819" y="483079"/>
                </a:cubicBezTo>
                <a:cubicBezTo>
                  <a:pt x="1181255" y="485337"/>
                  <a:pt x="1169068" y="537836"/>
                  <a:pt x="1164566" y="543464"/>
                </a:cubicBezTo>
                <a:cubicBezTo>
                  <a:pt x="1158089" y="551560"/>
                  <a:pt x="1148216" y="556633"/>
                  <a:pt x="1138687" y="560717"/>
                </a:cubicBezTo>
                <a:cubicBezTo>
                  <a:pt x="1127790" y="565387"/>
                  <a:pt x="1115683" y="566468"/>
                  <a:pt x="1104181" y="569343"/>
                </a:cubicBezTo>
                <a:cubicBezTo>
                  <a:pt x="1054730" y="643526"/>
                  <a:pt x="1114025" y="549659"/>
                  <a:pt x="1078302" y="621102"/>
                </a:cubicBezTo>
                <a:cubicBezTo>
                  <a:pt x="1073665" y="630375"/>
                  <a:pt x="1066800" y="638355"/>
                  <a:pt x="1061049" y="646981"/>
                </a:cubicBezTo>
                <a:cubicBezTo>
                  <a:pt x="1058174" y="655607"/>
                  <a:pt x="1058853" y="666430"/>
                  <a:pt x="1052423" y="672860"/>
                </a:cubicBezTo>
                <a:cubicBezTo>
                  <a:pt x="1037761" y="687522"/>
                  <a:pt x="1000665" y="707366"/>
                  <a:pt x="1000665" y="707366"/>
                </a:cubicBezTo>
                <a:cubicBezTo>
                  <a:pt x="997789" y="715992"/>
                  <a:pt x="994243" y="724423"/>
                  <a:pt x="992038" y="733245"/>
                </a:cubicBezTo>
                <a:cubicBezTo>
                  <a:pt x="988482" y="747469"/>
                  <a:pt x="989367" y="762979"/>
                  <a:pt x="983412" y="776377"/>
                </a:cubicBezTo>
                <a:cubicBezTo>
                  <a:pt x="977573" y="789515"/>
                  <a:pt x="965889" y="799183"/>
                  <a:pt x="957532" y="810883"/>
                </a:cubicBezTo>
                <a:cubicBezTo>
                  <a:pt x="951506" y="819319"/>
                  <a:pt x="946917" y="828798"/>
                  <a:pt x="940280" y="836762"/>
                </a:cubicBezTo>
                <a:cubicBezTo>
                  <a:pt x="919525" y="861667"/>
                  <a:pt x="913965" y="862931"/>
                  <a:pt x="888521" y="879894"/>
                </a:cubicBezTo>
                <a:lnTo>
                  <a:pt x="854015" y="931653"/>
                </a:lnTo>
                <a:cubicBezTo>
                  <a:pt x="848264" y="940279"/>
                  <a:pt x="844094" y="950201"/>
                  <a:pt x="836763" y="957532"/>
                </a:cubicBezTo>
                <a:cubicBezTo>
                  <a:pt x="819510" y="974785"/>
                  <a:pt x="798539" y="988990"/>
                  <a:pt x="785004" y="1009291"/>
                </a:cubicBezTo>
                <a:lnTo>
                  <a:pt x="750498" y="1061049"/>
                </a:lnTo>
                <a:cubicBezTo>
                  <a:pt x="740423" y="1091276"/>
                  <a:pt x="745070" y="1090192"/>
                  <a:pt x="715993" y="1112808"/>
                </a:cubicBezTo>
                <a:cubicBezTo>
                  <a:pt x="699626" y="1125538"/>
                  <a:pt x="664234" y="1147313"/>
                  <a:pt x="664234" y="1147313"/>
                </a:cubicBezTo>
                <a:cubicBezTo>
                  <a:pt x="658483" y="1155939"/>
                  <a:pt x="655077" y="1166715"/>
                  <a:pt x="646981" y="1173192"/>
                </a:cubicBezTo>
                <a:cubicBezTo>
                  <a:pt x="639881" y="1178872"/>
                  <a:pt x="630139" y="1180815"/>
                  <a:pt x="621102" y="1181819"/>
                </a:cubicBezTo>
                <a:cubicBezTo>
                  <a:pt x="578139" y="1186593"/>
                  <a:pt x="534838" y="1187570"/>
                  <a:pt x="491706" y="1190445"/>
                </a:cubicBezTo>
                <a:cubicBezTo>
                  <a:pt x="485955" y="1199071"/>
                  <a:pt x="479089" y="1207051"/>
                  <a:pt x="474453" y="1216324"/>
                </a:cubicBezTo>
                <a:cubicBezTo>
                  <a:pt x="470386" y="1224457"/>
                  <a:pt x="471507" y="1235103"/>
                  <a:pt x="465827" y="1242204"/>
                </a:cubicBezTo>
                <a:cubicBezTo>
                  <a:pt x="450263" y="1261660"/>
                  <a:pt x="426930" y="1261944"/>
                  <a:pt x="405442" y="1268083"/>
                </a:cubicBezTo>
                <a:cubicBezTo>
                  <a:pt x="396699" y="1270581"/>
                  <a:pt x="388189" y="1273834"/>
                  <a:pt x="379563" y="1276709"/>
                </a:cubicBezTo>
                <a:cubicBezTo>
                  <a:pt x="373812" y="1288211"/>
                  <a:pt x="367376" y="1299395"/>
                  <a:pt x="362310" y="1311215"/>
                </a:cubicBezTo>
                <a:cubicBezTo>
                  <a:pt x="351787" y="1335767"/>
                  <a:pt x="357149" y="1342256"/>
                  <a:pt x="336431" y="1362974"/>
                </a:cubicBezTo>
                <a:cubicBezTo>
                  <a:pt x="329100" y="1370305"/>
                  <a:pt x="319178" y="1374475"/>
                  <a:pt x="310551" y="1380226"/>
                </a:cubicBezTo>
                <a:cubicBezTo>
                  <a:pt x="307237" y="1400113"/>
                  <a:pt x="303918" y="1436624"/>
                  <a:pt x="293298" y="1457864"/>
                </a:cubicBezTo>
                <a:cubicBezTo>
                  <a:pt x="288662" y="1467137"/>
                  <a:pt x="280257" y="1474269"/>
                  <a:pt x="276046" y="1483743"/>
                </a:cubicBezTo>
                <a:cubicBezTo>
                  <a:pt x="248042" y="1546753"/>
                  <a:pt x="279984" y="1528439"/>
                  <a:pt x="232914" y="1544128"/>
                </a:cubicBezTo>
                <a:cubicBezTo>
                  <a:pt x="227163" y="1552755"/>
                  <a:pt x="222549" y="1562259"/>
                  <a:pt x="215661" y="1570008"/>
                </a:cubicBezTo>
                <a:cubicBezTo>
                  <a:pt x="199451" y="1588244"/>
                  <a:pt x="163902" y="1621766"/>
                  <a:pt x="163902" y="1621766"/>
                </a:cubicBezTo>
                <a:cubicBezTo>
                  <a:pt x="150247" y="1676388"/>
                  <a:pt x="161853" y="1646407"/>
                  <a:pt x="120770" y="1708030"/>
                </a:cubicBezTo>
                <a:cubicBezTo>
                  <a:pt x="115019" y="1716656"/>
                  <a:pt x="112143" y="1728158"/>
                  <a:pt x="103517" y="1733909"/>
                </a:cubicBezTo>
                <a:lnTo>
                  <a:pt x="51759" y="1768415"/>
                </a:lnTo>
                <a:lnTo>
                  <a:pt x="25880" y="1785668"/>
                </a:lnTo>
                <a:cubicBezTo>
                  <a:pt x="15220" y="1817647"/>
                  <a:pt x="25386" y="1807480"/>
                  <a:pt x="0" y="182017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1138687" y="4826799"/>
            <a:ext cx="94890" cy="129396"/>
          </a:xfrm>
          <a:custGeom>
            <a:avLst/>
            <a:gdLst>
              <a:gd name="connsiteX0" fmla="*/ 94890 w 94890"/>
              <a:gd name="connsiteY0" fmla="*/ 0 h 129396"/>
              <a:gd name="connsiteX1" fmla="*/ 60385 w 94890"/>
              <a:gd name="connsiteY1" fmla="*/ 43132 h 129396"/>
              <a:gd name="connsiteX2" fmla="*/ 43132 w 94890"/>
              <a:gd name="connsiteY2" fmla="*/ 77638 h 129396"/>
              <a:gd name="connsiteX3" fmla="*/ 17253 w 94890"/>
              <a:gd name="connsiteY3" fmla="*/ 86264 h 129396"/>
              <a:gd name="connsiteX4" fmla="*/ 0 w 94890"/>
              <a:gd name="connsiteY4" fmla="*/ 129396 h 12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90" h="129396">
                <a:moveTo>
                  <a:pt x="94890" y="0"/>
                </a:moveTo>
                <a:cubicBezTo>
                  <a:pt x="83388" y="14377"/>
                  <a:pt x="70598" y="27812"/>
                  <a:pt x="60385" y="43132"/>
                </a:cubicBezTo>
                <a:cubicBezTo>
                  <a:pt x="53252" y="53832"/>
                  <a:pt x="52225" y="68545"/>
                  <a:pt x="43132" y="77638"/>
                </a:cubicBezTo>
                <a:cubicBezTo>
                  <a:pt x="36702" y="84068"/>
                  <a:pt x="25879" y="83389"/>
                  <a:pt x="17253" y="86264"/>
                </a:cubicBezTo>
                <a:cubicBezTo>
                  <a:pt x="6593" y="118243"/>
                  <a:pt x="12692" y="104010"/>
                  <a:pt x="0" y="1293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2700068" y="2782339"/>
            <a:ext cx="327804" cy="224286"/>
          </a:xfrm>
          <a:custGeom>
            <a:avLst/>
            <a:gdLst>
              <a:gd name="connsiteX0" fmla="*/ 0 w 327804"/>
              <a:gd name="connsiteY0" fmla="*/ 224286 h 224286"/>
              <a:gd name="connsiteX1" fmla="*/ 60385 w 327804"/>
              <a:gd name="connsiteY1" fmla="*/ 163901 h 224286"/>
              <a:gd name="connsiteX2" fmla="*/ 86264 w 327804"/>
              <a:gd name="connsiteY2" fmla="*/ 138022 h 224286"/>
              <a:gd name="connsiteX3" fmla="*/ 103517 w 327804"/>
              <a:gd name="connsiteY3" fmla="*/ 112143 h 224286"/>
              <a:gd name="connsiteX4" fmla="*/ 155275 w 327804"/>
              <a:gd name="connsiteY4" fmla="*/ 77637 h 224286"/>
              <a:gd name="connsiteX5" fmla="*/ 181155 w 327804"/>
              <a:gd name="connsiteY5" fmla="*/ 60384 h 224286"/>
              <a:gd name="connsiteX6" fmla="*/ 232913 w 327804"/>
              <a:gd name="connsiteY6" fmla="*/ 43132 h 224286"/>
              <a:gd name="connsiteX7" fmla="*/ 301924 w 327804"/>
              <a:gd name="connsiteY7" fmla="*/ 8626 h 224286"/>
              <a:gd name="connsiteX8" fmla="*/ 327804 w 327804"/>
              <a:gd name="connsiteY8" fmla="*/ 0 h 2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804" h="224286">
                <a:moveTo>
                  <a:pt x="0" y="224286"/>
                </a:moveTo>
                <a:cubicBezTo>
                  <a:pt x="70249" y="136476"/>
                  <a:pt x="2707" y="211967"/>
                  <a:pt x="60385" y="163901"/>
                </a:cubicBezTo>
                <a:cubicBezTo>
                  <a:pt x="69757" y="156091"/>
                  <a:pt x="78454" y="147394"/>
                  <a:pt x="86264" y="138022"/>
                </a:cubicBezTo>
                <a:cubicBezTo>
                  <a:pt x="92901" y="130057"/>
                  <a:pt x="95715" y="118970"/>
                  <a:pt x="103517" y="112143"/>
                </a:cubicBezTo>
                <a:cubicBezTo>
                  <a:pt x="119122" y="98489"/>
                  <a:pt x="138022" y="89139"/>
                  <a:pt x="155275" y="77637"/>
                </a:cubicBezTo>
                <a:cubicBezTo>
                  <a:pt x="163902" y="71886"/>
                  <a:pt x="171319" y="63663"/>
                  <a:pt x="181155" y="60384"/>
                </a:cubicBezTo>
                <a:lnTo>
                  <a:pt x="232913" y="43132"/>
                </a:lnTo>
                <a:cubicBezTo>
                  <a:pt x="272215" y="3828"/>
                  <a:pt x="243157" y="23317"/>
                  <a:pt x="301924" y="8626"/>
                </a:cubicBezTo>
                <a:cubicBezTo>
                  <a:pt x="310746" y="6421"/>
                  <a:pt x="327804" y="0"/>
                  <a:pt x="32780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673095" y="2790966"/>
            <a:ext cx="363682" cy="646981"/>
          </a:xfrm>
          <a:custGeom>
            <a:avLst/>
            <a:gdLst>
              <a:gd name="connsiteX0" fmla="*/ 354777 w 363682"/>
              <a:gd name="connsiteY0" fmla="*/ 0 h 646981"/>
              <a:gd name="connsiteX1" fmla="*/ 363404 w 363682"/>
              <a:gd name="connsiteY1" fmla="*/ 43132 h 646981"/>
              <a:gd name="connsiteX2" fmla="*/ 346151 w 363682"/>
              <a:gd name="connsiteY2" fmla="*/ 69011 h 646981"/>
              <a:gd name="connsiteX3" fmla="*/ 320271 w 363682"/>
              <a:gd name="connsiteY3" fmla="*/ 120770 h 646981"/>
              <a:gd name="connsiteX4" fmla="*/ 294392 w 363682"/>
              <a:gd name="connsiteY4" fmla="*/ 129396 h 646981"/>
              <a:gd name="connsiteX5" fmla="*/ 277139 w 363682"/>
              <a:gd name="connsiteY5" fmla="*/ 155275 h 646981"/>
              <a:gd name="connsiteX6" fmla="*/ 251260 w 363682"/>
              <a:gd name="connsiteY6" fmla="*/ 163902 h 646981"/>
              <a:gd name="connsiteX7" fmla="*/ 242634 w 363682"/>
              <a:gd name="connsiteY7" fmla="*/ 189781 h 646981"/>
              <a:gd name="connsiteX8" fmla="*/ 199502 w 363682"/>
              <a:gd name="connsiteY8" fmla="*/ 224287 h 646981"/>
              <a:gd name="connsiteX9" fmla="*/ 173622 w 363682"/>
              <a:gd name="connsiteY9" fmla="*/ 250166 h 646981"/>
              <a:gd name="connsiteX10" fmla="*/ 147743 w 363682"/>
              <a:gd name="connsiteY10" fmla="*/ 258792 h 646981"/>
              <a:gd name="connsiteX11" fmla="*/ 95985 w 363682"/>
              <a:gd name="connsiteY11" fmla="*/ 301924 h 646981"/>
              <a:gd name="connsiteX12" fmla="*/ 61479 w 363682"/>
              <a:gd name="connsiteY12" fmla="*/ 353683 h 646981"/>
              <a:gd name="connsiteX13" fmla="*/ 35600 w 363682"/>
              <a:gd name="connsiteY13" fmla="*/ 405441 h 646981"/>
              <a:gd name="connsiteX14" fmla="*/ 26973 w 363682"/>
              <a:gd name="connsiteY14" fmla="*/ 431321 h 646981"/>
              <a:gd name="connsiteX15" fmla="*/ 1094 w 363682"/>
              <a:gd name="connsiteY15" fmla="*/ 491705 h 646981"/>
              <a:gd name="connsiteX16" fmla="*/ 1094 w 363682"/>
              <a:gd name="connsiteY16" fmla="*/ 646981 h 6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682" h="646981">
                <a:moveTo>
                  <a:pt x="354777" y="0"/>
                </a:moveTo>
                <a:cubicBezTo>
                  <a:pt x="357653" y="14377"/>
                  <a:pt x="365223" y="28583"/>
                  <a:pt x="363404" y="43132"/>
                </a:cubicBezTo>
                <a:cubicBezTo>
                  <a:pt x="362118" y="53420"/>
                  <a:pt x="350788" y="59738"/>
                  <a:pt x="346151" y="69011"/>
                </a:cubicBezTo>
                <a:cubicBezTo>
                  <a:pt x="335733" y="89847"/>
                  <a:pt x="340872" y="104289"/>
                  <a:pt x="320271" y="120770"/>
                </a:cubicBezTo>
                <a:cubicBezTo>
                  <a:pt x="313171" y="126450"/>
                  <a:pt x="303018" y="126521"/>
                  <a:pt x="294392" y="129396"/>
                </a:cubicBezTo>
                <a:cubicBezTo>
                  <a:pt x="288641" y="138022"/>
                  <a:pt x="285235" y="148798"/>
                  <a:pt x="277139" y="155275"/>
                </a:cubicBezTo>
                <a:cubicBezTo>
                  <a:pt x="270039" y="160955"/>
                  <a:pt x="257690" y="157472"/>
                  <a:pt x="251260" y="163902"/>
                </a:cubicBezTo>
                <a:cubicBezTo>
                  <a:pt x="244830" y="170332"/>
                  <a:pt x="246700" y="181648"/>
                  <a:pt x="242634" y="189781"/>
                </a:cubicBezTo>
                <a:cubicBezTo>
                  <a:pt x="227027" y="220996"/>
                  <a:pt x="229349" y="214337"/>
                  <a:pt x="199502" y="224287"/>
                </a:cubicBezTo>
                <a:cubicBezTo>
                  <a:pt x="190875" y="232913"/>
                  <a:pt x="183773" y="243399"/>
                  <a:pt x="173622" y="250166"/>
                </a:cubicBezTo>
                <a:cubicBezTo>
                  <a:pt x="166056" y="255210"/>
                  <a:pt x="155876" y="254726"/>
                  <a:pt x="147743" y="258792"/>
                </a:cubicBezTo>
                <a:cubicBezTo>
                  <a:pt x="129620" y="267854"/>
                  <a:pt x="108125" y="286316"/>
                  <a:pt x="95985" y="301924"/>
                </a:cubicBezTo>
                <a:cubicBezTo>
                  <a:pt x="83255" y="318292"/>
                  <a:pt x="61479" y="353683"/>
                  <a:pt x="61479" y="353683"/>
                </a:cubicBezTo>
                <a:cubicBezTo>
                  <a:pt x="39799" y="418727"/>
                  <a:pt x="69043" y="338555"/>
                  <a:pt x="35600" y="405441"/>
                </a:cubicBezTo>
                <a:cubicBezTo>
                  <a:pt x="31533" y="413574"/>
                  <a:pt x="30555" y="422963"/>
                  <a:pt x="26973" y="431321"/>
                </a:cubicBezTo>
                <a:cubicBezTo>
                  <a:pt x="22584" y="441562"/>
                  <a:pt x="1816" y="476536"/>
                  <a:pt x="1094" y="491705"/>
                </a:cubicBezTo>
                <a:cubicBezTo>
                  <a:pt x="-1368" y="543405"/>
                  <a:pt x="1094" y="595222"/>
                  <a:pt x="1094" y="64698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7015655" y="1703144"/>
            <a:ext cx="315311" cy="346842"/>
          </a:xfrm>
          <a:custGeom>
            <a:avLst/>
            <a:gdLst>
              <a:gd name="connsiteX0" fmla="*/ 0 w 315311"/>
              <a:gd name="connsiteY0" fmla="*/ 346842 h 346842"/>
              <a:gd name="connsiteX1" fmla="*/ 78828 w 315311"/>
              <a:gd name="connsiteY1" fmla="*/ 283780 h 346842"/>
              <a:gd name="connsiteX2" fmla="*/ 141890 w 315311"/>
              <a:gd name="connsiteY2" fmla="*/ 189187 h 346842"/>
              <a:gd name="connsiteX3" fmla="*/ 204952 w 315311"/>
              <a:gd name="connsiteY3" fmla="*/ 94593 h 346842"/>
              <a:gd name="connsiteX4" fmla="*/ 236483 w 315311"/>
              <a:gd name="connsiteY4" fmla="*/ 47297 h 346842"/>
              <a:gd name="connsiteX5" fmla="*/ 283779 w 315311"/>
              <a:gd name="connsiteY5" fmla="*/ 31531 h 346842"/>
              <a:gd name="connsiteX6" fmla="*/ 315311 w 315311"/>
              <a:gd name="connsiteY6" fmla="*/ 0 h 34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311" h="346842">
                <a:moveTo>
                  <a:pt x="0" y="346842"/>
                </a:moveTo>
                <a:cubicBezTo>
                  <a:pt x="26276" y="325821"/>
                  <a:pt x="56318" y="308792"/>
                  <a:pt x="78828" y="283780"/>
                </a:cubicBezTo>
                <a:cubicBezTo>
                  <a:pt x="104179" y="255613"/>
                  <a:pt x="141890" y="189187"/>
                  <a:pt x="141890" y="189187"/>
                </a:cubicBezTo>
                <a:cubicBezTo>
                  <a:pt x="169595" y="106069"/>
                  <a:pt x="139344" y="173322"/>
                  <a:pt x="204952" y="94593"/>
                </a:cubicBezTo>
                <a:cubicBezTo>
                  <a:pt x="217082" y="80037"/>
                  <a:pt x="221687" y="59134"/>
                  <a:pt x="236483" y="47297"/>
                </a:cubicBezTo>
                <a:cubicBezTo>
                  <a:pt x="249460" y="36916"/>
                  <a:pt x="268014" y="36786"/>
                  <a:pt x="283779" y="31531"/>
                </a:cubicBezTo>
                <a:lnTo>
                  <a:pt x="31531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5401340" y="2036044"/>
            <a:ext cx="1648046" cy="2009563"/>
          </a:xfrm>
          <a:custGeom>
            <a:avLst/>
            <a:gdLst>
              <a:gd name="connsiteX0" fmla="*/ 0 w 1648046"/>
              <a:gd name="connsiteY0" fmla="*/ 2009563 h 2009563"/>
              <a:gd name="connsiteX1" fmla="*/ 53162 w 1648046"/>
              <a:gd name="connsiteY1" fmla="*/ 1998930 h 2009563"/>
              <a:gd name="connsiteX2" fmla="*/ 74427 w 1648046"/>
              <a:gd name="connsiteY2" fmla="*/ 1967033 h 2009563"/>
              <a:gd name="connsiteX3" fmla="*/ 106325 w 1648046"/>
              <a:gd name="connsiteY3" fmla="*/ 1956400 h 2009563"/>
              <a:gd name="connsiteX4" fmla="*/ 127590 w 1648046"/>
              <a:gd name="connsiteY4" fmla="*/ 1924502 h 2009563"/>
              <a:gd name="connsiteX5" fmla="*/ 191386 w 1648046"/>
              <a:gd name="connsiteY5" fmla="*/ 1881972 h 2009563"/>
              <a:gd name="connsiteX6" fmla="*/ 202018 w 1648046"/>
              <a:gd name="connsiteY6" fmla="*/ 1850074 h 2009563"/>
              <a:gd name="connsiteX7" fmla="*/ 265813 w 1648046"/>
              <a:gd name="connsiteY7" fmla="*/ 1828809 h 2009563"/>
              <a:gd name="connsiteX8" fmla="*/ 308344 w 1648046"/>
              <a:gd name="connsiteY8" fmla="*/ 1733116 h 2009563"/>
              <a:gd name="connsiteX9" fmla="*/ 361507 w 1648046"/>
              <a:gd name="connsiteY9" fmla="*/ 1679954 h 2009563"/>
              <a:gd name="connsiteX10" fmla="*/ 382772 w 1648046"/>
              <a:gd name="connsiteY10" fmla="*/ 1658688 h 2009563"/>
              <a:gd name="connsiteX11" fmla="*/ 393404 w 1648046"/>
              <a:gd name="connsiteY11" fmla="*/ 1626791 h 2009563"/>
              <a:gd name="connsiteX12" fmla="*/ 446567 w 1648046"/>
              <a:gd name="connsiteY12" fmla="*/ 1573628 h 2009563"/>
              <a:gd name="connsiteX13" fmla="*/ 467832 w 1648046"/>
              <a:gd name="connsiteY13" fmla="*/ 1509833 h 2009563"/>
              <a:gd name="connsiteX14" fmla="*/ 478465 w 1648046"/>
              <a:gd name="connsiteY14" fmla="*/ 1477935 h 2009563"/>
              <a:gd name="connsiteX15" fmla="*/ 542260 w 1648046"/>
              <a:gd name="connsiteY15" fmla="*/ 1382242 h 2009563"/>
              <a:gd name="connsiteX16" fmla="*/ 563525 w 1648046"/>
              <a:gd name="connsiteY16" fmla="*/ 1350344 h 2009563"/>
              <a:gd name="connsiteX17" fmla="*/ 595423 w 1648046"/>
              <a:gd name="connsiteY17" fmla="*/ 1297181 h 2009563"/>
              <a:gd name="connsiteX18" fmla="*/ 616688 w 1648046"/>
              <a:gd name="connsiteY18" fmla="*/ 1265284 h 2009563"/>
              <a:gd name="connsiteX19" fmla="*/ 648586 w 1648046"/>
              <a:gd name="connsiteY19" fmla="*/ 1254651 h 2009563"/>
              <a:gd name="connsiteX20" fmla="*/ 691116 w 1648046"/>
              <a:gd name="connsiteY20" fmla="*/ 1190856 h 2009563"/>
              <a:gd name="connsiteX21" fmla="*/ 701748 w 1648046"/>
              <a:gd name="connsiteY21" fmla="*/ 1158958 h 2009563"/>
              <a:gd name="connsiteX22" fmla="*/ 733646 w 1648046"/>
              <a:gd name="connsiteY22" fmla="*/ 1148326 h 2009563"/>
              <a:gd name="connsiteX23" fmla="*/ 754911 w 1648046"/>
              <a:gd name="connsiteY23" fmla="*/ 1116428 h 2009563"/>
              <a:gd name="connsiteX24" fmla="*/ 786809 w 1648046"/>
              <a:gd name="connsiteY24" fmla="*/ 1105795 h 2009563"/>
              <a:gd name="connsiteX25" fmla="*/ 818707 w 1648046"/>
              <a:gd name="connsiteY25" fmla="*/ 1073898 h 2009563"/>
              <a:gd name="connsiteX26" fmla="*/ 850604 w 1648046"/>
              <a:gd name="connsiteY26" fmla="*/ 1010102 h 2009563"/>
              <a:gd name="connsiteX27" fmla="*/ 861237 w 1648046"/>
              <a:gd name="connsiteY27" fmla="*/ 978205 h 2009563"/>
              <a:gd name="connsiteX28" fmla="*/ 893134 w 1648046"/>
              <a:gd name="connsiteY28" fmla="*/ 956940 h 2009563"/>
              <a:gd name="connsiteX29" fmla="*/ 946297 w 1648046"/>
              <a:gd name="connsiteY29" fmla="*/ 893144 h 2009563"/>
              <a:gd name="connsiteX30" fmla="*/ 956930 w 1648046"/>
              <a:gd name="connsiteY30" fmla="*/ 861247 h 2009563"/>
              <a:gd name="connsiteX31" fmla="*/ 967562 w 1648046"/>
              <a:gd name="connsiteY31" fmla="*/ 818716 h 2009563"/>
              <a:gd name="connsiteX32" fmla="*/ 999460 w 1648046"/>
              <a:gd name="connsiteY32" fmla="*/ 786819 h 2009563"/>
              <a:gd name="connsiteX33" fmla="*/ 1031358 w 1648046"/>
              <a:gd name="connsiteY33" fmla="*/ 776186 h 2009563"/>
              <a:gd name="connsiteX34" fmla="*/ 1041990 w 1648046"/>
              <a:gd name="connsiteY34" fmla="*/ 744288 h 2009563"/>
              <a:gd name="connsiteX35" fmla="*/ 1052623 w 1648046"/>
              <a:gd name="connsiteY35" fmla="*/ 701758 h 2009563"/>
              <a:gd name="connsiteX36" fmla="*/ 1073888 w 1648046"/>
              <a:gd name="connsiteY36" fmla="*/ 669861 h 2009563"/>
              <a:gd name="connsiteX37" fmla="*/ 1127051 w 1648046"/>
              <a:gd name="connsiteY37" fmla="*/ 563535 h 2009563"/>
              <a:gd name="connsiteX38" fmla="*/ 1158948 w 1648046"/>
              <a:gd name="connsiteY38" fmla="*/ 499740 h 2009563"/>
              <a:gd name="connsiteX39" fmla="*/ 1190846 w 1648046"/>
              <a:gd name="connsiteY39" fmla="*/ 478474 h 2009563"/>
              <a:gd name="connsiteX40" fmla="*/ 1233376 w 1648046"/>
              <a:gd name="connsiteY40" fmla="*/ 404047 h 2009563"/>
              <a:gd name="connsiteX41" fmla="*/ 1275907 w 1648046"/>
              <a:gd name="connsiteY41" fmla="*/ 318986 h 2009563"/>
              <a:gd name="connsiteX42" fmla="*/ 1318437 w 1648046"/>
              <a:gd name="connsiteY42" fmla="*/ 265823 h 2009563"/>
              <a:gd name="connsiteX43" fmla="*/ 1339702 w 1648046"/>
              <a:gd name="connsiteY43" fmla="*/ 233926 h 2009563"/>
              <a:gd name="connsiteX44" fmla="*/ 1371600 w 1648046"/>
              <a:gd name="connsiteY44" fmla="*/ 202028 h 2009563"/>
              <a:gd name="connsiteX45" fmla="*/ 1392865 w 1648046"/>
              <a:gd name="connsiteY45" fmla="*/ 170130 h 2009563"/>
              <a:gd name="connsiteX46" fmla="*/ 1424762 w 1648046"/>
              <a:gd name="connsiteY46" fmla="*/ 159498 h 2009563"/>
              <a:gd name="connsiteX47" fmla="*/ 1435395 w 1648046"/>
              <a:gd name="connsiteY47" fmla="*/ 127600 h 2009563"/>
              <a:gd name="connsiteX48" fmla="*/ 1499190 w 1648046"/>
              <a:gd name="connsiteY48" fmla="*/ 85070 h 2009563"/>
              <a:gd name="connsiteX49" fmla="*/ 1562986 w 1648046"/>
              <a:gd name="connsiteY49" fmla="*/ 53172 h 2009563"/>
              <a:gd name="connsiteX50" fmla="*/ 1573618 w 1648046"/>
              <a:gd name="connsiteY50" fmla="*/ 21274 h 2009563"/>
              <a:gd name="connsiteX51" fmla="*/ 1648046 w 1648046"/>
              <a:gd name="connsiteY51" fmla="*/ 9 h 20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48046" h="2009563">
                <a:moveTo>
                  <a:pt x="0" y="2009563"/>
                </a:moveTo>
                <a:cubicBezTo>
                  <a:pt x="17721" y="2006019"/>
                  <a:pt x="37471" y="2007896"/>
                  <a:pt x="53162" y="1998930"/>
                </a:cubicBezTo>
                <a:cubicBezTo>
                  <a:pt x="64257" y="1992590"/>
                  <a:pt x="64449" y="1975016"/>
                  <a:pt x="74427" y="1967033"/>
                </a:cubicBezTo>
                <a:cubicBezTo>
                  <a:pt x="83179" y="1960032"/>
                  <a:pt x="95692" y="1959944"/>
                  <a:pt x="106325" y="1956400"/>
                </a:cubicBezTo>
                <a:cubicBezTo>
                  <a:pt x="113413" y="1945767"/>
                  <a:pt x="117973" y="1932917"/>
                  <a:pt x="127590" y="1924502"/>
                </a:cubicBezTo>
                <a:cubicBezTo>
                  <a:pt x="146824" y="1907672"/>
                  <a:pt x="191386" y="1881972"/>
                  <a:pt x="191386" y="1881972"/>
                </a:cubicBezTo>
                <a:cubicBezTo>
                  <a:pt x="194930" y="1871339"/>
                  <a:pt x="192898" y="1856588"/>
                  <a:pt x="202018" y="1850074"/>
                </a:cubicBezTo>
                <a:cubicBezTo>
                  <a:pt x="220258" y="1837045"/>
                  <a:pt x="265813" y="1828809"/>
                  <a:pt x="265813" y="1828809"/>
                </a:cubicBezTo>
                <a:cubicBezTo>
                  <a:pt x="279751" y="1786997"/>
                  <a:pt x="281127" y="1764221"/>
                  <a:pt x="308344" y="1733116"/>
                </a:cubicBezTo>
                <a:cubicBezTo>
                  <a:pt x="324847" y="1714256"/>
                  <a:pt x="343786" y="1697675"/>
                  <a:pt x="361507" y="1679954"/>
                </a:cubicBezTo>
                <a:lnTo>
                  <a:pt x="382772" y="1658688"/>
                </a:lnTo>
                <a:cubicBezTo>
                  <a:pt x="386316" y="1648056"/>
                  <a:pt x="386403" y="1635542"/>
                  <a:pt x="393404" y="1626791"/>
                </a:cubicBezTo>
                <a:cubicBezTo>
                  <a:pt x="439479" y="1569197"/>
                  <a:pt x="414669" y="1645399"/>
                  <a:pt x="446567" y="1573628"/>
                </a:cubicBezTo>
                <a:cubicBezTo>
                  <a:pt x="455671" y="1553145"/>
                  <a:pt x="460744" y="1531098"/>
                  <a:pt x="467832" y="1509833"/>
                </a:cubicBezTo>
                <a:cubicBezTo>
                  <a:pt x="471376" y="1499200"/>
                  <a:pt x="472248" y="1487260"/>
                  <a:pt x="478465" y="1477935"/>
                </a:cubicBezTo>
                <a:lnTo>
                  <a:pt x="542260" y="1382242"/>
                </a:lnTo>
                <a:cubicBezTo>
                  <a:pt x="549348" y="1371609"/>
                  <a:pt x="559484" y="1362467"/>
                  <a:pt x="563525" y="1350344"/>
                </a:cubicBezTo>
                <a:cubicBezTo>
                  <a:pt x="581990" y="1294952"/>
                  <a:pt x="562063" y="1338881"/>
                  <a:pt x="595423" y="1297181"/>
                </a:cubicBezTo>
                <a:cubicBezTo>
                  <a:pt x="603406" y="1287203"/>
                  <a:pt x="606710" y="1273267"/>
                  <a:pt x="616688" y="1265284"/>
                </a:cubicBezTo>
                <a:cubicBezTo>
                  <a:pt x="625440" y="1258283"/>
                  <a:pt x="637953" y="1258195"/>
                  <a:pt x="648586" y="1254651"/>
                </a:cubicBezTo>
                <a:cubicBezTo>
                  <a:pt x="662763" y="1233386"/>
                  <a:pt x="683035" y="1215102"/>
                  <a:pt x="691116" y="1190856"/>
                </a:cubicBezTo>
                <a:cubicBezTo>
                  <a:pt x="694660" y="1180223"/>
                  <a:pt x="693823" y="1166883"/>
                  <a:pt x="701748" y="1158958"/>
                </a:cubicBezTo>
                <a:cubicBezTo>
                  <a:pt x="709673" y="1151033"/>
                  <a:pt x="723013" y="1151870"/>
                  <a:pt x="733646" y="1148326"/>
                </a:cubicBezTo>
                <a:cubicBezTo>
                  <a:pt x="740734" y="1137693"/>
                  <a:pt x="744932" y="1124411"/>
                  <a:pt x="754911" y="1116428"/>
                </a:cubicBezTo>
                <a:cubicBezTo>
                  <a:pt x="763663" y="1109426"/>
                  <a:pt x="777483" y="1112012"/>
                  <a:pt x="786809" y="1105795"/>
                </a:cubicBezTo>
                <a:cubicBezTo>
                  <a:pt x="799320" y="1097454"/>
                  <a:pt x="808074" y="1084530"/>
                  <a:pt x="818707" y="1073898"/>
                </a:cubicBezTo>
                <a:cubicBezTo>
                  <a:pt x="845427" y="993732"/>
                  <a:pt x="809386" y="1092537"/>
                  <a:pt x="850604" y="1010102"/>
                </a:cubicBezTo>
                <a:cubicBezTo>
                  <a:pt x="855616" y="1000078"/>
                  <a:pt x="854236" y="986957"/>
                  <a:pt x="861237" y="978205"/>
                </a:cubicBezTo>
                <a:cubicBezTo>
                  <a:pt x="869220" y="968227"/>
                  <a:pt x="883156" y="964923"/>
                  <a:pt x="893134" y="956940"/>
                </a:cubicBezTo>
                <a:cubicBezTo>
                  <a:pt x="914258" y="940041"/>
                  <a:pt x="930786" y="913825"/>
                  <a:pt x="946297" y="893144"/>
                </a:cubicBezTo>
                <a:cubicBezTo>
                  <a:pt x="949841" y="882512"/>
                  <a:pt x="953851" y="872023"/>
                  <a:pt x="956930" y="861247"/>
                </a:cubicBezTo>
                <a:cubicBezTo>
                  <a:pt x="960945" y="847196"/>
                  <a:pt x="960312" y="831404"/>
                  <a:pt x="967562" y="818716"/>
                </a:cubicBezTo>
                <a:cubicBezTo>
                  <a:pt x="975022" y="805661"/>
                  <a:pt x="986949" y="795160"/>
                  <a:pt x="999460" y="786819"/>
                </a:cubicBezTo>
                <a:cubicBezTo>
                  <a:pt x="1008786" y="780602"/>
                  <a:pt x="1020725" y="779730"/>
                  <a:pt x="1031358" y="776186"/>
                </a:cubicBezTo>
                <a:cubicBezTo>
                  <a:pt x="1034902" y="765553"/>
                  <a:pt x="1038911" y="755065"/>
                  <a:pt x="1041990" y="744288"/>
                </a:cubicBezTo>
                <a:cubicBezTo>
                  <a:pt x="1046004" y="730237"/>
                  <a:pt x="1046867" y="715189"/>
                  <a:pt x="1052623" y="701758"/>
                </a:cubicBezTo>
                <a:cubicBezTo>
                  <a:pt x="1057657" y="690013"/>
                  <a:pt x="1066800" y="680493"/>
                  <a:pt x="1073888" y="669861"/>
                </a:cubicBezTo>
                <a:cubicBezTo>
                  <a:pt x="1100757" y="589253"/>
                  <a:pt x="1081704" y="623997"/>
                  <a:pt x="1127051" y="563535"/>
                </a:cubicBezTo>
                <a:cubicBezTo>
                  <a:pt x="1135699" y="537591"/>
                  <a:pt x="1138336" y="520352"/>
                  <a:pt x="1158948" y="499740"/>
                </a:cubicBezTo>
                <a:cubicBezTo>
                  <a:pt x="1167984" y="490704"/>
                  <a:pt x="1180213" y="485563"/>
                  <a:pt x="1190846" y="478474"/>
                </a:cubicBezTo>
                <a:cubicBezTo>
                  <a:pt x="1210027" y="449702"/>
                  <a:pt x="1219886" y="437772"/>
                  <a:pt x="1233376" y="404047"/>
                </a:cubicBezTo>
                <a:cubicBezTo>
                  <a:pt x="1265956" y="322596"/>
                  <a:pt x="1235148" y="359743"/>
                  <a:pt x="1275907" y="318986"/>
                </a:cubicBezTo>
                <a:cubicBezTo>
                  <a:pt x="1296605" y="256888"/>
                  <a:pt x="1270344" y="313915"/>
                  <a:pt x="1318437" y="265823"/>
                </a:cubicBezTo>
                <a:cubicBezTo>
                  <a:pt x="1327473" y="256787"/>
                  <a:pt x="1331521" y="243743"/>
                  <a:pt x="1339702" y="233926"/>
                </a:cubicBezTo>
                <a:cubicBezTo>
                  <a:pt x="1349328" y="222374"/>
                  <a:pt x="1361974" y="213580"/>
                  <a:pt x="1371600" y="202028"/>
                </a:cubicBezTo>
                <a:cubicBezTo>
                  <a:pt x="1379781" y="192211"/>
                  <a:pt x="1382886" y="178113"/>
                  <a:pt x="1392865" y="170130"/>
                </a:cubicBezTo>
                <a:cubicBezTo>
                  <a:pt x="1401616" y="163129"/>
                  <a:pt x="1414130" y="163042"/>
                  <a:pt x="1424762" y="159498"/>
                </a:cubicBezTo>
                <a:cubicBezTo>
                  <a:pt x="1428306" y="148865"/>
                  <a:pt x="1427470" y="135525"/>
                  <a:pt x="1435395" y="127600"/>
                </a:cubicBezTo>
                <a:cubicBezTo>
                  <a:pt x="1453467" y="109528"/>
                  <a:pt x="1477925" y="99247"/>
                  <a:pt x="1499190" y="85070"/>
                </a:cubicBezTo>
                <a:cubicBezTo>
                  <a:pt x="1540413" y="57588"/>
                  <a:pt x="1518966" y="67846"/>
                  <a:pt x="1562986" y="53172"/>
                </a:cubicBezTo>
                <a:cubicBezTo>
                  <a:pt x="1566530" y="42539"/>
                  <a:pt x="1564498" y="27788"/>
                  <a:pt x="1573618" y="21274"/>
                </a:cubicBezTo>
                <a:cubicBezTo>
                  <a:pt x="1604958" y="-1112"/>
                  <a:pt x="1620661" y="9"/>
                  <a:pt x="1648046" y="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3568" y="51571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Glue is not spread to 3rd row pads 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32040" y="51571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Glue looks spread to under the 3rd row pads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24" name="フリーフォーム 23"/>
          <p:cNvSpPr/>
          <p:nvPr/>
        </p:nvSpPr>
        <p:spPr>
          <a:xfrm>
            <a:off x="4776952" y="4035972"/>
            <a:ext cx="646386" cy="394473"/>
          </a:xfrm>
          <a:custGeom>
            <a:avLst/>
            <a:gdLst>
              <a:gd name="connsiteX0" fmla="*/ 646386 w 646386"/>
              <a:gd name="connsiteY0" fmla="*/ 0 h 394473"/>
              <a:gd name="connsiteX1" fmla="*/ 567558 w 646386"/>
              <a:gd name="connsiteY1" fmla="*/ 47297 h 394473"/>
              <a:gd name="connsiteX2" fmla="*/ 488731 w 646386"/>
              <a:gd name="connsiteY2" fmla="*/ 126125 h 394473"/>
              <a:gd name="connsiteX3" fmla="*/ 394138 w 646386"/>
              <a:gd name="connsiteY3" fmla="*/ 157656 h 394473"/>
              <a:gd name="connsiteX4" fmla="*/ 346841 w 646386"/>
              <a:gd name="connsiteY4" fmla="*/ 204952 h 394473"/>
              <a:gd name="connsiteX5" fmla="*/ 252248 w 646386"/>
              <a:gd name="connsiteY5" fmla="*/ 252249 h 394473"/>
              <a:gd name="connsiteX6" fmla="*/ 141889 w 646386"/>
              <a:gd name="connsiteY6" fmla="*/ 331076 h 394473"/>
              <a:gd name="connsiteX7" fmla="*/ 0 w 646386"/>
              <a:gd name="connsiteY7" fmla="*/ 394138 h 39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386" h="394473">
                <a:moveTo>
                  <a:pt x="646386" y="0"/>
                </a:moveTo>
                <a:cubicBezTo>
                  <a:pt x="620110" y="15766"/>
                  <a:pt x="590824" y="27355"/>
                  <a:pt x="567558" y="47297"/>
                </a:cubicBezTo>
                <a:cubicBezTo>
                  <a:pt x="493986" y="110359"/>
                  <a:pt x="583323" y="84084"/>
                  <a:pt x="488731" y="126125"/>
                </a:cubicBezTo>
                <a:cubicBezTo>
                  <a:pt x="458359" y="139624"/>
                  <a:pt x="394138" y="157656"/>
                  <a:pt x="394138" y="157656"/>
                </a:cubicBezTo>
                <a:cubicBezTo>
                  <a:pt x="378372" y="173421"/>
                  <a:pt x="365392" y="192585"/>
                  <a:pt x="346841" y="204952"/>
                </a:cubicBezTo>
                <a:cubicBezTo>
                  <a:pt x="204632" y="299758"/>
                  <a:pt x="401096" y="128211"/>
                  <a:pt x="252248" y="252249"/>
                </a:cubicBezTo>
                <a:cubicBezTo>
                  <a:pt x="108928" y="371680"/>
                  <a:pt x="308593" y="231054"/>
                  <a:pt x="141889" y="331076"/>
                </a:cubicBezTo>
                <a:cubicBezTo>
                  <a:pt x="22211" y="402883"/>
                  <a:pt x="90170" y="394138"/>
                  <a:pt x="0" y="3941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51997" y="1736675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Glue line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3036777" y="2036044"/>
            <a:ext cx="1015220" cy="746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132117" y="1921341"/>
            <a:ext cx="1600123" cy="2671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矢印 30"/>
          <p:cNvSpPr/>
          <p:nvPr/>
        </p:nvSpPr>
        <p:spPr>
          <a:xfrm rot="18584016">
            <a:off x="1411228" y="4586902"/>
            <a:ext cx="625339" cy="33039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 rot="18584016">
            <a:off x="5083294" y="4315555"/>
            <a:ext cx="625339" cy="33039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1013" y="3159394"/>
            <a:ext cx="155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glue part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04217" y="3156734"/>
            <a:ext cx="155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glue part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43114" r="9505" b="5803"/>
          <a:stretch/>
        </p:blipFill>
        <p:spPr bwMode="auto">
          <a:xfrm>
            <a:off x="604266" y="1567342"/>
            <a:ext cx="7928174" cy="33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Pull force result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48063" y="5108991"/>
            <a:ext cx="319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PA2 side, pull force value is enough for requirement.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59832" y="31312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5.0±2.1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85968" y="31312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7.5</a:t>
            </a:r>
            <a:r>
              <a:rPr kumimoji="1" lang="en-US" altLang="ja-JP" dirty="0" smtClean="0"/>
              <a:t>±0.8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7624" y="1443167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PA1 w/ correction factor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64088" y="1428194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PA2 w/ correction factor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09579" y="1878478"/>
            <a:ext cx="17105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Efficiency 100%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17388" y="1871476"/>
            <a:ext cx="17105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Efficiency 99%</a:t>
            </a:r>
            <a:endParaRPr kumimoji="1" lang="ja-JP" altLang="en-US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945269" y="5118636"/>
            <a:ext cx="3482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ull </a:t>
            </a:r>
            <a:r>
              <a:rPr lang="en-US" altLang="ja-JP" dirty="0"/>
              <a:t>force is too low (less than 4g) at </a:t>
            </a:r>
            <a:r>
              <a:rPr lang="en-US" altLang="ja-JP" dirty="0" smtClean="0"/>
              <a:t>some pads, </a:t>
            </a:r>
            <a:r>
              <a:rPr lang="en-US" altLang="ja-JP" dirty="0"/>
              <a:t>because of bad glue </a:t>
            </a:r>
            <a:r>
              <a:rPr lang="en-US" altLang="ja-JP" dirty="0" smtClean="0"/>
              <a:t>condition.</a:t>
            </a:r>
            <a:endParaRPr lang="en-US" altLang="ja-JP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48264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59832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561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Pad width V.S. pull force of PA2</a:t>
            </a:r>
            <a:endParaRPr kumimoji="1" lang="ja-JP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8809" r="32140" b="8809"/>
          <a:stretch/>
        </p:blipFill>
        <p:spPr bwMode="auto">
          <a:xfrm>
            <a:off x="107504" y="1484784"/>
            <a:ext cx="5486400" cy="518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563888" y="170080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Width &lt; </a:t>
            </a:r>
            <a:r>
              <a:rPr kumimoji="1" lang="en-US" altLang="ja-JP" dirty="0" smtClean="0"/>
              <a:t>27 </a:t>
            </a:r>
            <a:r>
              <a:rPr lang="en-US" altLang="ja-JP" dirty="0"/>
              <a:t>u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63888" y="2123564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27 </a:t>
            </a:r>
            <a:r>
              <a:rPr lang="en-US" altLang="ja-JP" dirty="0"/>
              <a:t>u</a:t>
            </a:r>
            <a:r>
              <a:rPr kumimoji="1" lang="en-US" altLang="ja-JP" dirty="0" smtClean="0"/>
              <a:t>m 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Width &lt;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29 </a:t>
            </a:r>
            <a:r>
              <a:rPr lang="en-US" altLang="ja-JP" dirty="0"/>
              <a:t>u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63888" y="2555612"/>
            <a:ext cx="3087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29 </a:t>
            </a:r>
            <a:r>
              <a:rPr lang="en-US" altLang="ja-JP" dirty="0"/>
              <a:t>u</a:t>
            </a:r>
            <a:r>
              <a:rPr kumimoji="1" lang="en-US" altLang="ja-JP" dirty="0" smtClean="0"/>
              <a:t>m 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Width </a:t>
            </a:r>
            <a:r>
              <a:rPr kumimoji="1" lang="en-US" altLang="ja-JP" dirty="0" smtClean="0"/>
              <a:t>&lt; 30 </a:t>
            </a:r>
            <a:r>
              <a:rPr kumimoji="1" lang="en-US" altLang="ja-JP" dirty="0" smtClean="0"/>
              <a:t>um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63888" y="2987660"/>
            <a:ext cx="3087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30 </a:t>
            </a:r>
            <a:r>
              <a:rPr kumimoji="1" lang="en-US" altLang="ja-JP" dirty="0" smtClean="0"/>
              <a:t>um 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Width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51648" y="4765706"/>
            <a:ext cx="36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Pad width = </a:t>
            </a:r>
            <a:r>
              <a:rPr lang="en-US" altLang="ja-JP" dirty="0" smtClean="0"/>
              <a:t>27 </a:t>
            </a:r>
            <a:r>
              <a:rPr lang="en-US" altLang="ja-JP" dirty="0" smtClean="0"/>
              <a:t>to </a:t>
            </a:r>
            <a:r>
              <a:rPr lang="en-US" altLang="ja-JP" dirty="0" smtClean="0"/>
              <a:t>29 </a:t>
            </a:r>
            <a:r>
              <a:rPr lang="en-US" altLang="ja-JP" dirty="0" smtClean="0"/>
              <a:t>um, pull force looks not so bad.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7984" y="65160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468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Bonding foot condition V.S. pull force of PA2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8809" r="30549" b="9560"/>
          <a:stretch/>
        </p:blipFill>
        <p:spPr bwMode="auto">
          <a:xfrm>
            <a:off x="135299" y="1475137"/>
            <a:ext cx="5596759" cy="513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63888" y="168164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PA</a:t>
            </a:r>
            <a:r>
              <a:rPr kumimoji="1" lang="en-US" altLang="ja-JP" dirty="0" smtClean="0"/>
              <a:t> side lift off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2123564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APV</a:t>
            </a:r>
            <a:r>
              <a:rPr kumimoji="1" lang="en-US" altLang="ja-JP" dirty="0" smtClean="0"/>
              <a:t> side lift off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257137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PA</a:t>
            </a:r>
            <a:r>
              <a:rPr kumimoji="1" lang="en-US" altLang="ja-JP" dirty="0" smtClean="0"/>
              <a:t> side neck broken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3888" y="3003426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APV</a:t>
            </a:r>
            <a:r>
              <a:rPr kumimoji="1" lang="en-US" altLang="ja-JP" dirty="0" smtClean="0"/>
              <a:t> side neck broken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65160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 force (g)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419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503</Words>
  <Application>Microsoft Office PowerPoint</Application>
  <PresentationFormat>画面に合わせる (4:3)</PresentationFormat>
  <Paragraphs>87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Bonding study of wrapping part  of PA1/2 </vt:lpstr>
      <vt:lpstr>Materials</vt:lpstr>
      <vt:lpstr>Bonding condition</vt:lpstr>
      <vt:lpstr>Pad width</vt:lpstr>
      <vt:lpstr>Wrapping condition</vt:lpstr>
      <vt:lpstr>Wrapping condition</vt:lpstr>
      <vt:lpstr>Pull force result</vt:lpstr>
      <vt:lpstr>Pad width V.S. pull force of PA2</vt:lpstr>
      <vt:lpstr>Bonding foot condition V.S. pull force of PA2</vt:lpstr>
      <vt:lpstr>PA1 pull force VS pad width and bonding foot condition</vt:lpstr>
      <vt:lpstr>Conclusion</vt:lpstr>
      <vt:lpstr>Raw pull force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PA1/2 pad size V.S. pull force test</dc:title>
  <dc:creator>Tomoko Iwashita</dc:creator>
  <cp:lastModifiedBy>Tomoko Iwashita</cp:lastModifiedBy>
  <cp:revision>56</cp:revision>
  <dcterms:created xsi:type="dcterms:W3CDTF">2015-01-13T06:04:36Z</dcterms:created>
  <dcterms:modified xsi:type="dcterms:W3CDTF">2015-01-23T08:20:58Z</dcterms:modified>
</cp:coreProperties>
</file>