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375" r:id="rId4"/>
    <p:sldId id="376" r:id="rId5"/>
    <p:sldId id="381" r:id="rId6"/>
    <p:sldId id="390" r:id="rId7"/>
    <p:sldId id="386" r:id="rId8"/>
    <p:sldId id="377" r:id="rId9"/>
    <p:sldId id="391" r:id="rId10"/>
    <p:sldId id="392" r:id="rId11"/>
    <p:sldId id="393" r:id="rId12"/>
    <p:sldId id="384" r:id="rId13"/>
    <p:sldId id="380" r:id="rId14"/>
  </p:sldIdLst>
  <p:sldSz cx="9144000" cy="6858000" type="screen4x3"/>
  <p:notesSz cx="9875838" cy="6670675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CCFF"/>
    <a:srgbClr val="66FFFF"/>
    <a:srgbClr val="0099FF"/>
    <a:srgbClr val="2A1BEB"/>
    <a:srgbClr val="00FF00"/>
    <a:srgbClr val="DBD9E7"/>
    <a:srgbClr val="AFAFFF"/>
    <a:srgbClr val="797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64" autoAdjust="0"/>
  </p:normalViewPr>
  <p:slideViewPr>
    <p:cSldViewPr>
      <p:cViewPr>
        <p:scale>
          <a:sx n="75" d="100"/>
          <a:sy n="75" d="100"/>
        </p:scale>
        <p:origin x="-295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102"/>
      </p:cViewPr>
      <p:guideLst>
        <p:guide orient="horz" pos="2102"/>
        <p:guide pos="31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2BC351F-6E91-460D-BE32-C19826B487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0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0063"/>
            <a:ext cx="3335338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03D7F9-FAF6-443E-B929-0F0EFB9553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6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89624-3956-4CD4-B125-7C25D80E57E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349" y="3168517"/>
            <a:ext cx="7901141" cy="3001695"/>
          </a:xfrm>
          <a:prstGeom prst="rect">
            <a:avLst/>
          </a:prstGeom>
          <a:noFill/>
          <a:ln/>
        </p:spPr>
        <p:txBody>
          <a:bodyPr lIns="91998" tIns="45999" rIns="91998" bIns="45999"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623175" cy="1752600"/>
          </a:xfrm>
        </p:spPr>
        <p:txBody>
          <a:bodyPr/>
          <a:lstStyle>
            <a:lvl1pPr>
              <a:defRPr sz="3800" baseline="0">
                <a:solidFill>
                  <a:srgbClr val="2A1BEB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solidFill>
                  <a:srgbClr val="B1EBA5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modificar el estilo de subtítulo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0A9A-8E4E-4AFB-9D1A-F003B1F357B4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6073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6073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49CD-1180-4CB2-9AF6-62624542419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0BD-82AF-4BA6-8AF4-E2685C1A08B2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533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6FE4F4B8-546B-4655-8B7D-7E5F0E211980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67056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9297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r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1155700"/>
          </a:xfrm>
        </p:spPr>
        <p:txBody>
          <a:bodyPr/>
          <a:lstStyle>
            <a:lvl1pPr>
              <a:defRPr sz="3600" cap="none" baseline="0">
                <a:solidFill>
                  <a:srgbClr val="AFAFFF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/>
          <a:lstStyle>
            <a:lvl1pPr>
              <a:buFont typeface="Calibri" pitchFamily="34" charset="0"/>
              <a:buChar char="—"/>
              <a:defRPr/>
            </a:lvl1pPr>
            <a:lvl2pPr>
              <a:buFont typeface="Calibri" pitchFamily="34" charset="0"/>
              <a:buChar char="_"/>
              <a:defRPr baseline="0">
                <a:solidFill>
                  <a:srgbClr val="AFAFFF"/>
                </a:solidFill>
              </a:defRPr>
            </a:lvl2pPr>
            <a:lvl3pPr marL="671512" indent="0">
              <a:buNone/>
              <a:defRPr/>
            </a:lvl3pPr>
            <a:lvl4pPr marL="1366837" indent="-342900">
              <a:buClr>
                <a:schemeClr val="tx1"/>
              </a:buClr>
              <a:buFont typeface="Wingdings" pitchFamily="2" charset="2"/>
              <a:buChar char="Ø"/>
              <a:defRPr baseline="0">
                <a:solidFill>
                  <a:srgbClr val="2A1BEB"/>
                </a:solidFill>
              </a:defRPr>
            </a:lvl4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1558" y="6340512"/>
            <a:ext cx="533400" cy="457200"/>
          </a:xfrm>
          <a:ln/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350560"/>
            <a:ext cx="6629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pic>
        <p:nvPicPr>
          <p:cNvPr id="7" name="Picture 9" descr="ifc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0" y="144627"/>
            <a:ext cx="863600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1BB1-A4E5-4CEC-B091-8ACFFDAEC89A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DE43-9046-40B6-9ECD-6CF60B9EE82C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1DB-E64A-4CB6-B58B-2F2F71CA86DB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81D0-A6CF-4285-99E9-6602BDE09BB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9B5E-57AA-4CCE-B6AB-07EDB346C16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5902-2274-4511-8B80-8B310CDDAAD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03AD-C0A3-401B-8E6F-D73B23F9D791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72000" y="72000"/>
            <a:ext cx="9000000" cy="633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AFA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cambiar el estilo de título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modificar el estilo de texto del patrón</a:t>
            </a:r>
          </a:p>
          <a:p>
            <a:pPr lvl="1"/>
            <a:r>
              <a:rPr lang="es-ES_tradnl" altLang="en-US" dirty="0" smtClean="0"/>
              <a:t>Segundo nivel</a:t>
            </a:r>
          </a:p>
          <a:p>
            <a:pPr lvl="2"/>
            <a:r>
              <a:rPr lang="es-ES_tradnl" altLang="en-US" dirty="0" smtClean="0"/>
              <a:t>Tercer nivel</a:t>
            </a:r>
          </a:p>
          <a:p>
            <a:pPr lvl="3"/>
            <a:r>
              <a:rPr lang="es-ES_tradnl" altLang="en-US" dirty="0" smtClean="0"/>
              <a:t>Cuarto nivel</a:t>
            </a:r>
          </a:p>
          <a:p>
            <a:pPr lvl="4"/>
            <a:r>
              <a:rPr lang="es-ES_tradnl" altLang="en-US" dirty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1952" y="631455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baseline="0">
                <a:solidFill>
                  <a:srgbClr val="7030A0"/>
                </a:solidFill>
                <a:latin typeface="+mn-lt"/>
              </a:defRPr>
            </a:lvl1pPr>
          </a:lstStyle>
          <a:p>
            <a:pPr>
              <a:defRPr/>
            </a:pPr>
            <a:fld id="{729B781D-1B07-4E9C-8182-19D4D52035FB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cap="none" baseline="0" smtClean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aseline="0">
          <a:solidFill>
            <a:srgbClr val="AFAFF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3E58"/>
        </a:buClr>
        <a:buSzPct val="65000"/>
        <a:buFont typeface="Wingdings" pitchFamily="2" charset="2"/>
        <a:buChar char="n"/>
        <a:defRPr sz="3000">
          <a:solidFill>
            <a:srgbClr val="0E3E58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47A4E3"/>
        </a:buClr>
        <a:buSzPct val="60000"/>
        <a:buFont typeface="Wingdings" pitchFamily="2" charset="2"/>
        <a:buChar char="q"/>
        <a:defRPr sz="2600">
          <a:solidFill>
            <a:srgbClr val="2A1BEB"/>
          </a:solidFill>
          <a:latin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A1BEB"/>
        </a:buClr>
        <a:buSzPct val="65000"/>
        <a:buFont typeface="Wingdings" pitchFamily="2" charset="2"/>
        <a:buChar char="n"/>
        <a:defRPr sz="2200">
          <a:solidFill>
            <a:srgbClr val="2A1BEB"/>
          </a:solidFill>
          <a:latin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63" y="0"/>
            <a:ext cx="8785237" cy="1676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Readiness of the FOS monitor for the thermal mock-up and recent activities.</a:t>
            </a:r>
            <a:r>
              <a:rPr lang="en-US" sz="3600" dirty="0">
                <a:solidFill>
                  <a:srgbClr val="00B0F0"/>
                </a:solidFill>
              </a:rPr>
              <a:t/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> </a:t>
            </a:r>
            <a:r>
              <a:rPr lang="en-US" sz="3200" dirty="0">
                <a:solidFill>
                  <a:srgbClr val="DBD9E7"/>
                </a:solidFill>
              </a:rPr>
              <a:t/>
            </a:r>
            <a:br>
              <a:rPr lang="en-US" sz="3200" dirty="0">
                <a:solidFill>
                  <a:srgbClr val="DBD9E7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/>
            </a:r>
            <a:br>
              <a:rPr lang="en-US" sz="3200" dirty="0" smtClean="0">
                <a:solidFill>
                  <a:srgbClr val="DBD9E7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>PRAGUE</a:t>
            </a:r>
            <a:r>
              <a:rPr lang="en-US" sz="3200" noProof="0" dirty="0" smtClean="0">
                <a:solidFill>
                  <a:srgbClr val="DBD9E7"/>
                </a:solidFill>
              </a:rPr>
              <a:t>, January 7</a:t>
            </a:r>
            <a:r>
              <a:rPr lang="en-US" sz="3200" baseline="30000" noProof="0" dirty="0" smtClean="0">
                <a:solidFill>
                  <a:srgbClr val="DBD9E7"/>
                </a:solidFill>
              </a:rPr>
              <a:t>th</a:t>
            </a:r>
            <a:r>
              <a:rPr lang="en-US" sz="3200" noProof="0" dirty="0" smtClean="0">
                <a:solidFill>
                  <a:srgbClr val="DBD9E7"/>
                </a:solidFill>
              </a:rPr>
              <a:t> </a:t>
            </a:r>
            <a:r>
              <a:rPr lang="en-US" sz="3200" dirty="0">
                <a:solidFill>
                  <a:srgbClr val="DBD9E7"/>
                </a:solidFill>
              </a:rPr>
              <a:t>V</a:t>
            </a:r>
            <a:r>
              <a:rPr lang="en-US" sz="3200" noProof="0" dirty="0" smtClean="0">
                <a:solidFill>
                  <a:srgbClr val="DBD9E7"/>
                </a:solidFill>
              </a:rPr>
              <a:t>XD  Workshop</a:t>
            </a:r>
            <a:r>
              <a:rPr lang="en-US" sz="3600" noProof="0" dirty="0"/>
              <a:t/>
            </a:r>
            <a:br>
              <a:rPr lang="en-US" sz="3600" noProof="0" dirty="0"/>
            </a:br>
            <a:r>
              <a:rPr lang="en-US" sz="3600" noProof="0" dirty="0" smtClean="0"/>
              <a:t/>
            </a:r>
            <a:br>
              <a:rPr lang="en-US" sz="3600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		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3617236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E. </a:t>
            </a:r>
            <a:r>
              <a:rPr lang="en-US" sz="2400" i="0" dirty="0" err="1" smtClean="0"/>
              <a:t>Currás</a:t>
            </a:r>
            <a:r>
              <a:rPr lang="en-US" sz="2400" i="0" dirty="0" smtClean="0"/>
              <a:t>, D. </a:t>
            </a:r>
            <a:r>
              <a:rPr lang="en-US" sz="2400" i="0" dirty="0" err="1" smtClean="0"/>
              <a:t>Moya</a:t>
            </a:r>
            <a:r>
              <a:rPr lang="en-US" sz="2400" i="0" dirty="0" smtClean="0"/>
              <a:t>, I. Vila, A. L. </a:t>
            </a:r>
            <a:r>
              <a:rPr lang="en-US" sz="2400" i="0" dirty="0" err="1" smtClean="0"/>
              <a:t>Virto</a:t>
            </a:r>
            <a:r>
              <a:rPr lang="en-US" sz="2400" i="0" dirty="0" smtClean="0"/>
              <a:t>., </a:t>
            </a:r>
            <a:r>
              <a:rPr lang="en-US" sz="2400" i="0" dirty="0" err="1" smtClean="0"/>
              <a:t>J.González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rgbClr val="AFAFFF"/>
                </a:solidFill>
              </a:rPr>
              <a:t>Instituto de Física de Cantabria (</a:t>
            </a:r>
            <a:r>
              <a:rPr lang="en-US" i="0" dirty="0" err="1" smtClean="0">
                <a:solidFill>
                  <a:srgbClr val="AFAFFF"/>
                </a:solidFill>
              </a:rPr>
              <a:t>CSIC-UC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4637909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G. </a:t>
            </a:r>
            <a:r>
              <a:rPr lang="en-US" sz="2400" i="0" dirty="0" err="1" smtClean="0"/>
              <a:t>Carrión</a:t>
            </a:r>
            <a:r>
              <a:rPr lang="en-US" sz="2400" i="0" dirty="0" smtClean="0"/>
              <a:t>, M. </a:t>
            </a:r>
            <a:r>
              <a:rPr lang="en-US" sz="2400" i="0" dirty="0" err="1" smtClean="0"/>
              <a:t>Frövel</a:t>
            </a:r>
            <a:r>
              <a:rPr lang="en-US" sz="2400" i="0" dirty="0" smtClean="0"/>
              <a:t>.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err="1" smtClean="0">
                <a:solidFill>
                  <a:srgbClr val="AFAFFF"/>
                </a:solidFill>
              </a:rPr>
              <a:t>Instituto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Nacional</a:t>
            </a:r>
            <a:r>
              <a:rPr lang="en-US" i="0" dirty="0" smtClean="0">
                <a:solidFill>
                  <a:srgbClr val="AFAFFF"/>
                </a:solidFill>
              </a:rPr>
              <a:t> de </a:t>
            </a:r>
            <a:r>
              <a:rPr lang="en-US" i="0" dirty="0" err="1" smtClean="0">
                <a:solidFill>
                  <a:srgbClr val="AFAFFF"/>
                </a:solidFill>
              </a:rPr>
              <a:t>Técnica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Aeronautica</a:t>
            </a:r>
            <a:r>
              <a:rPr lang="en-US" i="0" dirty="0" smtClean="0">
                <a:solidFill>
                  <a:srgbClr val="AFAFFF"/>
                </a:solidFill>
              </a:rPr>
              <a:t> (</a:t>
            </a:r>
            <a:r>
              <a:rPr lang="en-US" i="0" dirty="0" err="1" smtClean="0">
                <a:solidFill>
                  <a:srgbClr val="AFAFFF"/>
                </a:solidFill>
              </a:rPr>
              <a:t>INTA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774700"/>
          </a:xfrm>
        </p:spPr>
        <p:txBody>
          <a:bodyPr/>
          <a:lstStyle/>
          <a:p>
            <a:r>
              <a:rPr lang="es-ES_tradnl" dirty="0" err="1" smtClean="0"/>
              <a:t>Connection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fibers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10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3352800"/>
          </a:xfrm>
        </p:spPr>
        <p:txBody>
          <a:bodyPr/>
          <a:lstStyle/>
          <a:p>
            <a:r>
              <a:rPr lang="en-US" sz="2700" dirty="0" smtClean="0"/>
              <a:t>Studding two possibilities :  FC-APC vs LC-APC</a:t>
            </a:r>
          </a:p>
          <a:p>
            <a:r>
              <a:rPr lang="en-US" sz="2700" dirty="0" smtClean="0"/>
              <a:t>Size : LC-APC seems better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r>
              <a:rPr lang="en-US" sz="2700" dirty="0" smtClean="0"/>
              <a:t>For LC-APC connectors you can buy multiple LC-APC matting sleeve ( not in the case of FC-APC)</a:t>
            </a:r>
          </a:p>
          <a:p>
            <a:r>
              <a:rPr lang="en-US" sz="2700" dirty="0" smtClean="0"/>
              <a:t>LC-</a:t>
            </a:r>
            <a:r>
              <a:rPr lang="en-US" sz="2700" dirty="0" err="1" smtClean="0"/>
              <a:t>APC</a:t>
            </a:r>
            <a:r>
              <a:rPr lang="en-US" sz="2700" dirty="0" smtClean="0"/>
              <a:t> </a:t>
            </a:r>
            <a:r>
              <a:rPr lang="en-US" sz="2700" dirty="0" smtClean="0"/>
              <a:t>interconnection </a:t>
            </a:r>
            <a:r>
              <a:rPr lang="en-US" sz="2700" dirty="0" smtClean="0"/>
              <a:t>more simple ( without thread or </a:t>
            </a:r>
            <a:r>
              <a:rPr lang="en-US" sz="2700" dirty="0" smtClean="0"/>
              <a:t>connector key</a:t>
            </a:r>
            <a:r>
              <a:rPr lang="en-US" sz="2700" dirty="0" smtClean="0"/>
              <a:t>)</a:t>
            </a:r>
            <a:endParaRPr lang="en-US" sz="2700" dirty="0" smtClean="0"/>
          </a:p>
          <a:p>
            <a:endParaRPr lang="en-US" sz="2800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b="15927"/>
          <a:stretch/>
        </p:blipFill>
        <p:spPr>
          <a:xfrm>
            <a:off x="210457" y="2124000"/>
            <a:ext cx="5638800" cy="2340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 rot="1020000">
            <a:off x="1064637" y="4294723"/>
            <a:ext cx="2364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FC-APC </a:t>
            </a:r>
            <a:r>
              <a:rPr lang="es-ES_tradnl" dirty="0" err="1" smtClean="0"/>
              <a:t>connectors</a:t>
            </a:r>
            <a:endParaRPr lang="en-US" dirty="0"/>
          </a:p>
        </p:txBody>
      </p:sp>
      <p:cxnSp>
        <p:nvCxnSpPr>
          <p:cNvPr id="10" name="9 Conector recto de flecha"/>
          <p:cNvCxnSpPr>
            <a:stCxn id="7" idx="0"/>
          </p:cNvCxnSpPr>
          <p:nvPr/>
        </p:nvCxnSpPr>
        <p:spPr bwMode="auto">
          <a:xfrm flipH="1" flipV="1">
            <a:off x="1524000" y="3505200"/>
            <a:ext cx="772300" cy="79692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11 Conector recto de flecha"/>
          <p:cNvCxnSpPr>
            <a:stCxn id="7" idx="0"/>
          </p:cNvCxnSpPr>
          <p:nvPr/>
        </p:nvCxnSpPr>
        <p:spPr bwMode="auto">
          <a:xfrm flipV="1">
            <a:off x="2296300" y="4191000"/>
            <a:ext cx="1742300" cy="11112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12 CuadroTexto"/>
          <p:cNvSpPr txBox="1"/>
          <p:nvPr/>
        </p:nvSpPr>
        <p:spPr>
          <a:xfrm rot="840000">
            <a:off x="2856429" y="1954722"/>
            <a:ext cx="2364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LC-APC </a:t>
            </a:r>
            <a:r>
              <a:rPr lang="es-ES_tradnl" dirty="0" err="1" smtClean="0"/>
              <a:t>connectors</a:t>
            </a:r>
            <a:endParaRPr lang="en-US" dirty="0"/>
          </a:p>
        </p:txBody>
      </p:sp>
      <p:cxnSp>
        <p:nvCxnSpPr>
          <p:cNvPr id="15" name="14 Conector recto de flecha"/>
          <p:cNvCxnSpPr>
            <a:stCxn id="13" idx="2"/>
          </p:cNvCxnSpPr>
          <p:nvPr/>
        </p:nvCxnSpPr>
        <p:spPr bwMode="auto">
          <a:xfrm flipH="1">
            <a:off x="2438400" y="2288248"/>
            <a:ext cx="1559248" cy="150152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16 Conector recto de flecha"/>
          <p:cNvCxnSpPr>
            <a:stCxn id="13" idx="2"/>
          </p:cNvCxnSpPr>
          <p:nvPr/>
        </p:nvCxnSpPr>
        <p:spPr bwMode="auto">
          <a:xfrm>
            <a:off x="3997648" y="2288248"/>
            <a:ext cx="879152" cy="759752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5025" r="12397" b="7640"/>
          <a:stretch/>
        </p:blipFill>
        <p:spPr>
          <a:xfrm>
            <a:off x="5638800" y="1586428"/>
            <a:ext cx="3124200" cy="3220329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 rot="840000">
            <a:off x="268939" y="2112157"/>
            <a:ext cx="13764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Matting</a:t>
            </a:r>
          </a:p>
          <a:p>
            <a:r>
              <a:rPr lang="en-US" dirty="0" smtClean="0"/>
              <a:t>sleeves</a:t>
            </a:r>
            <a:endParaRPr lang="en-US" dirty="0"/>
          </a:p>
        </p:txBody>
      </p:sp>
      <p:cxnSp>
        <p:nvCxnSpPr>
          <p:cNvPr id="21" name="20 Conector recto de flecha"/>
          <p:cNvCxnSpPr>
            <a:stCxn id="19" idx="3"/>
          </p:cNvCxnSpPr>
          <p:nvPr/>
        </p:nvCxnSpPr>
        <p:spPr bwMode="auto">
          <a:xfrm>
            <a:off x="1624918" y="2604893"/>
            <a:ext cx="1542532" cy="31655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22 Conector recto de flecha"/>
          <p:cNvCxnSpPr>
            <a:stCxn id="19" idx="3"/>
          </p:cNvCxnSpPr>
          <p:nvPr/>
        </p:nvCxnSpPr>
        <p:spPr bwMode="auto">
          <a:xfrm>
            <a:off x="1624918" y="2604893"/>
            <a:ext cx="1118282" cy="59169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270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774700"/>
          </a:xfrm>
        </p:spPr>
        <p:txBody>
          <a:bodyPr/>
          <a:lstStyle/>
          <a:p>
            <a:r>
              <a:rPr lang="es-ES_tradnl" dirty="0" err="1" smtClean="0"/>
              <a:t>Connection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fibers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11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914400"/>
          </a:xfrm>
        </p:spPr>
        <p:txBody>
          <a:bodyPr/>
          <a:lstStyle/>
          <a:p>
            <a:r>
              <a:rPr lang="en-US" sz="2800" dirty="0" smtClean="0"/>
              <a:t>LC-FC comparison in signal attenuation: a little bit higher for  LC-APC connectors but not problematic.  </a:t>
            </a:r>
          </a:p>
        </p:txBody>
      </p:sp>
      <p:pic>
        <p:nvPicPr>
          <p:cNvPr id="1026" name="Picture 2" descr="C:\Users\MOYAD\Documents\depfet\LC-APC-FC-APC\compararLCAPC_FCAPC\DESPUESCONECTORIZAS\FIBRA8\LCAPC_FCAPC_FIBRE839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28267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YAD\Documents\depfet\LC-APC-FC-APC\compararLCAPC_FCAPC\DESPUESCONECTORIZAS\FIBA2\LCAPC_FCAPC_FIBR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05300" cy="389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final application 	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1066800"/>
            <a:ext cx="8801100" cy="762000"/>
          </a:xfrm>
        </p:spPr>
        <p:txBody>
          <a:bodyPr/>
          <a:lstStyle/>
          <a:p>
            <a:r>
              <a:rPr lang="en-US" dirty="0" smtClean="0"/>
              <a:t>Define displacement to be measured.</a:t>
            </a:r>
          </a:p>
          <a:p>
            <a:pPr lvl="1"/>
            <a:r>
              <a:rPr lang="en-US" dirty="0" smtClean="0"/>
              <a:t>Relative radial displacement</a:t>
            </a:r>
          </a:p>
          <a:p>
            <a:pPr lvl="1"/>
            <a:r>
              <a:rPr lang="en-US" dirty="0" smtClean="0"/>
              <a:t>Relative </a:t>
            </a:r>
            <a:r>
              <a:rPr lang="en-US" dirty="0" smtClean="0"/>
              <a:t>displacement </a:t>
            </a:r>
            <a:r>
              <a:rPr lang="en-US" dirty="0" smtClean="0"/>
              <a:t>in Z direction ( the problem must be define  ( resolution, range, positioning tolerance..)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12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grpSp>
        <p:nvGrpSpPr>
          <p:cNvPr id="6" name="5 Grupo"/>
          <p:cNvGrpSpPr/>
          <p:nvPr/>
        </p:nvGrpSpPr>
        <p:grpSpPr>
          <a:xfrm>
            <a:off x="421841" y="2989740"/>
            <a:ext cx="5826559" cy="3897724"/>
            <a:chOff x="2123728" y="2348880"/>
            <a:chExt cx="6588224" cy="3897724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65"/>
            <a:stretch/>
          </p:blipFill>
          <p:spPr>
            <a:xfrm>
              <a:off x="2411760" y="2348880"/>
              <a:ext cx="6300192" cy="3456000"/>
            </a:xfrm>
            <a:prstGeom prst="rect">
              <a:avLst/>
            </a:prstGeom>
          </p:spPr>
        </p:pic>
        <p:cxnSp>
          <p:nvCxnSpPr>
            <p:cNvPr id="8" name="7 Conector recto"/>
            <p:cNvCxnSpPr/>
            <p:nvPr/>
          </p:nvCxnSpPr>
          <p:spPr>
            <a:xfrm flipH="1">
              <a:off x="2411760" y="2708920"/>
              <a:ext cx="72008" cy="20162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flipH="1">
              <a:off x="6354002" y="5004000"/>
              <a:ext cx="18002" cy="729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2447764" y="4509120"/>
              <a:ext cx="3888236" cy="100811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H="1" flipV="1">
              <a:off x="2123728" y="2654293"/>
              <a:ext cx="436240" cy="1122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flipH="1" flipV="1">
              <a:off x="2123728" y="3933056"/>
              <a:ext cx="1246330" cy="3602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rot="-60000" flipH="1">
              <a:off x="2195736" y="2710395"/>
              <a:ext cx="72008" cy="122266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H="1">
              <a:off x="7290302" y="5229200"/>
              <a:ext cx="18002" cy="729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6372004" y="5526408"/>
              <a:ext cx="900296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H="1">
              <a:off x="7794554" y="5157192"/>
              <a:ext cx="18002" cy="729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V="1">
              <a:off x="7326404" y="5670424"/>
              <a:ext cx="450148" cy="628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6732240" y="3096510"/>
              <a:ext cx="1531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Fiber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egress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protection</a:t>
              </a:r>
              <a:endParaRPr lang="en-US" dirty="0"/>
            </a:p>
          </p:txBody>
        </p:sp>
        <p:sp>
          <p:nvSpPr>
            <p:cNvPr id="19" name="18 CuadroTexto"/>
            <p:cNvSpPr txBox="1"/>
            <p:nvPr/>
          </p:nvSpPr>
          <p:spPr>
            <a:xfrm rot="840000">
              <a:off x="6390300" y="525500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7 mm</a:t>
              </a:r>
              <a:endParaRPr lang="en-US" dirty="0"/>
            </a:p>
          </p:txBody>
        </p:sp>
        <p:sp>
          <p:nvSpPr>
            <p:cNvPr id="20" name="19 CuadroTexto"/>
            <p:cNvSpPr txBox="1"/>
            <p:nvPr/>
          </p:nvSpPr>
          <p:spPr>
            <a:xfrm rot="-360000">
              <a:off x="7308304" y="587727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3.5 mm</a:t>
              </a:r>
              <a:endParaRPr lang="en-US" dirty="0"/>
            </a:p>
          </p:txBody>
        </p:sp>
        <p:cxnSp>
          <p:nvCxnSpPr>
            <p:cNvPr id="21" name="20 Conector recto de flecha"/>
            <p:cNvCxnSpPr/>
            <p:nvPr/>
          </p:nvCxnSpPr>
          <p:spPr>
            <a:xfrm>
              <a:off x="7272300" y="3741527"/>
              <a:ext cx="0" cy="1199641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 rot="900000">
              <a:off x="4076229" y="477636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30 mm</a:t>
              </a:r>
              <a:endParaRPr lang="en-US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815915" y="2696573"/>
              <a:ext cx="1966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CFRP L-</a:t>
              </a:r>
              <a:r>
                <a:rPr lang="es-ES_tradnl" dirty="0" err="1" smtClean="0"/>
                <a:t>shape</a:t>
              </a:r>
              <a:endParaRPr lang="en-US" dirty="0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>
              <a:off x="4680012" y="3065905"/>
              <a:ext cx="0" cy="1199641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6818894" y="4089358"/>
            <a:ext cx="220980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0000"/>
                </a:solidFill>
              </a:rPr>
              <a:t>NEW DESIGN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11986" y="4286334"/>
            <a:ext cx="11049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tx1"/>
                </a:solidFill>
              </a:rPr>
              <a:t>OR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 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4800600"/>
          </a:xfrm>
        </p:spPr>
        <p:txBody>
          <a:bodyPr/>
          <a:lstStyle/>
          <a:p>
            <a:r>
              <a:rPr lang="en-US" dirty="0" smtClean="0"/>
              <a:t>Supporting documentation and manual </a:t>
            </a:r>
            <a:r>
              <a:rPr lang="en-US" dirty="0" err="1" smtClean="0"/>
              <a:t>stilll</a:t>
            </a:r>
            <a:r>
              <a:rPr lang="en-US" smtClean="0"/>
              <a:t> under </a:t>
            </a:r>
            <a:r>
              <a:rPr lang="en-US" dirty="0" smtClean="0"/>
              <a:t>preparation.</a:t>
            </a:r>
          </a:p>
          <a:p>
            <a:r>
              <a:rPr lang="en-US" dirty="0" smtClean="0"/>
              <a:t>Assuming installation of fibers in the mock-up by middle- end of February and of L-shapes in May</a:t>
            </a:r>
          </a:p>
          <a:p>
            <a:r>
              <a:rPr lang="en-US" dirty="0" smtClean="0"/>
              <a:t>Comparison between LC-APC  and FC-APC connectors. LC connectors less bulky but higher attenuation ( not a problem for the system)</a:t>
            </a:r>
          </a:p>
          <a:p>
            <a:r>
              <a:rPr lang="en-US" dirty="0" smtClean="0"/>
              <a:t>For the real application</a:t>
            </a:r>
          </a:p>
          <a:p>
            <a:pPr lvl="1"/>
            <a:r>
              <a:rPr lang="en-US" dirty="0" smtClean="0"/>
              <a:t>Relative displacement to be measured must be define (Radial or  in Z direction). In this last case the problem must be defined  (range, resolution and positioning dimensional  tolerance)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12014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105400"/>
          </a:xfrm>
        </p:spPr>
        <p:txBody>
          <a:bodyPr/>
          <a:lstStyle/>
          <a:p>
            <a:r>
              <a:rPr lang="en-US" sz="4400" dirty="0" smtClean="0"/>
              <a:t>Status and open issues concerning the FOS for the mock-up.</a:t>
            </a:r>
          </a:p>
          <a:p>
            <a:r>
              <a:rPr lang="en-US" sz="4400" dirty="0" smtClean="0"/>
              <a:t>Fiber connectors and matting sleeves for docs connection.</a:t>
            </a:r>
          </a:p>
          <a:p>
            <a:r>
              <a:rPr lang="en-US" sz="4400" dirty="0" smtClean="0"/>
              <a:t>Relative displacement monitoring for the final application at Belle II vertex.</a:t>
            </a:r>
            <a:endParaRPr lang="en-US" sz="4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</a:t>
            </a:fld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787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cables and sensors for the mock-up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pic>
        <p:nvPicPr>
          <p:cNvPr id="6" name="Picture 2" descr="C:\Users\MOYAD\AppData\Local\Temp\Desy_setup_fiberdistribution-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"/>
          <a:stretch/>
        </p:blipFill>
        <p:spPr bwMode="auto">
          <a:xfrm>
            <a:off x="453304" y="1524000"/>
            <a:ext cx="823739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 bwMode="auto">
          <a:xfrm flipH="1">
            <a:off x="3048000" y="1447800"/>
            <a:ext cx="2438400" cy="7620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10 CuadroTexto"/>
          <p:cNvSpPr txBox="1"/>
          <p:nvPr/>
        </p:nvSpPr>
        <p:spPr>
          <a:xfrm>
            <a:off x="4553022" y="1133360"/>
            <a:ext cx="3188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cables with four sensors</a:t>
            </a:r>
            <a:endParaRPr lang="en-US" dirty="0"/>
          </a:p>
        </p:txBody>
      </p:sp>
      <p:cxnSp>
        <p:nvCxnSpPr>
          <p:cNvPr id="12" name="11 Conector recto de flecha"/>
          <p:cNvCxnSpPr/>
          <p:nvPr/>
        </p:nvCxnSpPr>
        <p:spPr bwMode="auto">
          <a:xfrm flipH="1">
            <a:off x="3810000" y="1471914"/>
            <a:ext cx="1676400" cy="890286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17 Conector recto"/>
          <p:cNvCxnSpPr/>
          <p:nvPr/>
        </p:nvCxnSpPr>
        <p:spPr bwMode="auto">
          <a:xfrm>
            <a:off x="5486400" y="1600200"/>
            <a:ext cx="76200" cy="1143000"/>
          </a:xfrm>
          <a:prstGeom prst="line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18 Conector recto"/>
          <p:cNvCxnSpPr/>
          <p:nvPr/>
        </p:nvCxnSpPr>
        <p:spPr bwMode="auto">
          <a:xfrm>
            <a:off x="5562600" y="1600200"/>
            <a:ext cx="245480" cy="1143000"/>
          </a:xfrm>
          <a:prstGeom prst="line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4" name="23 CuadroTexto"/>
          <p:cNvSpPr txBox="1"/>
          <p:nvPr/>
        </p:nvSpPr>
        <p:spPr>
          <a:xfrm>
            <a:off x="226239" y="5926238"/>
            <a:ext cx="6022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FOS with not specific support (see next table)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 for PXD mock-up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50544"/>
              </p:ext>
            </p:extLst>
          </p:nvPr>
        </p:nvGraphicFramePr>
        <p:xfrm>
          <a:off x="461120" y="1066800"/>
          <a:ext cx="7920880" cy="4882952"/>
        </p:xfrm>
        <a:graphic>
          <a:graphicData uri="http://schemas.openxmlformats.org/drawingml/2006/table">
            <a:tbl>
              <a:tblPr/>
              <a:tblGrid>
                <a:gridCol w="1697331"/>
                <a:gridCol w="1182989"/>
                <a:gridCol w="1890210"/>
                <a:gridCol w="977252"/>
                <a:gridCol w="2173098"/>
              </a:tblGrid>
              <a:tr h="30018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PXD thermal set-up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Nº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of sensors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tube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OS-4210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1 polyimida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2 polyimida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0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SN89356/0003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 Test Beam 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486400" y="5029200"/>
            <a:ext cx="2915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DAQ</a:t>
            </a:r>
            <a:r>
              <a:rPr lang="en-US" dirty="0" smtClean="0"/>
              <a:t> integration using January test beam EPICS driver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:Offset calibration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5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3352800"/>
          </a:xfrm>
        </p:spPr>
        <p:txBody>
          <a:bodyPr/>
          <a:lstStyle/>
          <a:p>
            <a:r>
              <a:rPr lang="en-US" sz="2800" dirty="0" smtClean="0"/>
              <a:t>Test beam fibers: same calibration parameters </a:t>
            </a:r>
          </a:p>
          <a:p>
            <a:r>
              <a:rPr lang="en-US" sz="2800" dirty="0" smtClean="0"/>
              <a:t>All the new fibers calibrated with temperature. Temperature sensitivity obtained.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The offset will be measured at IFCA before mounting in the mock-up and checked in the mock-up if possible</a:t>
            </a:r>
          </a:p>
          <a:p>
            <a:r>
              <a:rPr lang="en-US" sz="2800" dirty="0" smtClean="0"/>
              <a:t>To obtain the </a:t>
            </a:r>
            <a:r>
              <a:rPr lang="en-US" sz="2800" dirty="0" smtClean="0"/>
              <a:t>offset at IFCA  </a:t>
            </a:r>
            <a:r>
              <a:rPr lang="en-US" sz="2800" dirty="0" smtClean="0"/>
              <a:t>the fiber will be positioned </a:t>
            </a:r>
            <a:r>
              <a:rPr lang="en-US" sz="2800" dirty="0"/>
              <a:t> </a:t>
            </a:r>
            <a:r>
              <a:rPr lang="en-US" sz="2800" dirty="0" smtClean="0"/>
              <a:t>as in </a:t>
            </a:r>
            <a:r>
              <a:rPr lang="en-US" sz="2800" dirty="0" err="1" smtClean="0"/>
              <a:t>DESY’s</a:t>
            </a:r>
            <a:r>
              <a:rPr lang="en-US" sz="2800" dirty="0" smtClean="0"/>
              <a:t> </a:t>
            </a:r>
            <a:r>
              <a:rPr lang="en-US" sz="2800" dirty="0" smtClean="0"/>
              <a:t>mock-up and the humidity will be reduced up to a value of </a:t>
            </a:r>
            <a:r>
              <a:rPr lang="en-US" sz="2800" dirty="0" smtClean="0"/>
              <a:t>about 8</a:t>
            </a:r>
            <a:r>
              <a:rPr lang="en-US" sz="2800" dirty="0" smtClean="0"/>
              <a:t>%.  A temperature reference sensor will be positioned near de sensors in order to measure offset reference temperature. </a:t>
            </a:r>
          </a:p>
          <a:p>
            <a:r>
              <a:rPr lang="en-US" sz="2800" dirty="0" smtClean="0"/>
              <a:t>Offset for the fibers without </a:t>
            </a:r>
            <a:r>
              <a:rPr lang="en-US" sz="2800" dirty="0" err="1" smtClean="0"/>
              <a:t>teflon</a:t>
            </a:r>
            <a:r>
              <a:rPr lang="en-US" sz="2800" dirty="0" smtClean="0"/>
              <a:t> tubing obtained from thermal calibrations. </a:t>
            </a:r>
          </a:p>
        </p:txBody>
      </p:sp>
    </p:spTree>
    <p:extLst>
      <p:ext uri="{BB962C8B-B14F-4D97-AF65-F5344CB8AC3E}">
        <p14:creationId xmlns:p14="http://schemas.microsoft.com/office/powerpoint/2010/main" val="141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229600" cy="1155700"/>
          </a:xfrm>
        </p:spPr>
        <p:txBody>
          <a:bodyPr/>
          <a:lstStyle/>
          <a:p>
            <a:r>
              <a:rPr lang="es-ES_tradnl" sz="3400" dirty="0" err="1" smtClean="0"/>
              <a:t>Mock</a:t>
            </a:r>
            <a:r>
              <a:rPr lang="es-ES_tradnl" sz="3400" dirty="0" smtClean="0"/>
              <a:t> up </a:t>
            </a:r>
            <a:r>
              <a:rPr lang="es-ES_tradnl" sz="3400" dirty="0" err="1" smtClean="0"/>
              <a:t>Mechanics</a:t>
            </a:r>
            <a:r>
              <a:rPr lang="es-ES_tradnl" sz="3400" dirty="0" smtClean="0"/>
              <a:t> </a:t>
            </a:r>
            <a:r>
              <a:rPr lang="es-ES_tradnl" sz="3400" dirty="0" err="1" smtClean="0"/>
              <a:t>for</a:t>
            </a:r>
            <a:r>
              <a:rPr lang="es-ES_tradnl" sz="3400" dirty="0" smtClean="0"/>
              <a:t> </a:t>
            </a:r>
            <a:r>
              <a:rPr lang="es-ES_tradnl" sz="3400" dirty="0" err="1" smtClean="0"/>
              <a:t>Teflon</a:t>
            </a:r>
            <a:r>
              <a:rPr lang="es-ES_tradnl" sz="3400" dirty="0" smtClean="0"/>
              <a:t> </a:t>
            </a:r>
            <a:r>
              <a:rPr lang="es-ES_tradnl" sz="3400" dirty="0" err="1" smtClean="0"/>
              <a:t>tubing</a:t>
            </a:r>
            <a:r>
              <a:rPr lang="es-ES_tradnl" sz="3400" dirty="0" smtClean="0"/>
              <a:t> </a:t>
            </a:r>
            <a:r>
              <a:rPr lang="es-ES_tradnl" sz="3400" dirty="0" err="1" smtClean="0"/>
              <a:t>sensors</a:t>
            </a:r>
            <a:endParaRPr lang="en-US" sz="3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6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3352800"/>
          </a:xfrm>
        </p:spPr>
        <p:txBody>
          <a:bodyPr/>
          <a:lstStyle/>
          <a:p>
            <a:r>
              <a:rPr lang="en-US" sz="2800" dirty="0" smtClean="0"/>
              <a:t>The support mechanics for fibers positioned in the air above PXD ladders </a:t>
            </a:r>
            <a:r>
              <a:rPr lang="en-US" sz="2800" dirty="0" smtClean="0"/>
              <a:t>already defined : </a:t>
            </a:r>
            <a:endParaRPr lang="en-US" sz="2800" dirty="0" smtClean="0"/>
          </a:p>
          <a:p>
            <a:endParaRPr lang="es-ES_tradnl" sz="2800" dirty="0"/>
          </a:p>
          <a:p>
            <a:endParaRPr lang="es-ES_tradnl" sz="2800" dirty="0" smtClean="0"/>
          </a:p>
          <a:p>
            <a:endParaRPr lang="es-ES_tradnl" sz="2800" dirty="0"/>
          </a:p>
          <a:p>
            <a:endParaRPr lang="es-ES_tradnl" sz="2800" dirty="0" smtClean="0"/>
          </a:p>
          <a:p>
            <a:endParaRPr lang="es-ES_tradnl" sz="2800" dirty="0"/>
          </a:p>
          <a:p>
            <a:endParaRPr lang="es-ES_tradnl" sz="2800" dirty="0" smtClean="0"/>
          </a:p>
          <a:p>
            <a:endParaRPr lang="es-ES_tradnl" sz="2400" dirty="0"/>
          </a:p>
          <a:p>
            <a:r>
              <a:rPr lang="en-US" sz="2800" dirty="0" smtClean="0"/>
              <a:t>Due to some difference with real application some changes in the fibers could be necessary.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 b="536"/>
          <a:stretch/>
        </p:blipFill>
        <p:spPr>
          <a:xfrm>
            <a:off x="1066800" y="2209800"/>
            <a:ext cx="7235371" cy="31925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236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Mock</a:t>
            </a:r>
            <a:r>
              <a:rPr lang="es-ES" dirty="0" smtClean="0"/>
              <a:t>-up </a:t>
            </a:r>
            <a:r>
              <a:rPr lang="es-ES" dirty="0" err="1" smtClean="0"/>
              <a:t>displacement</a:t>
            </a:r>
            <a:r>
              <a:rPr lang="es-ES" dirty="0" smtClean="0"/>
              <a:t> </a:t>
            </a:r>
            <a:r>
              <a:rPr lang="es-ES" dirty="0" err="1" smtClean="0"/>
              <a:t>monitoring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3000"/>
            <a:ext cx="8458200" cy="4800600"/>
          </a:xfrm>
        </p:spPr>
        <p:txBody>
          <a:bodyPr/>
          <a:lstStyle/>
          <a:p>
            <a:r>
              <a:rPr lang="en-US" dirty="0" smtClean="0"/>
              <a:t>Use four L-shapes in order to measure relative PXD SVD radial  displacement in the mock-up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7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3882"/>
            <a:ext cx="5532438" cy="424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	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762000"/>
            <a:ext cx="8801100" cy="1066800"/>
          </a:xfrm>
        </p:spPr>
        <p:txBody>
          <a:bodyPr/>
          <a:lstStyle/>
          <a:p>
            <a:r>
              <a:rPr lang="en-US" dirty="0" smtClean="0"/>
              <a:t>Fixation of l-shapes in the mock-up.</a:t>
            </a:r>
          </a:p>
          <a:p>
            <a:pPr lvl="1"/>
            <a:r>
              <a:rPr lang="en-US" dirty="0" smtClean="0"/>
              <a:t>A first position and locking  proposal: Ok from both PXD and SVD part</a:t>
            </a:r>
          </a:p>
          <a:p>
            <a:pPr lvl="1"/>
            <a:r>
              <a:rPr lang="en-US" dirty="0" smtClean="0"/>
              <a:t>L-shape locking  mechanics needed for L-shapes calibration</a:t>
            </a:r>
          </a:p>
          <a:p>
            <a:pPr lvl="1"/>
            <a:r>
              <a:rPr lang="en-US" dirty="0" smtClean="0"/>
              <a:t>Manufactured at IFCA (design needed to check if possible) or manufactured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8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pic>
        <p:nvPicPr>
          <p:cNvPr id="6146" name="Picture 2" descr="C:\Users\MOYAD\Documents\depfet\BelleII_design\PXD\pxd+lshape\106-012700-803-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b="-24"/>
          <a:stretch/>
        </p:blipFill>
        <p:spPr bwMode="auto">
          <a:xfrm>
            <a:off x="3200400" y="3048000"/>
            <a:ext cx="572540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762000" y="3429000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3E58"/>
              </a:buClr>
              <a:buSzPct val="65000"/>
              <a:buFont typeface="Calibri" pitchFamily="34" charset="0"/>
              <a:buChar char="—"/>
              <a:defRPr sz="3000">
                <a:solidFill>
                  <a:srgbClr val="0E3E58"/>
                </a:solidFill>
                <a:latin typeface="Calibri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A4E3"/>
              </a:buClr>
              <a:buSzPct val="60000"/>
              <a:buFont typeface="Calibri" pitchFamily="34" charset="0"/>
              <a:buChar char="_"/>
              <a:defRPr sz="2600" baseline="0">
                <a:solidFill>
                  <a:srgbClr val="AFAFFF"/>
                </a:solidFill>
                <a:latin typeface="Calibri" pitchFamily="34" charset="0"/>
              </a:defRPr>
            </a:lvl2pPr>
            <a:lvl3pPr marL="671512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1BEB"/>
              </a:buClr>
              <a:buSzPct val="65000"/>
              <a:buFont typeface="Wingdings" pitchFamily="2" charset="2"/>
              <a:buNone/>
              <a:defRPr sz="2200">
                <a:solidFill>
                  <a:srgbClr val="2A1BEB"/>
                </a:solidFill>
                <a:latin typeface="Calibri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 sz="2000" baseline="0">
                <a:solidFill>
                  <a:srgbClr val="2A1BEB"/>
                </a:solidFill>
                <a:latin typeface="Calibri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>
              <a:lnSpc>
                <a:spcPct val="100000"/>
              </a:lnSpc>
              <a:buNone/>
            </a:pPr>
            <a:r>
              <a:rPr lang="en-US" i="0" kern="0" dirty="0" smtClean="0"/>
              <a:t>outside and sent to IFCA for  L-shapes calibration ?</a:t>
            </a:r>
          </a:p>
          <a:p>
            <a:pPr lvl="1">
              <a:lnSpc>
                <a:spcPct val="100000"/>
              </a:lnSpc>
            </a:pPr>
            <a:endParaRPr lang="en-US" i="0" kern="0" dirty="0" smtClean="0"/>
          </a:p>
          <a:p>
            <a:pPr lvl="2">
              <a:lnSpc>
                <a:spcPct val="100000"/>
              </a:lnSpc>
            </a:pPr>
            <a:endParaRPr lang="en-US" i="0" kern="0" dirty="0" smtClean="0"/>
          </a:p>
        </p:txBody>
      </p:sp>
    </p:spTree>
    <p:extLst>
      <p:ext uri="{BB962C8B-B14F-4D97-AF65-F5344CB8AC3E}">
        <p14:creationId xmlns:p14="http://schemas.microsoft.com/office/powerpoint/2010/main" val="6051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620000" cy="774700"/>
          </a:xfrm>
        </p:spPr>
        <p:txBody>
          <a:bodyPr/>
          <a:lstStyle/>
          <a:p>
            <a:r>
              <a:rPr lang="es-ES_tradnl" dirty="0" smtClean="0"/>
              <a:t>R/O of </a:t>
            </a:r>
            <a:r>
              <a:rPr lang="es-ES_tradnl" dirty="0" err="1" smtClean="0"/>
              <a:t>the</a:t>
            </a:r>
            <a:r>
              <a:rPr lang="es-ES_tradnl" dirty="0" smtClean="0"/>
              <a:t> FBG </a:t>
            </a:r>
            <a:r>
              <a:rPr lang="es-ES_tradnl" dirty="0" err="1" smtClean="0"/>
              <a:t>sensors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mock</a:t>
            </a:r>
            <a:r>
              <a:rPr lang="es-ES_tradnl" dirty="0" smtClean="0"/>
              <a:t>-up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9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7th Belle II VXD Workshop, January 21st,2015, PRAGUE.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3352800"/>
          </a:xfrm>
        </p:spPr>
        <p:txBody>
          <a:bodyPr/>
          <a:lstStyle/>
          <a:p>
            <a:r>
              <a:rPr lang="en-US" sz="2800" dirty="0" smtClean="0"/>
              <a:t>For PXD mock-up DAQ ready: Readout integrated in epics similar to the test beam ( integration expected to be smooth)</a:t>
            </a:r>
          </a:p>
          <a:p>
            <a:r>
              <a:rPr lang="en-US" sz="2800" dirty="0" smtClean="0"/>
              <a:t>For PXD-SVD mock-up:</a:t>
            </a:r>
          </a:p>
          <a:p>
            <a:pPr lvl="1"/>
            <a:r>
              <a:rPr lang="en-US" sz="2400" dirty="0" smtClean="0"/>
              <a:t>The sm041-408 switcher is intended to be integrated in the system ( in order to increment the interrogation channels  and to be able to  measure L-shapes)</a:t>
            </a:r>
          </a:p>
          <a:p>
            <a:pPr lvl="1"/>
            <a:r>
              <a:rPr lang="en-US" sz="2400" dirty="0" smtClean="0"/>
              <a:t>The possibility to measure vibrations is being studied by Michael </a:t>
            </a:r>
            <a:r>
              <a:rPr lang="en-US" sz="2400" dirty="0" err="1" smtClean="0"/>
              <a:t>Ritzer</a:t>
            </a:r>
            <a:r>
              <a:rPr lang="en-US" sz="2400" dirty="0" smtClean="0"/>
              <a:t> (Heidelberg) and Javier Gonzalez (IFCA) 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978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dirty="0" smtClean="0">
            <a:solidFill>
              <a:schemeClr val="bg1"/>
            </a:solidFill>
          </a:defRPr>
        </a:defPPr>
      </a:lstStyle>
    </a:spDef>
    <a:lnDef>
      <a:spPr bwMode="auto">
        <a:noFill/>
        <a:ln w="25400" cap="flat" cmpd="sng" algn="ctr">
          <a:solidFill>
            <a:srgbClr val="2A1BEB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922</Words>
  <Application>Microsoft Office PowerPoint</Application>
  <PresentationFormat>Presentación en pantalla (4:3)</PresentationFormat>
  <Paragraphs>168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Borde</vt:lpstr>
      <vt:lpstr>Readiness of the FOS monitor for the thermal mock-up and recent activities.    PRAGUE, January 7th VXD  Workshop      </vt:lpstr>
      <vt:lpstr>Outline</vt:lpstr>
      <vt:lpstr>Fiber cables and sensors for the mock-up</vt:lpstr>
      <vt:lpstr>FOS for PXD mock-up</vt:lpstr>
      <vt:lpstr>Open issues :Offset calibration</vt:lpstr>
      <vt:lpstr>Mock up Mechanics for Teflon tubing sensors</vt:lpstr>
      <vt:lpstr>Mock-up displacement monitoring</vt:lpstr>
      <vt:lpstr>Open issues </vt:lpstr>
      <vt:lpstr>R/O of the FBG sensors for the mock-up</vt:lpstr>
      <vt:lpstr>Connection of the fibers in the docs</vt:lpstr>
      <vt:lpstr>Connection of the fibers in the docs</vt:lpstr>
      <vt:lpstr>For the final application  </vt:lpstr>
      <vt:lpstr>Questions &amp; Comments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2011-06-18T11:47:30Z</dcterms:created>
  <dcterms:modified xsi:type="dcterms:W3CDTF">2015-01-20T18:32:13Z</dcterms:modified>
</cp:coreProperties>
</file>