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88" r:id="rId2"/>
    <p:sldId id="326" r:id="rId3"/>
    <p:sldId id="384" r:id="rId4"/>
    <p:sldId id="341" r:id="rId5"/>
    <p:sldId id="334" r:id="rId6"/>
    <p:sldId id="309" r:id="rId7"/>
    <p:sldId id="338" r:id="rId8"/>
    <p:sldId id="327" r:id="rId9"/>
    <p:sldId id="328" r:id="rId10"/>
    <p:sldId id="359" r:id="rId11"/>
    <p:sldId id="353" r:id="rId12"/>
    <p:sldId id="357" r:id="rId13"/>
    <p:sldId id="358" r:id="rId14"/>
    <p:sldId id="385" r:id="rId15"/>
    <p:sldId id="386" r:id="rId16"/>
    <p:sldId id="393" r:id="rId17"/>
    <p:sldId id="387" r:id="rId18"/>
    <p:sldId id="389" r:id="rId19"/>
    <p:sldId id="344" r:id="rId20"/>
    <p:sldId id="388" r:id="rId21"/>
    <p:sldId id="377" r:id="rId22"/>
    <p:sldId id="378" r:id="rId23"/>
    <p:sldId id="379" r:id="rId24"/>
    <p:sldId id="380" r:id="rId25"/>
    <p:sldId id="394" r:id="rId26"/>
    <p:sldId id="371" r:id="rId27"/>
    <p:sldId id="381" r:id="rId28"/>
    <p:sldId id="383" r:id="rId29"/>
    <p:sldId id="382" r:id="rId30"/>
    <p:sldId id="395" r:id="rId31"/>
    <p:sldId id="376" r:id="rId32"/>
    <p:sldId id="374" r:id="rId33"/>
    <p:sldId id="375" r:id="rId34"/>
    <p:sldId id="391" r:id="rId35"/>
    <p:sldId id="392" r:id="rId36"/>
    <p:sldId id="360" r:id="rId37"/>
    <p:sldId id="352" r:id="rId38"/>
    <p:sldId id="351" r:id="rId39"/>
    <p:sldId id="356" r:id="rId40"/>
    <p:sldId id="339" r:id="rId41"/>
    <p:sldId id="340" r:id="rId42"/>
    <p:sldId id="342" r:id="rId43"/>
    <p:sldId id="390" r:id="rId44"/>
    <p:sldId id="373" r:id="rId45"/>
    <p:sldId id="37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 autoAdjust="0"/>
    <p:restoredTop sz="95960" autoAdjust="0"/>
  </p:normalViewPr>
  <p:slideViewPr>
    <p:cSldViewPr snapToGrid="0" snapToObjects="1">
      <p:cViewPr>
        <p:scale>
          <a:sx n="94" d="100"/>
          <a:sy n="94" d="100"/>
        </p:scale>
        <p:origin x="-135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9EF23-62C5-934D-A68C-37D5B6036918}" type="datetimeFigureOut">
              <a:rPr lang="en-US" smtClean="0"/>
              <a:t>20/01/15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B1E07-C319-0A49-92FA-2D4B0B2EA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2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935A3-AB41-F145-8C4D-89E4BB7DDA95}" type="datetimeFigureOut">
              <a:rPr lang="en-US" smtClean="0"/>
              <a:t>20/01/15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54E76-8BD1-7249-8791-01E2B0AC1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5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FF5FAE-8991-C347-A3EE-6619FB5470C3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7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9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30148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874"/>
            <a:ext cx="8229600" cy="48562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7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3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5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3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0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2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900"/>
            <a:ext cx="1735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9367" y="6492900"/>
            <a:ext cx="4665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L.Vitale - VXD Radiation and Environmental Monitoring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52632" y="6492900"/>
            <a:ext cx="1334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39BFED3B-E701-7A46-9E74-E3F964011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6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EA04.jpg"/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3"/>
          <a:stretch/>
        </p:blipFill>
        <p:spPr>
          <a:xfrm>
            <a:off x="0" y="-4263"/>
            <a:ext cx="9158271" cy="6111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781504"/>
            <a:ext cx="8333115" cy="14653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/>
              <a:t>VXD Radiation and Environmental Monitoring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991" y="2416705"/>
            <a:ext cx="7962293" cy="164955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L. </a:t>
            </a:r>
            <a:r>
              <a:rPr lang="en-US" dirty="0" err="1" smtClean="0">
                <a:solidFill>
                  <a:srgbClr val="FFFF00"/>
                </a:solidFill>
              </a:rPr>
              <a:t>Bosisio</a:t>
            </a:r>
            <a:r>
              <a:rPr lang="en-US" dirty="0" smtClean="0">
                <a:solidFill>
                  <a:srgbClr val="FFFF00"/>
                </a:solidFill>
              </a:rPr>
              <a:t>, P.Cristaudo, L.Lanceri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u="sng" dirty="0" err="1" smtClean="0">
                <a:solidFill>
                  <a:srgbClr val="FFFF00"/>
                </a:solidFill>
              </a:rPr>
              <a:t>L.Vitale</a:t>
            </a:r>
            <a:endParaRPr lang="en-US" u="sng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INFN and Univ. </a:t>
            </a:r>
            <a:r>
              <a:rPr lang="en-US" dirty="0" smtClean="0">
                <a:solidFill>
                  <a:srgbClr val="FFFF00"/>
                </a:solidFill>
              </a:rPr>
              <a:t>Trieste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+ </a:t>
            </a:r>
            <a:r>
              <a:rPr lang="en-US" dirty="0" err="1" smtClean="0">
                <a:solidFill>
                  <a:srgbClr val="FFFF00"/>
                </a:solidFill>
              </a:rPr>
              <a:t>Electronics&amp;Detectors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group at Elettra, Trieste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 descr="Screen Shot 2014-06-17 at 12.16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0"/>
            <a:ext cx="3696673" cy="767234"/>
          </a:xfrm>
          <a:prstGeom prst="rect">
            <a:avLst/>
          </a:prstGeom>
        </p:spPr>
      </p:pic>
      <p:pic>
        <p:nvPicPr>
          <p:cNvPr id="8" name="Picture 7" descr="Screen Shot 2014-06-17 at 12.23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89" y="0"/>
            <a:ext cx="963782" cy="934796"/>
          </a:xfrm>
          <a:prstGeom prst="rect">
            <a:avLst/>
          </a:prstGeom>
        </p:spPr>
      </p:pic>
      <p:pic>
        <p:nvPicPr>
          <p:cNvPr id="10" name="図 8"/>
          <p:cNvPicPr/>
          <p:nvPr/>
        </p:nvPicPr>
        <p:blipFill>
          <a:blip r:embed="rId5"/>
          <a:stretch>
            <a:fillRect/>
          </a:stretch>
        </p:blipFill>
        <p:spPr>
          <a:xfrm>
            <a:off x="8332920" y="6195844"/>
            <a:ext cx="811080" cy="657360"/>
          </a:xfrm>
          <a:prstGeom prst="rect">
            <a:avLst/>
          </a:prstGeom>
          <a:ln>
            <a:noFill/>
          </a:ln>
        </p:spPr>
      </p:pic>
      <p:sp>
        <p:nvSpPr>
          <p:cNvPr id="11" name="CustomShape 1"/>
          <p:cNvSpPr/>
          <p:nvPr/>
        </p:nvSpPr>
        <p:spPr>
          <a:xfrm>
            <a:off x="8832" y="629052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2" name="CustomShape 2"/>
          <p:cNvSpPr/>
          <p:nvPr/>
        </p:nvSpPr>
        <p:spPr>
          <a:xfrm>
            <a:off x="8832" y="644280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3" name="CustomShape 3"/>
          <p:cNvSpPr/>
          <p:nvPr/>
        </p:nvSpPr>
        <p:spPr>
          <a:xfrm>
            <a:off x="8832" y="659544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4" name="CustomShape 4"/>
          <p:cNvSpPr/>
          <p:nvPr/>
        </p:nvSpPr>
        <p:spPr>
          <a:xfrm>
            <a:off x="8832" y="6747724"/>
            <a:ext cx="614160" cy="81720"/>
          </a:xfrm>
          <a:prstGeom prst="rect">
            <a:avLst/>
          </a:prstGeom>
          <a:solidFill>
            <a:srgbClr val="FF0000"/>
          </a:solidFill>
          <a:ln w="3240">
            <a:solidFill>
              <a:srgbClr val="000000"/>
            </a:solidFill>
            <a:round/>
          </a:ln>
        </p:spPr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550416" y="6492900"/>
            <a:ext cx="1735221" cy="365125"/>
          </a:xfrm>
        </p:spPr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5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tests of “final” package</a:t>
            </a:r>
            <a:endParaRPr lang="en-US" dirty="0"/>
          </a:p>
        </p:txBody>
      </p:sp>
      <p:pic>
        <p:nvPicPr>
          <p:cNvPr id="6" name="Picture 5" descr="Screen Shot 2014-11-19 at 14.5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03" y="3513762"/>
            <a:ext cx="4638874" cy="3074810"/>
          </a:xfrm>
          <a:prstGeom prst="rect">
            <a:avLst/>
          </a:prstGeom>
        </p:spPr>
      </p:pic>
      <p:pic>
        <p:nvPicPr>
          <p:cNvPr id="7" name="Picture 6" descr="Screen Shot 2014-11-19 at 14.5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2" y="1035634"/>
            <a:ext cx="3750126" cy="2379496"/>
          </a:xfrm>
          <a:prstGeom prst="rect">
            <a:avLst/>
          </a:prstGeom>
        </p:spPr>
      </p:pic>
      <p:pic>
        <p:nvPicPr>
          <p:cNvPr id="8" name="Picture 7" descr="Screen Shot 2014-11-19 at 14.57.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48" y="1035634"/>
            <a:ext cx="3983182" cy="237949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8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4-09-08 at 12.1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6" y="3248704"/>
            <a:ext cx="5435520" cy="2976008"/>
          </a:xfrm>
          <a:prstGeom prst="rect">
            <a:avLst/>
          </a:prstGeom>
        </p:spPr>
      </p:pic>
      <p:pic>
        <p:nvPicPr>
          <p:cNvPr id="5" name="Picture 4" descr="box_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58" y="2079556"/>
            <a:ext cx="4748459" cy="2876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4748007" cy="1508507"/>
          </a:xfrm>
        </p:spPr>
        <p:txBody>
          <a:bodyPr>
            <a:normAutofit/>
          </a:bodyPr>
          <a:lstStyle/>
          <a:p>
            <a:r>
              <a:rPr lang="en-US" dirty="0" smtClean="0"/>
              <a:t>After MIPs tests: </a:t>
            </a:r>
            <a:r>
              <a:rPr lang="en-US" dirty="0" err="1" smtClean="0"/>
              <a:t>dosimetry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74497" y="1563151"/>
            <a:ext cx="4633026" cy="166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62" tIns="35662" rIns="35662" bIns="35662" numCol="1" anchor="ctr" anchorCtr="0" compatLnSpc="1">
            <a:prstTxWarp prst="textNoShape">
              <a:avLst/>
            </a:prstTxWarp>
          </a:bodyPr>
          <a:lstStyle>
            <a:lvl1pPr marL="837005" indent="-570673" algn="l" rtl="0" eaLnBrk="0" fontAlgn="base" hangingPunct="0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600">
                <a:solidFill>
                  <a:srgbClr val="0000FF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0867" indent="-570673" algn="l" rtl="0" eaLnBrk="0" fontAlgn="base" hangingPunct="0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4730" indent="-570673" algn="l" rtl="0" eaLnBrk="0" fontAlgn="base" hangingPunct="0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68593" indent="-570673" algn="l" rtl="0" eaLnBrk="0" fontAlgn="base" hangingPunct="0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2456" indent="-570673" algn="l" rtl="0" eaLnBrk="0" fontAlgn="base" hangingPunct="0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68990" indent="-570673" algn="l" rtl="0" fontAlgn="base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25543" indent="-570673" algn="l" rtl="0" fontAlgn="base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2082" indent="-570673" algn="l" rtl="0" fontAlgn="base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38631" indent="-570673" algn="l" rtl="0" fontAlgn="base">
              <a:spcBef>
                <a:spcPts val="2399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87258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Sr90 point-like source, </a:t>
            </a:r>
            <a:r>
              <a:rPr lang="en-US" sz="2400" dirty="0" smtClean="0">
                <a:solidFill>
                  <a:schemeClr val="tx1"/>
                </a:solidFill>
              </a:rPr>
              <a:t>3 </a:t>
            </a:r>
            <a:r>
              <a:rPr lang="en-US" sz="2400" dirty="0" err="1" smtClean="0">
                <a:solidFill>
                  <a:schemeClr val="tx1"/>
                </a:solidFill>
              </a:rPr>
              <a:t>MBq</a:t>
            </a:r>
            <a:r>
              <a:rPr lang="en-US" sz="2400" dirty="0" smtClean="0">
                <a:solidFill>
                  <a:schemeClr val="tx1"/>
                </a:solidFill>
              </a:rPr>
              <a:t>, at different distances, compared to FLUKA simulations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2280" y="5775268"/>
            <a:ext cx="1046623" cy="372696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000" dirty="0"/>
              <a:t>d [mm]</a:t>
            </a:r>
          </a:p>
        </p:txBody>
      </p:sp>
      <p:pic>
        <p:nvPicPr>
          <p:cNvPr id="15" name="Picture 14" descr="Screen Shot 2014-11-19 at 13.08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23" y="100893"/>
            <a:ext cx="3905253" cy="21740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 term stability studies </a:t>
            </a:r>
          </a:p>
        </p:txBody>
      </p:sp>
      <p:pic>
        <p:nvPicPr>
          <p:cNvPr id="8" name="Picture 7" descr="Screen Shot 2014-11-19 at 13.22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3" y="1280370"/>
            <a:ext cx="7315032" cy="369195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122403" y="5132604"/>
            <a:ext cx="3020370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1900" y="5141200"/>
            <a:ext cx="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1 </a:t>
            </a:r>
            <a:r>
              <a:rPr lang="it-IT" sz="2400" dirty="0" err="1" smtClean="0"/>
              <a:t>day</a:t>
            </a:r>
            <a:endParaRPr lang="it-IT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6095" y="5145664"/>
            <a:ext cx="213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HV = 50-200 V </a:t>
            </a:r>
            <a:endParaRPr lang="it-IT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5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(dose rate) </a:t>
            </a:r>
            <a:r>
              <a:rPr lang="en-US" dirty="0" err="1" smtClean="0"/>
              <a:t>vs</a:t>
            </a:r>
            <a:r>
              <a:rPr lang="en-US" dirty="0" smtClean="0"/>
              <a:t> HV</a:t>
            </a:r>
            <a:endParaRPr lang="it-IT" dirty="0"/>
          </a:p>
        </p:txBody>
      </p:sp>
      <p:pic>
        <p:nvPicPr>
          <p:cNvPr id="6" name="Picture 5" descr="Screen Shot 2014-11-19 at 13.04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93" y="1055862"/>
            <a:ext cx="7018598" cy="3877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9925" y="4933541"/>
            <a:ext cx="6492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unexpected voltage dependence (no saturation?)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on both tested sensors (Micron)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at all distances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cross checked with different </a:t>
            </a:r>
            <a:r>
              <a:rPr lang="en-US" sz="2000" dirty="0" err="1" smtClean="0"/>
              <a:t>picoammeters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1167695" y="1539717"/>
            <a:ext cx="2607469" cy="3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788" tIns="26788" rIns="26788" bIns="26788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I(nA) </a:t>
            </a:r>
            <a:r>
              <a:rPr lang="en-US" sz="2400" dirty="0" err="1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vs</a:t>
            </a:r>
            <a:r>
              <a:rPr lang="en-US" sz="2400" dirty="0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 </a:t>
            </a:r>
            <a:r>
              <a:rPr lang="en-US" sz="2400" dirty="0" smtClean="0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HV(V)</a:t>
            </a:r>
            <a:endParaRPr lang="en-US" sz="2400" dirty="0">
              <a:latin typeface="Gill Sans" pitchFamily="-72" charset="0"/>
              <a:cs typeface="ＭＳ Ｐゴシック" pitchFamily="-72" charset="-128"/>
              <a:sym typeface="Gill Sans" pitchFamily="-7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13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488745" y="1772508"/>
            <a:ext cx="2400256" cy="146546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515550" y="2847178"/>
            <a:ext cx="2373451" cy="892115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88745" y="3628756"/>
            <a:ext cx="2427061" cy="488486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488745" y="4312637"/>
            <a:ext cx="2400256" cy="97697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26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Diamond sensors are not that simple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32800"/>
            <a:ext cx="8229600" cy="5093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Simplest model: just “ionization chambers”, but…</a:t>
            </a:r>
          </a:p>
          <a:p>
            <a:r>
              <a:rPr lang="en-US" sz="2800" dirty="0" smtClean="0"/>
              <a:t>pCVD, known solid-state effects:</a:t>
            </a:r>
          </a:p>
          <a:p>
            <a:pPr lvl="1"/>
            <a:r>
              <a:rPr lang="en-US" sz="2400" dirty="0" smtClean="0"/>
              <a:t>“pumping” or “priming” (filling of long-lived “deep” traps)</a:t>
            </a:r>
          </a:p>
          <a:p>
            <a:pPr lvl="1"/>
            <a:r>
              <a:rPr lang="en-US" sz="2400" dirty="0"/>
              <a:t>o</a:t>
            </a:r>
            <a:r>
              <a:rPr lang="en-US" sz="2400" dirty="0" smtClean="0"/>
              <a:t>n/off transients (“shallow” traps, space charge and polarization)</a:t>
            </a:r>
          </a:p>
          <a:p>
            <a:pPr lvl="1"/>
            <a:r>
              <a:rPr lang="en-US" sz="2400" dirty="0" smtClean="0"/>
              <a:t>electrodes: complicated metal-diamond interfaces </a:t>
            </a:r>
          </a:p>
          <a:p>
            <a:pPr lvl="2"/>
            <a:r>
              <a:rPr lang="en-US" sz="2000" dirty="0" smtClean="0"/>
              <a:t>blocking </a:t>
            </a:r>
            <a:r>
              <a:rPr lang="en-US" sz="2000" dirty="0" smtClean="0"/>
              <a:t>vs. </a:t>
            </a:r>
            <a:r>
              <a:rPr lang="en-US" sz="2000" dirty="0" smtClean="0"/>
              <a:t>ohmic contacts, depending on materials &amp; preparation</a:t>
            </a:r>
          </a:p>
          <a:p>
            <a:pPr lvl="2"/>
            <a:r>
              <a:rPr lang="en-US" sz="2000" dirty="0"/>
              <a:t>c</a:t>
            </a:r>
            <a:r>
              <a:rPr lang="en-US" sz="2000" dirty="0" smtClean="0"/>
              <a:t>harge injection and “photoconductive gain &gt;1” are possible</a:t>
            </a:r>
          </a:p>
          <a:p>
            <a:r>
              <a:rPr lang="en-US" sz="2800" dirty="0" smtClean="0"/>
              <a:t>scCVD: less defects, more stable </a:t>
            </a:r>
            <a:r>
              <a:rPr lang="en-US" sz="2800" dirty="0" smtClean="0"/>
              <a:t>behavior</a:t>
            </a:r>
            <a:endParaRPr lang="en-US" sz="2400" dirty="0" smtClean="0"/>
          </a:p>
          <a:p>
            <a:pPr lvl="1"/>
            <a:r>
              <a:rPr lang="en-US" sz="2400" dirty="0" smtClean="0"/>
              <a:t>However similar (smaller) effects are possible</a:t>
            </a:r>
          </a:p>
          <a:p>
            <a:pPr lvl="1"/>
            <a:r>
              <a:rPr lang="en-US" sz="2400" dirty="0" smtClean="0"/>
              <a:t>Seen in our lab, to some extent (transients, gain?)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3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Sensors: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One “final” Cividec prototype ordered recently</a:t>
            </a:r>
          </a:p>
          <a:p>
            <a:r>
              <a:rPr lang="en-US" sz="2800" dirty="0" smtClean="0"/>
              <a:t>Final acceptance tests will include:</a:t>
            </a:r>
          </a:p>
          <a:p>
            <a:pPr lvl="1"/>
            <a:r>
              <a:rPr lang="en-US" sz="2400" dirty="0" smtClean="0"/>
              <a:t>I-V without irradiation, both polarities</a:t>
            </a:r>
          </a:p>
          <a:p>
            <a:pPr lvl="1"/>
            <a:r>
              <a:rPr lang="en-US" sz="2400" dirty="0" smtClean="0"/>
              <a:t>Charge collection efficiency, MIPs (</a:t>
            </a:r>
            <a:r>
              <a:rPr lang="en-US" sz="2400" baseline="30000" dirty="0" smtClean="0"/>
              <a:t>90</a:t>
            </a:r>
            <a:r>
              <a:rPr lang="en-US" sz="2400" dirty="0" smtClean="0"/>
              <a:t>Sr β-source) </a:t>
            </a:r>
          </a:p>
          <a:p>
            <a:pPr lvl="1"/>
            <a:r>
              <a:rPr lang="en-US" sz="2400" dirty="0" smtClean="0"/>
              <a:t>Currents/dose rates measurements </a:t>
            </a:r>
            <a:r>
              <a:rPr lang="en-US" sz="2400" dirty="0"/>
              <a:t>(</a:t>
            </a:r>
            <a:r>
              <a:rPr lang="en-US" sz="2400" baseline="30000" dirty="0"/>
              <a:t>90</a:t>
            </a:r>
            <a:r>
              <a:rPr lang="en-US" sz="2400" dirty="0"/>
              <a:t>Sr β-</a:t>
            </a:r>
            <a:r>
              <a:rPr lang="en-US" sz="2400" dirty="0" smtClean="0"/>
              <a:t>source</a:t>
            </a:r>
            <a:r>
              <a:rPr lang="en-US" sz="2400" dirty="0"/>
              <a:t>) </a:t>
            </a:r>
            <a:endParaRPr lang="en-US" sz="2400" dirty="0" smtClean="0"/>
          </a:p>
          <a:p>
            <a:pPr lvl="1"/>
            <a:r>
              <a:rPr lang="en-US" sz="2400" dirty="0" smtClean="0"/>
              <a:t>Measure electric field uniformity inside </a:t>
            </a:r>
            <a:r>
              <a:rPr lang="en-US" sz="2400" dirty="0"/>
              <a:t>with TCT </a:t>
            </a:r>
            <a:r>
              <a:rPr lang="en-US" sz="2400" dirty="0" smtClean="0"/>
              <a:t>(Transient </a:t>
            </a:r>
            <a:r>
              <a:rPr lang="en-US" sz="2400" dirty="0" smtClean="0"/>
              <a:t>Current Technique) + </a:t>
            </a:r>
            <a:r>
              <a:rPr lang="en-US" sz="2400" baseline="30000" dirty="0" smtClean="0"/>
              <a:t>241</a:t>
            </a:r>
            <a:r>
              <a:rPr lang="en-US" sz="2400" dirty="0" smtClean="0"/>
              <a:t>Am </a:t>
            </a:r>
            <a:r>
              <a:rPr lang="en-US" sz="2400" dirty="0" smtClean="0"/>
              <a:t>α-</a:t>
            </a:r>
            <a:r>
              <a:rPr lang="en-US" sz="2400" dirty="0" smtClean="0"/>
              <a:t>source</a:t>
            </a:r>
            <a:endParaRPr lang="en-US" sz="2400" dirty="0" smtClean="0"/>
          </a:p>
          <a:p>
            <a:r>
              <a:rPr lang="en-US" sz="2800" dirty="0" smtClean="0"/>
              <a:t>At the moment Cividec </a:t>
            </a:r>
          </a:p>
          <a:p>
            <a:pPr lvl="1"/>
            <a:r>
              <a:rPr lang="en-US" sz="2400" dirty="0" smtClean="0"/>
              <a:t>seems to be the most expert commercial provider of complete, metallized (and </a:t>
            </a:r>
            <a:r>
              <a:rPr lang="en-US" sz="2400" dirty="0" smtClean="0"/>
              <a:t>preliminarily </a:t>
            </a:r>
            <a:r>
              <a:rPr lang="en-US" sz="2400" dirty="0" smtClean="0"/>
              <a:t>tested) </a:t>
            </a:r>
            <a:r>
              <a:rPr lang="en-US" sz="2400" dirty="0" smtClean="0"/>
              <a:t>sensors</a:t>
            </a:r>
          </a:p>
          <a:p>
            <a:r>
              <a:rPr lang="en-US" sz="2800" dirty="0" smtClean="0"/>
              <a:t>Other solutions are still open (discussion Friday)</a:t>
            </a:r>
            <a:endParaRPr lang="en-US" sz="2800" dirty="0" smtClean="0"/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0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Cividec acceptance tests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Screen Shot 2015-01-21 at 09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" y="743440"/>
            <a:ext cx="3165561" cy="2465096"/>
          </a:xfrm>
          <a:prstGeom prst="rect">
            <a:avLst/>
          </a:prstGeom>
        </p:spPr>
      </p:pic>
      <p:pic>
        <p:nvPicPr>
          <p:cNvPr id="8" name="Picture 7" descr="Screen Shot 2015-01-21 at 09.36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74" y="991622"/>
            <a:ext cx="5529752" cy="2201105"/>
          </a:xfrm>
          <a:prstGeom prst="rect">
            <a:avLst/>
          </a:prstGeom>
        </p:spPr>
      </p:pic>
      <p:pic>
        <p:nvPicPr>
          <p:cNvPr id="10" name="Picture 9" descr="Screen Shot 2015-01-21 at 10.19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" y="3273120"/>
            <a:ext cx="8692926" cy="3292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7213" y="3622382"/>
            <a:ext cx="7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←</a:t>
            </a:r>
            <a:r>
              <a:rPr lang="en-US" dirty="0" smtClean="0"/>
              <a:t>1nA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84121" y="1469854"/>
            <a:ext cx="88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←10pA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85307" y="2717614"/>
            <a:ext cx="6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16191" y="803539"/>
            <a:ext cx="86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10ns</a:t>
            </a:r>
            <a:endParaRPr lang="en-US" dirty="0" smtClean="0"/>
          </a:p>
          <a:p>
            <a:r>
              <a:rPr lang="en-US" dirty="0" smtClean="0"/>
              <a:t>→     ←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84121" y="4406191"/>
            <a:ext cx="17345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β-</a:t>
            </a:r>
            <a:r>
              <a:rPr lang="en-US" dirty="0" smtClean="0"/>
              <a:t>source 54MBq</a:t>
            </a:r>
          </a:p>
          <a:p>
            <a:r>
              <a:rPr lang="en-US" dirty="0" smtClean="0"/>
              <a:t>Distance ~1cm  </a:t>
            </a:r>
          </a:p>
          <a:p>
            <a:r>
              <a:rPr lang="en-US" dirty="0" smtClean="0"/>
              <a:t>@ 200V</a:t>
            </a:r>
            <a:endParaRPr lang="it-IT" dirty="0"/>
          </a:p>
        </p:txBody>
      </p:sp>
      <p:sp>
        <p:nvSpPr>
          <p:cNvPr id="16" name="Rectangle 15"/>
          <p:cNvSpPr/>
          <p:nvPr/>
        </p:nvSpPr>
        <p:spPr>
          <a:xfrm>
            <a:off x="1367187" y="1933866"/>
            <a:ext cx="1082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Drift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α-source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5323" y="59389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3600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6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 in electronics design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Collaboration with electronics&amp;detectors group at Elettra, Trieste</a:t>
            </a:r>
          </a:p>
          <a:p>
            <a:pPr lvl="1"/>
            <a:r>
              <a:rPr lang="en-US" dirty="0" smtClean="0"/>
              <a:t>G. Cautero, D.Giuressi, R.H.Menk + F.Vulpone (student)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Modular design, FPGA + Memory + ADCs + HV + Ethernet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project’s kernel: ALTERA DE3 evaluation board, with a STRATIX III FPGA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External memory: Transcend 1GB DDR2 RAM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3 peripheral boards will be connected with DE3</a:t>
            </a:r>
          </a:p>
          <a:p>
            <a:pPr lvl="2" indent="-285750"/>
            <a:r>
              <a:rPr lang="en-US" dirty="0" smtClean="0"/>
              <a:t>board with 4 ADCs, HSMC connector</a:t>
            </a:r>
          </a:p>
          <a:p>
            <a:pPr lvl="2" indent="-285750"/>
            <a:r>
              <a:rPr lang="en-US" dirty="0" smtClean="0"/>
              <a:t>board with 2 Ether-W-ease (Ethernet), 2 GPIO connectors</a:t>
            </a:r>
          </a:p>
          <a:p>
            <a:pPr lvl="2" indent="-285750"/>
            <a:r>
              <a:rPr lang="en-US" dirty="0" smtClean="0"/>
              <a:t>board with 4 DACs and 4 HV diamond bias outputs</a:t>
            </a:r>
          </a:p>
          <a:p>
            <a:pPr lvl="2" indent="-285750"/>
            <a:endParaRPr lang="en-US" dirty="0" smtClean="0"/>
          </a:p>
          <a:p>
            <a:r>
              <a:rPr lang="en-US" dirty="0" smtClean="0"/>
              <a:t>Schedule plans:</a:t>
            </a:r>
          </a:p>
          <a:p>
            <a:pPr lvl="1"/>
            <a:r>
              <a:rPr lang="en-US" dirty="0" smtClean="0"/>
              <a:t>“Final” prototype available for test with 4 sensors at BEAST phase 1</a:t>
            </a:r>
          </a:p>
          <a:p>
            <a:pPr lvl="1"/>
            <a:r>
              <a:rPr lang="en-US" dirty="0" smtClean="0"/>
              <a:t>“Production” modules ready for BEAST phase 2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30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5327" y="344850"/>
            <a:ext cx="4349086" cy="6284550"/>
            <a:chOff x="475327" y="344850"/>
            <a:chExt cx="4349086" cy="6284550"/>
          </a:xfrm>
        </p:grpSpPr>
        <p:pic>
          <p:nvPicPr>
            <p:cNvPr id="4098" name="Picture 2" descr="CDF_BLM_Digitizer_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30300"/>
              <a:ext cx="4291013" cy="549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475327" y="344850"/>
              <a:ext cx="392918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BLM Digitizer Card (“logger”):</a:t>
              </a:r>
              <a:endParaRPr lang="en-US" sz="2000" dirty="0">
                <a:solidFill>
                  <a:srgbClr val="0000FF"/>
                </a:solidFill>
              </a:endParaRPr>
            </a:p>
            <a:p>
              <a:r>
                <a:rPr lang="en-US" sz="2000" dirty="0">
                  <a:solidFill>
                    <a:srgbClr val="0000FF"/>
                  </a:solidFill>
                </a:rPr>
                <a:t>ADCs, circular buffers, </a:t>
              </a:r>
              <a:r>
                <a:rPr lang="en-US" sz="2000" dirty="0" smtClean="0">
                  <a:solidFill>
                    <a:srgbClr val="0000FF"/>
                  </a:solidFill>
                </a:rPr>
                <a:t>running </a:t>
              </a:r>
              <a:r>
                <a:rPr lang="en-US" sz="2000" dirty="0">
                  <a:solidFill>
                    <a:srgbClr val="0000FF"/>
                  </a:solidFill>
                </a:rPr>
                <a:t>sums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36096" y="1412776"/>
            <a:ext cx="3512219" cy="4976426"/>
            <a:chOff x="5436096" y="1412776"/>
            <a:chExt cx="3512219" cy="4976426"/>
          </a:xfrm>
        </p:grpSpPr>
        <p:pic>
          <p:nvPicPr>
            <p:cNvPr id="4100" name="Picture 4" descr="CDF_BLM_BeamAbort_fi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492895"/>
              <a:ext cx="3512219" cy="389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5752416" y="1412776"/>
              <a:ext cx="263600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BLM Abort </a:t>
              </a:r>
              <a:r>
                <a:rPr lang="en-US" sz="2000" dirty="0">
                  <a:solidFill>
                    <a:srgbClr val="0000FF"/>
                  </a:solidFill>
                </a:rPr>
                <a:t>Card:</a:t>
              </a:r>
            </a:p>
            <a:p>
              <a:r>
                <a:rPr lang="en-US" sz="2000" dirty="0">
                  <a:solidFill>
                    <a:srgbClr val="0000FF"/>
                  </a:solidFill>
                </a:rPr>
                <a:t>masks, majority logic,</a:t>
              </a:r>
            </a:p>
            <a:p>
              <a:r>
                <a:rPr lang="en-US" sz="2000" dirty="0">
                  <a:solidFill>
                    <a:srgbClr val="0000FF"/>
                  </a:solidFill>
                </a:rPr>
                <a:t>thresholds (4 levels)</a:t>
              </a:r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20072" y="188640"/>
            <a:ext cx="36351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Desired functionality: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similar to Fermilab BLM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11560" y="1196752"/>
            <a:ext cx="3456384" cy="1512168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Analog f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ront end + ADC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derived from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Elettra AH510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t>Pico ammeter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Rad.Mon+Abort, 4-channel </a:t>
            </a:r>
            <a:r>
              <a:rPr lang="en-US" dirty="0" smtClean="0">
                <a:solidFill>
                  <a:srgbClr val="FF020C"/>
                </a:solidFill>
                <a:latin typeface="Arial" charset="0"/>
                <a:ea typeface="ＭＳ Ｐゴシック" charset="0"/>
                <a:cs typeface="ＭＳ Ｐゴシック" charset="0"/>
              </a:rPr>
              <a:t>Box</a:t>
            </a:r>
            <a:endParaRPr lang="en-US" dirty="0"/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550045" y="1916113"/>
            <a:ext cx="4249737" cy="504825"/>
            <a:chOff x="1259632" y="1700808"/>
            <a:chExt cx="4248472" cy="504056"/>
          </a:xfrm>
        </p:grpSpPr>
        <p:sp>
          <p:nvSpPr>
            <p:cNvPr id="58" name="Isosceles Triangle 57"/>
            <p:cNvSpPr/>
            <p:nvPr/>
          </p:nvSpPr>
          <p:spPr bwMode="auto">
            <a:xfrm rot="5400000">
              <a:off x="1259060" y="1772708"/>
              <a:ext cx="361399" cy="360255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051558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60" name="Straight Connector 59"/>
            <p:cNvCxnSpPr>
              <a:stCxn id="59" idx="1"/>
              <a:endCxn id="58" idx="0"/>
            </p:cNvCxnSpPr>
            <p:nvPr/>
          </p:nvCxnSpPr>
          <p:spPr bwMode="auto">
            <a:xfrm flipH="1">
              <a:off x="1619887" y="1952836"/>
              <a:ext cx="43167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" name="Rectangle 60"/>
            <p:cNvSpPr/>
            <p:nvPr/>
          </p:nvSpPr>
          <p:spPr bwMode="auto">
            <a:xfrm>
              <a:off x="4140086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62" name="Straight Connector 61"/>
            <p:cNvCxnSpPr>
              <a:stCxn id="61" idx="1"/>
              <a:endCxn id="59" idx="3"/>
            </p:cNvCxnSpPr>
            <p:nvPr/>
          </p:nvCxnSpPr>
          <p:spPr bwMode="auto">
            <a:xfrm flipH="1">
              <a:off x="3419576" y="1952836"/>
              <a:ext cx="72051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550045" y="2492375"/>
            <a:ext cx="4249737" cy="504825"/>
            <a:chOff x="1259632" y="1700808"/>
            <a:chExt cx="4248472" cy="504056"/>
          </a:xfrm>
        </p:grpSpPr>
        <p:sp>
          <p:nvSpPr>
            <p:cNvPr id="53" name="Isosceles Triangle 52"/>
            <p:cNvSpPr/>
            <p:nvPr/>
          </p:nvSpPr>
          <p:spPr bwMode="auto">
            <a:xfrm rot="5400000">
              <a:off x="1259060" y="1772709"/>
              <a:ext cx="361399" cy="360255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051558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5" name="Straight Connector 54"/>
            <p:cNvCxnSpPr>
              <a:stCxn id="54" idx="1"/>
              <a:endCxn id="53" idx="0"/>
            </p:cNvCxnSpPr>
            <p:nvPr/>
          </p:nvCxnSpPr>
          <p:spPr bwMode="auto">
            <a:xfrm flipH="1">
              <a:off x="1619887" y="1952836"/>
              <a:ext cx="43167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" name="Rectangle 55"/>
            <p:cNvSpPr/>
            <p:nvPr/>
          </p:nvSpPr>
          <p:spPr bwMode="auto">
            <a:xfrm>
              <a:off x="4140086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7" name="Straight Connector 56"/>
            <p:cNvCxnSpPr>
              <a:stCxn id="56" idx="1"/>
              <a:endCxn id="54" idx="3"/>
            </p:cNvCxnSpPr>
            <p:nvPr/>
          </p:nvCxnSpPr>
          <p:spPr bwMode="auto">
            <a:xfrm flipH="1">
              <a:off x="3419576" y="1952836"/>
              <a:ext cx="72051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550045" y="3068638"/>
            <a:ext cx="4249737" cy="504825"/>
            <a:chOff x="1259632" y="1700808"/>
            <a:chExt cx="4248472" cy="504056"/>
          </a:xfrm>
        </p:grpSpPr>
        <p:sp>
          <p:nvSpPr>
            <p:cNvPr id="48" name="Isosceles Triangle 47"/>
            <p:cNvSpPr/>
            <p:nvPr/>
          </p:nvSpPr>
          <p:spPr bwMode="auto">
            <a:xfrm rot="5400000">
              <a:off x="1259060" y="1772708"/>
              <a:ext cx="361399" cy="360255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051558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Connector 49"/>
            <p:cNvCxnSpPr>
              <a:stCxn id="49" idx="1"/>
              <a:endCxn id="48" idx="0"/>
            </p:cNvCxnSpPr>
            <p:nvPr/>
          </p:nvCxnSpPr>
          <p:spPr bwMode="auto">
            <a:xfrm flipH="1">
              <a:off x="1619887" y="1952836"/>
              <a:ext cx="43167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1" name="Rectangle 50"/>
            <p:cNvSpPr/>
            <p:nvPr/>
          </p:nvSpPr>
          <p:spPr bwMode="auto">
            <a:xfrm>
              <a:off x="4140086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2" name="Straight Connector 51"/>
            <p:cNvCxnSpPr>
              <a:stCxn id="51" idx="1"/>
              <a:endCxn id="49" idx="3"/>
            </p:cNvCxnSpPr>
            <p:nvPr/>
          </p:nvCxnSpPr>
          <p:spPr bwMode="auto">
            <a:xfrm flipH="1">
              <a:off x="3419576" y="1952836"/>
              <a:ext cx="72051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550045" y="3644900"/>
            <a:ext cx="4249737" cy="504825"/>
            <a:chOff x="1259632" y="1700808"/>
            <a:chExt cx="4248472" cy="504056"/>
          </a:xfrm>
        </p:grpSpPr>
        <p:sp>
          <p:nvSpPr>
            <p:cNvPr id="43" name="Isosceles Triangle 42"/>
            <p:cNvSpPr/>
            <p:nvPr/>
          </p:nvSpPr>
          <p:spPr bwMode="auto">
            <a:xfrm rot="5400000">
              <a:off x="1259060" y="1772709"/>
              <a:ext cx="361399" cy="360255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2051558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5" name="Straight Connector 44"/>
            <p:cNvCxnSpPr>
              <a:stCxn id="44" idx="1"/>
              <a:endCxn id="43" idx="0"/>
            </p:cNvCxnSpPr>
            <p:nvPr/>
          </p:nvCxnSpPr>
          <p:spPr bwMode="auto">
            <a:xfrm flipH="1">
              <a:off x="1619887" y="1952836"/>
              <a:ext cx="43167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6" name="Rectangle 45"/>
            <p:cNvSpPr/>
            <p:nvPr/>
          </p:nvSpPr>
          <p:spPr bwMode="auto">
            <a:xfrm>
              <a:off x="4140086" y="1700808"/>
              <a:ext cx="1368018" cy="50405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7" name="Straight Connector 46"/>
            <p:cNvCxnSpPr>
              <a:stCxn id="46" idx="1"/>
              <a:endCxn id="44" idx="3"/>
            </p:cNvCxnSpPr>
            <p:nvPr/>
          </p:nvCxnSpPr>
          <p:spPr bwMode="auto">
            <a:xfrm flipH="1">
              <a:off x="3419576" y="1952836"/>
              <a:ext cx="72051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1" name="Rectangle 10"/>
          <p:cNvSpPr/>
          <p:nvPr/>
        </p:nvSpPr>
        <p:spPr bwMode="auto">
          <a:xfrm>
            <a:off x="2069148" y="4581525"/>
            <a:ext cx="1296988" cy="863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494732" y="4581525"/>
            <a:ext cx="1296988" cy="863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935321" y="4581525"/>
            <a:ext cx="1295400" cy="863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35806" y="2636912"/>
            <a:ext cx="1295400" cy="8651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2199180" y="1064930"/>
            <a:ext cx="18127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</a:rPr>
              <a:t>3 </a:t>
            </a:r>
            <a:r>
              <a:rPr lang="en-US" sz="2000" dirty="0">
                <a:solidFill>
                  <a:srgbClr val="0000FF"/>
                </a:solidFill>
              </a:rPr>
              <a:t>Sums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4 </a:t>
            </a:r>
            <a:r>
              <a:rPr lang="en-US" sz="2000" dirty="0">
                <a:solidFill>
                  <a:srgbClr val="0000FF"/>
                </a:solidFill>
              </a:rPr>
              <a:t>Abort Levels</a:t>
            </a:r>
          </a:p>
        </p:txBody>
      </p:sp>
      <p:sp>
        <p:nvSpPr>
          <p:cNvPr id="16" name="TextBox 43"/>
          <p:cNvSpPr txBox="1">
            <a:spLocks noChangeArrowheads="1"/>
          </p:cNvSpPr>
          <p:nvPr/>
        </p:nvSpPr>
        <p:spPr bwMode="auto">
          <a:xfrm>
            <a:off x="4358332" y="1064930"/>
            <a:ext cx="1728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</a:rPr>
              <a:t>Circular 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Buffers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7" name="TextBox 44"/>
          <p:cNvSpPr txBox="1">
            <a:spLocks noChangeArrowheads="1"/>
          </p:cNvSpPr>
          <p:nvPr/>
        </p:nvSpPr>
        <p:spPr bwMode="auto">
          <a:xfrm>
            <a:off x="6692660" y="2164794"/>
            <a:ext cx="19442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Ethernet I/O</a:t>
            </a:r>
          </a:p>
        </p:txBody>
      </p:sp>
      <p:sp>
        <p:nvSpPr>
          <p:cNvPr id="18" name="TextBox 45"/>
          <p:cNvSpPr txBox="1">
            <a:spLocks noChangeArrowheads="1"/>
          </p:cNvSpPr>
          <p:nvPr/>
        </p:nvSpPr>
        <p:spPr bwMode="auto">
          <a:xfrm>
            <a:off x="638736" y="5517232"/>
            <a:ext cx="25674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FF"/>
                </a:solidFill>
              </a:rPr>
              <a:t>Ext. Clock </a:t>
            </a:r>
            <a:r>
              <a:rPr lang="en-US" sz="1800" dirty="0">
                <a:solidFill>
                  <a:srgbClr val="0000FF"/>
                </a:solidFill>
              </a:rPr>
              <a:t>(100 </a:t>
            </a:r>
            <a:r>
              <a:rPr lang="en-US" sz="1800" dirty="0" smtClean="0">
                <a:solidFill>
                  <a:srgbClr val="0000FF"/>
                </a:solidFill>
              </a:rPr>
              <a:t>kHz)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Abort from SuperKEKB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Timing buffer</a:t>
            </a:r>
          </a:p>
        </p:txBody>
      </p:sp>
      <p:sp>
        <p:nvSpPr>
          <p:cNvPr id="19" name="TextBox 46"/>
          <p:cNvSpPr txBox="1">
            <a:spLocks noChangeArrowheads="1"/>
          </p:cNvSpPr>
          <p:nvPr/>
        </p:nvSpPr>
        <p:spPr bwMode="auto">
          <a:xfrm>
            <a:off x="2271335" y="4797425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Timing</a:t>
            </a:r>
          </a:p>
        </p:txBody>
      </p:sp>
      <p:sp>
        <p:nvSpPr>
          <p:cNvPr id="20" name="TextBox 47"/>
          <p:cNvSpPr txBox="1">
            <a:spLocks noChangeArrowheads="1"/>
          </p:cNvSpPr>
          <p:nvPr/>
        </p:nvSpPr>
        <p:spPr bwMode="auto">
          <a:xfrm>
            <a:off x="3639195" y="4797425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Control</a:t>
            </a:r>
          </a:p>
        </p:txBody>
      </p:sp>
      <p:sp>
        <p:nvSpPr>
          <p:cNvPr id="21" name="TextBox 48"/>
          <p:cNvSpPr txBox="1">
            <a:spLocks noChangeArrowheads="1"/>
          </p:cNvSpPr>
          <p:nvPr/>
        </p:nvSpPr>
        <p:spPr bwMode="auto">
          <a:xfrm>
            <a:off x="5179513" y="4797425"/>
            <a:ext cx="1008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Abort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6748806" y="4581525"/>
            <a:ext cx="1296987" cy="863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7167214" y="4797425"/>
            <a:ext cx="576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HV</a:t>
            </a:r>
          </a:p>
        </p:txBody>
      </p:sp>
      <p:cxnSp>
        <p:nvCxnSpPr>
          <p:cNvPr id="24" name="Straight Connector 23"/>
          <p:cNvCxnSpPr>
            <a:endCxn id="58" idx="3"/>
          </p:cNvCxnSpPr>
          <p:nvPr/>
        </p:nvCxnSpPr>
        <p:spPr bwMode="auto">
          <a:xfrm>
            <a:off x="975370" y="2133600"/>
            <a:ext cx="574675" cy="349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975370" y="2708275"/>
            <a:ext cx="574675" cy="36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975370" y="3284538"/>
            <a:ext cx="574675" cy="365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975370" y="3860800"/>
            <a:ext cx="574675" cy="365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stCxn id="13" idx="2"/>
          </p:cNvCxnSpPr>
          <p:nvPr/>
        </p:nvCxnSpPr>
        <p:spPr bwMode="auto">
          <a:xfrm>
            <a:off x="5583021" y="5445125"/>
            <a:ext cx="0" cy="576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7095405" y="5445125"/>
            <a:ext cx="0" cy="576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8045637" y="3212976"/>
            <a:ext cx="6477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endCxn id="11" idx="1"/>
          </p:cNvCxnSpPr>
          <p:nvPr/>
        </p:nvCxnSpPr>
        <p:spPr bwMode="auto">
          <a:xfrm>
            <a:off x="1205548" y="5013325"/>
            <a:ext cx="863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3278982" y="5517232"/>
            <a:ext cx="22659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FF"/>
                </a:solidFill>
              </a:rPr>
              <a:t>SuperKEKB status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Thresholds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etc.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6374457" y="981075"/>
            <a:ext cx="2376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(for each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input channel)</a:t>
            </a:r>
          </a:p>
        </p:txBody>
      </p:sp>
      <p:cxnSp>
        <p:nvCxnSpPr>
          <p:cNvPr id="34" name="Straight Arrow Connector 33"/>
          <p:cNvCxnSpPr>
            <a:stCxn id="33" idx="1"/>
          </p:cNvCxnSpPr>
          <p:nvPr/>
        </p:nvCxnSpPr>
        <p:spPr bwMode="auto">
          <a:xfrm flipH="1">
            <a:off x="5871221" y="1335018"/>
            <a:ext cx="503236" cy="778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20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7311429" y="5445224"/>
            <a:ext cx="0" cy="576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7527453" y="5445323"/>
            <a:ext cx="0" cy="576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743477" y="5445422"/>
            <a:ext cx="0" cy="576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42"/>
          <p:cNvSpPr txBox="1">
            <a:spLocks noChangeArrowheads="1"/>
          </p:cNvSpPr>
          <p:nvPr/>
        </p:nvSpPr>
        <p:spPr bwMode="auto">
          <a:xfrm rot="16200000">
            <a:off x="-877881" y="2688451"/>
            <a:ext cx="3097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</a:rPr>
              <a:t>From 4 diamond sensors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205474" y="5165725"/>
            <a:ext cx="863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TextBox 42"/>
          <p:cNvSpPr txBox="1">
            <a:spLocks noChangeArrowheads="1"/>
          </p:cNvSpPr>
          <p:nvPr/>
        </p:nvSpPr>
        <p:spPr bwMode="auto">
          <a:xfrm>
            <a:off x="6734497" y="6021288"/>
            <a:ext cx="1729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</a:rPr>
              <a:t>to 4 sensors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8031950" y="2924944"/>
            <a:ext cx="6477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TextBox 69"/>
          <p:cNvSpPr txBox="1">
            <a:spLocks noChangeArrowheads="1"/>
          </p:cNvSpPr>
          <p:nvPr/>
        </p:nvSpPr>
        <p:spPr bwMode="auto">
          <a:xfrm>
            <a:off x="4686418" y="6042394"/>
            <a:ext cx="1938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0000FF"/>
                </a:solidFill>
              </a:rPr>
              <a:t>to SuperKEKB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941573" y="1772816"/>
            <a:ext cx="4404021" cy="3744416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42"/>
          <p:cNvSpPr txBox="1">
            <a:spLocks noChangeArrowheads="1"/>
          </p:cNvSpPr>
          <p:nvPr/>
        </p:nvSpPr>
        <p:spPr bwMode="auto">
          <a:xfrm>
            <a:off x="1154067" y="1361630"/>
            <a:ext cx="900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ADC </a:t>
            </a:r>
          </a:p>
        </p:txBody>
      </p:sp>
      <p:cxnSp>
        <p:nvCxnSpPr>
          <p:cNvPr id="65" name="Straight Arrow Connector 64"/>
          <p:cNvCxnSpPr>
            <a:endCxn id="14" idx="1"/>
          </p:cNvCxnSpPr>
          <p:nvPr/>
        </p:nvCxnSpPr>
        <p:spPr bwMode="auto">
          <a:xfrm flipV="1">
            <a:off x="6322751" y="3069506"/>
            <a:ext cx="413055" cy="78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TextBox 44"/>
          <p:cNvSpPr txBox="1">
            <a:spLocks noChangeArrowheads="1"/>
          </p:cNvSpPr>
          <p:nvPr/>
        </p:nvSpPr>
        <p:spPr bwMode="auto">
          <a:xfrm>
            <a:off x="6498716" y="3817914"/>
            <a:ext cx="1244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FPGA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 bwMode="auto">
          <a:xfrm flipV="1">
            <a:off x="6316410" y="5011226"/>
            <a:ext cx="413055" cy="78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1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Autofit/>
          </a:bodyPr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Radiation monitor &amp; beam abort</a:t>
            </a:r>
          </a:p>
          <a:p>
            <a:pPr lvl="1"/>
            <a:r>
              <a:rPr lang="en-US" dirty="0" smtClean="0"/>
              <a:t>scCVD </a:t>
            </a:r>
            <a:r>
              <a:rPr lang="en-US" dirty="0"/>
              <a:t>diamond sensors, electronics</a:t>
            </a:r>
          </a:p>
          <a:p>
            <a:pPr lvl="1"/>
            <a:r>
              <a:rPr lang="en-US" dirty="0"/>
              <a:t>Background </a:t>
            </a:r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Beast Plans</a:t>
            </a:r>
          </a:p>
          <a:p>
            <a:r>
              <a:rPr lang="en-US" dirty="0"/>
              <a:t>Temperature monitoring</a:t>
            </a:r>
          </a:p>
          <a:p>
            <a:pPr lvl="1"/>
            <a:r>
              <a:rPr lang="en-US" dirty="0"/>
              <a:t>Optical </a:t>
            </a:r>
            <a:r>
              <a:rPr lang="en-US" dirty="0" smtClean="0"/>
              <a:t>Fibers </a:t>
            </a:r>
            <a:r>
              <a:rPr lang="en-US" dirty="0"/>
              <a:t>Sensors (FOS)</a:t>
            </a:r>
          </a:p>
          <a:p>
            <a:pPr lvl="1"/>
            <a:r>
              <a:rPr lang="en-US" dirty="0"/>
              <a:t>NTC </a:t>
            </a:r>
            <a:r>
              <a:rPr lang="en-US" dirty="0" smtClean="0"/>
              <a:t>thermistors</a:t>
            </a:r>
            <a:endParaRPr lang="en-US" dirty="0"/>
          </a:p>
          <a:p>
            <a:r>
              <a:rPr lang="en-US" dirty="0" smtClean="0"/>
              <a:t>Humidity </a:t>
            </a:r>
            <a:r>
              <a:rPr lang="en-US" dirty="0" smtClean="0"/>
              <a:t>monitoring/interlock</a:t>
            </a:r>
          </a:p>
          <a:p>
            <a:r>
              <a:rPr lang="en-US" dirty="0" smtClean="0"/>
              <a:t>SVD</a:t>
            </a:r>
            <a:r>
              <a:rPr lang="en-US" dirty="0"/>
              <a:t>+PXD interlocks: </a:t>
            </a:r>
            <a:r>
              <a:rPr lang="en-US" dirty="0" smtClean="0"/>
              <a:t>PLC</a:t>
            </a:r>
          </a:p>
          <a:p>
            <a:endParaRPr lang="en-US" dirty="0" smtClean="0"/>
          </a:p>
          <a:p>
            <a:r>
              <a:rPr lang="en-US" sz="2800" dirty="0" smtClean="0">
                <a:solidFill>
                  <a:srgbClr val="7F7F7F"/>
                </a:solidFill>
              </a:rPr>
              <a:t>Parallel session on Friday 10.30: discussion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Still ongoing in Trieste: sensor testing - not covered in this talk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and implementation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Rettangolo 4"/>
          <p:cNvSpPr/>
          <p:nvPr/>
        </p:nvSpPr>
        <p:spPr>
          <a:xfrm flipH="1">
            <a:off x="3606179" y="1678476"/>
            <a:ext cx="2644462" cy="2145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DE3/FPGA</a:t>
            </a:r>
            <a:endParaRPr lang="it-IT" dirty="0"/>
          </a:p>
        </p:txBody>
      </p:sp>
      <p:sp>
        <p:nvSpPr>
          <p:cNvPr id="8" name="Rettangolo 5"/>
          <p:cNvSpPr/>
          <p:nvPr/>
        </p:nvSpPr>
        <p:spPr>
          <a:xfrm flipH="1">
            <a:off x="6954252" y="1699459"/>
            <a:ext cx="1519707" cy="746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Ether</a:t>
            </a:r>
            <a:r>
              <a:rPr lang="it-IT" dirty="0" smtClean="0"/>
              <a:t>-W-</a:t>
            </a:r>
            <a:r>
              <a:rPr lang="it-IT" dirty="0" err="1" smtClean="0"/>
              <a:t>ease</a:t>
            </a:r>
            <a:endParaRPr lang="it-IT" dirty="0"/>
          </a:p>
        </p:txBody>
      </p:sp>
      <p:sp>
        <p:nvSpPr>
          <p:cNvPr id="9" name="Rettangolo 6"/>
          <p:cNvSpPr/>
          <p:nvPr/>
        </p:nvSpPr>
        <p:spPr>
          <a:xfrm flipH="1">
            <a:off x="6954252" y="3193552"/>
            <a:ext cx="1519707" cy="746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Ether</a:t>
            </a:r>
            <a:r>
              <a:rPr lang="it-IT" dirty="0" smtClean="0"/>
              <a:t>-W-</a:t>
            </a:r>
            <a:r>
              <a:rPr lang="it-IT" dirty="0" err="1" smtClean="0"/>
              <a:t>ease</a:t>
            </a:r>
            <a:endParaRPr lang="it-IT" dirty="0"/>
          </a:p>
        </p:txBody>
      </p:sp>
      <p:sp>
        <p:nvSpPr>
          <p:cNvPr id="10" name="Rettangolo 24"/>
          <p:cNvSpPr/>
          <p:nvPr/>
        </p:nvSpPr>
        <p:spPr>
          <a:xfrm flipH="1">
            <a:off x="1393843" y="1678475"/>
            <a:ext cx="1564564" cy="94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ADCs</a:t>
            </a:r>
            <a:endParaRPr lang="it-IT" dirty="0"/>
          </a:p>
        </p:txBody>
      </p:sp>
      <p:sp>
        <p:nvSpPr>
          <p:cNvPr id="14" name="Rettangolo 33"/>
          <p:cNvSpPr/>
          <p:nvPr/>
        </p:nvSpPr>
        <p:spPr>
          <a:xfrm flipH="1">
            <a:off x="1393843" y="2914964"/>
            <a:ext cx="1564563" cy="90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DACs</a:t>
            </a:r>
            <a:endParaRPr lang="it-IT" dirty="0"/>
          </a:p>
        </p:txBody>
      </p:sp>
      <p:sp>
        <p:nvSpPr>
          <p:cNvPr id="19" name="Freccia a destra 38"/>
          <p:cNvSpPr/>
          <p:nvPr/>
        </p:nvSpPr>
        <p:spPr>
          <a:xfrm>
            <a:off x="872990" y="1979228"/>
            <a:ext cx="535285" cy="391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39"/>
          <p:cNvSpPr/>
          <p:nvPr/>
        </p:nvSpPr>
        <p:spPr>
          <a:xfrm flipH="1">
            <a:off x="858560" y="3176839"/>
            <a:ext cx="535285" cy="391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38"/>
          <p:cNvSpPr/>
          <p:nvPr/>
        </p:nvSpPr>
        <p:spPr>
          <a:xfrm>
            <a:off x="2973575" y="1987328"/>
            <a:ext cx="632604" cy="391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38"/>
          <p:cNvSpPr/>
          <p:nvPr/>
        </p:nvSpPr>
        <p:spPr>
          <a:xfrm flipH="1">
            <a:off x="2967234" y="3149828"/>
            <a:ext cx="632604" cy="391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Left-Right-Up Arrow 24"/>
          <p:cNvSpPr/>
          <p:nvPr/>
        </p:nvSpPr>
        <p:spPr>
          <a:xfrm rot="16200000">
            <a:off x="6708769" y="2078298"/>
            <a:ext cx="703611" cy="1493469"/>
          </a:xfrm>
          <a:prstGeom prst="leftRigh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29697" y="969779"/>
            <a:ext cx="1957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 currents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866649" y="3993749"/>
            <a:ext cx="159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HV outputs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777117" y="969779"/>
            <a:ext cx="1742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Ethernet I/O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1248196" y="4888536"/>
            <a:ext cx="65710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ead and write the external RAM memory using the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and prototypes of the ADC’s and DAC’s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and prototype board with two Ether-W-ease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VerilogHDL</a:t>
            </a:r>
            <a:r>
              <a:rPr lang="en-US" dirty="0" smtClean="0"/>
              <a:t> program for the FPGA</a:t>
            </a:r>
          </a:p>
          <a:p>
            <a:pPr lvl="1"/>
            <a:r>
              <a:rPr lang="en-US" dirty="0" smtClean="0"/>
              <a:t>Synchronization, buffers, running sums, thresholds, abort logics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39103" y="938519"/>
            <a:ext cx="2411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SuperKEKB timing</a:t>
            </a:r>
            <a:endParaRPr lang="en-US" sz="2400" dirty="0"/>
          </a:p>
        </p:txBody>
      </p:sp>
      <p:sp>
        <p:nvSpPr>
          <p:cNvPr id="22" name="Freccia a destra 38"/>
          <p:cNvSpPr/>
          <p:nvPr/>
        </p:nvSpPr>
        <p:spPr>
          <a:xfrm rot="5400000">
            <a:off x="4737177" y="1325647"/>
            <a:ext cx="312719" cy="391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 destra 38"/>
          <p:cNvSpPr/>
          <p:nvPr/>
        </p:nvSpPr>
        <p:spPr>
          <a:xfrm rot="5400000">
            <a:off x="4737177" y="3797805"/>
            <a:ext cx="312719" cy="391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extBox 30"/>
          <p:cNvSpPr txBox="1"/>
          <p:nvPr/>
        </p:nvSpPr>
        <p:spPr>
          <a:xfrm>
            <a:off x="4003155" y="4033598"/>
            <a:ext cx="180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Abort signals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360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4976271"/>
            <a:ext cx="7772400" cy="1362075"/>
          </a:xfrm>
        </p:spPr>
        <p:txBody>
          <a:bodyPr/>
          <a:lstStyle/>
          <a:p>
            <a:r>
              <a:rPr lang="en-US" dirty="0" smtClean="0"/>
              <a:t>Environmental</a:t>
            </a:r>
            <a:r>
              <a:rPr lang="en-US" dirty="0" smtClean="0"/>
              <a:t> </a:t>
            </a:r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 descr="2015-01-20-327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t="14490" r="13311" b="5965"/>
          <a:stretch/>
        </p:blipFill>
        <p:spPr>
          <a:xfrm>
            <a:off x="306564" y="308374"/>
            <a:ext cx="8603715" cy="44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6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SVD FOS fibers system (baseline)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9390" y="1277491"/>
            <a:ext cx="2600692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85916" y="1375766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38150" y="1277491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099661" y="1375766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41573" y="1233357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99661" y="1528166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99661" y="1680566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99661" y="1832966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96909" y="1607416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07036" y="15318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93116" y="16842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79196" y="18366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95516" y="2049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896716" y="2201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97916" y="267177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99661" y="20507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314621" y="1375766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315821" y="1528166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17021" y="1680566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18221" y="1834186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00861" y="22031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02061" y="2672996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5-Point Star 46"/>
          <p:cNvSpPr/>
          <p:nvPr/>
        </p:nvSpPr>
        <p:spPr>
          <a:xfrm flipH="1">
            <a:off x="7832334" y="122459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 flipH="1">
            <a:off x="7198494" y="122581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 flipH="1">
            <a:off x="6534414" y="122703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 flipH="1">
            <a:off x="5855214" y="122825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 flipH="1">
            <a:off x="5218974" y="1227034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549152" y="1870522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6</a:t>
            </a:r>
            <a:r>
              <a:rPr lang="en-US" sz="2000" dirty="0" smtClean="0"/>
              <a:t>: 16 ladders</a:t>
            </a:r>
          </a:p>
          <a:p>
            <a:r>
              <a:rPr lang="en-US" sz="2000" dirty="0" smtClean="0"/>
              <a:t>16 fibers x 4 (+1) FBGs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3282305" y="889572"/>
            <a:ext cx="88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DOCKs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1263557" y="516708"/>
            <a:ext cx="1594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(4x1)couplers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 rot="5400000">
            <a:off x="3151701" y="2197479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4226421" y="2198699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87854" y="3002163"/>
            <a:ext cx="2308548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3902236" y="3100438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554470" y="3002163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3115981" y="3100438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15981" y="3252838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115981" y="3405238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115981" y="3557638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923356" y="3256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09436" y="3408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895516" y="35612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911836" y="37741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913036" y="3926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914236" y="439644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115981" y="37753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3117181" y="39277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118381" y="439766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5-Point Star 78"/>
          <p:cNvSpPr/>
          <p:nvPr/>
        </p:nvSpPr>
        <p:spPr>
          <a:xfrm flipH="1">
            <a:off x="7848654" y="294926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/>
          <p:nvPr/>
        </p:nvSpPr>
        <p:spPr>
          <a:xfrm flipH="1">
            <a:off x="7033374" y="295048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 flipH="1">
            <a:off x="6248334" y="295170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/>
          <p:nvPr/>
        </p:nvSpPr>
        <p:spPr>
          <a:xfrm flipH="1">
            <a:off x="5235294" y="2951706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565472" y="3595194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5</a:t>
            </a:r>
            <a:r>
              <a:rPr lang="en-US" sz="2000" dirty="0" smtClean="0"/>
              <a:t>: 12 ladders</a:t>
            </a:r>
          </a:p>
          <a:p>
            <a:r>
              <a:rPr lang="en-US" sz="2000" dirty="0" smtClean="0"/>
              <a:t>12 fibers x 3 (+1) FBGs</a:t>
            </a:r>
            <a:endParaRPr lang="en-US" sz="2000" dirty="0"/>
          </a:p>
        </p:txBody>
      </p:sp>
      <p:sp>
        <p:nvSpPr>
          <p:cNvPr id="86" name="TextBox 85"/>
          <p:cNvSpPr txBox="1"/>
          <p:nvPr/>
        </p:nvSpPr>
        <p:spPr>
          <a:xfrm rot="5400000">
            <a:off x="3168021" y="392215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87" name="TextBox 86"/>
          <p:cNvSpPr txBox="1"/>
          <p:nvPr/>
        </p:nvSpPr>
        <p:spPr>
          <a:xfrm rot="5400000">
            <a:off x="4242741" y="392337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123598" y="4726835"/>
            <a:ext cx="2089123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3918556" y="4825110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70790" y="4726835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3132301" y="4825110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132301" y="4977510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132301" y="5129910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132301" y="5282310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39676" y="49811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3925756" y="5133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911836" y="52859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928156" y="54988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3929356" y="56512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3930556" y="612112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3132301" y="55000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3133501" y="56524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134701" y="612234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5-Point Star 109"/>
          <p:cNvSpPr/>
          <p:nvPr/>
        </p:nvSpPr>
        <p:spPr>
          <a:xfrm flipH="1">
            <a:off x="7623054" y="467393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5-Point Star 110"/>
          <p:cNvSpPr/>
          <p:nvPr/>
        </p:nvSpPr>
        <p:spPr>
          <a:xfrm flipH="1">
            <a:off x="6732174" y="467515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5-Point Star 113"/>
          <p:cNvSpPr/>
          <p:nvPr/>
        </p:nvSpPr>
        <p:spPr>
          <a:xfrm flipH="1">
            <a:off x="5251614" y="4676378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5581792" y="5319866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4</a:t>
            </a:r>
            <a:r>
              <a:rPr lang="en-US" sz="2000" dirty="0" smtClean="0"/>
              <a:t>: 10 ladders</a:t>
            </a:r>
          </a:p>
          <a:p>
            <a:r>
              <a:rPr lang="en-US" sz="2000" dirty="0" smtClean="0"/>
              <a:t>10 fibers x 2 (+1) FBGs</a:t>
            </a:r>
            <a:endParaRPr lang="en-US" sz="2000" dirty="0"/>
          </a:p>
        </p:txBody>
      </p:sp>
      <p:sp>
        <p:nvSpPr>
          <p:cNvPr id="117" name="TextBox 116"/>
          <p:cNvSpPr txBox="1"/>
          <p:nvPr/>
        </p:nvSpPr>
        <p:spPr>
          <a:xfrm rot="5400000">
            <a:off x="3184341" y="5646823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118" name="TextBox 117"/>
          <p:cNvSpPr txBox="1"/>
          <p:nvPr/>
        </p:nvSpPr>
        <p:spPr>
          <a:xfrm rot="5400000">
            <a:off x="4259061" y="5648043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942773" y="4696599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1498109" y="5070658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315821" y="4839008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2317021" y="4991408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2318221" y="5143808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319421" y="5297428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457201" y="2942910"/>
            <a:ext cx="694396" cy="9383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1166669" y="3786848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152749" y="3047286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38829" y="316945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140029" y="3291614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498109" y="1608636"/>
            <a:ext cx="0" cy="1438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1496909" y="3774170"/>
            <a:ext cx="2400" cy="1285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709872" y="202292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6</a:t>
            </a:r>
            <a:endParaRPr lang="en-US" sz="2000" dirty="0"/>
          </a:p>
          <a:p>
            <a:r>
              <a:rPr lang="en-US" sz="2000" dirty="0" smtClean="0"/>
              <a:t>4 couplers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27380" y="339836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5</a:t>
            </a:r>
            <a:endParaRPr lang="en-US" sz="2000" dirty="0"/>
          </a:p>
          <a:p>
            <a:r>
              <a:rPr lang="en-US" sz="2000" dirty="0"/>
              <a:t>3</a:t>
            </a:r>
            <a:r>
              <a:rPr lang="en-US" sz="2000" dirty="0" smtClean="0"/>
              <a:t> couplers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723000" y="546372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4</a:t>
            </a:r>
            <a:endParaRPr lang="en-US" sz="2000" dirty="0"/>
          </a:p>
          <a:p>
            <a:r>
              <a:rPr lang="en-US" sz="2000" dirty="0"/>
              <a:t>3</a:t>
            </a:r>
            <a:r>
              <a:rPr lang="en-US" sz="2000" dirty="0" smtClean="0"/>
              <a:t> couplers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6982" y="2497688"/>
            <a:ext cx="1446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Interrogator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7185" y="3969469"/>
            <a:ext cx="1365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(16 inputs)</a:t>
            </a:r>
          </a:p>
        </p:txBody>
      </p:sp>
      <p:sp>
        <p:nvSpPr>
          <p:cNvPr id="141" name="TextBox 140"/>
          <p:cNvSpPr txBox="1"/>
          <p:nvPr/>
        </p:nvSpPr>
        <p:spPr>
          <a:xfrm rot="5400000">
            <a:off x="1172535" y="341599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150127" y="341593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2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SVD FOS fibers system -2 FBGs/origami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9390" y="1277491"/>
            <a:ext cx="2600692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85916" y="1375766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38150" y="1277491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099661" y="1375766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41573" y="1233357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99661" y="1528166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99661" y="1680566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99661" y="1832966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96909" y="1607416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07036" y="15318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93116" y="16842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879196" y="183662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95516" y="2049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896716" y="2201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97916" y="2671776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099661" y="20507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314621" y="1375766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315821" y="1528166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17021" y="1680566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18221" y="1834186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00861" y="220311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102061" y="2672996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5-Point Star 46"/>
          <p:cNvSpPr/>
          <p:nvPr/>
        </p:nvSpPr>
        <p:spPr>
          <a:xfrm flipH="1">
            <a:off x="7856162" y="124092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 flipH="1">
            <a:off x="6977649" y="123970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 flipH="1">
            <a:off x="6248334" y="1273887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 flipH="1">
            <a:off x="5218974" y="1227034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549152" y="1870522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6</a:t>
            </a:r>
            <a:r>
              <a:rPr lang="en-US" sz="2000" dirty="0" smtClean="0"/>
              <a:t>: 16 ladders</a:t>
            </a:r>
          </a:p>
          <a:p>
            <a:r>
              <a:rPr lang="en-US" sz="2000" dirty="0" smtClean="0"/>
              <a:t>16 fibers x 7 (+1) FBGs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3282305" y="889572"/>
            <a:ext cx="88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DOCKs</a:t>
            </a:r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1263557" y="516708"/>
            <a:ext cx="1594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(4x1)couplers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 rot="5400000">
            <a:off x="3151701" y="2197479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4226421" y="2198699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87854" y="3002163"/>
            <a:ext cx="2308548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3902236" y="3100438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554470" y="3002163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3115981" y="3100438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115981" y="3252838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115981" y="3405238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115981" y="3557638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923356" y="32564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3909436" y="34088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895516" y="356129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911836" y="37741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913036" y="3926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914236" y="4396448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115981" y="37753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3117181" y="392779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118381" y="4397668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5-Point Star 78"/>
          <p:cNvSpPr/>
          <p:nvPr/>
        </p:nvSpPr>
        <p:spPr>
          <a:xfrm flipH="1">
            <a:off x="7848654" y="296277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5-Point Star 79"/>
          <p:cNvSpPr/>
          <p:nvPr/>
        </p:nvSpPr>
        <p:spPr>
          <a:xfrm flipH="1">
            <a:off x="7033374" y="2963996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5-Point Star 80"/>
          <p:cNvSpPr/>
          <p:nvPr/>
        </p:nvSpPr>
        <p:spPr>
          <a:xfrm flipH="1">
            <a:off x="6114141" y="296522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/>
          <p:nvPr/>
        </p:nvSpPr>
        <p:spPr>
          <a:xfrm flipH="1">
            <a:off x="5235294" y="2951706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565472" y="3595194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5</a:t>
            </a:r>
            <a:r>
              <a:rPr lang="en-US" sz="2000" dirty="0" smtClean="0"/>
              <a:t>: 12 ladders</a:t>
            </a:r>
          </a:p>
          <a:p>
            <a:r>
              <a:rPr lang="en-US" sz="2000" dirty="0" smtClean="0"/>
              <a:t>12 fibers x 5 (+1) FBGs</a:t>
            </a:r>
            <a:endParaRPr lang="en-US" sz="2000" dirty="0"/>
          </a:p>
        </p:txBody>
      </p:sp>
      <p:sp>
        <p:nvSpPr>
          <p:cNvPr id="86" name="TextBox 85"/>
          <p:cNvSpPr txBox="1"/>
          <p:nvPr/>
        </p:nvSpPr>
        <p:spPr>
          <a:xfrm rot="5400000">
            <a:off x="3168021" y="392215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87" name="TextBox 86"/>
          <p:cNvSpPr txBox="1"/>
          <p:nvPr/>
        </p:nvSpPr>
        <p:spPr>
          <a:xfrm rot="5400000">
            <a:off x="4242741" y="392337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88" name="Rectangle 87"/>
          <p:cNvSpPr/>
          <p:nvPr/>
        </p:nvSpPr>
        <p:spPr>
          <a:xfrm>
            <a:off x="6123598" y="4726835"/>
            <a:ext cx="2089123" cy="347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3918556" y="4825110"/>
            <a:ext cx="4294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570790" y="4726835"/>
            <a:ext cx="347766" cy="15496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3132301" y="4825110"/>
            <a:ext cx="4384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132301" y="4977510"/>
            <a:ext cx="4396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3132301" y="5129910"/>
            <a:ext cx="4408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132301" y="5282310"/>
            <a:ext cx="442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39676" y="49811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3925756" y="51335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911836" y="528597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928156" y="54988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3929356" y="5651242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3930556" y="6121120"/>
            <a:ext cx="1238634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3132301" y="55000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3133501" y="5652462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134701" y="6122340"/>
            <a:ext cx="432969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5-Point Star 109"/>
          <p:cNvSpPr/>
          <p:nvPr/>
        </p:nvSpPr>
        <p:spPr>
          <a:xfrm flipH="1">
            <a:off x="7623054" y="470095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5-Point Star 110"/>
          <p:cNvSpPr/>
          <p:nvPr/>
        </p:nvSpPr>
        <p:spPr>
          <a:xfrm flipH="1">
            <a:off x="6302382" y="4712361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5-Point Star 113"/>
          <p:cNvSpPr/>
          <p:nvPr/>
        </p:nvSpPr>
        <p:spPr>
          <a:xfrm flipH="1">
            <a:off x="5251614" y="4676378"/>
            <a:ext cx="268385" cy="272128"/>
          </a:xfrm>
          <a:prstGeom prst="star5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5581792" y="5319866"/>
            <a:ext cx="249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4</a:t>
            </a:r>
            <a:r>
              <a:rPr lang="en-US" sz="2000" dirty="0" smtClean="0"/>
              <a:t>: 10 ladders</a:t>
            </a:r>
          </a:p>
          <a:p>
            <a:r>
              <a:rPr lang="en-US" sz="2000" dirty="0" smtClean="0"/>
              <a:t>10 fibers x 3 (+1) FBGs</a:t>
            </a:r>
            <a:endParaRPr lang="en-US" sz="2000" dirty="0"/>
          </a:p>
        </p:txBody>
      </p:sp>
      <p:sp>
        <p:nvSpPr>
          <p:cNvPr id="117" name="TextBox 116"/>
          <p:cNvSpPr txBox="1"/>
          <p:nvPr/>
        </p:nvSpPr>
        <p:spPr>
          <a:xfrm rot="5400000">
            <a:off x="3184341" y="5646823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118" name="TextBox 117"/>
          <p:cNvSpPr txBox="1"/>
          <p:nvPr/>
        </p:nvSpPr>
        <p:spPr>
          <a:xfrm rot="5400000">
            <a:off x="4259061" y="5648043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942773" y="4696599"/>
            <a:ext cx="357943" cy="7622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1498109" y="5070658"/>
            <a:ext cx="443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2315821" y="4839008"/>
            <a:ext cx="6187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2317021" y="4991408"/>
            <a:ext cx="6175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2318221" y="5143808"/>
            <a:ext cx="616317" cy="1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2319421" y="5297428"/>
            <a:ext cx="615117" cy="3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457201" y="2942910"/>
            <a:ext cx="694396" cy="9383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1166669" y="3786848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152749" y="3047286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38829" y="316945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140029" y="3291614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498109" y="1608636"/>
            <a:ext cx="0" cy="1438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1496909" y="3774170"/>
            <a:ext cx="2400" cy="1285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709872" y="202292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6</a:t>
            </a:r>
            <a:endParaRPr lang="en-US" sz="2000" dirty="0"/>
          </a:p>
          <a:p>
            <a:r>
              <a:rPr lang="en-US" sz="2000" dirty="0" smtClean="0"/>
              <a:t>4 couplers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27380" y="339836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5</a:t>
            </a:r>
            <a:endParaRPr lang="en-US" sz="2000" dirty="0"/>
          </a:p>
          <a:p>
            <a:r>
              <a:rPr lang="en-US" sz="2000" dirty="0"/>
              <a:t>3</a:t>
            </a:r>
            <a:r>
              <a:rPr lang="en-US" sz="2000" dirty="0" smtClean="0"/>
              <a:t> couplers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723000" y="5463722"/>
            <a:ext cx="125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Layer 4</a:t>
            </a:r>
            <a:endParaRPr lang="en-US" sz="2000" dirty="0"/>
          </a:p>
          <a:p>
            <a:r>
              <a:rPr lang="en-US" sz="2000" dirty="0"/>
              <a:t>3</a:t>
            </a:r>
            <a:r>
              <a:rPr lang="en-US" sz="2000" dirty="0" smtClean="0"/>
              <a:t> couplers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6982" y="2497688"/>
            <a:ext cx="1446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Interrogator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77185" y="3969469"/>
            <a:ext cx="1365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(16 inputs)</a:t>
            </a:r>
          </a:p>
        </p:txBody>
      </p:sp>
      <p:sp>
        <p:nvSpPr>
          <p:cNvPr id="141" name="TextBox 140"/>
          <p:cNvSpPr txBox="1"/>
          <p:nvPr/>
        </p:nvSpPr>
        <p:spPr>
          <a:xfrm rot="5400000">
            <a:off x="1172535" y="3415991"/>
            <a:ext cx="36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150127" y="3415930"/>
            <a:ext cx="33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5-Point Star 103"/>
          <p:cNvSpPr/>
          <p:nvPr/>
        </p:nvSpPr>
        <p:spPr>
          <a:xfrm flipH="1">
            <a:off x="5753661" y="125969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5-Point Star 104"/>
          <p:cNvSpPr/>
          <p:nvPr/>
        </p:nvSpPr>
        <p:spPr>
          <a:xfrm flipH="1">
            <a:off x="6516719" y="1260918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5-Point Star 105"/>
          <p:cNvSpPr/>
          <p:nvPr/>
        </p:nvSpPr>
        <p:spPr>
          <a:xfrm flipH="1">
            <a:off x="7236219" y="1246867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5-Point Star 106"/>
          <p:cNvSpPr/>
          <p:nvPr/>
        </p:nvSpPr>
        <p:spPr>
          <a:xfrm flipH="1">
            <a:off x="7632150" y="1251614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5-Point Star 111"/>
          <p:cNvSpPr/>
          <p:nvPr/>
        </p:nvSpPr>
        <p:spPr>
          <a:xfrm flipH="1">
            <a:off x="6785104" y="296682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5-Point Star 112"/>
          <p:cNvSpPr/>
          <p:nvPr/>
        </p:nvSpPr>
        <p:spPr>
          <a:xfrm flipH="1">
            <a:off x="7632150" y="2965262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5-Point Star 115"/>
          <p:cNvSpPr/>
          <p:nvPr/>
        </p:nvSpPr>
        <p:spPr>
          <a:xfrm flipH="1">
            <a:off x="7869674" y="4699815"/>
            <a:ext cx="268385" cy="27212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10" y="2751107"/>
            <a:ext cx="5637812" cy="1506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95" y="4123558"/>
            <a:ext cx="5735497" cy="1381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FOS temperature sensors: status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71798" y="1040975"/>
            <a:ext cx="8229600" cy="495379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Recent purchases </a:t>
            </a:r>
            <a:r>
              <a:rPr lang="en-US" sz="2400" dirty="0" smtClean="0"/>
              <a:t>(delivered last week and yesterday)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16-channel interrogator, Micron Optics (Pisa)</a:t>
            </a:r>
          </a:p>
          <a:p>
            <a:pPr lvl="1"/>
            <a:r>
              <a:rPr lang="en-US" sz="2000" dirty="0" smtClean="0"/>
              <a:t>Prototypes </a:t>
            </a:r>
            <a:r>
              <a:rPr lang="en-US" sz="2000" dirty="0" smtClean="0"/>
              <a:t>with different numbers of sensors per </a:t>
            </a:r>
            <a:r>
              <a:rPr lang="en-US" sz="2000" dirty="0" smtClean="0"/>
              <a:t>fiber, </a:t>
            </a:r>
            <a:r>
              <a:rPr lang="en-US" sz="2000" dirty="0" smtClean="0"/>
              <a:t>from 2 providers:</a:t>
            </a:r>
          </a:p>
          <a:p>
            <a:pPr lvl="2"/>
            <a:r>
              <a:rPr lang="en-US" sz="1800" dirty="0" smtClean="0"/>
              <a:t>Micron Optics</a:t>
            </a:r>
          </a:p>
          <a:p>
            <a:pPr lvl="2"/>
            <a:r>
              <a:rPr lang="en-US" sz="1800" dirty="0" smtClean="0"/>
              <a:t>Smart </a:t>
            </a:r>
            <a:r>
              <a:rPr lang="en-US" sz="1800" dirty="0" err="1" smtClean="0"/>
              <a:t>Fibres</a:t>
            </a:r>
            <a:endParaRPr lang="en-US" sz="1800" dirty="0" smtClean="0"/>
          </a:p>
          <a:p>
            <a:pPr lvl="1"/>
            <a:r>
              <a:rPr lang="en-US" sz="2000" dirty="0" smtClean="0"/>
              <a:t>Final </a:t>
            </a:r>
            <a:r>
              <a:rPr lang="en-US" sz="2000" dirty="0" smtClean="0"/>
              <a:t>purchases </a:t>
            </a:r>
          </a:p>
          <a:p>
            <a:pPr lvl="2"/>
            <a:r>
              <a:rPr lang="en-US" sz="1800" dirty="0" smtClean="0"/>
              <a:t>38 fibers</a:t>
            </a:r>
            <a:endParaRPr lang="en-US" sz="1800" dirty="0" smtClean="0"/>
          </a:p>
          <a:p>
            <a:pPr lvl="2"/>
            <a:r>
              <a:rPr lang="en-US" sz="1800" dirty="0" smtClean="0"/>
              <a:t>Early 2015</a:t>
            </a:r>
          </a:p>
          <a:p>
            <a:pPr marL="0" indent="0">
              <a:buNone/>
            </a:pP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smtClean="0"/>
              <a:t>Environmental chamber for calibrations</a:t>
            </a:r>
          </a:p>
          <a:p>
            <a:pPr lvl="1"/>
            <a:r>
              <a:rPr lang="en-US" sz="2000" dirty="0" smtClean="0"/>
              <a:t>[−30°C ÷ +70°C], available in </a:t>
            </a:r>
            <a:r>
              <a:rPr lang="en-US" sz="2000" dirty="0" smtClean="0"/>
              <a:t>Trieste; help from Santander welcome!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735138" cy="365125"/>
          </a:xfrm>
        </p:spPr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145507" y="6492875"/>
            <a:ext cx="4665662" cy="365125"/>
          </a:xfrm>
        </p:spPr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895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IMG_23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1" b="39860"/>
          <a:stretch/>
        </p:blipFill>
        <p:spPr>
          <a:xfrm>
            <a:off x="131384" y="546506"/>
            <a:ext cx="4589336" cy="1116878"/>
          </a:xfrm>
          <a:prstGeom prst="rect">
            <a:avLst/>
          </a:prstGeom>
        </p:spPr>
      </p:pic>
      <p:pic>
        <p:nvPicPr>
          <p:cNvPr id="10" name="Picture 9" descr="IMG_23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r="18042"/>
          <a:stretch/>
        </p:blipFill>
        <p:spPr>
          <a:xfrm rot="5400000">
            <a:off x="246805" y="1665690"/>
            <a:ext cx="4358491" cy="45893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23998" y="729963"/>
            <a:ext cx="375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 225-800 </a:t>
            </a:r>
            <a:r>
              <a:rPr lang="en-US" dirty="0"/>
              <a:t>16-channel interrogator, Micron Optics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4946" y="3536319"/>
            <a:ext cx="136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(4x1)</a:t>
            </a:r>
            <a:r>
              <a:rPr lang="en-US" dirty="0" smtClean="0"/>
              <a:t>coupler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64946" y="2470571"/>
            <a:ext cx="136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(2x1</a:t>
            </a:r>
            <a:r>
              <a:rPr lang="en-US" dirty="0"/>
              <a:t>)coupler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93530" y="1927102"/>
            <a:ext cx="344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fiber received from Santander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1810" y="3197237"/>
            <a:ext cx="205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 with 8 sensors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1810" y="4984753"/>
            <a:ext cx="205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 with 5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4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3" y="124433"/>
            <a:ext cx="8845374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NTC ELMB readout, preliminary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70940" y="1628802"/>
            <a:ext cx="2520280" cy="46085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14956" y="2564904"/>
            <a:ext cx="72008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614956" y="2996952"/>
            <a:ext cx="72008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14956" y="3645024"/>
            <a:ext cx="72008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614956" y="4077072"/>
            <a:ext cx="72008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14956" y="4725144"/>
            <a:ext cx="72008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14956" y="5157192"/>
            <a:ext cx="72008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39092" y="2717304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39092" y="3789040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839092" y="4860776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14956" y="5661248"/>
            <a:ext cx="2088232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351261" y="5023186"/>
            <a:ext cx="1224136" cy="64807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350701" y="2564904"/>
            <a:ext cx="360040" cy="28803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30" name="Straight Connector 29"/>
          <p:cNvCxnSpPr>
            <a:stCxn id="16" idx="3"/>
            <a:endCxn id="229" idx="1"/>
          </p:cNvCxnSpPr>
          <p:nvPr/>
        </p:nvCxnSpPr>
        <p:spPr bwMode="auto">
          <a:xfrm flipV="1">
            <a:off x="2710741" y="2705748"/>
            <a:ext cx="1609339" cy="3172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>
            <a:stCxn id="5" idx="3"/>
            <a:endCxn id="11" idx="1"/>
          </p:cNvCxnSpPr>
          <p:nvPr/>
        </p:nvCxnSpPr>
        <p:spPr bwMode="auto">
          <a:xfrm>
            <a:off x="5335036" y="2708920"/>
            <a:ext cx="504056" cy="220216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5335036" y="3784848"/>
            <a:ext cx="504056" cy="220216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5335036" y="4860776"/>
            <a:ext cx="504056" cy="220216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>
            <a:stCxn id="6" idx="3"/>
            <a:endCxn id="11" idx="1"/>
          </p:cNvCxnSpPr>
          <p:nvPr/>
        </p:nvCxnSpPr>
        <p:spPr bwMode="auto">
          <a:xfrm flipV="1">
            <a:off x="5335036" y="2929136"/>
            <a:ext cx="504056" cy="211832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335036" y="4009256"/>
            <a:ext cx="504056" cy="211832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5335036" y="5089376"/>
            <a:ext cx="504056" cy="211832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6847204" y="5368108"/>
            <a:ext cx="50405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6703188" y="292494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6703188" y="400506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6703188" y="508518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6847204" y="2924944"/>
            <a:ext cx="0" cy="2432364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416168" y="1052737"/>
            <a:ext cx="1082657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Arial" charset="0"/>
              </a:rPr>
              <a:t>sensors</a:t>
            </a:r>
            <a:endParaRPr lang="en-US" sz="2000" dirty="0">
              <a:solidFill>
                <a:srgbClr val="0000FF"/>
              </a:solidFill>
              <a:latin typeface="Arial" charset="0"/>
              <a:sym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54681" y="1052737"/>
            <a:ext cx="854671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Arial" charset="0"/>
                <a:sym typeface="Arial" charset="0"/>
              </a:rPr>
              <a:t>docks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7228" y="4885807"/>
            <a:ext cx="2034492" cy="1200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Temperature: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up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to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6 x 16 = 96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NTC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thermistors</a:t>
            </a:r>
            <a:endParaRPr lang="en-US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22747" y="1052737"/>
            <a:ext cx="2693424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Arial" charset="0"/>
              </a:rPr>
              <a:t>Box in Electronics Hut</a:t>
            </a:r>
            <a:endParaRPr lang="en-US" sz="2000" dirty="0">
              <a:solidFill>
                <a:srgbClr val="0000FF"/>
              </a:solidFill>
              <a:latin typeface="Arial" charset="0"/>
              <a:sym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29531" y="5127133"/>
            <a:ext cx="540958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PC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279253" y="3748971"/>
            <a:ext cx="1139705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err="1">
                <a:solidFill>
                  <a:srgbClr val="000000"/>
                </a:solidFill>
                <a:latin typeface="Arial" charset="0"/>
                <a:sym typeface="Arial" charset="0"/>
              </a:rPr>
              <a:t>CANbus</a:t>
            </a:r>
            <a:endParaRPr lang="en-US" sz="20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39099" y="2708920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839099" y="3789040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39099" y="4869161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30980" y="5661248"/>
            <a:ext cx="1724300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Power supply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447" y="2049157"/>
            <a:ext cx="1605896" cy="584743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8 twisted pairs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(no shield)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820655" y="1811967"/>
            <a:ext cx="1051223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Shielded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wisted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airs (16)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89312" y="2701370"/>
            <a:ext cx="1051724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(shield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grounded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at docks)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483307" y="1633456"/>
            <a:ext cx="1228054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 dirty="0"/>
          </a:p>
        </p:txBody>
      </p:sp>
      <p:cxnSp>
        <p:nvCxnSpPr>
          <p:cNvPr id="63" name="Straight Connector 62"/>
          <p:cNvCxnSpPr>
            <a:endCxn id="5" idx="0"/>
          </p:cNvCxnSpPr>
          <p:nvPr/>
        </p:nvCxnSpPr>
        <p:spPr bwMode="auto">
          <a:xfrm>
            <a:off x="4974996" y="2416533"/>
            <a:ext cx="0" cy="148371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2" name="TextBox 81"/>
          <p:cNvSpPr txBox="1"/>
          <p:nvPr/>
        </p:nvSpPr>
        <p:spPr>
          <a:xfrm>
            <a:off x="5625960" y="2060319"/>
            <a:ext cx="1872461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 2 interlock signals</a:t>
            </a:r>
            <a:endParaRPr lang="en-US" sz="1600" dirty="0">
              <a:solidFill>
                <a:srgbClr val="FF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>
            <a:off x="4974996" y="2423763"/>
            <a:ext cx="2523425" cy="3315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 flipV="1">
            <a:off x="700408" y="4354787"/>
            <a:ext cx="0" cy="523066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7520491" y="1746897"/>
            <a:ext cx="1610270" cy="132340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6 x 2 signals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to VXD</a:t>
            </a:r>
            <a:endParaRPr lang="en-US" sz="2000" dirty="0">
              <a:solidFill>
                <a:srgbClr val="FF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Interlock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logics</a:t>
            </a:r>
            <a:endParaRPr lang="en-US" sz="2000" dirty="0">
              <a:solidFill>
                <a:srgbClr val="FF0000"/>
              </a:solidFill>
              <a:latin typeface="Arial" charset="0"/>
              <a:sym typeface="Arial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354679" y="5671635"/>
            <a:ext cx="1638573" cy="7078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EPICS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Slow Control</a:t>
            </a:r>
            <a:endParaRPr lang="en-US" sz="20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 flipH="1">
            <a:off x="1030208" y="2671812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/>
          <p:cNvGrpSpPr/>
          <p:nvPr/>
        </p:nvGrpSpPr>
        <p:grpSpPr>
          <a:xfrm>
            <a:off x="625636" y="1719081"/>
            <a:ext cx="422640" cy="952731"/>
            <a:chOff x="625636" y="1719081"/>
            <a:chExt cx="422640" cy="952731"/>
          </a:xfrm>
        </p:grpSpPr>
        <p:grpSp>
          <p:nvGrpSpPr>
            <p:cNvPr id="120" name="Group 119"/>
            <p:cNvGrpSpPr/>
            <p:nvPr/>
          </p:nvGrpSpPr>
          <p:grpSpPr>
            <a:xfrm>
              <a:off x="626136" y="2416533"/>
              <a:ext cx="410928" cy="72008"/>
              <a:chOff x="1115616" y="1916832"/>
              <a:chExt cx="410928" cy="72008"/>
            </a:xfrm>
          </p:grpSpPr>
          <p:sp>
            <p:nvSpPr>
              <p:cNvPr id="121" name="Oval 120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625636" y="2538168"/>
              <a:ext cx="410928" cy="72008"/>
              <a:chOff x="1115616" y="1916832"/>
              <a:chExt cx="410928" cy="72008"/>
            </a:xfrm>
          </p:grpSpPr>
          <p:sp>
            <p:nvSpPr>
              <p:cNvPr id="127" name="Oval 126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0" name="Straight Connector 159"/>
            <p:cNvCxnSpPr/>
            <p:nvPr/>
          </p:nvCxnSpPr>
          <p:spPr>
            <a:xfrm flipH="1">
              <a:off x="1024852" y="1719081"/>
              <a:ext cx="12212" cy="9527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/>
            <p:cNvGrpSpPr/>
            <p:nvPr/>
          </p:nvGrpSpPr>
          <p:grpSpPr>
            <a:xfrm>
              <a:off x="631992" y="2300291"/>
              <a:ext cx="410928" cy="72008"/>
              <a:chOff x="1115616" y="1916832"/>
              <a:chExt cx="410928" cy="72008"/>
            </a:xfrm>
          </p:grpSpPr>
          <p:sp>
            <p:nvSpPr>
              <p:cNvPr id="163" name="Oval 162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64" name="Straight Connector 163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4" name="Group 173"/>
            <p:cNvGrpSpPr/>
            <p:nvPr/>
          </p:nvGrpSpPr>
          <p:grpSpPr>
            <a:xfrm>
              <a:off x="625636" y="2184049"/>
              <a:ext cx="410928" cy="72008"/>
              <a:chOff x="1115616" y="1916832"/>
              <a:chExt cx="410928" cy="72008"/>
            </a:xfrm>
          </p:grpSpPr>
          <p:sp>
            <p:nvSpPr>
              <p:cNvPr id="175" name="Oval 174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76" name="Straight Connector 175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7" name="Group 176"/>
            <p:cNvGrpSpPr/>
            <p:nvPr/>
          </p:nvGrpSpPr>
          <p:grpSpPr>
            <a:xfrm>
              <a:off x="631492" y="2067807"/>
              <a:ext cx="410928" cy="72008"/>
              <a:chOff x="1115616" y="1916832"/>
              <a:chExt cx="410928" cy="72008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0" name="Group 179"/>
            <p:cNvGrpSpPr/>
            <p:nvPr/>
          </p:nvGrpSpPr>
          <p:grpSpPr>
            <a:xfrm>
              <a:off x="637348" y="1951565"/>
              <a:ext cx="410928" cy="72008"/>
              <a:chOff x="1115616" y="1916832"/>
              <a:chExt cx="410928" cy="72008"/>
            </a:xfrm>
          </p:grpSpPr>
          <p:sp>
            <p:nvSpPr>
              <p:cNvPr id="181" name="Oval 180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2" name="Straight Connector 181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3" name="Group 182"/>
            <p:cNvGrpSpPr/>
            <p:nvPr/>
          </p:nvGrpSpPr>
          <p:grpSpPr>
            <a:xfrm>
              <a:off x="630992" y="1835323"/>
              <a:ext cx="410928" cy="72008"/>
              <a:chOff x="1115616" y="1916832"/>
              <a:chExt cx="410928" cy="72008"/>
            </a:xfrm>
          </p:grpSpPr>
          <p:sp>
            <p:nvSpPr>
              <p:cNvPr id="184" name="Oval 183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6" name="Group 185"/>
            <p:cNvGrpSpPr/>
            <p:nvPr/>
          </p:nvGrpSpPr>
          <p:grpSpPr>
            <a:xfrm>
              <a:off x="636848" y="1719081"/>
              <a:ext cx="410928" cy="72008"/>
              <a:chOff x="1115616" y="1916832"/>
              <a:chExt cx="410928" cy="72008"/>
            </a:xfrm>
          </p:grpSpPr>
          <p:sp>
            <p:nvSpPr>
              <p:cNvPr id="187" name="Oval 186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94" name="Group 193"/>
          <p:cNvGrpSpPr/>
          <p:nvPr/>
        </p:nvGrpSpPr>
        <p:grpSpPr>
          <a:xfrm>
            <a:off x="619780" y="3509180"/>
            <a:ext cx="410928" cy="72008"/>
            <a:chOff x="1115616" y="1916832"/>
            <a:chExt cx="410928" cy="72008"/>
          </a:xfrm>
        </p:grpSpPr>
        <p:sp>
          <p:nvSpPr>
            <p:cNvPr id="217" name="Oval 216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18" name="Straight Connector 217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5" name="Group 194"/>
          <p:cNvGrpSpPr/>
          <p:nvPr/>
        </p:nvGrpSpPr>
        <p:grpSpPr>
          <a:xfrm>
            <a:off x="619280" y="3630815"/>
            <a:ext cx="410928" cy="72008"/>
            <a:chOff x="1115616" y="1916832"/>
            <a:chExt cx="410928" cy="72008"/>
          </a:xfrm>
        </p:grpSpPr>
        <p:sp>
          <p:nvSpPr>
            <p:cNvPr id="215" name="Oval 214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16" name="Straight Connector 215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6" name="Straight Connector 195"/>
          <p:cNvCxnSpPr/>
          <p:nvPr/>
        </p:nvCxnSpPr>
        <p:spPr>
          <a:xfrm flipH="1">
            <a:off x="1018496" y="2775095"/>
            <a:ext cx="12212" cy="8662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/>
          <p:cNvGrpSpPr/>
          <p:nvPr/>
        </p:nvGrpSpPr>
        <p:grpSpPr>
          <a:xfrm>
            <a:off x="625636" y="3392938"/>
            <a:ext cx="410928" cy="72008"/>
            <a:chOff x="1115616" y="1916832"/>
            <a:chExt cx="410928" cy="72008"/>
          </a:xfrm>
        </p:grpSpPr>
        <p:sp>
          <p:nvSpPr>
            <p:cNvPr id="213" name="Oval 212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14" name="Straight Connector 213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8" name="Group 197"/>
          <p:cNvGrpSpPr/>
          <p:nvPr/>
        </p:nvGrpSpPr>
        <p:grpSpPr>
          <a:xfrm>
            <a:off x="619280" y="3276696"/>
            <a:ext cx="410928" cy="72008"/>
            <a:chOff x="1115616" y="1916832"/>
            <a:chExt cx="410928" cy="72008"/>
          </a:xfrm>
        </p:grpSpPr>
        <p:sp>
          <p:nvSpPr>
            <p:cNvPr id="211" name="Oval 210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9" name="Group 198"/>
          <p:cNvGrpSpPr/>
          <p:nvPr/>
        </p:nvGrpSpPr>
        <p:grpSpPr>
          <a:xfrm>
            <a:off x="625136" y="3160454"/>
            <a:ext cx="410928" cy="72008"/>
            <a:chOff x="1115616" y="1916832"/>
            <a:chExt cx="410928" cy="72008"/>
          </a:xfrm>
        </p:grpSpPr>
        <p:sp>
          <p:nvSpPr>
            <p:cNvPr id="209" name="Oval 208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10" name="Straight Connector 209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00" name="Group 199"/>
          <p:cNvGrpSpPr/>
          <p:nvPr/>
        </p:nvGrpSpPr>
        <p:grpSpPr>
          <a:xfrm>
            <a:off x="630992" y="3044212"/>
            <a:ext cx="410928" cy="72008"/>
            <a:chOff x="1115616" y="1916832"/>
            <a:chExt cx="410928" cy="72008"/>
          </a:xfrm>
        </p:grpSpPr>
        <p:sp>
          <p:nvSpPr>
            <p:cNvPr id="207" name="Oval 206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08" name="Straight Connector 207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01" name="Group 200"/>
          <p:cNvGrpSpPr/>
          <p:nvPr/>
        </p:nvGrpSpPr>
        <p:grpSpPr>
          <a:xfrm>
            <a:off x="624636" y="2927970"/>
            <a:ext cx="410928" cy="72008"/>
            <a:chOff x="1115616" y="1916832"/>
            <a:chExt cx="410928" cy="72008"/>
          </a:xfrm>
        </p:grpSpPr>
        <p:sp>
          <p:nvSpPr>
            <p:cNvPr id="205" name="Oval 204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06" name="Straight Connector 205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201"/>
          <p:cNvGrpSpPr/>
          <p:nvPr/>
        </p:nvGrpSpPr>
        <p:grpSpPr>
          <a:xfrm>
            <a:off x="630492" y="2811728"/>
            <a:ext cx="410928" cy="72008"/>
            <a:chOff x="1115616" y="1916832"/>
            <a:chExt cx="410928" cy="72008"/>
          </a:xfrm>
        </p:grpSpPr>
        <p:sp>
          <p:nvSpPr>
            <p:cNvPr id="203" name="Oval 202"/>
            <p:cNvSpPr/>
            <p:nvPr/>
          </p:nvSpPr>
          <p:spPr bwMode="auto">
            <a:xfrm>
              <a:off x="1115616" y="1916832"/>
              <a:ext cx="72008" cy="72008"/>
            </a:xfrm>
            <a:prstGeom prst="ellips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07" tIns="45704" rIns="91407" bIns="45704" numCol="1" rtlCol="0" anchor="t" anchorCtr="0" compatLnSpc="1">
              <a:prstTxWarp prst="textNoShape">
                <a:avLst/>
              </a:prstTxWarp>
            </a:bodyPr>
            <a:lstStyle/>
            <a:p>
              <a:pPr defTabSz="914071"/>
              <a:endParaRPr lang="en-US" sz="2400">
                <a:solidFill>
                  <a:srgbClr val="000000"/>
                </a:solidFill>
                <a:latin typeface="Arial" charset="0"/>
                <a:sym typeface="Arial" charset="0"/>
              </a:endParaRPr>
            </a:p>
          </p:txBody>
        </p:sp>
        <p:cxnSp>
          <p:nvCxnSpPr>
            <p:cNvPr id="204" name="Straight Connector 203"/>
            <p:cNvCxnSpPr/>
            <p:nvPr/>
          </p:nvCxnSpPr>
          <p:spPr bwMode="auto">
            <a:xfrm>
              <a:off x="1177079" y="1927377"/>
              <a:ext cx="349465" cy="0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20" name="TextBox 219"/>
          <p:cNvSpPr txBox="1"/>
          <p:nvPr/>
        </p:nvSpPr>
        <p:spPr>
          <a:xfrm>
            <a:off x="1226331" y="1383420"/>
            <a:ext cx="922983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≈ 3÷4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m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24" name="Straight Connector 223"/>
          <p:cNvCxnSpPr/>
          <p:nvPr/>
        </p:nvCxnSpPr>
        <p:spPr>
          <a:xfrm flipH="1">
            <a:off x="1023852" y="2775368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994303" y="2812107"/>
            <a:ext cx="1605896" cy="584743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8 twisted pairs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(no shield)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2179268" y="3012513"/>
            <a:ext cx="960252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Small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onnect.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board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4320080" y="2564903"/>
            <a:ext cx="151515" cy="281689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31" name="Straight Connector 230"/>
          <p:cNvCxnSpPr>
            <a:stCxn id="229" idx="3"/>
          </p:cNvCxnSpPr>
          <p:nvPr/>
        </p:nvCxnSpPr>
        <p:spPr bwMode="auto">
          <a:xfrm flipV="1">
            <a:off x="4471595" y="2699405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3" name="Rectangle 232"/>
          <p:cNvSpPr/>
          <p:nvPr/>
        </p:nvSpPr>
        <p:spPr bwMode="auto">
          <a:xfrm>
            <a:off x="4325936" y="2998156"/>
            <a:ext cx="151515" cy="281689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34" name="Rectangle 233"/>
          <p:cNvSpPr/>
          <p:nvPr/>
        </p:nvSpPr>
        <p:spPr bwMode="auto">
          <a:xfrm>
            <a:off x="4319580" y="3651207"/>
            <a:ext cx="151515" cy="281689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35" name="Rectangle 234"/>
          <p:cNvSpPr/>
          <p:nvPr/>
        </p:nvSpPr>
        <p:spPr bwMode="auto">
          <a:xfrm>
            <a:off x="4325436" y="4084460"/>
            <a:ext cx="151515" cy="281689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36" name="Rectangle 235"/>
          <p:cNvSpPr/>
          <p:nvPr/>
        </p:nvSpPr>
        <p:spPr bwMode="auto">
          <a:xfrm>
            <a:off x="4319080" y="4737511"/>
            <a:ext cx="151515" cy="281689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4312724" y="5170764"/>
            <a:ext cx="151515" cy="281689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flipV="1">
            <a:off x="4477451" y="3132658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9" name="Straight Connector 238"/>
          <p:cNvCxnSpPr/>
          <p:nvPr/>
        </p:nvCxnSpPr>
        <p:spPr bwMode="auto">
          <a:xfrm flipV="1">
            <a:off x="4483307" y="3785709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0" name="Straight Connector 239"/>
          <p:cNvCxnSpPr/>
          <p:nvPr/>
        </p:nvCxnSpPr>
        <p:spPr bwMode="auto">
          <a:xfrm flipV="1">
            <a:off x="4476951" y="4231173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1" name="Straight Connector 240"/>
          <p:cNvCxnSpPr/>
          <p:nvPr/>
        </p:nvCxnSpPr>
        <p:spPr bwMode="auto">
          <a:xfrm flipV="1">
            <a:off x="4482807" y="4859802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2" name="Straight Connector 241"/>
          <p:cNvCxnSpPr/>
          <p:nvPr/>
        </p:nvCxnSpPr>
        <p:spPr bwMode="auto">
          <a:xfrm flipV="1">
            <a:off x="4476451" y="5317477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4" name="TextBox 243"/>
          <p:cNvSpPr txBox="1"/>
          <p:nvPr/>
        </p:nvSpPr>
        <p:spPr>
          <a:xfrm>
            <a:off x="3089312" y="3920332"/>
            <a:ext cx="1188280" cy="58474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onnectors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jumpers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23" name="Straight Connector 122"/>
          <p:cNvCxnSpPr/>
          <p:nvPr/>
        </p:nvCxnSpPr>
        <p:spPr bwMode="auto">
          <a:xfrm>
            <a:off x="4984686" y="3389496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>
            <a:off x="4994376" y="4483650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5" name="Straight Connector 124"/>
          <p:cNvCxnSpPr/>
          <p:nvPr/>
        </p:nvCxnSpPr>
        <p:spPr bwMode="auto">
          <a:xfrm>
            <a:off x="5004066" y="5549266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>
            <a:off x="4994376" y="3541896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>
            <a:off x="5004066" y="4621781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4" name="Straight Connector 133"/>
          <p:cNvCxnSpPr>
            <a:stCxn id="6" idx="2"/>
          </p:cNvCxnSpPr>
          <p:nvPr/>
        </p:nvCxnSpPr>
        <p:spPr bwMode="auto">
          <a:xfrm>
            <a:off x="4974996" y="3284984"/>
            <a:ext cx="23961" cy="102963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6" name="Straight Connector 135"/>
          <p:cNvCxnSpPr/>
          <p:nvPr/>
        </p:nvCxnSpPr>
        <p:spPr bwMode="auto">
          <a:xfrm>
            <a:off x="4984686" y="4379138"/>
            <a:ext cx="23961" cy="102963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7" name="Straight Connector 136"/>
          <p:cNvCxnSpPr/>
          <p:nvPr/>
        </p:nvCxnSpPr>
        <p:spPr bwMode="auto">
          <a:xfrm>
            <a:off x="4980105" y="5444754"/>
            <a:ext cx="23961" cy="102963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>
            <a:endCxn id="7" idx="0"/>
          </p:cNvCxnSpPr>
          <p:nvPr/>
        </p:nvCxnSpPr>
        <p:spPr bwMode="auto">
          <a:xfrm flipH="1">
            <a:off x="4974996" y="3524956"/>
            <a:ext cx="9690" cy="12006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 flipH="1">
            <a:off x="4998957" y="4604841"/>
            <a:ext cx="9690" cy="12006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8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NTC: full prototype chain tested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5" y="1651124"/>
            <a:ext cx="4827811" cy="34570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560" y="1037026"/>
            <a:ext cx="2152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Motherboard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575" y="5222929"/>
            <a:ext cx="1043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ELMB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board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49" y="2293145"/>
            <a:ext cx="3273308" cy="2842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9700" y="5235759"/>
            <a:ext cx="1333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CANbus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adapter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4610" y="5234632"/>
            <a:ext cx="3386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Current sources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Interlock comparators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4149" y="1020182"/>
            <a:ext cx="33311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100k NTC thermistors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</a:rPr>
              <a:t>Betatherm</a:t>
            </a:r>
            <a:r>
              <a:rPr lang="en-US" sz="2400" dirty="0" smtClean="0">
                <a:solidFill>
                  <a:srgbClr val="0000FF"/>
                </a:solidFill>
              </a:rPr>
              <a:t> (TS)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- Murata (Vienna)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>
            <a:stCxn id="9" idx="2"/>
          </p:cNvCxnSpPr>
          <p:nvPr/>
        </p:nvCxnSpPr>
        <p:spPr>
          <a:xfrm>
            <a:off x="1421924" y="1560246"/>
            <a:ext cx="43349" cy="104966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 flipV="1">
            <a:off x="843375" y="3517102"/>
            <a:ext cx="956325" cy="170582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0"/>
          </p:cNvCxnSpPr>
          <p:nvPr/>
        </p:nvCxnSpPr>
        <p:spPr>
          <a:xfrm flipH="1" flipV="1">
            <a:off x="2253327" y="3353539"/>
            <a:ext cx="213082" cy="188222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193569" y="3517103"/>
            <a:ext cx="816268" cy="171865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2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Interface, software and stability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199" y="860232"/>
            <a:ext cx="4389555" cy="5265931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Kvaser</a:t>
            </a:r>
            <a:r>
              <a:rPr lang="en-US" dirty="0" smtClean="0"/>
              <a:t> </a:t>
            </a:r>
            <a:r>
              <a:rPr lang="en-US" dirty="0" err="1" smtClean="0"/>
              <a:t>CANbus</a:t>
            </a:r>
            <a:r>
              <a:rPr lang="en-US" dirty="0" smtClean="0"/>
              <a:t>-USB interface installed</a:t>
            </a:r>
          </a:p>
          <a:p>
            <a:r>
              <a:rPr lang="en-US" dirty="0" smtClean="0"/>
              <a:t>Software</a:t>
            </a:r>
          </a:p>
          <a:p>
            <a:pPr lvl="1"/>
            <a:r>
              <a:rPr lang="en-US" dirty="0" smtClean="0"/>
              <a:t>Stand-alone debugging program</a:t>
            </a:r>
          </a:p>
          <a:p>
            <a:pPr lvl="1"/>
            <a:r>
              <a:rPr lang="en-US" dirty="0" err="1" smtClean="0"/>
              <a:t>LabView</a:t>
            </a:r>
            <a:r>
              <a:rPr lang="en-US" dirty="0" smtClean="0"/>
              <a:t> + </a:t>
            </a:r>
            <a:r>
              <a:rPr lang="en-US" dirty="0" err="1" smtClean="0"/>
              <a:t>CANopenOPCServer</a:t>
            </a:r>
            <a:r>
              <a:rPr lang="en-US" dirty="0" smtClean="0"/>
              <a:t> 2.9.7.4</a:t>
            </a:r>
          </a:p>
          <a:p>
            <a:pPr lvl="1"/>
            <a:r>
              <a:rPr lang="en-US" dirty="0" smtClean="0"/>
              <a:t>EPICS: expert visit welcome</a:t>
            </a:r>
          </a:p>
          <a:p>
            <a:r>
              <a:rPr lang="en-US" dirty="0" smtClean="0"/>
              <a:t>Uniformity and stability tests on 11 thermistors</a:t>
            </a:r>
          </a:p>
          <a:p>
            <a:pPr lvl="1"/>
            <a:r>
              <a:rPr lang="en-US" dirty="0" smtClean="0"/>
              <a:t>OK !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10" y="3978352"/>
            <a:ext cx="3632200" cy="24587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55" y="860232"/>
            <a:ext cx="3632200" cy="29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470940" y="1951565"/>
            <a:ext cx="2520280" cy="4285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7" name="Rectangle 146"/>
          <p:cNvSpPr/>
          <p:nvPr/>
        </p:nvSpPr>
        <p:spPr bwMode="auto">
          <a:xfrm>
            <a:off x="4612746" y="4725985"/>
            <a:ext cx="2088232" cy="70097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6" name="Rectangle 145"/>
          <p:cNvSpPr/>
          <p:nvPr/>
        </p:nvSpPr>
        <p:spPr bwMode="auto">
          <a:xfrm>
            <a:off x="4613851" y="3666380"/>
            <a:ext cx="2088232" cy="70097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3" y="124433"/>
            <a:ext cx="8845374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motherboards design, </a:t>
            </a:r>
            <a:r>
              <a:rPr lang="en-US" dirty="0" smtClean="0"/>
              <a:t>completed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14956" y="2564904"/>
            <a:ext cx="2088232" cy="70097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39092" y="2717304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39092" y="3789040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839092" y="4860776"/>
            <a:ext cx="864096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14956" y="5661248"/>
            <a:ext cx="2088232" cy="423664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351261" y="5023186"/>
            <a:ext cx="1224136" cy="648072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350701" y="2564904"/>
            <a:ext cx="360040" cy="505400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30" name="Straight Connector 29"/>
          <p:cNvCxnSpPr>
            <a:stCxn id="16" idx="3"/>
            <a:endCxn id="229" idx="1"/>
          </p:cNvCxnSpPr>
          <p:nvPr/>
        </p:nvCxnSpPr>
        <p:spPr bwMode="auto">
          <a:xfrm>
            <a:off x="2710741" y="2817604"/>
            <a:ext cx="1614695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6847204" y="5368108"/>
            <a:ext cx="50405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6703188" y="292494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6703188" y="400506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6703188" y="5085184"/>
            <a:ext cx="144016" cy="0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6847204" y="2924944"/>
            <a:ext cx="0" cy="2432364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416168" y="1052737"/>
            <a:ext cx="1082657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Arial" charset="0"/>
              </a:rPr>
              <a:t>sensors</a:t>
            </a:r>
            <a:endParaRPr lang="en-US" sz="2000" dirty="0">
              <a:solidFill>
                <a:srgbClr val="0000FF"/>
              </a:solidFill>
              <a:latin typeface="Arial" charset="0"/>
              <a:sym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154681" y="1052737"/>
            <a:ext cx="854671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Arial" charset="0"/>
                <a:sym typeface="Arial" charset="0"/>
              </a:rPr>
              <a:t>docks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7228" y="4885807"/>
            <a:ext cx="2034492" cy="1200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Temperature: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up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to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 x 32 = 96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NTC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thermistors</a:t>
            </a:r>
            <a:endParaRPr lang="en-US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22747" y="1052737"/>
            <a:ext cx="2693424" cy="40007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  <a:latin typeface="Arial" charset="0"/>
                <a:sym typeface="Arial" charset="0"/>
              </a:rPr>
              <a:t>Box in Electronics Hut</a:t>
            </a:r>
            <a:endParaRPr lang="en-US" sz="2000" dirty="0">
              <a:solidFill>
                <a:srgbClr val="0000FF"/>
              </a:solidFill>
              <a:latin typeface="Arial" charset="0"/>
              <a:sym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29531" y="5127133"/>
            <a:ext cx="540958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PC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279253" y="3748971"/>
            <a:ext cx="1139705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err="1">
                <a:solidFill>
                  <a:srgbClr val="000000"/>
                </a:solidFill>
                <a:latin typeface="Arial" charset="0"/>
                <a:sym typeface="Arial" charset="0"/>
              </a:rPr>
              <a:t>CANbus</a:t>
            </a:r>
            <a:endParaRPr lang="en-US" sz="20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39099" y="2708920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39099" y="4869161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30980" y="5661248"/>
            <a:ext cx="1724300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Power supply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8258" y="3093799"/>
            <a:ext cx="1886227" cy="584743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4 x 8 twisted pairs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(no shield)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43935" y="1811967"/>
            <a:ext cx="1051223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wisted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airs (32)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50767" y="2526704"/>
            <a:ext cx="1097622" cy="7386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282287" y="2416533"/>
            <a:ext cx="0" cy="148371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2" name="TextBox 81"/>
          <p:cNvSpPr txBox="1"/>
          <p:nvPr/>
        </p:nvSpPr>
        <p:spPr>
          <a:xfrm>
            <a:off x="5067760" y="2060319"/>
            <a:ext cx="1872461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 4 interlock signals</a:t>
            </a:r>
            <a:endParaRPr lang="en-US" sz="1600" dirty="0">
              <a:solidFill>
                <a:srgbClr val="FF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flipV="1">
            <a:off x="5282287" y="2416533"/>
            <a:ext cx="1996966" cy="10545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 flipV="1">
            <a:off x="700408" y="4354787"/>
            <a:ext cx="0" cy="523066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7283256" y="2179564"/>
            <a:ext cx="1724108" cy="101563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charset="0"/>
                <a:sym typeface="Arial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 x 4 signals</a:t>
            </a: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to VXD</a:t>
            </a:r>
            <a:endParaRPr lang="en-US" sz="2000" dirty="0">
              <a:solidFill>
                <a:srgbClr val="FF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Interlock</a:t>
            </a:r>
            <a:r>
              <a:rPr lang="en-US" sz="2000" dirty="0">
                <a:solidFill>
                  <a:srgbClr val="FF0000"/>
                </a:solidFill>
                <a:latin typeface="Arial" charset="0"/>
                <a:sym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sym typeface="Arial" charset="0"/>
              </a:rPr>
              <a:t>PLC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354679" y="5671635"/>
            <a:ext cx="1638573" cy="70785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EPICS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Slow Control</a:t>
            </a:r>
            <a:endParaRPr lang="en-US" sz="20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 flipH="1">
            <a:off x="1030208" y="2671812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/>
          <p:cNvGrpSpPr/>
          <p:nvPr/>
        </p:nvGrpSpPr>
        <p:grpSpPr>
          <a:xfrm>
            <a:off x="625636" y="1719081"/>
            <a:ext cx="422640" cy="952731"/>
            <a:chOff x="625636" y="1719081"/>
            <a:chExt cx="422640" cy="952731"/>
          </a:xfrm>
        </p:grpSpPr>
        <p:grpSp>
          <p:nvGrpSpPr>
            <p:cNvPr id="120" name="Group 119"/>
            <p:cNvGrpSpPr/>
            <p:nvPr/>
          </p:nvGrpSpPr>
          <p:grpSpPr>
            <a:xfrm>
              <a:off x="626136" y="2416533"/>
              <a:ext cx="410928" cy="72008"/>
              <a:chOff x="1115616" y="1916832"/>
              <a:chExt cx="410928" cy="72008"/>
            </a:xfrm>
          </p:grpSpPr>
          <p:sp>
            <p:nvSpPr>
              <p:cNvPr id="121" name="Oval 120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625636" y="2538168"/>
              <a:ext cx="410928" cy="72008"/>
              <a:chOff x="1115616" y="1916832"/>
              <a:chExt cx="410928" cy="72008"/>
            </a:xfrm>
          </p:grpSpPr>
          <p:sp>
            <p:nvSpPr>
              <p:cNvPr id="127" name="Oval 126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0" name="Straight Connector 159"/>
            <p:cNvCxnSpPr/>
            <p:nvPr/>
          </p:nvCxnSpPr>
          <p:spPr>
            <a:xfrm flipH="1">
              <a:off x="1024852" y="1719081"/>
              <a:ext cx="12212" cy="9527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/>
            <p:cNvGrpSpPr/>
            <p:nvPr/>
          </p:nvGrpSpPr>
          <p:grpSpPr>
            <a:xfrm>
              <a:off x="631992" y="2300291"/>
              <a:ext cx="410928" cy="72008"/>
              <a:chOff x="1115616" y="1916832"/>
              <a:chExt cx="410928" cy="72008"/>
            </a:xfrm>
          </p:grpSpPr>
          <p:sp>
            <p:nvSpPr>
              <p:cNvPr id="163" name="Oval 162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64" name="Straight Connector 163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4" name="Group 173"/>
            <p:cNvGrpSpPr/>
            <p:nvPr/>
          </p:nvGrpSpPr>
          <p:grpSpPr>
            <a:xfrm>
              <a:off x="625636" y="2184049"/>
              <a:ext cx="410928" cy="72008"/>
              <a:chOff x="1115616" y="1916832"/>
              <a:chExt cx="410928" cy="72008"/>
            </a:xfrm>
          </p:grpSpPr>
          <p:sp>
            <p:nvSpPr>
              <p:cNvPr id="175" name="Oval 174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76" name="Straight Connector 175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7" name="Group 176"/>
            <p:cNvGrpSpPr/>
            <p:nvPr/>
          </p:nvGrpSpPr>
          <p:grpSpPr>
            <a:xfrm>
              <a:off x="631492" y="2067807"/>
              <a:ext cx="410928" cy="72008"/>
              <a:chOff x="1115616" y="1916832"/>
              <a:chExt cx="410928" cy="72008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0" name="Group 179"/>
            <p:cNvGrpSpPr/>
            <p:nvPr/>
          </p:nvGrpSpPr>
          <p:grpSpPr>
            <a:xfrm>
              <a:off x="637348" y="1951565"/>
              <a:ext cx="410928" cy="72008"/>
              <a:chOff x="1115616" y="1916832"/>
              <a:chExt cx="410928" cy="72008"/>
            </a:xfrm>
          </p:grpSpPr>
          <p:sp>
            <p:nvSpPr>
              <p:cNvPr id="181" name="Oval 180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2" name="Straight Connector 181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3" name="Group 182"/>
            <p:cNvGrpSpPr/>
            <p:nvPr/>
          </p:nvGrpSpPr>
          <p:grpSpPr>
            <a:xfrm>
              <a:off x="630992" y="1835323"/>
              <a:ext cx="410928" cy="72008"/>
              <a:chOff x="1115616" y="1916832"/>
              <a:chExt cx="410928" cy="72008"/>
            </a:xfrm>
          </p:grpSpPr>
          <p:sp>
            <p:nvSpPr>
              <p:cNvPr id="184" name="Oval 183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5" name="Straight Connector 184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6" name="Group 185"/>
            <p:cNvGrpSpPr/>
            <p:nvPr/>
          </p:nvGrpSpPr>
          <p:grpSpPr>
            <a:xfrm>
              <a:off x="636848" y="1719081"/>
              <a:ext cx="410928" cy="72008"/>
              <a:chOff x="1115616" y="1916832"/>
              <a:chExt cx="410928" cy="72008"/>
            </a:xfrm>
          </p:grpSpPr>
          <p:sp>
            <p:nvSpPr>
              <p:cNvPr id="187" name="Oval 186"/>
              <p:cNvSpPr/>
              <p:nvPr/>
            </p:nvSpPr>
            <p:spPr bwMode="auto">
              <a:xfrm>
                <a:off x="1115616" y="1916832"/>
                <a:ext cx="72008" cy="72008"/>
              </a:xfrm>
              <a:prstGeom prst="ellips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07" tIns="45704" rIns="91407" bIns="4570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071"/>
                <a:endParaRPr lang="en-US" sz="2400">
                  <a:solidFill>
                    <a:srgbClr val="000000"/>
                  </a:solidFill>
                  <a:latin typeface="Arial" charset="0"/>
                  <a:sym typeface="Arial" charset="0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 bwMode="auto">
              <a:xfrm>
                <a:off x="1177079" y="1927377"/>
                <a:ext cx="349465" cy="0"/>
              </a:xfrm>
              <a:prstGeom prst="line">
                <a:avLst/>
              </a:prstGeom>
              <a:solidFill>
                <a:srgbClr val="BBE0E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20" name="TextBox 219"/>
          <p:cNvSpPr txBox="1"/>
          <p:nvPr/>
        </p:nvSpPr>
        <p:spPr>
          <a:xfrm>
            <a:off x="1226331" y="2192926"/>
            <a:ext cx="922983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≈ 3÷4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m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24" name="Straight Connector 223"/>
          <p:cNvCxnSpPr/>
          <p:nvPr/>
        </p:nvCxnSpPr>
        <p:spPr>
          <a:xfrm flipH="1">
            <a:off x="1023852" y="2775368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TextBox 225"/>
          <p:cNvSpPr txBox="1"/>
          <p:nvPr/>
        </p:nvSpPr>
        <p:spPr>
          <a:xfrm>
            <a:off x="2263945" y="3093799"/>
            <a:ext cx="960252" cy="830964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3 Small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onnect.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boards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4325436" y="2564903"/>
            <a:ext cx="146159" cy="505401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flipV="1">
            <a:off x="4477451" y="2853518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9" name="Straight Connector 238"/>
          <p:cNvCxnSpPr/>
          <p:nvPr/>
        </p:nvCxnSpPr>
        <p:spPr bwMode="auto">
          <a:xfrm flipV="1">
            <a:off x="4483307" y="4036935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1" name="Straight Connector 240"/>
          <p:cNvCxnSpPr/>
          <p:nvPr/>
        </p:nvCxnSpPr>
        <p:spPr bwMode="auto">
          <a:xfrm flipV="1">
            <a:off x="4482807" y="5055200"/>
            <a:ext cx="135217" cy="634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4" name="TextBox 243"/>
          <p:cNvSpPr txBox="1"/>
          <p:nvPr/>
        </p:nvSpPr>
        <p:spPr>
          <a:xfrm>
            <a:off x="3159087" y="5497473"/>
            <a:ext cx="1188280" cy="58474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onnectors</a:t>
            </a:r>
          </a:p>
          <a:p>
            <a:pPr algn="l"/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jumpers</a:t>
            </a: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29" name="Straight Connector 128"/>
          <p:cNvCxnSpPr/>
          <p:nvPr/>
        </p:nvCxnSpPr>
        <p:spPr bwMode="auto">
          <a:xfrm>
            <a:off x="5357206" y="3541896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0" name="Straight Connector 129"/>
          <p:cNvCxnSpPr/>
          <p:nvPr/>
        </p:nvCxnSpPr>
        <p:spPr bwMode="auto">
          <a:xfrm>
            <a:off x="5394806" y="4621781"/>
            <a:ext cx="854413" cy="7354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8" name="Straight Connector 137"/>
          <p:cNvCxnSpPr/>
          <p:nvPr/>
        </p:nvCxnSpPr>
        <p:spPr bwMode="auto">
          <a:xfrm flipH="1">
            <a:off x="5337826" y="3524956"/>
            <a:ext cx="9690" cy="12006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0" name="Straight Connector 139"/>
          <p:cNvCxnSpPr/>
          <p:nvPr/>
        </p:nvCxnSpPr>
        <p:spPr bwMode="auto">
          <a:xfrm flipH="1">
            <a:off x="5375742" y="4604841"/>
            <a:ext cx="9690" cy="120068"/>
          </a:xfrm>
          <a:prstGeom prst="line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1" name="Straight Connector 130"/>
          <p:cNvCxnSpPr/>
          <p:nvPr/>
        </p:nvCxnSpPr>
        <p:spPr>
          <a:xfrm flipH="1">
            <a:off x="1036702" y="2885897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1021642" y="2996426"/>
            <a:ext cx="13204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839099" y="3789040"/>
            <a:ext cx="883099" cy="40011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 charset="0"/>
                <a:sym typeface="Arial" charset="0"/>
              </a:rPr>
              <a:t>ELMB</a:t>
            </a:r>
          </a:p>
        </p:txBody>
      </p:sp>
      <p:sp>
        <p:nvSpPr>
          <p:cNvPr id="148" name="Rectangle 147"/>
          <p:cNvSpPr/>
          <p:nvPr/>
        </p:nvSpPr>
        <p:spPr bwMode="auto">
          <a:xfrm>
            <a:off x="4324331" y="3791992"/>
            <a:ext cx="146159" cy="505401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4323226" y="4809726"/>
            <a:ext cx="146159" cy="505401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defTabSz="914071"/>
            <a:endParaRPr lang="en-US" sz="24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cxnSp>
        <p:nvCxnSpPr>
          <p:cNvPr id="153" name="Straight Connector 152"/>
          <p:cNvCxnSpPr/>
          <p:nvPr/>
        </p:nvCxnSpPr>
        <p:spPr bwMode="auto">
          <a:xfrm>
            <a:off x="3159087" y="4036935"/>
            <a:ext cx="1179199" cy="7758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4" name="Straight Connector 153"/>
          <p:cNvCxnSpPr/>
          <p:nvPr/>
        </p:nvCxnSpPr>
        <p:spPr bwMode="auto">
          <a:xfrm flipV="1">
            <a:off x="3159087" y="5048470"/>
            <a:ext cx="1150184" cy="13073"/>
          </a:xfrm>
          <a:prstGeom prst="line">
            <a:avLst/>
          </a:prstGeom>
          <a:solidFill>
            <a:srgbClr val="BBE0E3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8" name="TextBox 157"/>
          <p:cNvSpPr txBox="1"/>
          <p:nvPr/>
        </p:nvSpPr>
        <p:spPr>
          <a:xfrm>
            <a:off x="4649662" y="3628180"/>
            <a:ext cx="1097622" cy="7386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648557" y="4701742"/>
            <a:ext cx="1097622" cy="738631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Current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Arial" charset="0"/>
                <a:sym typeface="Arial" charset="0"/>
              </a:rPr>
              <a:t>s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ources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+ interlocks</a:t>
            </a:r>
            <a:endParaRPr lang="en-US" sz="1400" dirty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monitoring</a:t>
            </a:r>
            <a:br>
              <a:rPr lang="en-US" dirty="0" smtClean="0"/>
            </a:br>
            <a:r>
              <a:rPr lang="en-US" dirty="0" smtClean="0"/>
              <a:t>&amp; Beam abort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3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114570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“</a:t>
            </a:r>
            <a:r>
              <a:rPr lang="it-IT" dirty="0" err="1" smtClean="0"/>
              <a:t>Final</a:t>
            </a:r>
            <a:r>
              <a:rPr lang="it-IT" dirty="0" smtClean="0"/>
              <a:t>” NTC ELMB design</a:t>
            </a:r>
            <a:br>
              <a:rPr lang="it-IT" dirty="0" smtClean="0"/>
            </a:br>
            <a:r>
              <a:rPr lang="it-IT" dirty="0" err="1" smtClean="0"/>
              <a:t>readout</a:t>
            </a:r>
            <a:r>
              <a:rPr lang="it-IT" dirty="0" smtClean="0"/>
              <a:t> and </a:t>
            </a:r>
            <a:r>
              <a:rPr lang="it-IT" dirty="0" err="1" smtClean="0"/>
              <a:t>interlock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TempMonitorBo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7100" r="7562" b="19232"/>
          <a:stretch/>
        </p:blipFill>
        <p:spPr>
          <a:xfrm>
            <a:off x="457200" y="2189881"/>
            <a:ext cx="7536149" cy="2876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10049" y="3766600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</a:p>
          <a:p>
            <a:r>
              <a:rPr lang="en-US" dirty="0" smtClean="0"/>
              <a:t>32 NTC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3349" y="2350472"/>
            <a:ext cx="99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interlock</a:t>
            </a:r>
          </a:p>
          <a:p>
            <a:r>
              <a:rPr lang="en-US" dirty="0" smtClean="0"/>
              <a:t> to PLC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99965" y="2817648"/>
            <a:ext cx="1299247" cy="172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06529" y="551338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ELMB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21060" y="4540374"/>
            <a:ext cx="0" cy="890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63221" y="2394269"/>
            <a:ext cx="2504536" cy="2313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41226" y="4707373"/>
            <a:ext cx="0" cy="890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06464" y="5627126"/>
            <a:ext cx="249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sources and interlock comparators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92421" y="1631146"/>
            <a:ext cx="112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CANbus</a:t>
            </a:r>
            <a:r>
              <a:rPr lang="en-US" dirty="0" smtClean="0"/>
              <a:t> connector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576580" y="2803049"/>
            <a:ext cx="969882" cy="1787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72686" y="4590567"/>
            <a:ext cx="0" cy="8905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49571" y="5533118"/>
            <a:ext cx="127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resistors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02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Humidity monitoring</a:t>
            </a:r>
            <a:r>
              <a:rPr lang="en-US" dirty="0"/>
              <a:t> </a:t>
            </a:r>
            <a:r>
              <a:rPr lang="en-US" dirty="0" smtClean="0"/>
              <a:t>&amp; interlock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2015-01-20-327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25568"/>
          <a:stretch/>
        </p:blipFill>
        <p:spPr>
          <a:xfrm>
            <a:off x="72990" y="145992"/>
            <a:ext cx="8983419" cy="382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4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47" b="44718"/>
          <a:stretch/>
        </p:blipFill>
        <p:spPr bwMode="auto">
          <a:xfrm>
            <a:off x="2404299" y="1201252"/>
            <a:ext cx="6216922" cy="28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74" y="295661"/>
            <a:ext cx="8719444" cy="73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Dew Point Sensors (interlock @ -30°C)</a:t>
            </a:r>
            <a:endParaRPr lang="en-US" sz="3100" dirty="0"/>
          </a:p>
        </p:txBody>
      </p:sp>
      <p:sp>
        <p:nvSpPr>
          <p:cNvPr id="7" name="TextBox 6"/>
          <p:cNvSpPr txBox="1"/>
          <p:nvPr/>
        </p:nvSpPr>
        <p:spPr>
          <a:xfrm>
            <a:off x="408734" y="3639117"/>
            <a:ext cx="3160891" cy="1049805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Vaisala</a:t>
            </a:r>
            <a:r>
              <a:rPr lang="en-US" sz="2200" dirty="0" smtClean="0">
                <a:solidFill>
                  <a:srgbClr val="0000FF"/>
                </a:solidFill>
              </a:rPr>
              <a:t> DMT242B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D</a:t>
            </a:r>
            <a:r>
              <a:rPr lang="en-US" sz="2200" dirty="0" smtClean="0">
                <a:solidFill>
                  <a:srgbClr val="0000FF"/>
                </a:solidFill>
              </a:rPr>
              <a:t>ew </a:t>
            </a:r>
            <a:r>
              <a:rPr lang="en-US" sz="2200" dirty="0">
                <a:solidFill>
                  <a:srgbClr val="0000FF"/>
                </a:solidFill>
              </a:rPr>
              <a:t>P</a:t>
            </a:r>
            <a:r>
              <a:rPr lang="en-US" sz="2200" dirty="0" smtClean="0">
                <a:solidFill>
                  <a:srgbClr val="0000FF"/>
                </a:solidFill>
              </a:rPr>
              <a:t>oint Transmitters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[</a:t>
            </a:r>
            <a:r>
              <a:rPr lang="en-US" sz="2000" dirty="0">
                <a:solidFill>
                  <a:srgbClr val="0000FF"/>
                </a:solidFill>
              </a:rPr>
              <a:t>-60, +60</a:t>
            </a:r>
            <a:r>
              <a:rPr lang="en-US" sz="2000" dirty="0" smtClean="0">
                <a:solidFill>
                  <a:srgbClr val="0000FF"/>
                </a:solidFill>
              </a:rPr>
              <a:t>]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o</a:t>
            </a:r>
            <a:r>
              <a:rPr lang="en-US" sz="2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dew point </a:t>
            </a:r>
            <a:r>
              <a:rPr lang="en-US" sz="2000" dirty="0" smtClean="0">
                <a:solidFill>
                  <a:srgbClr val="0000FF"/>
                </a:solidFill>
              </a:rPr>
              <a:t>range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1941573" y="2868058"/>
            <a:ext cx="1354976" cy="256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1941573" y="2634174"/>
            <a:ext cx="1354976" cy="233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517296" y="-111654"/>
            <a:ext cx="558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01840" y="2634174"/>
            <a:ext cx="348446" cy="1147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5659" y="1201252"/>
            <a:ext cx="907074" cy="347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4-10-21 at 04.5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2" y="2160188"/>
            <a:ext cx="1337781" cy="1415740"/>
          </a:xfrm>
          <a:prstGeom prst="rect">
            <a:avLst/>
          </a:prstGeom>
        </p:spPr>
      </p:pic>
      <p:pic>
        <p:nvPicPr>
          <p:cNvPr id="12" name="Picture 11" descr="Screen Shot 2014-10-21 at 05.56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96" y="3781265"/>
            <a:ext cx="2308743" cy="92554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32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655396" y="4835231"/>
            <a:ext cx="2878988" cy="98825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Edgetech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Dewmaster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Chilled Mirror Hygrometer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(for calibrations)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907394" y="3639118"/>
            <a:ext cx="345297" cy="1526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88094" y="5165281"/>
            <a:ext cx="1413330" cy="742028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err="1" smtClean="0">
                <a:solidFill>
                  <a:srgbClr val="0000FF"/>
                </a:solidFill>
              </a:rPr>
              <a:t>Rotameter</a:t>
            </a:r>
            <a:endParaRPr lang="en-US" sz="2200" dirty="0" smtClean="0">
              <a:solidFill>
                <a:srgbClr val="0000FF"/>
              </a:solidFill>
            </a:endParaRPr>
          </a:p>
          <a:p>
            <a:r>
              <a:rPr lang="en-US" sz="2200" dirty="0">
                <a:solidFill>
                  <a:srgbClr val="0000FF"/>
                </a:solidFill>
              </a:rPr>
              <a:t>f</a:t>
            </a:r>
            <a:r>
              <a:rPr lang="en-US" sz="2200" dirty="0" smtClean="0">
                <a:solidFill>
                  <a:srgbClr val="0000FF"/>
                </a:solidFill>
              </a:rPr>
              <a:t>lux meters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012455" y="4086126"/>
            <a:ext cx="0" cy="1350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15974" y="5536295"/>
            <a:ext cx="797413" cy="403474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Pump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9518" y="1193000"/>
            <a:ext cx="2073529" cy="495807"/>
          </a:xfrm>
          <a:prstGeom prst="rect">
            <a:avLst/>
          </a:prstGeom>
          <a:solidFill>
            <a:srgbClr val="FFFFFF"/>
          </a:solidFill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Sniffing pipes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6332" y="4890839"/>
            <a:ext cx="2266465" cy="14191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Main components</a:t>
            </a:r>
          </a:p>
          <a:p>
            <a:r>
              <a:rPr lang="en-US" sz="2200" dirty="0">
                <a:solidFill>
                  <a:srgbClr val="FF0000"/>
                </a:solidFill>
              </a:rPr>
              <a:t>r</a:t>
            </a:r>
            <a:r>
              <a:rPr lang="en-US" sz="2200" dirty="0" smtClean="0">
                <a:solidFill>
                  <a:srgbClr val="FF0000"/>
                </a:solidFill>
              </a:rPr>
              <a:t>eceived 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Prototype planned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(1</a:t>
            </a:r>
            <a:r>
              <a:rPr lang="en-US" sz="2200" baseline="30000" dirty="0" smtClean="0">
                <a:solidFill>
                  <a:srgbClr val="FF0000"/>
                </a:solidFill>
              </a:rPr>
              <a:t>st</a:t>
            </a:r>
            <a:r>
              <a:rPr lang="en-US" sz="2200" dirty="0" smtClean="0">
                <a:solidFill>
                  <a:srgbClr val="FF0000"/>
                </a:solidFill>
              </a:rPr>
              <a:t> quarter 2015)</a:t>
            </a:r>
          </a:p>
        </p:txBody>
      </p:sp>
    </p:spTree>
    <p:extLst>
      <p:ext uri="{BB962C8B-B14F-4D97-AF65-F5344CB8AC3E}">
        <p14:creationId xmlns:p14="http://schemas.microsoft.com/office/powerpoint/2010/main" val="28116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514108"/>
            <a:ext cx="8229600" cy="7869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SVD + PXD Interlock</a:t>
            </a:r>
            <a:r>
              <a:rPr lang="en-US" sz="3600" dirty="0"/>
              <a:t>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20243" y="1542058"/>
            <a:ext cx="1504730" cy="1950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49619" y="1829304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50819" y="2087530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52019" y="2345756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53219" y="2603982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54419" y="2862208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55619" y="3120434"/>
            <a:ext cx="125498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38834" y="2345756"/>
            <a:ext cx="102150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38834" y="2709808"/>
            <a:ext cx="102150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6017" y="1923672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2897" y="1879538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29777" y="1850522"/>
            <a:ext cx="612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673" y="1365895"/>
            <a:ext cx="2696772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Temperature (NTCs)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Dew point (</a:t>
            </a:r>
            <a:r>
              <a:rPr lang="en-US" sz="2400" dirty="0" err="1" smtClean="0">
                <a:solidFill>
                  <a:srgbClr val="000000"/>
                </a:solidFill>
              </a:rPr>
              <a:t>Vaisala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Sniffer Pump(s)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Cooling plant failure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Beam Abort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Fire alarm?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err="1" smtClean="0">
                <a:solidFill>
                  <a:srgbClr val="000000"/>
                </a:solidFill>
              </a:rPr>
              <a:t>etc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0028" y="1904863"/>
            <a:ext cx="2668369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PXD power supplies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VXD power supplies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(not segmented)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…</a:t>
            </a:r>
            <a:r>
              <a:rPr lang="en-US" sz="2400" dirty="0" err="1" smtClean="0">
                <a:solidFill>
                  <a:srgbClr val="000000"/>
                </a:solidFill>
              </a:rPr>
              <a:t>etc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5613" y="3575923"/>
            <a:ext cx="5385910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Programmable Logic Controller (PLC)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Schneider M340 – </a:t>
            </a:r>
            <a:r>
              <a:rPr lang="en-US" sz="2400" dirty="0" err="1" smtClean="0">
                <a:solidFill>
                  <a:srgbClr val="FF0000"/>
                </a:solidFill>
              </a:rPr>
              <a:t>cpu</a:t>
            </a:r>
            <a:r>
              <a:rPr lang="en-US" sz="2400" dirty="0" smtClean="0">
                <a:solidFill>
                  <a:srgbClr val="FF0000"/>
                </a:solidFill>
              </a:rPr>
              <a:t> BMX P34 2030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Modbus/EPICS drivers exist</a:t>
            </a:r>
            <a:r>
              <a:rPr lang="en-US" sz="2400" dirty="0">
                <a:solidFill>
                  <a:srgbClr val="0000FF"/>
                </a:solidFill>
              </a:rPr>
              <a:t>!</a:t>
            </a:r>
            <a:r>
              <a:rPr lang="en-US" sz="2400" dirty="0" smtClean="0">
                <a:solidFill>
                  <a:srgbClr val="0000FF"/>
                </a:solidFill>
              </a:rPr>
              <a:t> expandable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kit (p.s. + </a:t>
            </a:r>
            <a:r>
              <a:rPr lang="en-US" sz="2400" dirty="0" err="1" smtClean="0">
                <a:solidFill>
                  <a:srgbClr val="000000"/>
                </a:solidFill>
              </a:rPr>
              <a:t>cpu</a:t>
            </a:r>
            <a:r>
              <a:rPr lang="en-US" sz="2400" dirty="0" smtClean="0">
                <a:solidFill>
                  <a:srgbClr val="000000"/>
                </a:solidFill>
              </a:rPr>
              <a:t> + I/O + software) </a:t>
            </a:r>
            <a:r>
              <a:rPr lang="en-US" sz="2400" dirty="0" smtClean="0">
                <a:solidFill>
                  <a:srgbClr val="FF0000"/>
                </a:solidFill>
              </a:rPr>
              <a:t>purchased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Local expertise</a:t>
            </a:r>
            <a:r>
              <a:rPr lang="en-US" sz="2400" dirty="0" smtClean="0"/>
              <a:t>: INFN technician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9661" y="448120"/>
            <a:ext cx="12610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INPUTS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3781" y="448120"/>
            <a:ext cx="15818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OUTPUTS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66266" y="357947"/>
            <a:ext cx="181101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INTERLOCK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LOGICS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81" y="1475896"/>
            <a:ext cx="2837055" cy="210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5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Autofit/>
          </a:bodyPr>
          <a:lstStyle/>
          <a:p>
            <a:r>
              <a:rPr lang="en-US" sz="5400" dirty="0" smtClean="0"/>
              <a:t>Summary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Good progress on:</a:t>
            </a:r>
          </a:p>
          <a:p>
            <a:pPr lvl="1"/>
            <a:r>
              <a:rPr lang="en-US" dirty="0"/>
              <a:t>Radiation monitor &amp; beam </a:t>
            </a:r>
            <a:r>
              <a:rPr lang="en-US" dirty="0" smtClean="0"/>
              <a:t>abort</a:t>
            </a:r>
            <a:endParaRPr lang="en-US" dirty="0" smtClean="0"/>
          </a:p>
          <a:p>
            <a:pPr lvl="1"/>
            <a:r>
              <a:rPr lang="en-US" dirty="0"/>
              <a:t>Temperature monitoring</a:t>
            </a:r>
          </a:p>
          <a:p>
            <a:pPr lvl="1"/>
            <a:r>
              <a:rPr lang="en-US" dirty="0" smtClean="0"/>
              <a:t>Humidity </a:t>
            </a:r>
            <a:r>
              <a:rPr lang="en-US" dirty="0" smtClean="0"/>
              <a:t>monitoring/</a:t>
            </a:r>
            <a:r>
              <a:rPr lang="en-US" dirty="0" smtClean="0"/>
              <a:t>interlock</a:t>
            </a:r>
          </a:p>
          <a:p>
            <a:pPr lvl="1"/>
            <a:r>
              <a:rPr lang="en-US" dirty="0"/>
              <a:t>SVD+PXD interlocks: </a:t>
            </a:r>
            <a:r>
              <a:rPr lang="en-US" dirty="0" smtClean="0"/>
              <a:t>PLC</a:t>
            </a:r>
            <a:endParaRPr lang="en-US" dirty="0" smtClean="0"/>
          </a:p>
          <a:p>
            <a:pPr lvl="1"/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/>
              <a:t>Documentation to be prepared!!!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/>
              <a:t>Parallel session on Friday 10.30: discussion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smtClean="0"/>
              <a:t>very busy </a:t>
            </a:r>
            <a:r>
              <a:rPr lang="en-US" dirty="0" smtClean="0"/>
              <a:t>period also </a:t>
            </a:r>
            <a:r>
              <a:rPr lang="en-US" dirty="0" smtClean="0"/>
              <a:t>for us …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>
          <a:xfrm>
            <a:off x="685800" y="29"/>
            <a:ext cx="7772400" cy="76517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Approximate schedule 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18667" y="6515100"/>
            <a:ext cx="561810" cy="304800"/>
          </a:xfrm>
          <a:prstGeom prst="rect">
            <a:avLst/>
          </a:prstGeom>
        </p:spPr>
        <p:txBody>
          <a:bodyPr lIns="91302" tIns="45652" rIns="91302" bIns="45652"/>
          <a:lstStyle/>
          <a:p>
            <a:fld id="{E4A71DA6-678B-4522-897C-87FEAFA2DAB5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432758"/>
              </p:ext>
            </p:extLst>
          </p:nvPr>
        </p:nvGraphicFramePr>
        <p:xfrm>
          <a:off x="1042989" y="4168775"/>
          <a:ext cx="6984775" cy="2573020"/>
        </p:xfrm>
        <a:graphic>
          <a:graphicData uri="http://schemas.openxmlformats.org/drawingml/2006/table">
            <a:tbl>
              <a:tblPr/>
              <a:tblGrid>
                <a:gridCol w="2419563"/>
                <a:gridCol w="502173"/>
                <a:gridCol w="471739"/>
                <a:gridCol w="456521"/>
                <a:gridCol w="441304"/>
                <a:gridCol w="456521"/>
                <a:gridCol w="456521"/>
                <a:gridCol w="426087"/>
                <a:gridCol w="410869"/>
                <a:gridCol w="486956"/>
                <a:gridCol w="456521"/>
              </a:tblGrid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 &amp; humidity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What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T&amp;H Specifications, sign up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Fibers, mechanical layout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Fibers, assembly tests (SVD)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Fibers, multiplexing scheme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Fibers design sign up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Procurement, assembly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installation (PXD &amp; SVD)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Thermistors, lab tests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Mechanics &amp; cabling design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Procurement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assembly, installation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636764"/>
              </p:ext>
            </p:extLst>
          </p:nvPr>
        </p:nvGraphicFramePr>
        <p:xfrm>
          <a:off x="1042989" y="736600"/>
          <a:ext cx="6984775" cy="3340100"/>
        </p:xfrm>
        <a:graphic>
          <a:graphicData uri="http://schemas.openxmlformats.org/drawingml/2006/table">
            <a:tbl>
              <a:tblPr/>
              <a:tblGrid>
                <a:gridCol w="2419563"/>
                <a:gridCol w="502173"/>
                <a:gridCol w="471739"/>
                <a:gridCol w="456521"/>
                <a:gridCol w="441304"/>
                <a:gridCol w="456521"/>
                <a:gridCol w="456521"/>
                <a:gridCol w="426087"/>
                <a:gridCol w="410869"/>
                <a:gridCol w="486956"/>
                <a:gridCol w="456521"/>
              </a:tblGrid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Radiation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What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Specifications, sign up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Simulations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Dosimetry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characterization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 sensors choice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Mechanics &amp; cabling design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 specifications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 design &amp; proto.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Overall design, sign up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Components, procurement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"final" prototypes (4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ch.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BEAST, 1 preliminary tests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BEAST, 2 complete test (4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 production &amp; test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sensors installation &amp; cabling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electronics installation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 bwMode="auto">
          <a:xfrm>
            <a:off x="4774523" y="644317"/>
            <a:ext cx="101261" cy="6213684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2F3946">
                    <a:alpha val="84999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438124" y="897497"/>
            <a:ext cx="0" cy="5873153"/>
          </a:xfrm>
          <a:prstGeom prst="line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68398" y="1454406"/>
            <a:ext cx="556937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68398" y="1656928"/>
            <a:ext cx="556937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68398" y="2264496"/>
            <a:ext cx="556937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68398" y="5490607"/>
            <a:ext cx="556937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67293" y="1851199"/>
            <a:ext cx="556937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66188" y="2045470"/>
            <a:ext cx="556937" cy="0"/>
          </a:xfrm>
          <a:prstGeom prst="straightConnector1">
            <a:avLst/>
          </a:prstGeom>
          <a:gradFill rotWithShape="0">
            <a:gsLst>
              <a:gs pos="0">
                <a:srgbClr val="074EB3">
                  <a:alpha val="84999"/>
                </a:srgbClr>
              </a:gs>
              <a:gs pos="100000">
                <a:srgbClr val="0B3280">
                  <a:alpha val="84999"/>
                </a:srgbClr>
              </a:gs>
            </a:gsLst>
            <a:lin ang="5400000" scaled="1"/>
          </a:gradFill>
          <a:ln w="38100" cap="flat" cmpd="sng" algn="ctr">
            <a:solidFill>
              <a:srgbClr val="FF0000">
                <a:alpha val="84999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04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0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uFill>
                  <a:solidFill/>
                </a:uFill>
              </a:rPr>
              <a:t>Diamond sensor characterization</a:t>
            </a:r>
            <a:endParaRPr lang="it-IT" dirty="0"/>
          </a:p>
        </p:txBody>
      </p:sp>
      <p:graphicFrame>
        <p:nvGraphicFramePr>
          <p:cNvPr id="7" name="Table 131"/>
          <p:cNvGraphicFramePr/>
          <p:nvPr>
            <p:extLst>
              <p:ext uri="{D42A27DB-BD31-4B8C-83A1-F6EECF244321}">
                <p14:modId xmlns:p14="http://schemas.microsoft.com/office/powerpoint/2010/main" val="380818975"/>
              </p:ext>
            </p:extLst>
          </p:nvPr>
        </p:nvGraphicFramePr>
        <p:xfrm>
          <a:off x="596899" y="1469073"/>
          <a:ext cx="7950199" cy="4707750"/>
        </p:xfrm>
        <a:graphic>
          <a:graphicData uri="http://schemas.openxmlformats.org/drawingml/2006/table">
            <a:tbl>
              <a:tblPr/>
              <a:tblGrid>
                <a:gridCol w="1325033"/>
                <a:gridCol w="1325033"/>
                <a:gridCol w="1325033"/>
                <a:gridCol w="1641337"/>
                <a:gridCol w="1008730"/>
                <a:gridCol w="1325033"/>
              </a:tblGrid>
              <a:tr h="637905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Label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Provider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sc/p CVD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Geometry mm^3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pads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Validation</a:t>
                      </a:r>
                      <a:r>
                        <a:rPr lang="en-US"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baseline="30000" dirty="0" smtClean="0"/>
                        <a:t>90</a:t>
                      </a:r>
                      <a:r>
                        <a:rPr lang="en-US" dirty="0" smtClean="0"/>
                        <a:t>Sr beta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PD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DDL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4.7x4.7x0.15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2x2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DC1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Cividec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3x3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DC2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Cividec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3x3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DM1*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DM2*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 round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DM3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Rejected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472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DM4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3614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DM5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4.7x4.7x0.50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OK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578330"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DM6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Micron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5.0x5.0x0.50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639" lvl="0" algn="l" defTabSz="914400">
                        <a:spcBef>
                          <a:spcPts val="600"/>
                        </a:spcBef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dirty="0" smtClean="0">
                          <a:uFill>
                            <a:solidFill/>
                          </a:u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dirty="0">
                        <a:uFill>
                          <a:solidFill/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uFill>
                  <a:solidFill/>
                </a:uFill>
              </a:rPr>
              <a:t>Diamond </a:t>
            </a:r>
            <a:r>
              <a:rPr lang="en-US" dirty="0" smtClean="0">
                <a:uFill>
                  <a:solidFill/>
                </a:uFill>
              </a:rPr>
              <a:t>sensors </a:t>
            </a:r>
            <a:endParaRPr lang="it-IT" dirty="0"/>
          </a:p>
        </p:txBody>
      </p:sp>
      <p:pic>
        <p:nvPicPr>
          <p:cNvPr id="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0760" y="1757714"/>
            <a:ext cx="2679701" cy="1780592"/>
          </a:xfrm>
          <a:prstGeom prst="rect">
            <a:avLst/>
          </a:prstGeom>
          <a:ln>
            <a:round/>
          </a:ln>
        </p:spPr>
      </p:pic>
      <p:pic>
        <p:nvPicPr>
          <p:cNvPr id="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5300" y="1732849"/>
            <a:ext cx="2730501" cy="1830856"/>
          </a:xfrm>
          <a:prstGeom prst="rect">
            <a:avLst/>
          </a:prstGeom>
          <a:ln>
            <a:round/>
          </a:ln>
        </p:spPr>
      </p:pic>
      <p:pic>
        <p:nvPicPr>
          <p:cNvPr id="8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6100" y="3652542"/>
            <a:ext cx="3378200" cy="1993964"/>
          </a:xfrm>
          <a:prstGeom prst="rect">
            <a:avLst/>
          </a:prstGeom>
          <a:ln>
            <a:round/>
          </a:ln>
        </p:spPr>
      </p:pic>
      <p:pic>
        <p:nvPicPr>
          <p:cNvPr id="9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7500" y="3665305"/>
            <a:ext cx="1968501" cy="1968501"/>
          </a:xfrm>
          <a:prstGeom prst="rect">
            <a:avLst/>
          </a:prstGeom>
          <a:ln>
            <a:round/>
          </a:ln>
        </p:spPr>
      </p:pic>
      <p:sp>
        <p:nvSpPr>
          <p:cNvPr id="10" name="Shape 115"/>
          <p:cNvSpPr/>
          <p:nvPr/>
        </p:nvSpPr>
        <p:spPr>
          <a:xfrm>
            <a:off x="1016000" y="4338405"/>
            <a:ext cx="749425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PD</a:t>
            </a:r>
          </a:p>
        </p:txBody>
      </p:sp>
      <p:sp>
        <p:nvSpPr>
          <p:cNvPr id="11" name="Shape 116"/>
          <p:cNvSpPr/>
          <p:nvPr/>
        </p:nvSpPr>
        <p:spPr>
          <a:xfrm>
            <a:off x="723900" y="2331805"/>
            <a:ext cx="10796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DM1</a:t>
            </a:r>
          </a:p>
        </p:txBody>
      </p:sp>
      <p:sp>
        <p:nvSpPr>
          <p:cNvPr id="12" name="Shape 117"/>
          <p:cNvSpPr/>
          <p:nvPr/>
        </p:nvSpPr>
        <p:spPr>
          <a:xfrm>
            <a:off x="7391400" y="2331805"/>
            <a:ext cx="1028924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DC1</a:t>
            </a:r>
          </a:p>
        </p:txBody>
      </p:sp>
      <p:sp>
        <p:nvSpPr>
          <p:cNvPr id="13" name="Shape 118"/>
          <p:cNvSpPr/>
          <p:nvPr/>
        </p:nvSpPr>
        <p:spPr>
          <a:xfrm>
            <a:off x="7416800" y="4338405"/>
            <a:ext cx="10796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40639" algn="l" defTabSz="914400">
              <a:spcBef>
                <a:spcPts val="600"/>
              </a:spcBef>
              <a:tabLst>
                <a:tab pos="914400" algn="l"/>
              </a:tabLst>
              <a:defRPr sz="3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DM4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8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</a:t>
            </a:r>
            <a:r>
              <a:rPr lang="en-US" dirty="0"/>
              <a:t>tools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31719" y="1125538"/>
            <a:ext cx="7026362" cy="660400"/>
          </a:xfrm>
        </p:spPr>
        <p:txBody>
          <a:bodyPr>
            <a:normAutofit/>
          </a:bodyPr>
          <a:lstStyle/>
          <a:p>
            <a:r>
              <a:rPr lang="en-US" sz="2400" dirty="0"/>
              <a:t>Static characterization </a:t>
            </a:r>
            <a:r>
              <a:rPr lang="en-US" sz="2400" dirty="0" smtClean="0"/>
              <a:t>of the samples (I-V and C-V)</a:t>
            </a:r>
            <a:endParaRPr lang="en-US" sz="2400" dirty="0"/>
          </a:p>
        </p:txBody>
      </p:sp>
      <p:pic>
        <p:nvPicPr>
          <p:cNvPr id="10" name="Picture 9" descr="DP_Sorgente_IMG_0235-red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11" r="24861"/>
          <a:stretch/>
        </p:blipFill>
        <p:spPr>
          <a:xfrm>
            <a:off x="3644900" y="1968500"/>
            <a:ext cx="5501182" cy="4049258"/>
          </a:xfrm>
          <a:prstGeom prst="rect">
            <a:avLst/>
          </a:prstGeom>
        </p:spPr>
      </p:pic>
      <p:sp>
        <p:nvSpPr>
          <p:cNvPr id="11" name="Content Placeholder 8"/>
          <p:cNvSpPr txBox="1">
            <a:spLocks/>
          </p:cNvSpPr>
          <p:nvPr/>
        </p:nvSpPr>
        <p:spPr>
          <a:xfrm>
            <a:off x="123738" y="2131557"/>
            <a:ext cx="3521162" cy="4455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Single channel </a:t>
            </a:r>
            <a:r>
              <a:rPr lang="en-US" sz="2400" dirty="0" err="1" smtClean="0"/>
              <a:t>Amptek</a:t>
            </a:r>
            <a:r>
              <a:rPr lang="en-US" sz="2400" dirty="0" smtClean="0"/>
              <a:t> chain: </a:t>
            </a:r>
            <a:r>
              <a:rPr lang="it-IT" sz="2400" dirty="0"/>
              <a:t>A250 </a:t>
            </a:r>
            <a:r>
              <a:rPr lang="it-IT" sz="2400" dirty="0" err="1"/>
              <a:t>preamp</a:t>
            </a:r>
            <a:r>
              <a:rPr lang="it-IT" sz="2400" dirty="0" smtClean="0"/>
              <a:t>. (2.5 ns </a:t>
            </a:r>
            <a:r>
              <a:rPr lang="it-IT" sz="2400" dirty="0" err="1" smtClean="0"/>
              <a:t>risetime</a:t>
            </a:r>
            <a:r>
              <a:rPr lang="it-IT" sz="2400" dirty="0" smtClean="0"/>
              <a:t>) + </a:t>
            </a:r>
            <a:r>
              <a:rPr lang="it-IT" sz="2400" dirty="0"/>
              <a:t>PX5 </a:t>
            </a:r>
            <a:r>
              <a:rPr lang="it-IT" sz="2400" dirty="0" err="1"/>
              <a:t>digital</a:t>
            </a:r>
            <a:r>
              <a:rPr lang="it-IT" sz="2400" dirty="0"/>
              <a:t> </a:t>
            </a:r>
            <a:r>
              <a:rPr lang="it-IT" sz="2400" dirty="0" err="1" smtClean="0"/>
              <a:t>shaper</a:t>
            </a:r>
            <a:r>
              <a:rPr lang="it-IT" sz="2400" dirty="0" smtClean="0"/>
              <a:t> (semi-</a:t>
            </a:r>
            <a:r>
              <a:rPr lang="it-IT" sz="2400" dirty="0" err="1" smtClean="0"/>
              <a:t>gaussian</a:t>
            </a:r>
            <a:r>
              <a:rPr lang="it-IT" sz="2400" dirty="0" smtClean="0"/>
              <a:t> </a:t>
            </a:r>
            <a:r>
              <a:rPr lang="it-IT" sz="2400" dirty="0" err="1" smtClean="0"/>
              <a:t>equivalent</a:t>
            </a:r>
            <a:r>
              <a:rPr lang="it-IT" sz="2400" dirty="0" smtClean="0"/>
              <a:t> time 40 ns – 40 µs)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 </a:t>
            </a:r>
            <a:r>
              <a:rPr lang="en-US" sz="2400" dirty="0" err="1" smtClean="0"/>
              <a:t>pointlike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90</a:t>
            </a:r>
            <a:r>
              <a:rPr lang="en-US" sz="2400" dirty="0" smtClean="0"/>
              <a:t>Sr source (</a:t>
            </a:r>
            <a:r>
              <a:rPr lang="it-IT" sz="2400" dirty="0" smtClean="0"/>
              <a:t>~</a:t>
            </a:r>
            <a:r>
              <a:rPr lang="it-IT" sz="2400" dirty="0"/>
              <a:t>2 </a:t>
            </a:r>
            <a:r>
              <a:rPr lang="it-IT" sz="2400" dirty="0" err="1" smtClean="0"/>
              <a:t>MBq</a:t>
            </a:r>
            <a:r>
              <a:rPr lang="it-IT" sz="2400" dirty="0" smtClean="0"/>
              <a:t>), </a:t>
            </a:r>
            <a:r>
              <a:rPr lang="en-US" sz="2400" dirty="0" smtClean="0"/>
              <a:t>beta spectrum hardened by magnetic field and collimators</a:t>
            </a:r>
          </a:p>
          <a:p>
            <a:r>
              <a:rPr lang="en-US" sz="2400" dirty="0" smtClean="0"/>
              <a:t>Tests repeated at DESY 2-6 </a:t>
            </a:r>
            <a:r>
              <a:rPr lang="en-US" sz="2400" dirty="0" err="1" smtClean="0"/>
              <a:t>GeV</a:t>
            </a:r>
            <a:r>
              <a:rPr lang="en-US" sz="2400" dirty="0" smtClean="0"/>
              <a:t> electron beam </a:t>
            </a:r>
          </a:p>
          <a:p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05"/>
            <a:ext cx="8229600" cy="597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scCVD radiation sensors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9"/>
          <a:stretch>
            <a:fillRect/>
          </a:stretch>
        </p:blipFill>
        <p:spPr bwMode="auto">
          <a:xfrm>
            <a:off x="683568" y="3212976"/>
            <a:ext cx="7810128" cy="229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_RadMon_PXD_me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2716153" cy="2110956"/>
          </a:xfrm>
          <a:prstGeom prst="rect">
            <a:avLst/>
          </a:prstGeom>
        </p:spPr>
      </p:pic>
      <p:pic>
        <p:nvPicPr>
          <p:cNvPr id="9" name="Picture 8" descr="fig_RadMon_SVD_mec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2540268" cy="223224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3059832" y="2996952"/>
            <a:ext cx="432048" cy="936104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491880" y="2996952"/>
            <a:ext cx="2160240" cy="1080120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932040" y="1700808"/>
            <a:ext cx="576064" cy="2448272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779912" y="1700808"/>
            <a:ext cx="1728192" cy="2448272"/>
          </a:xfrm>
          <a:prstGeom prst="straightConnector1">
            <a:avLst/>
          </a:prstGeom>
          <a:solidFill>
            <a:srgbClr val="BBE0E3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722250" y="1733907"/>
            <a:ext cx="28778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  <a:r>
              <a:rPr lang="en-US" sz="2400" dirty="0" smtClean="0">
                <a:solidFill>
                  <a:srgbClr val="FF0000"/>
                </a:solidFill>
              </a:rPr>
              <a:t> + 6 sensors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</a:t>
            </a:r>
            <a:r>
              <a:rPr lang="en-US" sz="2400" dirty="0" smtClean="0">
                <a:solidFill>
                  <a:srgbClr val="FF0000"/>
                </a:solidFill>
              </a:rPr>
              <a:t>n </a:t>
            </a:r>
            <a:r>
              <a:rPr lang="en-US" sz="2400" dirty="0" smtClean="0">
                <a:solidFill>
                  <a:srgbClr val="FF0000"/>
                </a:solidFill>
              </a:rPr>
              <a:t>SVD </a:t>
            </a:r>
            <a:r>
              <a:rPr lang="en-US" sz="2400" dirty="0">
                <a:solidFill>
                  <a:srgbClr val="FF0000"/>
                </a:solidFill>
              </a:rPr>
              <a:t>support </a:t>
            </a:r>
            <a:r>
              <a:rPr lang="en-US" sz="2400" dirty="0" smtClean="0">
                <a:solidFill>
                  <a:srgbClr val="FF0000"/>
                </a:solidFill>
              </a:rPr>
              <a:t> cone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close to L3 </a:t>
            </a:r>
            <a:r>
              <a:rPr lang="en-US" sz="2400" dirty="0" smtClean="0">
                <a:solidFill>
                  <a:srgbClr val="FF0000"/>
                </a:solidFill>
              </a:rPr>
              <a:t>rings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7427" y="836712"/>
            <a:ext cx="2106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 smtClean="0">
                <a:solidFill>
                  <a:srgbClr val="0000FF"/>
                </a:solidFill>
              </a:rPr>
              <a:t> + 4 sensors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PXD-beam pipe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1680" y="5410288"/>
            <a:ext cx="1204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Shielded</a:t>
            </a:r>
          </a:p>
          <a:p>
            <a:pPr lvl="0"/>
            <a:r>
              <a:rPr lang="en-US" sz="2000" dirty="0" smtClean="0"/>
              <a:t>diamond</a:t>
            </a:r>
            <a:endParaRPr lang="en-US" sz="2000" dirty="0"/>
          </a:p>
          <a:p>
            <a:pPr lvl="0"/>
            <a:r>
              <a:rPr lang="en-US" sz="2000" dirty="0"/>
              <a:t>sensors</a:t>
            </a:r>
          </a:p>
        </p:txBody>
      </p:sp>
      <p:pic>
        <p:nvPicPr>
          <p:cNvPr id="17" name="Picture 16" descr="fig_concep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54102"/>
            <a:ext cx="2549560" cy="13739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36984" y="5604744"/>
            <a:ext cx="2844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3+15 m (3+40 m)  cables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Voltage sources (150÷500 V)</a:t>
            </a:r>
          </a:p>
          <a:p>
            <a:r>
              <a:rPr lang="en-US" sz="1800" dirty="0" err="1" smtClean="0">
                <a:solidFill>
                  <a:srgbClr val="0000FF"/>
                </a:solidFill>
              </a:rPr>
              <a:t>picoAmmeters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1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MIP Characterization of scCVD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4588" y="3165474"/>
            <a:ext cx="7999412" cy="557212"/>
          </a:xfrm>
        </p:spPr>
        <p:txBody>
          <a:bodyPr>
            <a:normAutofit fontScale="85000" lnSpcReduction="10000"/>
          </a:bodyPr>
          <a:lstStyle/>
          <a:p>
            <a:pPr marL="187258" indent="0">
              <a:buNone/>
            </a:pPr>
            <a:r>
              <a:rPr lang="en-US" dirty="0" smtClean="0"/>
              <a:t>Single electrons, 1-2 MeV (MIP): Landau peak </a:t>
            </a:r>
            <a:r>
              <a:rPr lang="en-US" dirty="0" err="1" smtClean="0"/>
              <a:t>vs</a:t>
            </a:r>
            <a:r>
              <a:rPr lang="en-US" dirty="0" smtClean="0"/>
              <a:t> HV</a:t>
            </a:r>
          </a:p>
        </p:txBody>
      </p:sp>
      <p:pic>
        <p:nvPicPr>
          <p:cNvPr id="7" name="Picture 6" descr="MPV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r="6575" b="2718"/>
          <a:stretch/>
        </p:blipFill>
        <p:spPr>
          <a:xfrm>
            <a:off x="3913801" y="3600066"/>
            <a:ext cx="4473744" cy="2840214"/>
          </a:xfrm>
          <a:prstGeom prst="rect">
            <a:avLst/>
          </a:prstGeom>
        </p:spPr>
      </p:pic>
      <p:pic>
        <p:nvPicPr>
          <p:cNvPr id="8" name="Picture 7" descr="2014_05_23_50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" y="3925464"/>
            <a:ext cx="3413638" cy="2386980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4521369" y="4634293"/>
            <a:ext cx="2607469" cy="3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788" tIns="26788" rIns="26788" bIns="26788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MPV </a:t>
            </a:r>
            <a:r>
              <a:rPr lang="en-US" sz="2400" dirty="0" err="1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vs</a:t>
            </a:r>
            <a:r>
              <a:rPr lang="en-US" sz="2400" dirty="0">
                <a:latin typeface="Gill Sans" pitchFamily="-72" charset="0"/>
                <a:cs typeface="ＭＳ Ｐゴシック" pitchFamily="-72" charset="-128"/>
                <a:sym typeface="Gill Sans" pitchFamily="-72" charset="0"/>
              </a:rPr>
              <a:t> HV</a:t>
            </a:r>
          </a:p>
        </p:txBody>
      </p:sp>
      <p:pic>
        <p:nvPicPr>
          <p:cNvPr id="13" name="Picture 12" descr="Screen Shot 2014-11-19 at 13.11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69" y="1105526"/>
            <a:ext cx="3631964" cy="195822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73579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Belle II-VXD Radiation Monitoring and Beam Abort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353425" cy="54006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Main requirements</a:t>
            </a:r>
          </a:p>
          <a:p>
            <a:pPr lvl="1"/>
            <a:r>
              <a:rPr lang="en-US" sz="2200" dirty="0" smtClean="0"/>
              <a:t>Measurement of instantaneous dose rates &amp; integrated doses</a:t>
            </a:r>
          </a:p>
          <a:p>
            <a:pPr lvl="2"/>
            <a:r>
              <a:rPr lang="en-US" sz="1900" dirty="0"/>
              <a:t>Sensitivity </a:t>
            </a:r>
            <a:r>
              <a:rPr lang="en-US" sz="1900" dirty="0" smtClean="0"/>
              <a:t>≈ 1 </a:t>
            </a:r>
            <a:r>
              <a:rPr lang="en-US" sz="1900" dirty="0" err="1" smtClean="0"/>
              <a:t>mrad</a:t>
            </a:r>
            <a:r>
              <a:rPr lang="en-US" sz="1900" dirty="0" smtClean="0"/>
              <a:t>/s = 10 </a:t>
            </a:r>
            <a:r>
              <a:rPr lang="en-US" sz="1900" dirty="0" err="1" smtClean="0"/>
              <a:t>μGy</a:t>
            </a:r>
            <a:r>
              <a:rPr lang="en-US" sz="1900" dirty="0" smtClean="0"/>
              <a:t>/s, sampling rate ≈ 100 KHz</a:t>
            </a:r>
          </a:p>
          <a:p>
            <a:pPr lvl="1"/>
            <a:r>
              <a:rPr lang="en-US" sz="2200" dirty="0" smtClean="0"/>
              <a:t>Beam Abort for excessive beam losses affecting PXD, SVD</a:t>
            </a:r>
          </a:p>
          <a:p>
            <a:pPr lvl="2"/>
            <a:r>
              <a:rPr lang="en-US" sz="1900" dirty="0" smtClean="0"/>
              <a:t>Programmable </a:t>
            </a:r>
            <a:r>
              <a:rPr lang="en-US" sz="1900" dirty="0"/>
              <a:t>thresholds, depending on accelerator conditions (filling injection, stable beams, machine development, …) </a:t>
            </a:r>
            <a:endParaRPr lang="en-US" sz="1900" dirty="0" smtClean="0"/>
          </a:p>
          <a:p>
            <a:pPr lvl="2"/>
            <a:r>
              <a:rPr lang="en-US" sz="1900" dirty="0" smtClean="0"/>
              <a:t>“Fast” (10 </a:t>
            </a:r>
            <a:r>
              <a:rPr lang="en-US" sz="1900" dirty="0" err="1" smtClean="0"/>
              <a:t>μs</a:t>
            </a:r>
            <a:r>
              <a:rPr lang="en-US" sz="1900" dirty="0" smtClean="0"/>
              <a:t> = 1 accelerator revolution) Beam Abort trigger</a:t>
            </a:r>
          </a:p>
          <a:p>
            <a:pPr lvl="2"/>
            <a:r>
              <a:rPr lang="en-US" sz="1900" dirty="0" smtClean="0"/>
              <a:t>“slower” Beam Abort triggers, based on digitally filtered signals (averages over programmable numbers of samplings)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Conceptual design</a:t>
            </a:r>
          </a:p>
          <a:p>
            <a:pPr lvl="1"/>
            <a:r>
              <a:rPr lang="en-US" sz="2200" dirty="0" smtClean="0"/>
              <a:t>Based on experience from Belle, </a:t>
            </a:r>
            <a:r>
              <a:rPr lang="en-US" sz="2200" dirty="0" err="1" smtClean="0"/>
              <a:t>BaBar</a:t>
            </a:r>
            <a:r>
              <a:rPr lang="en-US" sz="2200" dirty="0" smtClean="0"/>
              <a:t>, CDF, LHC</a:t>
            </a:r>
          </a:p>
          <a:p>
            <a:pPr lvl="1"/>
            <a:r>
              <a:rPr lang="en-US" sz="2200" dirty="0" smtClean="0"/>
              <a:t>scCVD diamond sensors, measurement of currents:</a:t>
            </a:r>
          </a:p>
          <a:p>
            <a:pPr lvl="2"/>
            <a:r>
              <a:rPr lang="en-US" sz="1900" dirty="0" smtClean="0"/>
              <a:t>Reference: typical pCVD sensor (10 × 10 × 0.5) mm</a:t>
            </a:r>
            <a:r>
              <a:rPr lang="en-US" sz="1900" baseline="30000" dirty="0" smtClean="0"/>
              <a:t>3</a:t>
            </a:r>
            <a:r>
              <a:rPr lang="en-US" sz="1900" dirty="0" smtClean="0"/>
              <a:t> @ 500V:                          1 nA</a:t>
            </a:r>
            <a:r>
              <a:rPr lang="en-US" sz="1900" dirty="0"/>
              <a:t> </a:t>
            </a:r>
            <a:r>
              <a:rPr lang="en-US" sz="1900" dirty="0" smtClean="0"/>
              <a:t>= 7 mrad/s = 70 </a:t>
            </a:r>
            <a:r>
              <a:rPr lang="en-US" sz="1900" dirty="0" err="1" smtClean="0"/>
              <a:t>μGy</a:t>
            </a:r>
            <a:r>
              <a:rPr lang="en-US" sz="1900" dirty="0" smtClean="0"/>
              <a:t>/s</a:t>
            </a:r>
          </a:p>
          <a:p>
            <a:pPr lvl="2"/>
            <a:r>
              <a:rPr lang="en-US" sz="1900" dirty="0" smtClean="0"/>
              <a:t>Noise should be limited to a few </a:t>
            </a:r>
            <a:r>
              <a:rPr lang="en-US" sz="1900" dirty="0" err="1" smtClean="0"/>
              <a:t>pA</a:t>
            </a:r>
            <a:r>
              <a:rPr lang="en-US" sz="1900" dirty="0" smtClean="0"/>
              <a:t>, in current measurements</a:t>
            </a:r>
          </a:p>
          <a:p>
            <a:pPr lvl="1"/>
            <a:r>
              <a:rPr lang="en-US" sz="2200" dirty="0" smtClean="0"/>
              <a:t>4 + 4 sensors located near PXD (very limited space)</a:t>
            </a:r>
          </a:p>
          <a:p>
            <a:pPr lvl="1"/>
            <a:r>
              <a:rPr lang="en-US" sz="2200" dirty="0" smtClean="0"/>
              <a:t>6 + 6 sensors located near SVD</a:t>
            </a:r>
          </a:p>
          <a:p>
            <a:pPr lvl="1"/>
            <a:r>
              <a:rPr lang="en-US" sz="2200" dirty="0" smtClean="0"/>
              <a:t>Background dominated by electrons</a:t>
            </a:r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1249" y="124433"/>
            <a:ext cx="8762257" cy="7357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VXD Monitoring &amp; Beam Abort electronics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76848"/>
            <a:ext cx="8229600" cy="5218568"/>
          </a:xfrm>
        </p:spPr>
        <p:txBody>
          <a:bodyPr>
            <a:noAutofit/>
          </a:bodyPr>
          <a:lstStyle/>
          <a:p>
            <a:pPr marL="39688" indent="0">
              <a:buNone/>
            </a:pPr>
            <a:r>
              <a:rPr lang="en-US" sz="2000" dirty="0" smtClean="0"/>
              <a:t>5 modular Boxes, dealing with </a:t>
            </a:r>
            <a:r>
              <a:rPr lang="en-US" sz="2000" dirty="0"/>
              <a:t>4 </a:t>
            </a:r>
            <a:r>
              <a:rPr lang="en-US" sz="2000" dirty="0" smtClean="0"/>
              <a:t>scCVD sensors each:</a:t>
            </a:r>
            <a:endParaRPr lang="en-US" sz="2000" dirty="0"/>
          </a:p>
          <a:p>
            <a:pPr lvl="1"/>
            <a:r>
              <a:rPr lang="en-US" sz="1800" dirty="0" smtClean="0"/>
              <a:t>4 individual HV bias supplies</a:t>
            </a:r>
          </a:p>
          <a:p>
            <a:pPr lvl="1"/>
            <a:r>
              <a:rPr lang="en-US" sz="1800" dirty="0" smtClean="0"/>
              <a:t>Currents digitization with 4 (16</a:t>
            </a:r>
            <a:r>
              <a:rPr lang="en-US" sz="1800" dirty="0"/>
              <a:t>-</a:t>
            </a:r>
            <a:r>
              <a:rPr lang="en-US" sz="1800" dirty="0" smtClean="0"/>
              <a:t>bit) </a:t>
            </a:r>
            <a:r>
              <a:rPr lang="en-US" sz="1800" dirty="0"/>
              <a:t>ADCs at 160 MHz, with </a:t>
            </a:r>
            <a:r>
              <a:rPr lang="en-US" sz="1800" dirty="0" smtClean="0"/>
              <a:t>oversampling</a:t>
            </a:r>
          </a:p>
          <a:p>
            <a:pPr lvl="1"/>
            <a:r>
              <a:rPr lang="en-US" sz="1800" dirty="0" smtClean="0"/>
              <a:t>Data averaging and buffering for </a:t>
            </a:r>
            <a:endParaRPr lang="en-US" sz="1800" dirty="0"/>
          </a:p>
          <a:p>
            <a:pPr lvl="2"/>
            <a:r>
              <a:rPr lang="en-US" sz="1400" dirty="0" smtClean="0"/>
              <a:t>Continuous Monitoring (averaged data, 1-10 Hz read-out)</a:t>
            </a:r>
            <a:endParaRPr lang="en-US" sz="1400" dirty="0"/>
          </a:p>
          <a:p>
            <a:pPr lvl="2"/>
            <a:r>
              <a:rPr lang="en-US" sz="1400" dirty="0"/>
              <a:t>P</a:t>
            </a:r>
            <a:r>
              <a:rPr lang="en-US" sz="1400" dirty="0" smtClean="0"/>
              <a:t>ost-mortem (abort) analysis (full data, frozen circular buffers)</a:t>
            </a:r>
          </a:p>
          <a:p>
            <a:pPr lvl="1"/>
            <a:r>
              <a:rPr lang="en-US" sz="1800" dirty="0" smtClean="0"/>
              <a:t>Running Sums, Programmable Thresholds, Majority logics for Abort signals</a:t>
            </a:r>
          </a:p>
          <a:p>
            <a:pPr lvl="1"/>
            <a:r>
              <a:rPr lang="en-US" sz="1800" dirty="0" smtClean="0"/>
              <a:t>Ethernet interfaces (2) for programming and data read-out</a:t>
            </a:r>
            <a:endParaRPr lang="en-US" sz="1800" dirty="0"/>
          </a:p>
          <a:p>
            <a:pPr marL="39688" indent="0">
              <a:buNone/>
            </a:pPr>
            <a:r>
              <a:rPr lang="en-US" sz="2000" dirty="0" smtClean="0"/>
              <a:t>Compatibility with the SuperKEKB Abort System requires:</a:t>
            </a:r>
            <a:endParaRPr lang="en-US" sz="2000" dirty="0"/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Sampling</a:t>
            </a:r>
            <a:r>
              <a:rPr lang="en-US" sz="1800" dirty="0"/>
              <a:t> synchronized to SuperKEKB revolution period (10 </a:t>
            </a:r>
            <a:r>
              <a:rPr lang="en-US" sz="1800" dirty="0" err="1"/>
              <a:t>μs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“</a:t>
            </a:r>
            <a:r>
              <a:rPr lang="en-US" sz="1800" dirty="0">
                <a:solidFill>
                  <a:srgbClr val="0000FF"/>
                </a:solidFill>
              </a:rPr>
              <a:t>SuperKEKB status” </a:t>
            </a:r>
            <a:r>
              <a:rPr lang="en-US" sz="1800" dirty="0"/>
              <a:t>register, set via EPICS (</a:t>
            </a:r>
            <a:r>
              <a:rPr lang="en-US" sz="1800" dirty="0" smtClean="0"/>
              <a:t>for the selection of </a:t>
            </a:r>
            <a:r>
              <a:rPr lang="en-US" sz="1800" dirty="0" smtClean="0">
                <a:solidFill>
                  <a:srgbClr val="0000FF"/>
                </a:solidFill>
              </a:rPr>
              <a:t>thresholds</a:t>
            </a:r>
            <a:r>
              <a:rPr lang="en-US" sz="1800" dirty="0" smtClean="0"/>
              <a:t>)</a:t>
            </a:r>
            <a:endParaRPr lang="en-US" sz="1800" dirty="0"/>
          </a:p>
          <a:p>
            <a:pPr lvl="1"/>
            <a:r>
              <a:rPr lang="en-US" sz="1800" dirty="0" smtClean="0"/>
              <a:t>2 final output “fast abort” signals, correlated with LER and HER</a:t>
            </a:r>
            <a:endParaRPr lang="en-US" sz="1800" dirty="0"/>
          </a:p>
          <a:p>
            <a:pPr lvl="1"/>
            <a:r>
              <a:rPr lang="en-US" sz="1800" dirty="0" smtClean="0"/>
              <a:t>600 </a:t>
            </a:r>
            <a:r>
              <a:rPr lang="en-US" sz="1800" dirty="0" err="1" smtClean="0"/>
              <a:t>ms</a:t>
            </a:r>
            <a:r>
              <a:rPr lang="en-US" sz="1800" dirty="0" smtClean="0"/>
              <a:t> deep </a:t>
            </a:r>
            <a:r>
              <a:rPr lang="en-US" sz="1800" dirty="0">
                <a:solidFill>
                  <a:srgbClr val="0000FF"/>
                </a:solidFill>
              </a:rPr>
              <a:t>data </a:t>
            </a:r>
            <a:r>
              <a:rPr lang="en-US" sz="1800" dirty="0" smtClean="0">
                <a:solidFill>
                  <a:srgbClr val="0000FF"/>
                </a:solidFill>
              </a:rPr>
              <a:t>buffers</a:t>
            </a:r>
            <a:r>
              <a:rPr lang="en-US" sz="1800" dirty="0" smtClean="0"/>
              <a:t>, read out </a:t>
            </a:r>
            <a:r>
              <a:rPr lang="en-US" sz="1800" dirty="0"/>
              <a:t>upon </a:t>
            </a:r>
            <a:r>
              <a:rPr lang="en-US" sz="1800" dirty="0" smtClean="0"/>
              <a:t>an abort, internal or external</a:t>
            </a:r>
            <a:endParaRPr lang="en-US" sz="1800" dirty="0"/>
          </a:p>
          <a:p>
            <a:pPr lvl="1"/>
            <a:r>
              <a:rPr lang="en-US" sz="1800" dirty="0" smtClean="0"/>
              <a:t>Synchronization with SuperKEKB aborts: digitization of 2 beam currents, and “abort confirmation” digital signal from SuperKEKB</a:t>
            </a: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Similar approach: BLM at LHC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Prague, 20-01-2015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L.Vitale - VXD Radiation and Environmental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08" y="987529"/>
            <a:ext cx="8073692" cy="2016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67582"/>
            <a:ext cx="2639557" cy="2354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45" y="3267583"/>
            <a:ext cx="2768530" cy="2142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497" y="3267583"/>
            <a:ext cx="2490926" cy="2142074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13554" y="5682056"/>
            <a:ext cx="11098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FPGAs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620772" y="5677497"/>
            <a:ext cx="2247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Running Sums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84250" y="5687207"/>
            <a:ext cx="177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Thresholds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9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10456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NTC current sources and interlock signals</a:t>
            </a:r>
            <a:endParaRPr lang="en-US" sz="3600" dirty="0"/>
          </a:p>
        </p:txBody>
      </p:sp>
      <p:pic>
        <p:nvPicPr>
          <p:cNvPr id="7" name="Content Placeholder 6" descr="CurrentSource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r="23983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6 small boards, each:</a:t>
            </a:r>
          </a:p>
          <a:p>
            <a:pPr lvl="1"/>
            <a:r>
              <a:rPr lang="en-US" dirty="0" smtClean="0"/>
              <a:t>Current sources for 16 NTCs</a:t>
            </a:r>
          </a:p>
          <a:p>
            <a:pPr lvl="1"/>
            <a:r>
              <a:rPr lang="en-US" dirty="0" smtClean="0"/>
              <a:t>16 comparators with hardwired thresholds</a:t>
            </a:r>
          </a:p>
          <a:p>
            <a:pPr lvl="1"/>
            <a:r>
              <a:rPr lang="en-US" dirty="0" smtClean="0"/>
              <a:t>2 interlock signal outputs       (each: OR of 8 channels)</a:t>
            </a:r>
          </a:p>
          <a:p>
            <a:r>
              <a:rPr lang="en-US" dirty="0" smtClean="0"/>
              <a:t>Built-in redundancy</a:t>
            </a:r>
          </a:p>
          <a:p>
            <a:pPr lvl="1"/>
            <a:r>
              <a:rPr lang="en-US" dirty="0" smtClean="0"/>
              <a:t>2 NTCs per measurement point</a:t>
            </a:r>
          </a:p>
          <a:p>
            <a:pPr lvl="1"/>
            <a:r>
              <a:rPr lang="en-US" dirty="0" smtClean="0"/>
              <a:t>Each contributes to a separate interlock OR</a:t>
            </a:r>
          </a:p>
          <a:p>
            <a:r>
              <a:rPr lang="en-US" dirty="0" smtClean="0"/>
              <a:t>Design completed, prototype channel tested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5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ELMB-based NTC readout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280920" cy="1457037"/>
          </a:xfrm>
        </p:spPr>
        <p:txBody>
          <a:bodyPr>
            <a:normAutofit lnSpcReduction="10000"/>
          </a:bodyPr>
          <a:lstStyle/>
          <a:p>
            <a:pPr marL="187258" indent="0">
              <a:buNone/>
              <a:defRPr/>
            </a:pPr>
            <a:r>
              <a:rPr lang="en-US" altLang="ja-JP" sz="2200" dirty="0"/>
              <a:t>In one box, with 3 x 32 NTC channels modularity:</a:t>
            </a:r>
          </a:p>
          <a:p>
            <a:pPr marL="499337" lvl="1" indent="0">
              <a:lnSpc>
                <a:spcPct val="80000"/>
              </a:lnSpc>
              <a:buNone/>
              <a:defRPr/>
            </a:pPr>
            <a:r>
              <a:rPr lang="en-US" dirty="0"/>
              <a:t>1 power supply board, 3 motherboards with ELMB and </a:t>
            </a:r>
            <a:r>
              <a:rPr lang="en-US" dirty="0" err="1"/>
              <a:t>CANbus</a:t>
            </a:r>
            <a:r>
              <a:rPr lang="en-US" dirty="0"/>
              <a:t> adapter,   3 x 2 current </a:t>
            </a:r>
            <a:r>
              <a:rPr lang="en-US" dirty="0" smtClean="0"/>
              <a:t>source (16-channel) </a:t>
            </a:r>
            <a:r>
              <a:rPr lang="en-US" dirty="0"/>
              <a:t>boards, 3 x 2 x 16-channel connectors</a:t>
            </a:r>
            <a:endParaRPr lang="en-US" altLang="ja-JP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6BDE-3559-614E-934A-810D6312167C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5" y="2416387"/>
            <a:ext cx="6551095" cy="38818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8" y="51099"/>
            <a:ext cx="8989192" cy="648599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Mechanics</a:t>
            </a:r>
            <a:r>
              <a:rPr lang="en-US" sz="4000" dirty="0"/>
              <a:t>, cabling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116505" y="897469"/>
            <a:ext cx="4977062" cy="5366567"/>
          </a:xfrm>
        </p:spPr>
        <p:txBody>
          <a:bodyPr/>
          <a:lstStyle/>
          <a:p>
            <a:pPr marL="187252" indent="0">
              <a:buNone/>
            </a:pPr>
            <a:r>
              <a:rPr lang="en-US" dirty="0" smtClean="0"/>
              <a:t>Compact packages:</a:t>
            </a:r>
          </a:p>
          <a:p>
            <a:pPr marL="499318" lvl="1" indent="0">
              <a:buNone/>
            </a:pPr>
            <a:r>
              <a:rPr lang="en-US" sz="2000" dirty="0"/>
              <a:t>1) </a:t>
            </a:r>
            <a:r>
              <a:rPr lang="en-US" sz="2000" dirty="0" smtClean="0"/>
              <a:t>SVD 12 </a:t>
            </a:r>
            <a:r>
              <a:rPr lang="en-US" sz="2000" dirty="0"/>
              <a:t>x 20 x 3.1 mm</a:t>
            </a:r>
            <a:r>
              <a:rPr lang="en-US" sz="2000" baseline="30000" dirty="0"/>
              <a:t>3 </a:t>
            </a:r>
          </a:p>
          <a:p>
            <a:pPr marL="499318" lvl="1" indent="0">
              <a:buNone/>
            </a:pPr>
            <a:r>
              <a:rPr lang="en-US" sz="2000" dirty="0"/>
              <a:t>multi-layer package, Rogers laminate ok for SVD (we already have 28 pc)</a:t>
            </a:r>
          </a:p>
          <a:p>
            <a:pPr marL="499318" lvl="1" indent="0">
              <a:buNone/>
            </a:pPr>
            <a:r>
              <a:rPr lang="en-US" sz="2000" dirty="0"/>
              <a:t>2) </a:t>
            </a:r>
            <a:r>
              <a:rPr lang="en-US" sz="2000" dirty="0" smtClean="0"/>
              <a:t>PXD </a:t>
            </a:r>
            <a:r>
              <a:rPr lang="en-US" sz="2000" dirty="0" smtClean="0">
                <a:solidFill>
                  <a:srgbClr val="3366FF"/>
                </a:solidFill>
              </a:rPr>
              <a:t>12 </a:t>
            </a:r>
            <a:r>
              <a:rPr lang="en-US" sz="2000" dirty="0">
                <a:solidFill>
                  <a:srgbClr val="3366FF"/>
                </a:solidFill>
              </a:rPr>
              <a:t>x </a:t>
            </a:r>
            <a:r>
              <a:rPr lang="en-US" sz="2000" dirty="0" smtClean="0">
                <a:solidFill>
                  <a:srgbClr val="3366FF"/>
                </a:solidFill>
              </a:rPr>
              <a:t>10 </a:t>
            </a:r>
            <a:r>
              <a:rPr lang="en-US" sz="2000" dirty="0">
                <a:solidFill>
                  <a:srgbClr val="3366FF"/>
                </a:solidFill>
              </a:rPr>
              <a:t>x </a:t>
            </a:r>
            <a:r>
              <a:rPr lang="en-US" sz="2000" dirty="0" smtClean="0">
                <a:solidFill>
                  <a:srgbClr val="3366FF"/>
                </a:solidFill>
              </a:rPr>
              <a:t>3.3 </a:t>
            </a:r>
            <a:r>
              <a:rPr lang="en-US" sz="2000" dirty="0">
                <a:solidFill>
                  <a:srgbClr val="3366FF"/>
                </a:solidFill>
              </a:rPr>
              <a:t>mm</a:t>
            </a:r>
            <a:r>
              <a:rPr lang="en-US" sz="2000" baseline="30000" dirty="0">
                <a:solidFill>
                  <a:srgbClr val="3366FF"/>
                </a:solidFill>
              </a:rPr>
              <a:t>3 </a:t>
            </a:r>
          </a:p>
          <a:p>
            <a:pPr marL="499318" lvl="1" indent="0">
              <a:buNone/>
            </a:pPr>
            <a:r>
              <a:rPr lang="en-US" sz="2000" dirty="0"/>
              <a:t>Same material, with </a:t>
            </a:r>
            <a:r>
              <a:rPr lang="en-US" sz="2000" dirty="0">
                <a:solidFill>
                  <a:srgbClr val="000000"/>
                </a:solidFill>
              </a:rPr>
              <a:t>perpendicular or parallel </a:t>
            </a:r>
            <a:r>
              <a:rPr lang="en-US" sz="2000" dirty="0" smtClean="0">
                <a:solidFill>
                  <a:srgbClr val="000000"/>
                </a:solidFill>
              </a:rPr>
              <a:t>mounting (simulation)</a:t>
            </a:r>
            <a:endParaRPr lang="en-US" sz="2000" dirty="0">
              <a:solidFill>
                <a:srgbClr val="000000"/>
              </a:solidFill>
            </a:endParaRPr>
          </a:p>
          <a:p>
            <a:pPr marL="187252" indent="0">
              <a:buNone/>
            </a:pPr>
            <a:r>
              <a:rPr lang="en-US" dirty="0" smtClean="0"/>
              <a:t>Cabling (~20 m)</a:t>
            </a:r>
          </a:p>
          <a:p>
            <a:pPr marL="499318" lvl="1" indent="0">
              <a:buNone/>
            </a:pPr>
            <a:r>
              <a:rPr lang="en-US" sz="1700" dirty="0"/>
              <a:t>3 m coaxial thin (HS SM47LSFH) from sensors to DOCKs</a:t>
            </a:r>
          </a:p>
          <a:p>
            <a:pPr marL="499318" lvl="1" indent="0">
              <a:buNone/>
            </a:pPr>
            <a:r>
              <a:rPr lang="en-US" sz="1700" dirty="0"/>
              <a:t>+ 15 m (or more)  HS S_04162-B60, double shield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37766" y="4390982"/>
            <a:ext cx="2987207" cy="2177117"/>
            <a:chOff x="7833748" y="2111693"/>
            <a:chExt cx="4790209" cy="35843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3748" y="2111693"/>
              <a:ext cx="4790209" cy="3584398"/>
            </a:xfrm>
            <a:prstGeom prst="rect">
              <a:avLst/>
            </a:prstGeom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70552" y="2140496"/>
              <a:ext cx="13874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Screen Shot 2014-06-02 at 20.07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55" y="1251883"/>
            <a:ext cx="2484276" cy="1164504"/>
          </a:xfrm>
          <a:prstGeom prst="rect">
            <a:avLst/>
          </a:prstGeom>
        </p:spPr>
      </p:pic>
      <p:pic>
        <p:nvPicPr>
          <p:cNvPr id="11" name="Picture 10" descr="PcbPackage2cable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21434" r="8402" b="34816"/>
          <a:stretch/>
        </p:blipFill>
        <p:spPr>
          <a:xfrm rot="16200000">
            <a:off x="4847246" y="1027296"/>
            <a:ext cx="1620181" cy="1360526"/>
          </a:xfrm>
          <a:prstGeom prst="rect">
            <a:avLst/>
          </a:prstGeom>
        </p:spPr>
      </p:pic>
      <p:pic>
        <p:nvPicPr>
          <p:cNvPr id="14" name="Picture 13" descr="Assy_PcbCable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6" t="22319" r="28646" b="19974"/>
          <a:stretch/>
        </p:blipFill>
        <p:spPr>
          <a:xfrm>
            <a:off x="5584612" y="2618910"/>
            <a:ext cx="1772072" cy="1579456"/>
          </a:xfrm>
          <a:prstGeom prst="rect">
            <a:avLst/>
          </a:prstGeom>
        </p:spPr>
      </p:pic>
      <p:pic>
        <p:nvPicPr>
          <p:cNvPr id="15" name="Picture 14" descr="2014-08-24-2760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40618" r="52778" b="37407"/>
          <a:stretch/>
        </p:blipFill>
        <p:spPr>
          <a:xfrm>
            <a:off x="7660468" y="2922694"/>
            <a:ext cx="1023938" cy="105965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Expected radiation from simulations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03" y="1241772"/>
            <a:ext cx="82375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628830" y="710400"/>
            <a:ext cx="7747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VXD </a:t>
            </a:r>
            <a:r>
              <a:rPr lang="en-US" altLang="ja-JP" sz="2000" dirty="0" smtClean="0"/>
              <a:t>radiation/abort sensors </a:t>
            </a:r>
            <a:r>
              <a:rPr lang="en-US" altLang="ja-JP" sz="2000" dirty="0" smtClean="0"/>
              <a:t> included </a:t>
            </a:r>
            <a:r>
              <a:rPr lang="en-US" altLang="ja-JP" sz="2000" dirty="0"/>
              <a:t>in </a:t>
            </a:r>
            <a:r>
              <a:rPr lang="en-US" altLang="ja-JP" sz="2000" dirty="0" smtClean="0"/>
              <a:t>simulation </a:t>
            </a:r>
            <a:r>
              <a:rPr lang="en-US" altLang="ja-JP" sz="2000" dirty="0" smtClean="0"/>
              <a:t>geometry, thanks to Martin</a:t>
            </a:r>
            <a:r>
              <a:rPr lang="en-US" altLang="ja-JP" sz="2000" dirty="0" smtClean="0"/>
              <a:t> Ritter MPI (</a:t>
            </a:r>
            <a:r>
              <a:rPr lang="en-US" altLang="ja-JP" sz="2000" dirty="0"/>
              <a:t>Nov. 2014). </a:t>
            </a:r>
            <a:r>
              <a:rPr lang="en-US" altLang="ja-JP" sz="2000" dirty="0" smtClean="0"/>
              <a:t>Now </a:t>
            </a:r>
            <a:r>
              <a:rPr lang="en-US" altLang="ja-JP" sz="2000" dirty="0" err="1" smtClean="0"/>
              <a:t>Gianluca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Inguglia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DESY is taking over. </a:t>
            </a:r>
            <a:r>
              <a:rPr lang="en-US" altLang="ja-JP" sz="2000" dirty="0" smtClean="0"/>
              <a:t> </a:t>
            </a:r>
            <a:endParaRPr lang="en-US" altLang="ja-JP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3819660"/>
            <a:ext cx="2604649" cy="27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21" y="3846926"/>
            <a:ext cx="2510278" cy="264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162843" y="3461127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Particle </a:t>
            </a:r>
            <a:r>
              <a:rPr kumimoji="1" lang="en-US" altLang="ja-JP" dirty="0" err="1" smtClean="0"/>
              <a:t>fluence</a:t>
            </a:r>
            <a:r>
              <a:rPr kumimoji="1" lang="en-US" altLang="ja-JP" dirty="0" smtClean="0"/>
              <a:t> (e-)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97612" y="3404857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Energy deposit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8866442">
            <a:off x="5219114" y="4586542"/>
            <a:ext cx="14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8866442">
            <a:off x="2180493" y="4544338"/>
            <a:ext cx="14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  <p:pic>
        <p:nvPicPr>
          <p:cNvPr id="13" name="Picture 12" descr="Screen Shot 2014-11-19 at 12.53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0" y="2947817"/>
            <a:ext cx="8115392" cy="47934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4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33"/>
            <a:ext cx="8229600" cy="1142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for “beam pipe” sensors: “perpendicular” option </a:t>
            </a:r>
            <a:endParaRPr lang="en-US" dirty="0"/>
          </a:p>
        </p:txBody>
      </p:sp>
      <p:pic>
        <p:nvPicPr>
          <p:cNvPr id="7" name="Picture 6" descr="106-013300-00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4" y="1266757"/>
            <a:ext cx="7170909" cy="506961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8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Modified package for “perpendicular”</a:t>
            </a:r>
            <a:endParaRPr lang="en-US" dirty="0"/>
          </a:p>
        </p:txBody>
      </p:sp>
      <p:pic>
        <p:nvPicPr>
          <p:cNvPr id="6" name="Picture 5" descr="PcbPkg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25" y="1083532"/>
            <a:ext cx="6292058" cy="486204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L.Vitale - VXD Radiation and Environmental Monitoring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Prague, 20-01-2015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ED3B-E701-7A46-9E74-E3F964011E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7760</TotalTime>
  <Words>3048</Words>
  <Application>Microsoft Macintosh PowerPoint</Application>
  <PresentationFormat>On-screen Show (4:3)</PresentationFormat>
  <Paragraphs>978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 VXD Radiation and Environmental Monitoring </vt:lpstr>
      <vt:lpstr>Outline</vt:lpstr>
      <vt:lpstr>Radiation monitoring &amp; Beam abort</vt:lpstr>
      <vt:lpstr>scCVD radiation sensors</vt:lpstr>
      <vt:lpstr>PowerPoint Presentation</vt:lpstr>
      <vt:lpstr>Mechanics, cabling</vt:lpstr>
      <vt:lpstr>Expected radiation from simulations</vt:lpstr>
      <vt:lpstr>Location for “beam pipe” sensors: “perpendicular” option </vt:lpstr>
      <vt:lpstr>Modified package for “perpendicular”</vt:lpstr>
      <vt:lpstr>First tests of “final” package</vt:lpstr>
      <vt:lpstr>After MIPs tests: dosimetry </vt:lpstr>
      <vt:lpstr>Long term stability studies </vt:lpstr>
      <vt:lpstr>Current (dose rate) vs HV</vt:lpstr>
      <vt:lpstr>Diamond sensors are not that simple</vt:lpstr>
      <vt:lpstr>Sensors: plans</vt:lpstr>
      <vt:lpstr>Cividec acceptance tests </vt:lpstr>
      <vt:lpstr>Progress in electronics design</vt:lpstr>
      <vt:lpstr>PowerPoint Presentation</vt:lpstr>
      <vt:lpstr>Rad.Mon+Abort, 4-channel Box</vt:lpstr>
      <vt:lpstr>Design and implementation plans</vt:lpstr>
      <vt:lpstr>Environmental monitoring</vt:lpstr>
      <vt:lpstr>SVD FOS fibers system (baseline)</vt:lpstr>
      <vt:lpstr>SVD FOS fibers system -2 FBGs/origami</vt:lpstr>
      <vt:lpstr>FOS temperature sensors: status</vt:lpstr>
      <vt:lpstr>PowerPoint Presentation</vt:lpstr>
      <vt:lpstr>NTC ELMB readout, preliminary design</vt:lpstr>
      <vt:lpstr>NTC: full prototype chain tested</vt:lpstr>
      <vt:lpstr>Interface, software and stability</vt:lpstr>
      <vt:lpstr>Final motherboards design, completed</vt:lpstr>
      <vt:lpstr>“Final” NTC ELMB design readout and interlock board</vt:lpstr>
      <vt:lpstr>Humidity monitoring &amp; interlock</vt:lpstr>
      <vt:lpstr>Dew Point Sensors (interlock @ -30°C)</vt:lpstr>
      <vt:lpstr>SVD + PXD Interlocks</vt:lpstr>
      <vt:lpstr>Summary</vt:lpstr>
      <vt:lpstr>Approximate schedule </vt:lpstr>
      <vt:lpstr>Back-up slides</vt:lpstr>
      <vt:lpstr>Diamond sensor characterization</vt:lpstr>
      <vt:lpstr>Diamond sensors </vt:lpstr>
      <vt:lpstr>Test tools </vt:lpstr>
      <vt:lpstr>MIP Characterization of scCVD sensors</vt:lpstr>
      <vt:lpstr>Belle II-VXD Radiation Monitoring and Beam Abort</vt:lpstr>
      <vt:lpstr>VXD Monitoring &amp; Beam Abort electronics</vt:lpstr>
      <vt:lpstr>Similar approach: BLM at LHC</vt:lpstr>
      <vt:lpstr>NTC current sources and interlock signals</vt:lpstr>
      <vt:lpstr>ELMB-based NTC readout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VXD Radiation Monitoring and Beam Abort + SVD Environmental Monitoring and Interlock </dc:title>
  <dc:creator>Lorenzo Vitale</dc:creator>
  <cp:lastModifiedBy>Lorenzo Vitale</cp:lastModifiedBy>
  <cp:revision>196</cp:revision>
  <dcterms:created xsi:type="dcterms:W3CDTF">2014-06-17T02:20:32Z</dcterms:created>
  <dcterms:modified xsi:type="dcterms:W3CDTF">2015-01-21T11:42:08Z</dcterms:modified>
</cp:coreProperties>
</file>