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342" r:id="rId3"/>
    <p:sldId id="345" r:id="rId4"/>
    <p:sldId id="328" r:id="rId5"/>
    <p:sldId id="327" r:id="rId6"/>
    <p:sldId id="326" r:id="rId7"/>
    <p:sldId id="325" r:id="rId8"/>
    <p:sldId id="348" r:id="rId9"/>
    <p:sldId id="338" r:id="rId10"/>
    <p:sldId id="336" r:id="rId11"/>
    <p:sldId id="337" r:id="rId12"/>
    <p:sldId id="333" r:id="rId13"/>
    <p:sldId id="347" r:id="rId14"/>
    <p:sldId id="350" r:id="rId15"/>
    <p:sldId id="349" r:id="rId16"/>
    <p:sldId id="343" r:id="rId17"/>
    <p:sldId id="344" r:id="rId18"/>
    <p:sldId id="346" r:id="rId19"/>
    <p:sldId id="334" r:id="rId20"/>
    <p:sldId id="339" r:id="rId21"/>
    <p:sldId id="35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pos="4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955" y="38"/>
      </p:cViewPr>
      <p:guideLst>
        <p:guide orient="horz" pos="3385"/>
        <p:guide pos="41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E1B09-DB15-4883-B1F2-8C51D8D6E1EE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3D88-E063-4168-A128-39B5F8CDCD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3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0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8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1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22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3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60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BBD6-63EC-48C3-B00C-3F5174E6D6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5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0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0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96" y="6595888"/>
            <a:ext cx="756084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9867" y="6638751"/>
            <a:ext cx="5286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C54615C-216B-4055-9C4E-4186CF5696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4" name="Picture 17" descr="belle2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2473" y="108358"/>
            <a:ext cx="719459" cy="5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 userDrawn="1"/>
        </p:nvSpPr>
        <p:spPr>
          <a:xfrm>
            <a:off x="57150" y="45720"/>
            <a:ext cx="89959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Users\cmk\CMKF\Belle\BelleII\Collaboration\Logo\DEPFET-logo-lar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636"/>
            <a:ext cx="709006" cy="9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>
            <a:off x="827584" y="764704"/>
            <a:ext cx="7920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5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96" y="6595888"/>
            <a:ext cx="7416824" cy="2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9867" y="6638751"/>
            <a:ext cx="5286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C54615C-216B-4055-9C4E-4186CF5696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57150" y="45720"/>
            <a:ext cx="89959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cmk\CMKF\Belle\BelleII\Collaboration\Logo\svdpxd_indic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" y="76988"/>
            <a:ext cx="1224170" cy="61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belle2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2473" y="108358"/>
            <a:ext cx="719459" cy="5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827584" y="764704"/>
            <a:ext cx="7920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7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C. Kiesling, 7th Belle II VXD Workshop, Prague, Jan. 21-23, 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2E6B8A-908B-45F5-B84F-0EB493FCA2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68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4438" y="96892"/>
            <a:ext cx="7255343" cy="734189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124783" y="6446219"/>
            <a:ext cx="1346518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C. Kiesling, 7th Belle II VXD Workshop, IB-Meeting, Prague, Jan. 21-23, 2015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9781" y="6576886"/>
            <a:ext cx="718788" cy="256599"/>
          </a:xfrm>
          <a:prstGeom prst="rect">
            <a:avLst/>
          </a:prstGeom>
        </p:spPr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24238" y="6576886"/>
            <a:ext cx="7735513" cy="25659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Osaka"/>
                <a:ea typeface="Osaka"/>
                <a:cs typeface="Osaka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531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4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5594" y="6596063"/>
            <a:ext cx="7344718" cy="2174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/>
              <a:t>C. Kiesling, 7th Belle II VXD Workshop, Prague, Jan. 21-23, 2015</a:t>
            </a: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831387" y="6638925"/>
            <a:ext cx="277117" cy="174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54615C-216B-4055-9C4E-4186CF5696BA}" type="slidenum">
              <a:rPr lang="de-DE" sz="1000" smtClean="0"/>
              <a:pPr>
                <a:defRPr/>
              </a:pPr>
              <a:t>1</a:t>
            </a:fld>
            <a:endParaRPr lang="de-DE" sz="1000"/>
          </a:p>
        </p:txBody>
      </p:sp>
      <p:pic>
        <p:nvPicPr>
          <p:cNvPr id="5" name="Picture 17" descr="belle2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9179" y="108358"/>
            <a:ext cx="1162754" cy="94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335426" y="2111365"/>
            <a:ext cx="61250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VXD Cooling Requirements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IBBelle</a:t>
            </a:r>
            <a:r>
              <a:rPr lang="en-US" sz="2400" dirty="0" smtClean="0"/>
              <a:t> Overview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Commissioning at CERN (ATLAS version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Software Control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Ordering of Parts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Location of </a:t>
            </a:r>
            <a:r>
              <a:rPr lang="en-US" sz="2400" dirty="0" err="1" smtClean="0"/>
              <a:t>IBBelle</a:t>
            </a:r>
            <a:r>
              <a:rPr lang="en-US" sz="2400" dirty="0" smtClean="0"/>
              <a:t> at </a:t>
            </a:r>
            <a:r>
              <a:rPr lang="en-US" sz="2400" dirty="0" err="1" smtClean="0"/>
              <a:t>KEK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Schedule and Responsibilities</a:t>
            </a:r>
          </a:p>
        </p:txBody>
      </p:sp>
      <p:sp>
        <p:nvSpPr>
          <p:cNvPr id="8" name="Ellipse 7"/>
          <p:cNvSpPr/>
          <p:nvPr/>
        </p:nvSpPr>
        <p:spPr>
          <a:xfrm>
            <a:off x="2051720" y="2386621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2051720" y="3501008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2051720" y="2961520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051720" y="4064880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475656" y="61197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0066FF"/>
                </a:solidFill>
                <a:latin typeface="Arial Rounded MT Bold" pitchFamily="34" charset="0"/>
              </a:rPr>
              <a:t>Status </a:t>
            </a:r>
            <a:r>
              <a:rPr lang="de-DE" sz="3200" dirty="0" err="1" smtClean="0">
                <a:solidFill>
                  <a:srgbClr val="0066FF"/>
                </a:solidFill>
                <a:latin typeface="Arial Rounded MT Bold" pitchFamily="34" charset="0"/>
              </a:rPr>
              <a:t>of</a:t>
            </a:r>
            <a:r>
              <a:rPr lang="de-DE" sz="32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3200" dirty="0" err="1" smtClean="0">
                <a:solidFill>
                  <a:srgbClr val="0066FF"/>
                </a:solidFill>
                <a:latin typeface="Arial Rounded MT Bold" pitchFamily="34" charset="0"/>
              </a:rPr>
              <a:t>IBBelle</a:t>
            </a:r>
            <a:endParaRPr lang="de-DE" sz="3200" dirty="0" smtClean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051720" y="4593320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2051720" y="5689673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2" descr="C:\Users\cmk\CMKF\Belle\BelleII\Collaboration\Logo\svdpxd_ind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" y="76988"/>
            <a:ext cx="1940016" cy="9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lipse 15"/>
          <p:cNvSpPr/>
          <p:nvPr/>
        </p:nvSpPr>
        <p:spPr>
          <a:xfrm>
            <a:off x="2051720" y="5145000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104775" y="1497375"/>
            <a:ext cx="8934450" cy="5172075"/>
            <a:chOff x="104775" y="1124680"/>
            <a:chExt cx="8934450" cy="51720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1124680"/>
              <a:ext cx="8934450" cy="517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264847" y="3804044"/>
              <a:ext cx="1656230" cy="49774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1476009" y="116540"/>
            <a:ext cx="597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  <a:latin typeface="Arial Rounded MT Bold" pitchFamily="34" charset="0"/>
              </a:rPr>
              <a:t>PVSS -&gt; EPICS </a:t>
            </a:r>
            <a:endParaRPr lang="de-DE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430" y="868590"/>
            <a:ext cx="792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Remark: This is a desired option, not a necessity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467430" y="868590"/>
            <a:ext cx="5688790" cy="40011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476009" y="116540"/>
            <a:ext cx="597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  <a:latin typeface="Arial Rounded MT Bold" pitchFamily="34" charset="0"/>
              </a:rPr>
              <a:t>PVSS GUI </a:t>
            </a:r>
            <a:r>
              <a:rPr lang="de-DE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for</a:t>
            </a:r>
            <a:r>
              <a:rPr lang="de-DE" sz="28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IBBelle</a:t>
            </a:r>
            <a:endParaRPr lang="de-DE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732300" y="987355"/>
            <a:ext cx="24117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PVSS </a:t>
            </a:r>
            <a:r>
              <a:rPr lang="en-US" sz="2000" dirty="0"/>
              <a:t>sets operation points </a:t>
            </a:r>
            <a:r>
              <a:rPr lang="en-US" sz="2000" dirty="0" smtClean="0"/>
              <a:t>(</a:t>
            </a:r>
            <a:r>
              <a:rPr lang="en-US" sz="2000" dirty="0"/>
              <a:t>T, CO2 flux) and monitors the operation </a:t>
            </a:r>
          </a:p>
          <a:p>
            <a:endParaRPr lang="en-US" sz="2000" dirty="0"/>
          </a:p>
          <a:p>
            <a:r>
              <a:rPr lang="en-US" sz="2000" dirty="0"/>
              <a:t>Supervising layer (+GUI) will be </a:t>
            </a:r>
          </a:p>
          <a:p>
            <a:r>
              <a:rPr lang="en-US" sz="2000" dirty="0"/>
              <a:t>re-written in</a:t>
            </a:r>
          </a:p>
          <a:p>
            <a:r>
              <a:rPr lang="en-US" sz="2000" dirty="0"/>
              <a:t>EPICS / CSS</a:t>
            </a:r>
          </a:p>
          <a:p>
            <a:r>
              <a:rPr lang="en-US" sz="2000" dirty="0" smtClean="0"/>
              <a:t>(Michael, Bogdan, Thorsten)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All critical control / operation functions are formulated in PLC and will not be touched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92269"/>
            <a:ext cx="6657179" cy="530508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836712"/>
            <a:ext cx="2376264" cy="37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619760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IBBelle</a:t>
            </a:r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 Form Factor: ATLAS Model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47262"/>
            <a:ext cx="7704768" cy="557808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339752" y="767226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40’ Container, to be placed outside of Tsukuba hall</a:t>
            </a:r>
            <a:endParaRPr lang="en-US" sz="2000" dirty="0"/>
          </a:p>
        </p:txBody>
      </p:sp>
      <p:sp>
        <p:nvSpPr>
          <p:cNvPr id="8" name="Rechteck 7"/>
          <p:cNvSpPr/>
          <p:nvPr/>
        </p:nvSpPr>
        <p:spPr>
          <a:xfrm>
            <a:off x="3275856" y="5166484"/>
            <a:ext cx="5616624" cy="1472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2483768" y="4797152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Advantage: unit can be assembled and commissioned at MPI, no need to take it apart for transport, no reassembly</a:t>
            </a:r>
          </a:p>
          <a:p>
            <a:endParaRPr lang="en-US" sz="2000" dirty="0"/>
          </a:p>
          <a:p>
            <a:r>
              <a:rPr lang="en-US" sz="2000" dirty="0" smtClean="0"/>
              <a:t>Requirements at </a:t>
            </a:r>
            <a:r>
              <a:rPr lang="en-US" sz="2000" dirty="0" err="1" smtClean="0"/>
              <a:t>KEK</a:t>
            </a:r>
            <a:r>
              <a:rPr lang="en-US" sz="2000" dirty="0" smtClean="0"/>
              <a:t>: Need earth-quake-safe hut around </a:t>
            </a:r>
            <a:r>
              <a:rPr lang="en-US" sz="2000" dirty="0" err="1" smtClean="0"/>
              <a:t>IBBelle</a:t>
            </a:r>
            <a:r>
              <a:rPr lang="en-US" sz="2000" dirty="0" smtClean="0"/>
              <a:t>, need water/electricity outside hall</a:t>
            </a:r>
          </a:p>
        </p:txBody>
      </p:sp>
    </p:spTree>
    <p:extLst>
      <p:ext uri="{BB962C8B-B14F-4D97-AF65-F5344CB8AC3E}">
        <p14:creationId xmlns:p14="http://schemas.microsoft.com/office/powerpoint/2010/main" val="30405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VXD Meeting,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75656" y="1349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Services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for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IBBelle</a:t>
            </a:r>
            <a:endParaRPr lang="de-DE" sz="2800" dirty="0" smtClean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196975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European standard P/S at KEK, needs to be reactivated</a:t>
            </a:r>
          </a:p>
          <a:p>
            <a:r>
              <a:rPr lang="en-US" sz="2400" dirty="0" smtClean="0"/>
              <a:t>Requirement: 400 [V] </a:t>
            </a:r>
            <a:r>
              <a:rPr lang="en-US" sz="2400" dirty="0" smtClean="0">
                <a:cs typeface="Arial" panose="020B0604020202020204" pitchFamily="34" charset="0"/>
              </a:rPr>
              <a:t>± 10 %  (filtering of V spikes)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Water for the chiller cooling:  20 l/min, room temp OK, </a:t>
            </a:r>
            <a:br>
              <a:rPr lang="en-US" sz="2400" dirty="0" smtClean="0"/>
            </a:br>
            <a:r>
              <a:rPr lang="en-US" sz="2400" dirty="0" smtClean="0"/>
              <a:t>only filter needed, connections to be specified</a:t>
            </a:r>
          </a:p>
          <a:p>
            <a:endParaRPr lang="en-US" sz="2400" dirty="0"/>
          </a:p>
          <a:p>
            <a:r>
              <a:rPr lang="en-US" sz="2400" dirty="0" smtClean="0"/>
              <a:t>N2:  50 l/min (Gas), room temp OK</a:t>
            </a:r>
          </a:p>
          <a:p>
            <a:endParaRPr lang="en-US" sz="2400" dirty="0"/>
          </a:p>
          <a:p>
            <a:r>
              <a:rPr lang="en-US" sz="2400" dirty="0" smtClean="0"/>
              <a:t>Air conditioning: room temp </a:t>
            </a:r>
            <a:r>
              <a:rPr lang="en-US" sz="2400" dirty="0" smtClean="0">
                <a:cs typeface="Arial" panose="020B0604020202020204" pitchFamily="34" charset="0"/>
              </a:rPr>
              <a:t>± 3°C, rel. humidity &lt; 70 %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smtClean="0">
                <a:cs typeface="Arial" panose="020B0604020202020204" pitchFamily="34" charset="0"/>
              </a:rPr>
              <a:t>Transfer lines &amp; connection standards still need to be specified (depending on location of </a:t>
            </a:r>
            <a:r>
              <a:rPr lang="en-US" sz="2400" dirty="0" err="1" smtClean="0">
                <a:cs typeface="Arial" panose="020B0604020202020204" pitchFamily="34" charset="0"/>
              </a:rPr>
              <a:t>IBBelle</a:t>
            </a:r>
            <a:r>
              <a:rPr lang="en-US" sz="2400" dirty="0" smtClean="0">
                <a:cs typeface="Arial" panose="020B0604020202020204" pitchFamily="34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27534" y="1332592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827534" y="2420824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827534" y="3549570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27534" y="4293096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27584" y="5001453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8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03648" y="13492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66FF"/>
                </a:solidFill>
                <a:latin typeface="Arial Rounded MT Bold" pitchFamily="34" charset="0"/>
              </a:rPr>
              <a:t>Phase 2 / PXD 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Integration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VXD Meeting, Prague, Jan. 21-23,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08720"/>
            <a:ext cx="8731443" cy="504056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987824" y="60932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VXD Assembly </a:t>
            </a:r>
            <a:r>
              <a:rPr lang="en-US" sz="2400" dirty="0"/>
              <a:t>c</a:t>
            </a:r>
            <a:r>
              <a:rPr lang="en-US" sz="2400" dirty="0" smtClean="0"/>
              <a:t>lean room in B1</a:t>
            </a:r>
            <a:endParaRPr lang="en-US" sz="24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5004048" y="4005064"/>
            <a:ext cx="360040" cy="2088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03648" y="13492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VXD Clean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Room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in B1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VXD Meeting, Prague, Jan. 21-23,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167"/>
            <a:ext cx="9144000" cy="50261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48264" y="60840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Tscharlie</a:t>
            </a:r>
            <a:r>
              <a:rPr lang="en-US" dirty="0" smtClean="0"/>
              <a:t> Ackermann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58772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Should already be available for BEAST Phase 2 assembly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3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1908"/>
            <a:ext cx="7704856" cy="581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" b="100000" l="0" r="100000">
                        <a14:backgroundMark x1="4949" y1="17936" x2="4949" y2="17936"/>
                        <a14:backgroundMark x1="6987" y1="24816" x2="6987" y2="24816"/>
                        <a14:backgroundMark x1="6550" y1="24816" x2="6550" y2="24816"/>
                        <a14:backgroundMark x1="2329" y1="37101" x2="2329" y2="37101"/>
                        <a14:backgroundMark x1="2038" y1="54545" x2="2038" y2="54545"/>
                        <a14:backgroundMark x1="5531" y1="61671" x2="5531" y2="61671"/>
                        <a14:backgroundMark x1="9170" y1="63145" x2="9170" y2="63145"/>
                        <a14:backgroundMark x1="7715" y1="23833" x2="7715" y2="23833"/>
                        <a14:backgroundMark x1="8006" y1="12285" x2="8006" y2="12285"/>
                        <a14:backgroundMark x1="3202" y1="4177" x2="3202" y2="4177"/>
                        <a14:backgroundMark x1="24163" y1="4668" x2="24163" y2="4668"/>
                        <a14:backgroundMark x1="44105" y1="7862" x2="44105" y2="7862"/>
                        <a14:backgroundMark x1="34643" y1="7125" x2="34643" y2="7125"/>
                        <a14:backgroundMark x1="25764" y1="7371" x2="25764" y2="7371"/>
                        <a14:backgroundMark x1="22271" y1="6634" x2="22271" y2="6634"/>
                        <a14:backgroundMark x1="28821" y1="5897" x2="28821" y2="5897"/>
                        <a14:backgroundMark x1="32314" y1="7371" x2="32314" y2="7371"/>
                        <a14:backgroundMark x1="35662" y1="8108" x2="35662" y2="8108"/>
                        <a14:backgroundMark x1="52984" y1="12285" x2="52984" y2="12285"/>
                        <a14:backgroundMark x1="40175" y1="10074" x2="40175" y2="10074"/>
                        <a14:backgroundMark x1="53421" y1="15971" x2="53421" y2="15971"/>
                        <a14:backgroundMark x1="53857" y1="15971" x2="53857" y2="15971"/>
                        <a14:backgroundMark x1="53857" y1="7125" x2="53857" y2="7125"/>
                        <a14:backgroundMark x1="53130" y1="4668" x2="53130" y2="4668"/>
                        <a14:backgroundMark x1="61718" y1="10565" x2="61718" y2="10565"/>
                        <a14:backgroundMark x1="59389" y1="16462" x2="59389" y2="16462"/>
                        <a14:backgroundMark x1="57496" y1="8108" x2="57496" y2="8108"/>
                        <a14:backgroundMark x1="56914" y1="11302" x2="56914" y2="11302"/>
                        <a14:backgroundMark x1="56914" y1="11302" x2="56914" y2="11302"/>
                        <a14:backgroundMark x1="52256" y1="10565" x2="52256" y2="10565"/>
                        <a14:backgroundMark x1="47744" y1="5651" x2="47744" y2="5651"/>
                        <a14:backgroundMark x1="37118" y1="5651" x2="37118" y2="5651"/>
                        <a14:backgroundMark x1="50801" y1="16216" x2="50801" y2="16216"/>
                        <a14:backgroundMark x1="49345" y1="9582" x2="49345" y2="9582"/>
                        <a14:backgroundMark x1="58079" y1="11548" x2="58079" y2="11548"/>
                        <a14:backgroundMark x1="62300" y1="10319" x2="62300" y2="10319"/>
                        <a14:backgroundMark x1="66958" y1="9091" x2="66958" y2="9091"/>
                        <a14:backgroundMark x1="66230" y1="6880" x2="66230" y2="6880"/>
                        <a14:backgroundMark x1="66084" y1="6388" x2="66084" y2="6388"/>
                        <a14:backgroundMark x1="69141" y1="8108" x2="69141" y2="8108"/>
                        <a14:backgroundMark x1="70451" y1="5160" x2="70451" y2="5160"/>
                        <a14:backgroundMark x1="71761" y1="6143" x2="71761" y2="6143"/>
                        <a14:backgroundMark x1="74964" y1="6880" x2="74964" y2="6880"/>
                        <a14:backgroundMark x1="78457" y1="9337" x2="78457" y2="9337"/>
                        <a14:backgroundMark x1="80640" y1="12039" x2="80640" y2="12039"/>
                        <a14:backgroundMark x1="80640" y1="12039" x2="80640" y2="12039"/>
                        <a14:backgroundMark x1="71761" y1="16462" x2="71761" y2="16462"/>
                        <a14:backgroundMark x1="71761" y1="16462" x2="71761" y2="16462"/>
                        <a14:backgroundMark x1="68268" y1="22359" x2="68268" y2="22359"/>
                        <a14:backgroundMark x1="70888" y1="27273" x2="70888" y2="27273"/>
                        <a14:backgroundMark x1="72926" y1="27764" x2="72926" y2="27764"/>
                        <a14:backgroundMark x1="74964" y1="29238" x2="74964" y2="29238"/>
                        <a14:backgroundMark x1="76128" y1="30221" x2="76128" y2="30221"/>
                        <a14:backgroundMark x1="76274" y1="30221" x2="76274" y2="30221"/>
                        <a14:backgroundMark x1="76274" y1="30221" x2="76274" y2="30221"/>
                        <a14:backgroundMark x1="78894" y1="31941" x2="78894" y2="31941"/>
                        <a14:backgroundMark x1="78894" y1="31941" x2="78894" y2="31941"/>
                        <a14:backgroundMark x1="81368" y1="32187" x2="81368" y2="32187"/>
                        <a14:backgroundMark x1="81368" y1="32187" x2="81659" y2="32187"/>
                        <a14:backgroundMark x1="82824" y1="32187" x2="82969" y2="32678"/>
                        <a14:backgroundMark x1="88646" y1="35135" x2="88792" y2="35627"/>
                        <a14:backgroundMark x1="89374" y1="35627" x2="89811" y2="36118"/>
                        <a14:backgroundMark x1="90539" y1="36364" x2="90539" y2="36364"/>
                        <a14:backgroundMark x1="91994" y1="36609" x2="91994" y2="36609"/>
                        <a14:backgroundMark x1="92285" y1="36855" x2="92285" y2="36855"/>
                        <a14:backgroundMark x1="92285" y1="36855" x2="92285" y2="36855"/>
                        <a14:backgroundMark x1="95924" y1="35135" x2="96070" y2="35872"/>
                        <a14:backgroundMark x1="96070" y1="35872" x2="96070" y2="35872"/>
                        <a14:backgroundMark x1="96361" y1="36118" x2="96361" y2="36118"/>
                        <a14:backgroundMark x1="98544" y1="41523" x2="98544" y2="41523"/>
                        <a14:backgroundMark x1="98544" y1="41523" x2="98544" y2="41523"/>
                        <a14:backgroundMark x1="40029" y1="7862" x2="40029" y2="7862"/>
                        <a14:backgroundMark x1="37700" y1="9828" x2="37700" y2="9828"/>
                        <a14:backgroundMark x1="37700" y1="10074" x2="37700" y2="10074"/>
                        <a14:backgroundMark x1="39156" y1="13268" x2="39156" y2="13268"/>
                        <a14:backgroundMark x1="39156" y1="13268" x2="39156" y2="13268"/>
                        <a14:backgroundMark x1="42795" y1="14005" x2="42795" y2="14005"/>
                        <a14:backgroundMark x1="42940" y1="12776" x2="42940" y2="12776"/>
                        <a14:backgroundMark x1="42940" y1="12776" x2="42940" y2="12776"/>
                        <a14:backgroundMark x1="10771" y1="6880" x2="10771" y2="6880"/>
                        <a14:backgroundMark x1="10771" y1="6880" x2="10771" y2="6880"/>
                        <a14:backgroundMark x1="10771" y1="6880" x2="10771" y2="6880"/>
                        <a14:backgroundMark x1="12518" y1="8108" x2="12518" y2="8108"/>
                        <a14:backgroundMark x1="12518" y1="8108" x2="12518" y2="8108"/>
                        <a14:backgroundMark x1="18195" y1="7371" x2="18195" y2="7371"/>
                        <a14:backgroundMark x1="18195" y1="7371" x2="18486" y2="7371"/>
                        <a14:backgroundMark x1="84425" y1="25061" x2="84425" y2="25061"/>
                        <a14:backgroundMark x1="98108" y1="57740" x2="98108" y2="57740"/>
                        <a14:backgroundMark x1="98108" y1="57740" x2="98108" y2="57740"/>
                        <a14:backgroundMark x1="98108" y1="57740" x2="98108" y2="57740"/>
                        <a14:backgroundMark x1="96798" y1="56757" x2="96798" y2="56757"/>
                        <a14:backgroundMark x1="96798" y1="56757" x2="96798" y2="56757"/>
                        <a14:backgroundMark x1="87773" y1="88206" x2="87773" y2="88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3284984"/>
            <a:ext cx="2664296" cy="170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75656" y="116632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Proposal for a “Small” Hut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1908"/>
            <a:ext cx="7704856" cy="581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35" l="0" r="100000">
                        <a14:foregroundMark x1="3974" y1="29787" x2="3974" y2="29787"/>
                        <a14:foregroundMark x1="2949" y1="30733" x2="2949" y2="30733"/>
                        <a14:foregroundMark x1="2308" y1="31442" x2="2308" y2="31442"/>
                        <a14:foregroundMark x1="64103" y1="13948" x2="64103" y2="13948"/>
                        <a14:foregroundMark x1="40641" y1="13002" x2="40641" y2="13002"/>
                        <a14:foregroundMark x1="47179" y1="13002" x2="47179" y2="13002"/>
                        <a14:foregroundMark x1="48718" y1="13002" x2="48718" y2="13002"/>
                        <a14:foregroundMark x1="34359" y1="13002" x2="34359" y2="13002"/>
                        <a14:foregroundMark x1="33718" y1="13002" x2="33718" y2="13002"/>
                        <a14:foregroundMark x1="26667" y1="13002" x2="26667" y2="13002"/>
                        <a14:foregroundMark x1="24231" y1="12293" x2="24231" y2="12293"/>
                        <a14:backgroundMark x1="1795" y1="9456" x2="1795" y2="9456"/>
                        <a14:backgroundMark x1="2821" y1="10402" x2="2821" y2="10402"/>
                        <a14:backgroundMark x1="2949" y1="10638" x2="2949" y2="10638"/>
                        <a14:backgroundMark x1="20641" y1="14894" x2="20641" y2="14894"/>
                        <a14:backgroundMark x1="21410" y1="14184" x2="21410" y2="14184"/>
                        <a14:backgroundMark x1="21410" y1="14184" x2="21410" y2="14184"/>
                        <a14:backgroundMark x1="22051" y1="12293" x2="22051" y2="12293"/>
                        <a14:backgroundMark x1="22051" y1="12293" x2="22051" y2="12293"/>
                        <a14:backgroundMark x1="22051" y1="12293" x2="22051" y2="12293"/>
                        <a14:backgroundMark x1="22436" y1="13712" x2="22436" y2="13712"/>
                        <a14:backgroundMark x1="22436" y1="13712" x2="22436" y2="13712"/>
                        <a14:backgroundMark x1="22564" y1="12530" x2="22564" y2="12530"/>
                        <a14:backgroundMark x1="22564" y1="12530" x2="22564" y2="12530"/>
                        <a14:backgroundMark x1="22564" y1="12530" x2="22564" y2="12530"/>
                        <a14:backgroundMark x1="22564" y1="12530" x2="22564" y2="12530"/>
                        <a14:backgroundMark x1="21026" y1="12530" x2="21026" y2="12530"/>
                        <a14:backgroundMark x1="21026" y1="12530" x2="21026" y2="12530"/>
                        <a14:backgroundMark x1="26667" y1="11584" x2="26667" y2="11584"/>
                        <a14:backgroundMark x1="26667" y1="11584" x2="26667" y2="11584"/>
                        <a14:backgroundMark x1="27179" y1="9929" x2="27179" y2="9929"/>
                        <a14:backgroundMark x1="28333" y1="7801" x2="28333" y2="7801"/>
                        <a14:backgroundMark x1="28333" y1="7801" x2="28333" y2="7801"/>
                        <a14:backgroundMark x1="28333" y1="7801" x2="28333" y2="7801"/>
                        <a14:backgroundMark x1="28333" y1="7801" x2="28333" y2="7801"/>
                        <a14:backgroundMark x1="9359" y1="17494" x2="9359" y2="17494"/>
                        <a14:backgroundMark x1="18462" y1="15603" x2="18333" y2="15603"/>
                        <a14:backgroundMark x1="5000" y1="22222" x2="5000" y2="22222"/>
                        <a14:backgroundMark x1="3077" y1="23404" x2="3077" y2="23404"/>
                        <a14:backgroundMark x1="2692" y1="24113" x2="2692" y2="24113"/>
                        <a14:backgroundMark x1="1795" y1="22695" x2="1795" y2="22695"/>
                        <a14:backgroundMark x1="769" y1="29078" x2="769" y2="29078"/>
                        <a14:backgroundMark x1="897" y1="36407" x2="897" y2="36407"/>
                        <a14:backgroundMark x1="513" y1="31915" x2="513" y2="31915"/>
                        <a14:backgroundMark x1="769" y1="36170" x2="769" y2="36170"/>
                        <a14:backgroundMark x1="1923" y1="38061" x2="1923" y2="38061"/>
                        <a14:backgroundMark x1="4487" y1="40189" x2="4487" y2="40189"/>
                        <a14:backgroundMark x1="81923" y1="4492" x2="81923" y2="4492"/>
                        <a14:backgroundMark x1="56026" y1="9220" x2="56026" y2="9220"/>
                        <a14:backgroundMark x1="62564" y1="8511" x2="62564" y2="8511"/>
                        <a14:backgroundMark x1="64231" y1="7092" x2="64231" y2="7092"/>
                        <a14:backgroundMark x1="66282" y1="7092" x2="66282" y2="7092"/>
                        <a14:backgroundMark x1="66923" y1="8983" x2="67051" y2="9220"/>
                        <a14:backgroundMark x1="67308" y1="11348" x2="67308" y2="11348"/>
                        <a14:backgroundMark x1="70385" y1="10638" x2="70385" y2="10638"/>
                        <a14:backgroundMark x1="72821" y1="9693" x2="72821" y2="9693"/>
                        <a14:backgroundMark x1="77949" y1="10165" x2="77949" y2="10165"/>
                        <a14:backgroundMark x1="77949" y1="10165" x2="77949" y2="10165"/>
                        <a14:backgroundMark x1="78974" y1="10165" x2="78974" y2="10165"/>
                        <a14:backgroundMark x1="78974" y1="10165" x2="78974" y2="10165"/>
                        <a14:backgroundMark x1="81026" y1="11348" x2="81026" y2="11348"/>
                        <a14:backgroundMark x1="81026" y1="11348" x2="81026" y2="11348"/>
                        <a14:backgroundMark x1="84615" y1="13239" x2="84615" y2="13239"/>
                        <a14:backgroundMark x1="85000" y1="13475" x2="85256" y2="14184"/>
                        <a14:backgroundMark x1="85641" y1="14421" x2="86026" y2="14657"/>
                        <a14:backgroundMark x1="95641" y1="39007" x2="95641" y2="39007"/>
                        <a14:backgroundMark x1="96282" y1="40189" x2="96282" y2="40189"/>
                        <a14:backgroundMark x1="98077" y1="44444" x2="98077" y2="44444"/>
                        <a14:backgroundMark x1="99103" y1="48463" x2="99103" y2="48463"/>
                        <a14:backgroundMark x1="99359" y1="54374" x2="99231" y2="54846"/>
                        <a14:backgroundMark x1="98974" y1="59338" x2="98974" y2="59338"/>
                        <a14:backgroundMark x1="98077" y1="60757" x2="98077" y2="60757"/>
                        <a14:backgroundMark x1="98462" y1="64539" x2="98462" y2="64539"/>
                        <a14:backgroundMark x1="98462" y1="64539" x2="98462" y2="64539"/>
                        <a14:backgroundMark x1="98462" y1="64539" x2="98462" y2="64539"/>
                        <a14:backgroundMark x1="98846" y1="68322" x2="98846" y2="68322"/>
                        <a14:backgroundMark x1="98846" y1="68322" x2="98846" y2="68322"/>
                        <a14:backgroundMark x1="98462" y1="71631" x2="98462" y2="71631"/>
                        <a14:backgroundMark x1="98462" y1="71631" x2="98462" y2="71631"/>
                        <a14:backgroundMark x1="96538" y1="66667" x2="96538" y2="66667"/>
                        <a14:backgroundMark x1="96538" y1="66430" x2="96538" y2="66430"/>
                        <a14:backgroundMark x1="98590" y1="79905" x2="98590" y2="79905"/>
                        <a14:backgroundMark x1="2949" y1="41135" x2="2949" y2="41135"/>
                        <a14:backgroundMark x1="43205" y1="11584" x2="43205" y2="11584"/>
                        <a14:backgroundMark x1="47308" y1="12057" x2="47308" y2="1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58423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75656" y="116632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Proposal for a somewhat larger Hut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2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75656" y="116632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Proposal for a somewhat larger Hut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836712"/>
            <a:ext cx="7812360" cy="49106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67544" y="102311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Possible location of </a:t>
            </a:r>
            <a:r>
              <a:rPr lang="en-US" sz="2400" dirty="0" err="1" smtClean="0"/>
              <a:t>IBBelle</a:t>
            </a:r>
            <a:r>
              <a:rPr lang="en-US" sz="2400" dirty="0" smtClean="0"/>
              <a:t>: behind Tsukuba Hall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59492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Transferline</a:t>
            </a:r>
            <a:r>
              <a:rPr lang="en-US" sz="2400" dirty="0" smtClean="0"/>
              <a:t>: </a:t>
            </a:r>
            <a:r>
              <a:rPr lang="en-US" sz="2400" dirty="0" err="1" smtClean="0"/>
              <a:t>L_max</a:t>
            </a:r>
            <a:r>
              <a:rPr lang="en-US" sz="2400" dirty="0" smtClean="0"/>
              <a:t> = 112 m (to B1), 80 m (to Belle)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0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619760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Schedule for the CO2 Plant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05" y="806156"/>
            <a:ext cx="7512919" cy="58759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236296" y="5013176"/>
            <a:ext cx="16561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IBBelle</a:t>
            </a:r>
            <a:r>
              <a:rPr lang="en-US" dirty="0" smtClean="0"/>
              <a:t> at KEK in summer of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475570" y="116632"/>
            <a:ext cx="6394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VXD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Cooling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Requirements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&amp;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Specs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1600" y="954088"/>
            <a:ext cx="80650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Minimize</a:t>
            </a:r>
            <a:r>
              <a:rPr lang="de-DE" sz="2000" dirty="0" smtClean="0"/>
              <a:t> material in </a:t>
            </a:r>
            <a:r>
              <a:rPr lang="de-DE" sz="2000" dirty="0" err="1" smtClean="0"/>
              <a:t>acceptance</a:t>
            </a:r>
            <a:r>
              <a:rPr lang="de-DE" sz="2000" dirty="0" smtClean="0"/>
              <a:t> </a:t>
            </a:r>
            <a:r>
              <a:rPr lang="de-DE" sz="2000" dirty="0" err="1" smtClean="0"/>
              <a:t>region</a:t>
            </a:r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SVD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r>
              <a:rPr lang="de-DE" sz="2000" dirty="0" smtClean="0"/>
              <a:t>:</a:t>
            </a:r>
            <a:endParaRPr lang="de-DE" sz="2000" dirty="0"/>
          </a:p>
          <a:p>
            <a:r>
              <a:rPr lang="de-DE" sz="2000" dirty="0"/>
              <a:t> </a:t>
            </a:r>
            <a:r>
              <a:rPr lang="de-DE" sz="2000" dirty="0" smtClean="0"/>
              <a:t>        </a:t>
            </a:r>
            <a:r>
              <a:rPr lang="de-DE" sz="2000" dirty="0" err="1" smtClean="0">
                <a:solidFill>
                  <a:srgbClr val="0066FF"/>
                </a:solidFill>
              </a:rPr>
              <a:t>coolant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temperature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for</a:t>
            </a:r>
            <a:r>
              <a:rPr lang="de-DE" sz="2000" dirty="0" smtClean="0">
                <a:solidFill>
                  <a:srgbClr val="0066FF"/>
                </a:solidFill>
              </a:rPr>
              <a:t> APV25 @ -20°C </a:t>
            </a:r>
            <a:r>
              <a:rPr lang="de-DE" sz="2000" dirty="0" err="1" smtClean="0">
                <a:solidFill>
                  <a:srgbClr val="0066FF"/>
                </a:solidFill>
              </a:rPr>
              <a:t>for</a:t>
            </a:r>
            <a:r>
              <a:rPr lang="de-DE" sz="2000" dirty="0" smtClean="0">
                <a:solidFill>
                  <a:srgbClr val="0066FF"/>
                </a:solidFill>
              </a:rPr>
              <a:t> SNR </a:t>
            </a:r>
            <a:r>
              <a:rPr lang="de-DE" sz="2000" dirty="0" err="1" smtClean="0">
                <a:solidFill>
                  <a:srgbClr val="0066FF"/>
                </a:solidFill>
              </a:rPr>
              <a:t>improvement</a:t>
            </a:r>
            <a:endParaRPr lang="de-DE" sz="2000" dirty="0" smtClean="0">
              <a:solidFill>
                <a:srgbClr val="0066FF"/>
              </a:solidFill>
            </a:endParaRPr>
          </a:p>
          <a:p>
            <a:r>
              <a:rPr lang="de-DE" sz="2000" dirty="0">
                <a:solidFill>
                  <a:srgbClr val="0066FF"/>
                </a:solidFill>
              </a:rPr>
              <a:t> </a:t>
            </a:r>
            <a:r>
              <a:rPr lang="de-DE" sz="2000" dirty="0" smtClean="0">
                <a:solidFill>
                  <a:srgbClr val="0066FF"/>
                </a:solidFill>
              </a:rPr>
              <a:t>        total </a:t>
            </a:r>
            <a:r>
              <a:rPr lang="de-DE" sz="2000" dirty="0" err="1" smtClean="0">
                <a:solidFill>
                  <a:srgbClr val="0066FF"/>
                </a:solidFill>
              </a:rPr>
              <a:t>dissipated</a:t>
            </a:r>
            <a:r>
              <a:rPr lang="de-DE" sz="2000" dirty="0" smtClean="0">
                <a:solidFill>
                  <a:srgbClr val="0066FF"/>
                </a:solidFill>
              </a:rPr>
              <a:t> power ~ 700 W </a:t>
            </a:r>
          </a:p>
          <a:p>
            <a:endParaRPr lang="de-DE" sz="2000" dirty="0"/>
          </a:p>
          <a:p>
            <a:r>
              <a:rPr lang="de-DE" sz="2000" dirty="0" err="1" smtClean="0"/>
              <a:t>PXD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r>
              <a:rPr lang="de-DE" sz="2000" dirty="0" smtClean="0"/>
              <a:t>: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</a:t>
            </a:r>
            <a:r>
              <a:rPr lang="de-DE" sz="2000" dirty="0" err="1" smtClean="0">
                <a:solidFill>
                  <a:srgbClr val="0066FF"/>
                </a:solidFill>
              </a:rPr>
              <a:t>sensor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temp</a:t>
            </a:r>
            <a:r>
              <a:rPr lang="de-DE" sz="2000" dirty="0" smtClean="0">
                <a:solidFill>
                  <a:srgbClr val="0066FF"/>
                </a:solidFill>
              </a:rPr>
              <a:t>. &lt; 25°C, ASICs &lt; 50°C : </a:t>
            </a:r>
            <a:r>
              <a:rPr lang="de-DE" sz="2000" dirty="0" err="1" smtClean="0">
                <a:solidFill>
                  <a:srgbClr val="0066FF"/>
                </a:solidFill>
              </a:rPr>
              <a:t>cooling</a:t>
            </a:r>
            <a:r>
              <a:rPr lang="de-DE" sz="2000" dirty="0" smtClean="0">
                <a:solidFill>
                  <a:srgbClr val="0066FF"/>
                </a:solidFill>
              </a:rPr>
              <a:t> block </a:t>
            </a:r>
            <a:r>
              <a:rPr lang="de-DE" sz="2000" dirty="0">
                <a:solidFill>
                  <a:srgbClr val="0066FF"/>
                </a:solidFill>
              </a:rPr>
              <a:t>@</a:t>
            </a:r>
            <a:r>
              <a:rPr lang="de-DE" sz="2000" dirty="0" smtClean="0">
                <a:solidFill>
                  <a:srgbClr val="0066FF"/>
                </a:solidFill>
              </a:rPr>
              <a:t> &lt;-20°C </a:t>
            </a:r>
          </a:p>
          <a:p>
            <a:r>
              <a:rPr lang="de-DE" sz="2000" dirty="0">
                <a:solidFill>
                  <a:srgbClr val="0066FF"/>
                </a:solidFill>
              </a:rPr>
              <a:t> </a:t>
            </a:r>
            <a:r>
              <a:rPr lang="de-DE" sz="2000" dirty="0" smtClean="0">
                <a:solidFill>
                  <a:srgbClr val="0066FF"/>
                </a:solidFill>
              </a:rPr>
              <a:t>        </a:t>
            </a:r>
            <a:r>
              <a:rPr lang="de-DE" sz="2000" dirty="0" err="1" smtClean="0">
                <a:solidFill>
                  <a:srgbClr val="0066FF"/>
                </a:solidFill>
              </a:rPr>
              <a:t>dissipated</a:t>
            </a:r>
            <a:r>
              <a:rPr lang="de-DE" sz="2000" dirty="0" smtClean="0">
                <a:solidFill>
                  <a:srgbClr val="0066FF"/>
                </a:solidFill>
              </a:rPr>
              <a:t> power ~ 360 W </a:t>
            </a:r>
          </a:p>
          <a:p>
            <a:endParaRPr lang="de-DE" sz="2000" dirty="0"/>
          </a:p>
          <a:p>
            <a:r>
              <a:rPr lang="de-DE" sz="2000" dirty="0" err="1" smtClean="0"/>
              <a:t>Cooling</a:t>
            </a:r>
            <a:r>
              <a:rPr lang="de-DE" sz="2000" dirty="0" smtClean="0"/>
              <a:t> power ~ 1.6 kW </a:t>
            </a:r>
            <a:r>
              <a:rPr lang="de-DE" sz="2000" dirty="0" err="1" smtClean="0"/>
              <a:t>at</a:t>
            </a:r>
            <a:r>
              <a:rPr lang="de-DE" sz="2000" dirty="0" smtClean="0"/>
              <a:t> VXD (incl. ~ 540 W </a:t>
            </a:r>
            <a:r>
              <a:rPr lang="de-DE" sz="2000" dirty="0" err="1" smtClean="0"/>
              <a:t>parasitic</a:t>
            </a:r>
            <a:r>
              <a:rPr lang="de-DE" sz="2000" dirty="0" smtClean="0"/>
              <a:t> </a:t>
            </a:r>
            <a:r>
              <a:rPr lang="de-DE" sz="2000" dirty="0" err="1" smtClean="0"/>
              <a:t>heat</a:t>
            </a:r>
            <a:r>
              <a:rPr lang="de-DE" sz="2000" dirty="0" smtClean="0"/>
              <a:t> </a:t>
            </a:r>
            <a:r>
              <a:rPr lang="de-DE" sz="2000" dirty="0" err="1" smtClean="0"/>
              <a:t>influx</a:t>
            </a:r>
            <a:r>
              <a:rPr lang="de-DE" sz="2000" dirty="0"/>
              <a:t>)</a:t>
            </a:r>
            <a:r>
              <a:rPr lang="de-DE" sz="2000" dirty="0" smtClean="0"/>
              <a:t>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 </a:t>
            </a:r>
            <a:r>
              <a:rPr lang="de-DE" sz="2000" dirty="0" err="1" smtClean="0">
                <a:solidFill>
                  <a:srgbClr val="0066FF"/>
                </a:solidFill>
              </a:rPr>
              <a:t>have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to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add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heat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loss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through</a:t>
            </a:r>
            <a:r>
              <a:rPr lang="de-DE" sz="2000" dirty="0">
                <a:solidFill>
                  <a:srgbClr val="0066FF"/>
                </a:solidFill>
              </a:rPr>
              <a:t> </a:t>
            </a:r>
            <a:r>
              <a:rPr lang="de-DE" sz="2000" dirty="0" smtClean="0">
                <a:solidFill>
                  <a:srgbClr val="0066FF"/>
                </a:solidFill>
              </a:rPr>
              <a:t>15 m </a:t>
            </a:r>
            <a:r>
              <a:rPr lang="de-DE" sz="2000" dirty="0" err="1" smtClean="0">
                <a:solidFill>
                  <a:srgbClr val="0066FF"/>
                </a:solidFill>
              </a:rPr>
              <a:t>of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transfer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lines</a:t>
            </a:r>
            <a:r>
              <a:rPr lang="de-DE" sz="2000" dirty="0">
                <a:solidFill>
                  <a:srgbClr val="0066FF"/>
                </a:solidFill>
              </a:rPr>
              <a:t> </a:t>
            </a:r>
            <a:r>
              <a:rPr lang="de-DE" sz="2000" dirty="0" smtClean="0">
                <a:solidFill>
                  <a:srgbClr val="0066FF"/>
                </a:solidFill>
                <a:latin typeface="Arial"/>
                <a:cs typeface="Arial"/>
              </a:rPr>
              <a:t>→ ~ 2-3 kW </a:t>
            </a:r>
            <a:endParaRPr lang="de-DE" sz="2000" dirty="0" smtClean="0">
              <a:solidFill>
                <a:srgbClr val="0066FF"/>
              </a:solidFill>
            </a:endParaRPr>
          </a:p>
          <a:p>
            <a:endParaRPr lang="de-DE" sz="2000" dirty="0"/>
          </a:p>
          <a:p>
            <a:r>
              <a:rPr lang="de-DE" sz="2000" dirty="0" smtClean="0"/>
              <a:t>Dry Volume (</a:t>
            </a:r>
            <a:r>
              <a:rPr lang="de-DE" sz="2000" dirty="0" err="1" smtClean="0"/>
              <a:t>nitrogen</a:t>
            </a:r>
            <a:r>
              <a:rPr lang="de-DE" sz="2000" dirty="0" smtClean="0"/>
              <a:t>):</a:t>
            </a:r>
          </a:p>
          <a:p>
            <a:r>
              <a:rPr lang="de-DE" sz="2000" dirty="0">
                <a:solidFill>
                  <a:srgbClr val="0066FF"/>
                </a:solidFill>
              </a:rPr>
              <a:t> </a:t>
            </a:r>
            <a:r>
              <a:rPr lang="de-DE" sz="2000" dirty="0" smtClean="0">
                <a:solidFill>
                  <a:srgbClr val="0066FF"/>
                </a:solidFill>
              </a:rPr>
              <a:t>        </a:t>
            </a:r>
            <a:r>
              <a:rPr lang="de-DE" sz="2000" dirty="0" err="1" smtClean="0">
                <a:solidFill>
                  <a:srgbClr val="0066FF"/>
                </a:solidFill>
              </a:rPr>
              <a:t>dew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point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inside</a:t>
            </a:r>
            <a:r>
              <a:rPr lang="de-DE" sz="2000" dirty="0" smtClean="0">
                <a:solidFill>
                  <a:srgbClr val="0066FF"/>
                </a:solidFill>
              </a:rPr>
              <a:t> VXD </a:t>
            </a:r>
            <a:r>
              <a:rPr lang="de-DE" sz="2000" dirty="0" err="1" smtClean="0">
                <a:solidFill>
                  <a:srgbClr val="0066FF"/>
                </a:solidFill>
              </a:rPr>
              <a:t>volume</a:t>
            </a:r>
            <a:r>
              <a:rPr lang="de-DE" sz="2000" dirty="0" smtClean="0">
                <a:solidFill>
                  <a:srgbClr val="0066FF"/>
                </a:solidFill>
              </a:rPr>
              <a:t>: ~ -30 °C </a:t>
            </a:r>
          </a:p>
          <a:p>
            <a:endParaRPr lang="de-DE" sz="2000" dirty="0"/>
          </a:p>
          <a:p>
            <a:r>
              <a:rPr lang="de-DE" sz="2000" dirty="0" smtClean="0"/>
              <a:t>Outside </a:t>
            </a:r>
            <a:r>
              <a:rPr lang="de-DE" sz="2000" dirty="0" err="1" smtClean="0"/>
              <a:t>of</a:t>
            </a:r>
            <a:r>
              <a:rPr lang="de-DE" sz="2000" dirty="0" smtClean="0"/>
              <a:t> VXD: </a:t>
            </a:r>
            <a:r>
              <a:rPr lang="de-DE" sz="2000" dirty="0" err="1" smtClean="0"/>
              <a:t>room</a:t>
            </a:r>
            <a:r>
              <a:rPr lang="de-DE" sz="2000" dirty="0" smtClean="0"/>
              <a:t> </a:t>
            </a:r>
            <a:r>
              <a:rPr lang="de-DE" sz="2000" dirty="0" err="1" smtClean="0"/>
              <a:t>temperature</a:t>
            </a:r>
            <a:r>
              <a:rPr lang="de-DE" sz="2000" dirty="0" smtClean="0"/>
              <a:t> ( ~ 23°C) 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CDC</a:t>
            </a:r>
          </a:p>
          <a:p>
            <a:r>
              <a:rPr lang="de-DE" sz="2000" dirty="0">
                <a:solidFill>
                  <a:srgbClr val="0066FF"/>
                </a:solidFill>
              </a:rPr>
              <a:t> </a:t>
            </a:r>
            <a:r>
              <a:rPr lang="de-DE" sz="2000" dirty="0" smtClean="0">
                <a:solidFill>
                  <a:srgbClr val="0066FF"/>
                </a:solidFill>
              </a:rPr>
              <a:t>        </a:t>
            </a:r>
            <a:r>
              <a:rPr lang="de-DE" sz="2000" dirty="0" err="1" smtClean="0">
                <a:solidFill>
                  <a:srgbClr val="0066FF"/>
                </a:solidFill>
              </a:rPr>
              <a:t>may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need</a:t>
            </a:r>
            <a:r>
              <a:rPr lang="de-DE" sz="2000" dirty="0" smtClean="0">
                <a:solidFill>
                  <a:srgbClr val="0066FF"/>
                </a:solidFill>
              </a:rPr>
              <a:t> a thermal </a:t>
            </a:r>
            <a:r>
              <a:rPr lang="de-DE" sz="2000" dirty="0" err="1" smtClean="0">
                <a:solidFill>
                  <a:srgbClr val="0066FF"/>
                </a:solidFill>
              </a:rPr>
              <a:t>enclosure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towards</a:t>
            </a:r>
            <a:r>
              <a:rPr lang="de-DE" sz="2000" dirty="0" smtClean="0">
                <a:solidFill>
                  <a:srgbClr val="0066FF"/>
                </a:solidFill>
              </a:rPr>
              <a:t> CDC, </a:t>
            </a:r>
            <a:r>
              <a:rPr lang="de-DE" sz="2000" dirty="0" err="1" smtClean="0">
                <a:solidFill>
                  <a:srgbClr val="0066FF"/>
                </a:solidFill>
              </a:rPr>
              <a:t>well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r>
              <a:rPr lang="de-DE" sz="2000" dirty="0" err="1" smtClean="0">
                <a:solidFill>
                  <a:srgbClr val="0066FF"/>
                </a:solidFill>
              </a:rPr>
              <a:t>isolated</a:t>
            </a:r>
            <a:r>
              <a:rPr lang="de-DE" sz="2000" dirty="0" smtClean="0">
                <a:solidFill>
                  <a:srgbClr val="0066FF"/>
                </a:solidFill>
              </a:rPr>
              <a:t> </a:t>
            </a: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83460" y="1124680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83460" y="1683910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83460" y="2877834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83460" y="4144791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83460" y="5057117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83460" y="5936923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8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76009" y="116540"/>
            <a:ext cx="66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Responsibilities</a:t>
            </a:r>
            <a:r>
              <a:rPr lang="de-DE" sz="2800" dirty="0">
                <a:solidFill>
                  <a:srgbClr val="0070C0"/>
                </a:solidFill>
                <a:latin typeface="Arial Rounded MT Bold" pitchFamily="34" charset="0"/>
              </a:rPr>
              <a:t>,</a:t>
            </a:r>
            <a:r>
              <a:rPr lang="de-DE" sz="2800" dirty="0" smtClean="0">
                <a:solidFill>
                  <a:srgbClr val="0070C0"/>
                </a:solidFill>
                <a:latin typeface="Arial Rounded MT Bold" pitchFamily="34" charset="0"/>
              </a:rPr>
              <a:t> Operation at KEK</a:t>
            </a:r>
            <a:endParaRPr lang="de-DE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650" y="980660"/>
            <a:ext cx="78489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Lead institute (main responsibility): MPI Munich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ollaborating institutes: DESY + SVD (</a:t>
            </a:r>
            <a:r>
              <a:rPr lang="en-US" sz="2400" dirty="0" err="1" smtClean="0"/>
              <a:t>tbd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Installation at KEK: MPI, DESY, SVD (= “VXD”)</a:t>
            </a:r>
            <a:endParaRPr lang="en-US" sz="2400" dirty="0"/>
          </a:p>
          <a:p>
            <a:r>
              <a:rPr lang="en-US" sz="2400" dirty="0" smtClean="0"/>
              <a:t>Commissioning: VXD + KEK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Agreement with KEK (Nov. 13 B2GM meeting):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KEK will operate and monitor </a:t>
            </a:r>
            <a:r>
              <a:rPr lang="en-US" sz="2400" dirty="0" err="1" smtClean="0"/>
              <a:t>IBBelle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standard service tasks executed by KEK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(e.g. filter cleaning, replacement of spare parts)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major failures will require action by VXD crew   </a:t>
            </a:r>
            <a:endParaRPr lang="en-US" sz="2400" dirty="0"/>
          </a:p>
        </p:txBody>
      </p:sp>
      <p:sp>
        <p:nvSpPr>
          <p:cNvPr id="6" name="Ellipse 5"/>
          <p:cNvSpPr/>
          <p:nvPr/>
        </p:nvSpPr>
        <p:spPr>
          <a:xfrm>
            <a:off x="467430" y="1150806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398412" y="2204864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467430" y="3681600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Gerade Verbindung 15"/>
          <p:cNvCxnSpPr/>
          <p:nvPr/>
        </p:nvCxnSpPr>
        <p:spPr>
          <a:xfrm>
            <a:off x="1259540" y="4496928"/>
            <a:ext cx="216469" cy="0"/>
          </a:xfrm>
          <a:prstGeom prst="line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259101" y="5984712"/>
            <a:ext cx="216469" cy="0"/>
          </a:xfrm>
          <a:prstGeom prst="line">
            <a:avLst/>
          </a:prstGeom>
          <a:ln w="762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76009" y="116540"/>
            <a:ext cx="66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Conclusions</a:t>
            </a:r>
            <a:endParaRPr lang="de-DE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650" y="980660"/>
            <a:ext cx="784891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Parts list almost complete, ordering/delivery has started</a:t>
            </a:r>
          </a:p>
          <a:p>
            <a:endParaRPr lang="en-US" sz="2400" dirty="0"/>
          </a:p>
          <a:p>
            <a:r>
              <a:rPr lang="en-US" sz="2400" dirty="0" smtClean="0"/>
              <a:t>Construction to begin next month</a:t>
            </a:r>
          </a:p>
          <a:p>
            <a:endParaRPr lang="en-US" sz="2400" dirty="0"/>
          </a:p>
          <a:p>
            <a:r>
              <a:rPr lang="en-US" sz="2400" dirty="0" smtClean="0"/>
              <a:t>Commissioning in fall 2015 (help by CERN colleagues)</a:t>
            </a:r>
          </a:p>
          <a:p>
            <a:endParaRPr lang="en-US" sz="2400" dirty="0"/>
          </a:p>
          <a:p>
            <a:r>
              <a:rPr lang="en-US" sz="2400" dirty="0" smtClean="0"/>
              <a:t>Certification by German </a:t>
            </a:r>
            <a:r>
              <a:rPr lang="en-US" sz="2400" dirty="0" err="1" smtClean="0"/>
              <a:t>TÜV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Transport to </a:t>
            </a:r>
            <a:r>
              <a:rPr lang="en-US" sz="2400" dirty="0" err="1" smtClean="0"/>
              <a:t>KEK</a:t>
            </a:r>
            <a:r>
              <a:rPr lang="en-US" sz="2400" dirty="0" smtClean="0"/>
              <a:t> as a unit by summer 2016</a:t>
            </a:r>
          </a:p>
          <a:p>
            <a:endParaRPr lang="en-US" sz="2400" dirty="0"/>
          </a:p>
          <a:p>
            <a:r>
              <a:rPr lang="en-US" sz="2400" dirty="0" smtClean="0"/>
              <a:t>Location of </a:t>
            </a:r>
            <a:r>
              <a:rPr lang="en-US" sz="2400" dirty="0" err="1" smtClean="0"/>
              <a:t>IBBelle</a:t>
            </a:r>
            <a:r>
              <a:rPr lang="en-US" sz="2400" dirty="0" smtClean="0"/>
              <a:t> on the backside of Tsukuba Hall 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climatized</a:t>
            </a:r>
            <a:r>
              <a:rPr lang="en-US" sz="2400" dirty="0" smtClean="0"/>
              <a:t> hut needed, will be provided by </a:t>
            </a:r>
            <a:r>
              <a:rPr lang="en-US" sz="2400" dirty="0" err="1" smtClean="0"/>
              <a:t>KEK</a:t>
            </a:r>
            <a:r>
              <a:rPr lang="en-US" sz="2400" dirty="0" smtClean="0"/>
              <a:t>) </a:t>
            </a:r>
          </a:p>
          <a:p>
            <a:endParaRPr lang="en-US" sz="2400" dirty="0"/>
          </a:p>
          <a:p>
            <a:r>
              <a:rPr lang="en-US" sz="2400" dirty="0" smtClean="0"/>
              <a:t>Documentation in </a:t>
            </a:r>
            <a:r>
              <a:rPr lang="en-US" sz="2400" dirty="0" err="1" smtClean="0"/>
              <a:t>Twiki</a:t>
            </a:r>
            <a:r>
              <a:rPr lang="en-US" sz="2400" dirty="0" smtClean="0"/>
              <a:t> (started)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Ellipse 5"/>
          <p:cNvSpPr/>
          <p:nvPr/>
        </p:nvSpPr>
        <p:spPr>
          <a:xfrm>
            <a:off x="467430" y="1150806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471564" y="1868060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467430" y="2612528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467544" y="3335426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71678" y="4052680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67544" y="4797148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67544" y="5877268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8699148" y="1016879"/>
            <a:ext cx="38227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4860" y="260648"/>
            <a:ext cx="370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err="1" smtClean="0"/>
              <a:t>SuperKEKB</a:t>
            </a:r>
            <a:r>
              <a:rPr kumimoji="1" lang="en-US" altLang="ja-JP" sz="2400" u="sng" dirty="0" smtClean="0"/>
              <a:t>/Belle II Schedule</a:t>
            </a:r>
            <a:endParaRPr kumimoji="1" lang="ja-JP" altLang="en-US" sz="2400" u="sng" dirty="0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6559380" y="3600490"/>
            <a:ext cx="4244779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471185" y="1248384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JFY2018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65567" y="1027078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2018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861855" y="1495692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12566" y="1499554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rot="16200000" flipH="1">
            <a:off x="-1615466" y="3610515"/>
            <a:ext cx="4212868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23515" y="3608517"/>
            <a:ext cx="4217924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-250447" y="3611780"/>
            <a:ext cx="4235943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827808" y="3605338"/>
            <a:ext cx="4235295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34" idx="2"/>
          </p:cNvCxnSpPr>
          <p:nvPr/>
        </p:nvCxnSpPr>
        <p:spPr>
          <a:xfrm rot="5400000">
            <a:off x="1235213" y="3596656"/>
            <a:ext cx="4243391" cy="657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1657864" y="3603172"/>
            <a:ext cx="4230960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2471147" y="3608984"/>
            <a:ext cx="4230349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2876931" y="3605250"/>
            <a:ext cx="4235118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3292408" y="3598021"/>
            <a:ext cx="4243607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6" idx="2"/>
          </p:cNvCxnSpPr>
          <p:nvPr/>
        </p:nvCxnSpPr>
        <p:spPr>
          <a:xfrm rot="5400000">
            <a:off x="4518495" y="3599166"/>
            <a:ext cx="4241677" cy="7954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4932688" y="3598607"/>
            <a:ext cx="4244779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4103894" y="3595613"/>
            <a:ext cx="4238791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>
            <a:off x="-816353" y="3600872"/>
            <a:ext cx="4241882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>
            <a:off x="-400571" y="3607137"/>
            <a:ext cx="4226654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98895" y="1016879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2014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93866" y="1253510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JFY2014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40454" y="1025033"/>
            <a:ext cx="163358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2015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82013" y="1025210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2016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423571" y="1025386"/>
            <a:ext cx="163358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2017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543402" y="1255540"/>
            <a:ext cx="1633581" cy="222706"/>
          </a:xfrm>
          <a:prstGeom prst="rect">
            <a:avLst/>
          </a:prstGeom>
          <a:solidFill>
            <a:srgbClr val="FFAD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JFY2015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84961" y="1257570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JFY2016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826520" y="1259599"/>
            <a:ext cx="1633581" cy="222706"/>
          </a:xfrm>
          <a:prstGeom prst="rect">
            <a:avLst/>
          </a:prstGeom>
          <a:solidFill>
            <a:srgbClr val="FFAD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JFY2017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3664" y="1257225"/>
            <a:ext cx="840093" cy="2227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Japan FY</a:t>
            </a:r>
            <a:endParaRPr kumimoji="1" lang="ja-JP" altLang="en-US" sz="12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rot="5400000">
            <a:off x="3584304" y="3484419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1947367" y="3487176"/>
            <a:ext cx="4465499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307086" y="3486589"/>
            <a:ext cx="446432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>
            <a:off x="-1330607" y="3488590"/>
            <a:ext cx="4457981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6235163" y="1493808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595227" y="1494738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2960481" y="1487690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53664" y="1021160"/>
            <a:ext cx="9029043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53664" y="1254425"/>
            <a:ext cx="9034645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53663" y="1479931"/>
            <a:ext cx="9051103" cy="775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817136" y="1517289"/>
            <a:ext cx="483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FF0000"/>
                </a:solidFill>
              </a:rPr>
              <a:t>now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662" y="1016879"/>
            <a:ext cx="518369" cy="2227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Calendar</a:t>
            </a:r>
            <a:endParaRPr kumimoji="1" lang="ja-JP" altLang="en-US" sz="12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00880" y="1451321"/>
            <a:ext cx="111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Power restriction</a:t>
            </a:r>
          </a:p>
          <a:p>
            <a:r>
              <a:rPr kumimoji="1" lang="en-US" altLang="ja-JP" sz="1000" dirty="0" smtClean="0"/>
              <a:t>  in summer</a:t>
            </a:r>
            <a:endParaRPr kumimoji="1" lang="ja-JP" altLang="en-US" sz="1000" dirty="0"/>
          </a:p>
        </p:txBody>
      </p:sp>
      <p:cxnSp>
        <p:nvCxnSpPr>
          <p:cNvPr id="51" name="直線コネクタ 50"/>
          <p:cNvCxnSpPr/>
          <p:nvPr/>
        </p:nvCxnSpPr>
        <p:spPr>
          <a:xfrm rot="5400000">
            <a:off x="5218692" y="3482245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角丸四角形 69"/>
          <p:cNvSpPr/>
          <p:nvPr/>
        </p:nvSpPr>
        <p:spPr>
          <a:xfrm>
            <a:off x="65723" y="2992760"/>
            <a:ext cx="9015697" cy="590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1" name="直線コネクタ 70"/>
          <p:cNvCxnSpPr/>
          <p:nvPr/>
        </p:nvCxnSpPr>
        <p:spPr>
          <a:xfrm>
            <a:off x="3457150" y="3239665"/>
            <a:ext cx="712158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3473413" y="2956531"/>
            <a:ext cx="84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1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5415594" y="3243525"/>
            <a:ext cx="70806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617174" y="3238378"/>
            <a:ext cx="1235751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5357397" y="2961265"/>
            <a:ext cx="78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2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840064" y="2951782"/>
            <a:ext cx="90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3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65723" y="3260929"/>
            <a:ext cx="2477680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2543402" y="3457405"/>
            <a:ext cx="913748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662027" y="3185215"/>
            <a:ext cx="8784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Start-up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4169308" y="3469814"/>
            <a:ext cx="1244259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019822" y="3191749"/>
            <a:ext cx="151287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QCS, Belle II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>
            <a:off x="6120700" y="3432595"/>
            <a:ext cx="50857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6044176" y="3171565"/>
            <a:ext cx="11865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VXD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4905" y="3251849"/>
            <a:ext cx="21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+mj-lt"/>
              </a:rPr>
              <a:t>Current plan ongoing</a:t>
            </a:r>
            <a:endParaRPr kumimoji="1" lang="ja-JP" alt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457150" y="3230232"/>
            <a:ext cx="7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QCS</a:t>
            </a:r>
          </a:p>
          <a:p>
            <a:r>
              <a:rPr kumimoji="1"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357408" y="3251585"/>
            <a:ext cx="11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Belle II (no VXD)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895480" y="3239189"/>
            <a:ext cx="1035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full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67760" y="1890924"/>
            <a:ext cx="9013660" cy="590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9" name="直線コネクタ 88"/>
          <p:cNvCxnSpPr/>
          <p:nvPr/>
        </p:nvCxnSpPr>
        <p:spPr>
          <a:xfrm>
            <a:off x="2278613" y="2086900"/>
            <a:ext cx="67324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2275632" y="1809781"/>
            <a:ext cx="80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1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4996882" y="2115395"/>
            <a:ext cx="1208829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3918310" y="1850729"/>
            <a:ext cx="85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2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5181375" y="1841247"/>
            <a:ext cx="88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3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67760" y="2180240"/>
            <a:ext cx="2456556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200059" y="1903794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SuperKEKB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 Construction</a:t>
            </a:r>
            <a:endParaRPr kumimoji="1" lang="ja-JP" altLang="en-US" sz="1400" dirty="0">
              <a:solidFill>
                <a:srgbClr val="0000FF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>
            <a:off x="1692876" y="2389526"/>
            <a:ext cx="820879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1692876" y="2131070"/>
            <a:ext cx="9661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Start-up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98" name="直線コネクタ 97"/>
          <p:cNvCxnSpPr/>
          <p:nvPr/>
        </p:nvCxnSpPr>
        <p:spPr>
          <a:xfrm>
            <a:off x="2941065" y="2366691"/>
            <a:ext cx="1065013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2939179" y="2098612"/>
            <a:ext cx="14447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QCS, Belle II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>
            <a:off x="4572739" y="2342086"/>
            <a:ext cx="427645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4467477" y="2073644"/>
            <a:ext cx="9942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VXD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4905" y="2162335"/>
            <a:ext cx="153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+mj-lt"/>
              </a:rPr>
              <a:t>Original plan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454964" y="2105638"/>
            <a:ext cx="8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QCS</a:t>
            </a:r>
          </a:p>
          <a:p>
            <a:r>
              <a:rPr kumimoji="1"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057490" y="2146135"/>
            <a:ext cx="116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Belle II (no VXD)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459126" y="2126220"/>
            <a:ext cx="966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full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3970498" y="2120660"/>
            <a:ext cx="592474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6651729" y="2114108"/>
            <a:ext cx="121012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239973" y="2114108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角丸四角形 108"/>
          <p:cNvSpPr/>
          <p:nvPr/>
        </p:nvSpPr>
        <p:spPr>
          <a:xfrm>
            <a:off x="65723" y="4149080"/>
            <a:ext cx="9022586" cy="928737"/>
          </a:xfrm>
          <a:prstGeom prst="roundRect">
            <a:avLst/>
          </a:prstGeom>
          <a:solidFill>
            <a:srgbClr val="FAFF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0" name="直線コネクタ 109"/>
          <p:cNvCxnSpPr/>
          <p:nvPr/>
        </p:nvCxnSpPr>
        <p:spPr>
          <a:xfrm>
            <a:off x="3831349" y="4741114"/>
            <a:ext cx="682434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3820951" y="4451547"/>
            <a:ext cx="97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1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12" name="直線コネクタ 111"/>
          <p:cNvCxnSpPr/>
          <p:nvPr/>
        </p:nvCxnSpPr>
        <p:spPr>
          <a:xfrm>
            <a:off x="6646832" y="4751766"/>
            <a:ext cx="535461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5889656" y="4469780"/>
            <a:ext cx="87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2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>
            <a:off x="65723" y="4755945"/>
            <a:ext cx="2477680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2543402" y="4952421"/>
            <a:ext cx="1287947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2807280" y="4680230"/>
            <a:ext cx="9654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Start-up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467272" y="4686765"/>
            <a:ext cx="17292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QCS, Belle II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165166" y="4677012"/>
            <a:ext cx="10464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VXD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816805" y="4725247"/>
            <a:ext cx="79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QCS</a:t>
            </a:r>
          </a:p>
          <a:p>
            <a:r>
              <a:rPr kumimoji="1"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941769" y="4746044"/>
            <a:ext cx="111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Belle II (no VXD)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21" name="直線コネクタ 120"/>
          <p:cNvCxnSpPr/>
          <p:nvPr/>
        </p:nvCxnSpPr>
        <p:spPr>
          <a:xfrm>
            <a:off x="5955451" y="4759994"/>
            <a:ext cx="275540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6230991" y="4754208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下矢印 122"/>
          <p:cNvSpPr/>
          <p:nvPr/>
        </p:nvSpPr>
        <p:spPr>
          <a:xfrm>
            <a:off x="1300" y="2488013"/>
            <a:ext cx="3830049" cy="497824"/>
          </a:xfrm>
          <a:prstGeom prst="downArrow">
            <a:avLst/>
          </a:prstGeom>
          <a:solidFill>
            <a:srgbClr val="86FF7D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rgbClr val="0000FF"/>
                </a:solidFill>
              </a:rPr>
              <a:t>JFY2014 Operation budget cut by 12 Oku-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Yen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4904" y="4752984"/>
            <a:ext cx="276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+mj-lt"/>
              </a:rPr>
              <a:t>(A) </a:t>
            </a:r>
            <a:r>
              <a:rPr lang="en-US" altLang="ja-JP" sz="1400" dirty="0" smtClean="0">
                <a:solidFill>
                  <a:srgbClr val="FF0000"/>
                </a:solidFill>
              </a:rPr>
              <a:t>JFY2015 budget 60 Oku-Yen</a:t>
            </a:r>
            <a:endParaRPr kumimoji="1" lang="ja-JP" alt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00059" y="2984061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SuperKEKB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 Construction</a:t>
            </a:r>
            <a:endParaRPr kumimoji="1" lang="ja-JP" altLang="en-US" sz="1400" dirty="0">
              <a:solidFill>
                <a:srgbClr val="0000FF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00059" y="4470943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SuperKEKB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 Construction</a:t>
            </a:r>
            <a:endParaRPr kumimoji="1" lang="ja-JP" altLang="en-US" sz="1400" dirty="0">
              <a:solidFill>
                <a:srgbClr val="0000FF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537691" y="1453448"/>
            <a:ext cx="119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Power restriction</a:t>
            </a:r>
          </a:p>
          <a:p>
            <a:r>
              <a:rPr kumimoji="1" lang="en-US" altLang="ja-JP" sz="1000" dirty="0" smtClean="0"/>
              <a:t>  in summer</a:t>
            </a:r>
            <a:endParaRPr kumimoji="1" lang="ja-JP" altLang="en-US" sz="1000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181699" y="1455575"/>
            <a:ext cx="11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Power restriction</a:t>
            </a:r>
          </a:p>
          <a:p>
            <a:r>
              <a:rPr kumimoji="1" lang="en-US" altLang="ja-JP" sz="1000" dirty="0" smtClean="0"/>
              <a:t>  in summer</a:t>
            </a:r>
            <a:endParaRPr kumimoji="1" lang="ja-JP" altLang="en-US" sz="1000" dirty="0"/>
          </a:p>
        </p:txBody>
      </p:sp>
      <p:cxnSp>
        <p:nvCxnSpPr>
          <p:cNvPr id="131" name="直線コネクタ 130"/>
          <p:cNvCxnSpPr/>
          <p:nvPr/>
        </p:nvCxnSpPr>
        <p:spPr>
          <a:xfrm>
            <a:off x="4513783" y="4952421"/>
            <a:ext cx="1423533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8217605" y="4472205"/>
            <a:ext cx="7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3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8259707" y="4755495"/>
            <a:ext cx="85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full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34" name="直線コネクタ 133"/>
          <p:cNvCxnSpPr/>
          <p:nvPr/>
        </p:nvCxnSpPr>
        <p:spPr>
          <a:xfrm rot="5400000">
            <a:off x="6845384" y="3484128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8252405" y="4757232"/>
            <a:ext cx="824302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7200376" y="4937189"/>
            <a:ext cx="823563" cy="576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8287189" y="2115395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7875433" y="2115395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8281190" y="3239189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7869434" y="3239189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7800732" y="1459703"/>
            <a:ext cx="118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Power restriction</a:t>
            </a:r>
          </a:p>
          <a:p>
            <a:r>
              <a:rPr kumimoji="1" lang="en-US" altLang="ja-JP" sz="1000" dirty="0" smtClean="0"/>
              <a:t>  in summer</a:t>
            </a:r>
            <a:endParaRPr kumimoji="1" lang="ja-JP" altLang="en-US" sz="1000" dirty="0"/>
          </a:p>
        </p:txBody>
      </p:sp>
      <p:sp>
        <p:nvSpPr>
          <p:cNvPr id="148" name="Textfeld 147"/>
          <p:cNvSpPr txBox="1"/>
          <p:nvPr/>
        </p:nvSpPr>
        <p:spPr>
          <a:xfrm>
            <a:off x="1500314" y="6058635"/>
            <a:ext cx="6252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CO2 Cooling is needed in Tsukuba hall already for BEAST 2</a:t>
            </a:r>
            <a:endParaRPr lang="en-US" sz="2000" dirty="0"/>
          </a:p>
        </p:txBody>
      </p:sp>
      <p:sp>
        <p:nvSpPr>
          <p:cNvPr id="149" name="Rechteck 148"/>
          <p:cNvSpPr/>
          <p:nvPr/>
        </p:nvSpPr>
        <p:spPr>
          <a:xfrm>
            <a:off x="1475656" y="6030240"/>
            <a:ext cx="6277411" cy="495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5426768" y="5519223"/>
            <a:ext cx="441376" cy="430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19269" y="4185383"/>
            <a:ext cx="24486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“conceivable” schedule</a:t>
            </a:r>
            <a:endParaRPr lang="en-US" dirty="0"/>
          </a:p>
        </p:txBody>
      </p:sp>
      <p:sp>
        <p:nvSpPr>
          <p:cNvPr id="144" name="Textfeld 143"/>
          <p:cNvSpPr txBox="1"/>
          <p:nvPr/>
        </p:nvSpPr>
        <p:spPr>
          <a:xfrm>
            <a:off x="6660232" y="190381"/>
            <a:ext cx="233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hown during B2GM in Nov. 2014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979712" y="3275692"/>
            <a:ext cx="81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“C4”</a:t>
            </a:r>
            <a:endParaRPr lang="en-US" dirty="0"/>
          </a:p>
        </p:txBody>
      </p:sp>
      <p:sp>
        <p:nvSpPr>
          <p:cNvPr id="151" name="下矢印 122"/>
          <p:cNvSpPr/>
          <p:nvPr/>
        </p:nvSpPr>
        <p:spPr>
          <a:xfrm>
            <a:off x="611560" y="3622330"/>
            <a:ext cx="3830049" cy="497824"/>
          </a:xfrm>
          <a:prstGeom prst="downArrow">
            <a:avLst/>
          </a:prstGeom>
          <a:solidFill>
            <a:srgbClr val="86FF7D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rgbClr val="0000FF"/>
                </a:solidFill>
              </a:rPr>
              <a:t>JFY2015 Operation </a:t>
            </a:r>
          </a:p>
          <a:p>
            <a:pPr algn="ctr"/>
            <a:r>
              <a:rPr kumimoji="1" lang="en-US" altLang="ja-JP" sz="1200" b="1" dirty="0" smtClean="0">
                <a:solidFill>
                  <a:srgbClr val="0000FF"/>
                </a:solidFill>
              </a:rPr>
              <a:t>(small) budget cut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703"/>
          <p:cNvSpPr/>
          <p:nvPr/>
        </p:nvSpPr>
        <p:spPr>
          <a:xfrm>
            <a:off x="4976268" y="2276872"/>
            <a:ext cx="2195112" cy="2151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7" name="Straight Connector 536"/>
          <p:cNvCxnSpPr/>
          <p:nvPr/>
        </p:nvCxnSpPr>
        <p:spPr>
          <a:xfrm>
            <a:off x="4203294" y="3465004"/>
            <a:ext cx="718641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75709" y="3603314"/>
            <a:ext cx="5351" cy="126840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940980" y="3611597"/>
            <a:ext cx="568" cy="1151525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" name="Rectangle 500"/>
          <p:cNvSpPr/>
          <p:nvPr/>
        </p:nvSpPr>
        <p:spPr>
          <a:xfrm>
            <a:off x="500539" y="3384987"/>
            <a:ext cx="3941331" cy="980117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4" name="Group 503"/>
          <p:cNvGrpSpPr/>
          <p:nvPr/>
        </p:nvGrpSpPr>
        <p:grpSpPr>
          <a:xfrm>
            <a:off x="743519" y="3528813"/>
            <a:ext cx="4168687" cy="1342321"/>
            <a:chOff x="743519" y="3528813"/>
            <a:chExt cx="4168687" cy="1342321"/>
          </a:xfrm>
        </p:grpSpPr>
        <p:sp>
          <p:nvSpPr>
            <p:cNvPr id="514" name="Rectangle 513"/>
            <p:cNvSpPr/>
            <p:nvPr/>
          </p:nvSpPr>
          <p:spPr>
            <a:xfrm>
              <a:off x="743519" y="3528813"/>
              <a:ext cx="3936493" cy="980117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5" name="Straight Connector 614"/>
            <p:cNvCxnSpPr/>
            <p:nvPr/>
          </p:nvCxnSpPr>
          <p:spPr>
            <a:xfrm flipV="1">
              <a:off x="3093108" y="4043043"/>
              <a:ext cx="0" cy="564863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861233" y="3611007"/>
              <a:ext cx="13028" cy="1139025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189062" y="3611007"/>
              <a:ext cx="0" cy="126012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>
              <a:off x="1727684" y="4331064"/>
              <a:ext cx="11872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>
            <a:xfrm>
              <a:off x="3093108" y="3754420"/>
              <a:ext cx="1819098" cy="798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425"/>
            <p:cNvGrpSpPr>
              <a:grpSpLocks noChangeAspect="1"/>
            </p:cNvGrpSpPr>
            <p:nvPr/>
          </p:nvGrpSpPr>
          <p:grpSpPr>
            <a:xfrm rot="16200000">
              <a:off x="2983136" y="3864391"/>
              <a:ext cx="180021" cy="176101"/>
              <a:chOff x="8495989" y="2361270"/>
              <a:chExt cx="310274" cy="303518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18" name="Group 55"/>
              <p:cNvGrpSpPr/>
              <p:nvPr/>
            </p:nvGrpSpPr>
            <p:grpSpPr>
              <a:xfrm rot="16200000">
                <a:off x="8545853" y="2404379"/>
                <a:ext cx="210545" cy="310274"/>
                <a:chOff x="6053390" y="2259581"/>
                <a:chExt cx="218376" cy="412287"/>
              </a:xfrm>
              <a:grpFill/>
              <a:effectLst/>
            </p:grpSpPr>
            <p:sp>
              <p:nvSpPr>
                <p:cNvPr id="522" name="Isosceles Triangle 521"/>
                <p:cNvSpPr/>
                <p:nvPr/>
              </p:nvSpPr>
              <p:spPr>
                <a:xfrm>
                  <a:off x="6053390" y="246975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Isosceles Triangle 522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20" name="Straight Connector 519"/>
              <p:cNvCxnSpPr/>
              <p:nvPr/>
            </p:nvCxnSpPr>
            <p:spPr>
              <a:xfrm rot="5400000">
                <a:off x="8554294" y="2458108"/>
                <a:ext cx="195264" cy="1588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Rectangle 520"/>
              <p:cNvSpPr/>
              <p:nvPr/>
            </p:nvSpPr>
            <p:spPr>
              <a:xfrm>
                <a:off x="8610791" y="2369848"/>
                <a:ext cx="177540" cy="45719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6" name="TextBox 635"/>
            <p:cNvSpPr txBox="1"/>
            <p:nvPr/>
          </p:nvSpPr>
          <p:spPr>
            <a:xfrm>
              <a:off x="1007604" y="4036703"/>
              <a:ext cx="906017" cy="5078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DCS:</a:t>
              </a:r>
            </a:p>
            <a:p>
              <a:r>
                <a:rPr lang="en-US" sz="900" dirty="0" smtClean="0"/>
                <a:t> TTa24 - TTn24</a:t>
              </a:r>
            </a:p>
            <a:p>
              <a:r>
                <a:rPr lang="en-US" sz="900" dirty="0" smtClean="0"/>
                <a:t>(FTa24 - FTn24)</a:t>
              </a:r>
              <a:endParaRPr lang="en-US" sz="900" dirty="0"/>
            </a:p>
          </p:txBody>
        </p:sp>
        <p:sp>
          <p:nvSpPr>
            <p:cNvPr id="641" name="TextBox 640"/>
            <p:cNvSpPr txBox="1"/>
            <p:nvPr/>
          </p:nvSpPr>
          <p:spPr>
            <a:xfrm>
              <a:off x="971600" y="3713479"/>
              <a:ext cx="486030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EH122</a:t>
              </a:r>
            </a:p>
            <a:p>
              <a:r>
                <a:rPr lang="en-US" sz="900" dirty="0" smtClean="0"/>
                <a:t>TS122</a:t>
              </a:r>
              <a:endParaRPr lang="en-US" sz="900" dirty="0"/>
            </a:p>
          </p:txBody>
        </p:sp>
        <p:cxnSp>
          <p:nvCxnSpPr>
            <p:cNvPr id="682" name="Straight Connector 681"/>
            <p:cNvCxnSpPr/>
            <p:nvPr/>
          </p:nvCxnSpPr>
          <p:spPr>
            <a:xfrm flipV="1">
              <a:off x="3093108" y="3754420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flipH="1" flipV="1">
              <a:off x="1736125" y="3610998"/>
              <a:ext cx="0" cy="595343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flipV="1">
              <a:off x="1668595" y="3611007"/>
              <a:ext cx="0" cy="595334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 flipV="1">
              <a:off x="1594581" y="3610995"/>
              <a:ext cx="48" cy="595346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flipV="1">
              <a:off x="1527098" y="3611004"/>
              <a:ext cx="0" cy="595337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 flipV="1">
              <a:off x="1457630" y="3610984"/>
              <a:ext cx="0" cy="595384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flipV="1">
              <a:off x="1284285" y="3610999"/>
              <a:ext cx="608423" cy="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5400000" flipH="1" flipV="1">
              <a:off x="2562100" y="3673941"/>
              <a:ext cx="12591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5400000" flipH="1" flipV="1">
              <a:off x="2494569" y="3673941"/>
              <a:ext cx="12591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5400000" flipH="1" flipV="1">
              <a:off x="2420603" y="3673941"/>
              <a:ext cx="12591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rot="5400000" flipH="1" flipV="1">
              <a:off x="2353072" y="3673941"/>
              <a:ext cx="12591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rot="5400000" flipH="1" flipV="1">
              <a:off x="2285875" y="3673941"/>
              <a:ext cx="12591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>
              <a:off x="2157004" y="3610984"/>
              <a:ext cx="1011174" cy="61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6" name="Group 425"/>
            <p:cNvGrpSpPr>
              <a:grpSpLocks noChangeAspect="1"/>
            </p:cNvGrpSpPr>
            <p:nvPr/>
          </p:nvGrpSpPr>
          <p:grpSpPr>
            <a:xfrm rot="16200000">
              <a:off x="3203079" y="3864392"/>
              <a:ext cx="180021" cy="176101"/>
              <a:chOff x="8495989" y="2361270"/>
              <a:chExt cx="310274" cy="303518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757" name="Group 55"/>
              <p:cNvGrpSpPr/>
              <p:nvPr/>
            </p:nvGrpSpPr>
            <p:grpSpPr>
              <a:xfrm rot="16200000">
                <a:off x="8545853" y="2404379"/>
                <a:ext cx="210545" cy="310274"/>
                <a:chOff x="6053390" y="2259581"/>
                <a:chExt cx="218376" cy="412287"/>
              </a:xfrm>
              <a:grpFill/>
              <a:effectLst/>
            </p:grpSpPr>
            <p:sp>
              <p:nvSpPr>
                <p:cNvPr id="620" name="Isosceles Triangle 619"/>
                <p:cNvSpPr/>
                <p:nvPr/>
              </p:nvSpPr>
              <p:spPr>
                <a:xfrm>
                  <a:off x="6053390" y="246975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Isosceles Triangle 620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18" name="Straight Connector 617"/>
              <p:cNvCxnSpPr/>
              <p:nvPr/>
            </p:nvCxnSpPr>
            <p:spPr>
              <a:xfrm rot="5400000">
                <a:off x="8554294" y="2458108"/>
                <a:ext cx="195264" cy="1588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Rectangle 618"/>
              <p:cNvSpPr/>
              <p:nvPr/>
            </p:nvSpPr>
            <p:spPr>
              <a:xfrm>
                <a:off x="8610791" y="2369848"/>
                <a:ext cx="177540" cy="45719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2" name="Straight Connector 621"/>
            <p:cNvCxnSpPr/>
            <p:nvPr/>
          </p:nvCxnSpPr>
          <p:spPr>
            <a:xfrm flipV="1">
              <a:off x="3313051" y="3754421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flipV="1">
              <a:off x="3313051" y="4042453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8" name="Group 425"/>
            <p:cNvGrpSpPr>
              <a:grpSpLocks noChangeAspect="1"/>
            </p:cNvGrpSpPr>
            <p:nvPr/>
          </p:nvGrpSpPr>
          <p:grpSpPr>
            <a:xfrm rot="16200000">
              <a:off x="3411265" y="3864391"/>
              <a:ext cx="180021" cy="176101"/>
              <a:chOff x="8495989" y="2361270"/>
              <a:chExt cx="310274" cy="303518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761" name="Group 55"/>
              <p:cNvGrpSpPr/>
              <p:nvPr/>
            </p:nvGrpSpPr>
            <p:grpSpPr>
              <a:xfrm rot="16200000">
                <a:off x="8545853" y="2404379"/>
                <a:ext cx="210545" cy="310274"/>
                <a:chOff x="6053390" y="2259581"/>
                <a:chExt cx="218376" cy="412287"/>
              </a:xfrm>
              <a:grpFill/>
              <a:effectLst/>
            </p:grpSpPr>
            <p:sp>
              <p:nvSpPr>
                <p:cNvPr id="628" name="Isosceles Triangle 627"/>
                <p:cNvSpPr/>
                <p:nvPr/>
              </p:nvSpPr>
              <p:spPr>
                <a:xfrm>
                  <a:off x="6053390" y="246975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Isosceles Triangle 628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26" name="Straight Connector 625"/>
              <p:cNvCxnSpPr/>
              <p:nvPr/>
            </p:nvCxnSpPr>
            <p:spPr>
              <a:xfrm rot="5400000">
                <a:off x="8554294" y="2458108"/>
                <a:ext cx="195264" cy="1588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7" name="Rectangle 626"/>
              <p:cNvSpPr/>
              <p:nvPr/>
            </p:nvSpPr>
            <p:spPr>
              <a:xfrm>
                <a:off x="8610791" y="2369848"/>
                <a:ext cx="177540" cy="45719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0" name="Straight Connector 629"/>
            <p:cNvCxnSpPr/>
            <p:nvPr/>
          </p:nvCxnSpPr>
          <p:spPr>
            <a:xfrm flipV="1">
              <a:off x="3521237" y="3754420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flipV="1">
              <a:off x="3521237" y="4042452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2" name="Group 425"/>
            <p:cNvGrpSpPr>
              <a:grpSpLocks noChangeAspect="1"/>
            </p:cNvGrpSpPr>
            <p:nvPr/>
          </p:nvGrpSpPr>
          <p:grpSpPr>
            <a:xfrm rot="16200000">
              <a:off x="3631208" y="3864392"/>
              <a:ext cx="180021" cy="176101"/>
              <a:chOff x="8495989" y="2361270"/>
              <a:chExt cx="310274" cy="303518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763" name="Group 55"/>
              <p:cNvGrpSpPr/>
              <p:nvPr/>
            </p:nvGrpSpPr>
            <p:grpSpPr>
              <a:xfrm rot="16200000">
                <a:off x="8545853" y="2404379"/>
                <a:ext cx="210545" cy="310274"/>
                <a:chOff x="6053390" y="2259581"/>
                <a:chExt cx="218376" cy="412287"/>
              </a:xfrm>
              <a:grpFill/>
              <a:effectLst/>
            </p:grpSpPr>
            <p:sp>
              <p:nvSpPr>
                <p:cNvPr id="643" name="Isosceles Triangle 642"/>
                <p:cNvSpPr/>
                <p:nvPr/>
              </p:nvSpPr>
              <p:spPr>
                <a:xfrm>
                  <a:off x="6053390" y="246975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Isosceles Triangle 643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0" name="Straight Connector 639"/>
              <p:cNvCxnSpPr/>
              <p:nvPr/>
            </p:nvCxnSpPr>
            <p:spPr>
              <a:xfrm rot="5400000">
                <a:off x="8554294" y="2458108"/>
                <a:ext cx="195264" cy="1588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2" name="Rectangle 641"/>
              <p:cNvSpPr/>
              <p:nvPr/>
            </p:nvSpPr>
            <p:spPr>
              <a:xfrm>
                <a:off x="8610791" y="2369848"/>
                <a:ext cx="177540" cy="45719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45" name="Straight Connector 644"/>
            <p:cNvCxnSpPr/>
            <p:nvPr/>
          </p:nvCxnSpPr>
          <p:spPr>
            <a:xfrm flipV="1">
              <a:off x="3741180" y="3754421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 flipV="1">
              <a:off x="3741180" y="4042453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4" name="Group 425"/>
            <p:cNvGrpSpPr>
              <a:grpSpLocks noChangeAspect="1"/>
            </p:cNvGrpSpPr>
            <p:nvPr/>
          </p:nvGrpSpPr>
          <p:grpSpPr>
            <a:xfrm rot="16200000">
              <a:off x="3855069" y="3864392"/>
              <a:ext cx="180021" cy="176101"/>
              <a:chOff x="8495989" y="2361270"/>
              <a:chExt cx="310274" cy="303518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765" name="Group 55"/>
              <p:cNvGrpSpPr/>
              <p:nvPr/>
            </p:nvGrpSpPr>
            <p:grpSpPr>
              <a:xfrm rot="16200000">
                <a:off x="8545853" y="2404379"/>
                <a:ext cx="210545" cy="310274"/>
                <a:chOff x="6053390" y="2259581"/>
                <a:chExt cx="218376" cy="412287"/>
              </a:xfrm>
              <a:grpFill/>
              <a:effectLst/>
            </p:grpSpPr>
            <p:sp>
              <p:nvSpPr>
                <p:cNvPr id="651" name="Isosceles Triangle 650"/>
                <p:cNvSpPr/>
                <p:nvPr/>
              </p:nvSpPr>
              <p:spPr>
                <a:xfrm>
                  <a:off x="6053390" y="246975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Isosceles Triangle 651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9" name="Straight Connector 648"/>
              <p:cNvCxnSpPr/>
              <p:nvPr/>
            </p:nvCxnSpPr>
            <p:spPr>
              <a:xfrm rot="5400000">
                <a:off x="8554294" y="2458108"/>
                <a:ext cx="195264" cy="1588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Rectangle 649"/>
              <p:cNvSpPr/>
              <p:nvPr/>
            </p:nvSpPr>
            <p:spPr>
              <a:xfrm>
                <a:off x="8610791" y="2369848"/>
                <a:ext cx="177540" cy="45719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53" name="Straight Connector 652"/>
            <p:cNvCxnSpPr/>
            <p:nvPr/>
          </p:nvCxnSpPr>
          <p:spPr>
            <a:xfrm flipV="1">
              <a:off x="3965041" y="3754421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/>
            <p:cNvCxnSpPr/>
            <p:nvPr/>
          </p:nvCxnSpPr>
          <p:spPr>
            <a:xfrm flipV="1">
              <a:off x="3965041" y="4042453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7" name="Group 425"/>
            <p:cNvGrpSpPr>
              <a:grpSpLocks noChangeAspect="1"/>
            </p:cNvGrpSpPr>
            <p:nvPr/>
          </p:nvGrpSpPr>
          <p:grpSpPr>
            <a:xfrm rot="16200000">
              <a:off x="4063255" y="3864391"/>
              <a:ext cx="180021" cy="176101"/>
              <a:chOff x="8495989" y="2361270"/>
              <a:chExt cx="310274" cy="303518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771" name="Group 55"/>
              <p:cNvGrpSpPr/>
              <p:nvPr/>
            </p:nvGrpSpPr>
            <p:grpSpPr>
              <a:xfrm rot="16200000">
                <a:off x="8545853" y="2404379"/>
                <a:ext cx="210545" cy="310274"/>
                <a:chOff x="6053390" y="2259581"/>
                <a:chExt cx="218376" cy="412287"/>
              </a:xfrm>
              <a:grpFill/>
              <a:effectLst/>
            </p:grpSpPr>
            <p:sp>
              <p:nvSpPr>
                <p:cNvPr id="673" name="Isosceles Triangle 672"/>
                <p:cNvSpPr/>
                <p:nvPr/>
              </p:nvSpPr>
              <p:spPr>
                <a:xfrm>
                  <a:off x="6053390" y="246975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Isosceles Triangle 673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67" name="Straight Connector 666"/>
              <p:cNvCxnSpPr/>
              <p:nvPr/>
            </p:nvCxnSpPr>
            <p:spPr>
              <a:xfrm rot="5400000">
                <a:off x="8554294" y="2458108"/>
                <a:ext cx="195264" cy="1588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9" name="Rectangle 668"/>
              <p:cNvSpPr/>
              <p:nvPr/>
            </p:nvSpPr>
            <p:spPr>
              <a:xfrm>
                <a:off x="8610791" y="2369848"/>
                <a:ext cx="177540" cy="45719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5" name="Straight Connector 674"/>
            <p:cNvCxnSpPr/>
            <p:nvPr/>
          </p:nvCxnSpPr>
          <p:spPr>
            <a:xfrm flipV="1">
              <a:off x="4173227" y="3754420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 flipV="1">
              <a:off x="4173227" y="4042452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2" name="Group 425"/>
            <p:cNvGrpSpPr>
              <a:grpSpLocks noChangeAspect="1"/>
            </p:cNvGrpSpPr>
            <p:nvPr/>
          </p:nvGrpSpPr>
          <p:grpSpPr>
            <a:xfrm rot="16200000">
              <a:off x="4283198" y="3864392"/>
              <a:ext cx="180021" cy="176101"/>
              <a:chOff x="8495989" y="2361270"/>
              <a:chExt cx="310274" cy="303518"/>
            </a:xfrm>
            <a:solidFill>
              <a:schemeClr val="accent2">
                <a:lumMod val="60000"/>
                <a:lumOff val="40000"/>
              </a:schemeClr>
            </a:solidFill>
          </p:grpSpPr>
          <p:grpSp>
            <p:nvGrpSpPr>
              <p:cNvPr id="773" name="Group 55"/>
              <p:cNvGrpSpPr/>
              <p:nvPr/>
            </p:nvGrpSpPr>
            <p:grpSpPr>
              <a:xfrm rot="16200000">
                <a:off x="8545853" y="2404379"/>
                <a:ext cx="210545" cy="310274"/>
                <a:chOff x="6053390" y="2259581"/>
                <a:chExt cx="218376" cy="412287"/>
              </a:xfrm>
              <a:grpFill/>
              <a:effectLst/>
            </p:grpSpPr>
            <p:sp>
              <p:nvSpPr>
                <p:cNvPr id="685" name="Isosceles Triangle 684"/>
                <p:cNvSpPr/>
                <p:nvPr/>
              </p:nvSpPr>
              <p:spPr>
                <a:xfrm>
                  <a:off x="6053390" y="246975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Isosceles Triangle 685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83" name="Straight Connector 682"/>
              <p:cNvCxnSpPr/>
              <p:nvPr/>
            </p:nvCxnSpPr>
            <p:spPr>
              <a:xfrm rot="5400000">
                <a:off x="8554294" y="2458108"/>
                <a:ext cx="195264" cy="1588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4" name="Rectangle 683"/>
              <p:cNvSpPr/>
              <p:nvPr/>
            </p:nvSpPr>
            <p:spPr>
              <a:xfrm>
                <a:off x="8610791" y="2369848"/>
                <a:ext cx="177540" cy="45719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92" name="Straight Connector 691"/>
            <p:cNvCxnSpPr/>
            <p:nvPr/>
          </p:nvCxnSpPr>
          <p:spPr>
            <a:xfrm flipV="1">
              <a:off x="4393170" y="3754421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/>
            <p:cNvCxnSpPr/>
            <p:nvPr/>
          </p:nvCxnSpPr>
          <p:spPr>
            <a:xfrm flipV="1">
              <a:off x="4393170" y="4042453"/>
              <a:ext cx="0" cy="112637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1" name="TextBox 750"/>
            <p:cNvSpPr txBox="1"/>
            <p:nvPr/>
          </p:nvSpPr>
          <p:spPr>
            <a:xfrm>
              <a:off x="3326107" y="4169512"/>
              <a:ext cx="947695" cy="2308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MVa24 - MVn24</a:t>
              </a:r>
              <a:endParaRPr lang="en-US" sz="900" dirty="0"/>
            </a:p>
          </p:txBody>
        </p:sp>
        <p:grpSp>
          <p:nvGrpSpPr>
            <p:cNvPr id="784" name="Group 806"/>
            <p:cNvGrpSpPr/>
            <p:nvPr/>
          </p:nvGrpSpPr>
          <p:grpSpPr>
            <a:xfrm>
              <a:off x="2952594" y="4221078"/>
              <a:ext cx="287258" cy="215444"/>
              <a:chOff x="4471779" y="2031842"/>
              <a:chExt cx="287258" cy="215444"/>
            </a:xfrm>
          </p:grpSpPr>
          <p:sp>
            <p:nvSpPr>
              <p:cNvPr id="808" name="Oval 807"/>
              <p:cNvSpPr>
                <a:spLocks noChangeAspect="1"/>
              </p:cNvSpPr>
              <p:nvPr/>
            </p:nvSpPr>
            <p:spPr>
              <a:xfrm>
                <a:off x="4536587" y="2065134"/>
                <a:ext cx="150776" cy="14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9" name="TextBox 808"/>
              <p:cNvSpPr txBox="1"/>
              <p:nvPr/>
            </p:nvSpPr>
            <p:spPr>
              <a:xfrm>
                <a:off x="4471779" y="203184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04</a:t>
                </a:r>
                <a:endParaRPr lang="en-US" sz="800" dirty="0"/>
              </a:p>
            </p:txBody>
          </p:sp>
        </p:grpSp>
        <p:grpSp>
          <p:nvGrpSpPr>
            <p:cNvPr id="785" name="Group 809"/>
            <p:cNvGrpSpPr/>
            <p:nvPr/>
          </p:nvGrpSpPr>
          <p:grpSpPr>
            <a:xfrm>
              <a:off x="4428758" y="3645014"/>
              <a:ext cx="287258" cy="215444"/>
              <a:chOff x="4471779" y="2031842"/>
              <a:chExt cx="287258" cy="215444"/>
            </a:xfrm>
          </p:grpSpPr>
          <p:sp>
            <p:nvSpPr>
              <p:cNvPr id="811" name="Oval 810"/>
              <p:cNvSpPr>
                <a:spLocks noChangeAspect="1"/>
              </p:cNvSpPr>
              <p:nvPr/>
            </p:nvSpPr>
            <p:spPr>
              <a:xfrm>
                <a:off x="4536587" y="2065134"/>
                <a:ext cx="150776" cy="14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2" name="TextBox 811"/>
              <p:cNvSpPr txBox="1"/>
              <p:nvPr/>
            </p:nvSpPr>
            <p:spPr>
              <a:xfrm>
                <a:off x="4471779" y="2031842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06</a:t>
                </a:r>
                <a:endParaRPr lang="en-US" sz="800" dirty="0"/>
              </a:p>
            </p:txBody>
          </p:sp>
        </p:grpSp>
        <p:cxnSp>
          <p:nvCxnSpPr>
            <p:cNvPr id="344" name="Straight Connector 343"/>
            <p:cNvCxnSpPr/>
            <p:nvPr/>
          </p:nvCxnSpPr>
          <p:spPr>
            <a:xfrm flipH="1" flipV="1">
              <a:off x="1799692" y="3608430"/>
              <a:ext cx="0" cy="595343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Rectangle 511"/>
            <p:cNvSpPr/>
            <p:nvPr/>
          </p:nvSpPr>
          <p:spPr>
            <a:xfrm>
              <a:off x="1432786" y="3862646"/>
              <a:ext cx="474928" cy="85229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5" name="Straight Connector 344"/>
            <p:cNvCxnSpPr/>
            <p:nvPr/>
          </p:nvCxnSpPr>
          <p:spPr>
            <a:xfrm rot="5400000" flipH="1" flipV="1">
              <a:off x="2204788" y="3671387"/>
              <a:ext cx="12591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0" name="L-Shape 769"/>
          <p:cNvSpPr/>
          <p:nvPr/>
        </p:nvSpPr>
        <p:spPr>
          <a:xfrm rot="10800000">
            <a:off x="6624226" y="908789"/>
            <a:ext cx="2093783" cy="3636335"/>
          </a:xfrm>
          <a:prstGeom prst="corner">
            <a:avLst>
              <a:gd name="adj1" fmla="val 16366"/>
              <a:gd name="adj2" fmla="val 15891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228142" y="265925"/>
            <a:ext cx="4667893" cy="280303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8" name="Straight Connector 237"/>
          <p:cNvCxnSpPr/>
          <p:nvPr/>
        </p:nvCxnSpPr>
        <p:spPr>
          <a:xfrm flipH="1">
            <a:off x="8561517" y="4905164"/>
            <a:ext cx="278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4" name="Rectangle 423"/>
          <p:cNvSpPr/>
          <p:nvPr/>
        </p:nvSpPr>
        <p:spPr>
          <a:xfrm>
            <a:off x="377913" y="5378244"/>
            <a:ext cx="3471279" cy="117645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4879258" y="913060"/>
            <a:ext cx="1759790" cy="322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Freeform 391"/>
          <p:cNvSpPr/>
          <p:nvPr/>
        </p:nvSpPr>
        <p:spPr>
          <a:xfrm flipH="1">
            <a:off x="2418747" y="4690507"/>
            <a:ext cx="1310745" cy="909679"/>
          </a:xfrm>
          <a:custGeom>
            <a:avLst/>
            <a:gdLst>
              <a:gd name="connsiteX0" fmla="*/ 1313411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16626 h 592975"/>
              <a:gd name="connsiteX6" fmla="*/ 1313411 w 1313411"/>
              <a:gd name="connsiteY6" fmla="*/ 0 h 592975"/>
              <a:gd name="connsiteX0" fmla="*/ 1313411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16626 h 592975"/>
              <a:gd name="connsiteX6" fmla="*/ 1313411 w 1313411"/>
              <a:gd name="connsiteY6" fmla="*/ 0 h 592975"/>
              <a:gd name="connsiteX0" fmla="*/ 1311125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16626 h 592975"/>
              <a:gd name="connsiteX6" fmla="*/ 1311125 w 1313411"/>
              <a:gd name="connsiteY6" fmla="*/ 0 h 592975"/>
              <a:gd name="connsiteX0" fmla="*/ 1313411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16626 h 592975"/>
              <a:gd name="connsiteX6" fmla="*/ 1313411 w 1313411"/>
              <a:gd name="connsiteY6" fmla="*/ 0 h 592975"/>
              <a:gd name="connsiteX0" fmla="*/ 1313411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0 h 592975"/>
              <a:gd name="connsiteX6" fmla="*/ 1313411 w 1313411"/>
              <a:gd name="connsiteY6" fmla="*/ 0 h 592975"/>
              <a:gd name="connsiteX0" fmla="*/ 1313411 w 1313411"/>
              <a:gd name="connsiteY0" fmla="*/ 0 h 909679"/>
              <a:gd name="connsiteX1" fmla="*/ 1313411 w 1313411"/>
              <a:gd name="connsiteY1" fmla="*/ 232757 h 909679"/>
              <a:gd name="connsiteX2" fmla="*/ 216131 w 1313411"/>
              <a:gd name="connsiteY2" fmla="*/ 232757 h 909679"/>
              <a:gd name="connsiteX3" fmla="*/ 216131 w 1313411"/>
              <a:gd name="connsiteY3" fmla="*/ 592975 h 909679"/>
              <a:gd name="connsiteX4" fmla="*/ 0 w 1313411"/>
              <a:gd name="connsiteY4" fmla="*/ 909679 h 909679"/>
              <a:gd name="connsiteX5" fmla="*/ 0 w 1313411"/>
              <a:gd name="connsiteY5" fmla="*/ 0 h 909679"/>
              <a:gd name="connsiteX6" fmla="*/ 1313411 w 1313411"/>
              <a:gd name="connsiteY6" fmla="*/ 0 h 909679"/>
              <a:gd name="connsiteX0" fmla="*/ 1313411 w 1313411"/>
              <a:gd name="connsiteY0" fmla="*/ 0 h 909679"/>
              <a:gd name="connsiteX1" fmla="*/ 1313411 w 1313411"/>
              <a:gd name="connsiteY1" fmla="*/ 232757 h 909679"/>
              <a:gd name="connsiteX2" fmla="*/ 216131 w 1313411"/>
              <a:gd name="connsiteY2" fmla="*/ 232757 h 909679"/>
              <a:gd name="connsiteX3" fmla="*/ 219285 w 1313411"/>
              <a:gd name="connsiteY3" fmla="*/ 909679 h 909679"/>
              <a:gd name="connsiteX4" fmla="*/ 0 w 1313411"/>
              <a:gd name="connsiteY4" fmla="*/ 909679 h 909679"/>
              <a:gd name="connsiteX5" fmla="*/ 0 w 1313411"/>
              <a:gd name="connsiteY5" fmla="*/ 0 h 909679"/>
              <a:gd name="connsiteX6" fmla="*/ 1313411 w 1313411"/>
              <a:gd name="connsiteY6" fmla="*/ 0 h 90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411" h="909679">
                <a:moveTo>
                  <a:pt x="1313411" y="0"/>
                </a:moveTo>
                <a:lnTo>
                  <a:pt x="1313411" y="232757"/>
                </a:lnTo>
                <a:lnTo>
                  <a:pt x="216131" y="232757"/>
                </a:lnTo>
                <a:cubicBezTo>
                  <a:pt x="217182" y="458398"/>
                  <a:pt x="218234" y="684038"/>
                  <a:pt x="219285" y="909679"/>
                </a:cubicBezTo>
                <a:lnTo>
                  <a:pt x="0" y="909679"/>
                </a:lnTo>
                <a:lnTo>
                  <a:pt x="0" y="0"/>
                </a:lnTo>
                <a:lnTo>
                  <a:pt x="131341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Freeform 390"/>
          <p:cNvSpPr/>
          <p:nvPr/>
        </p:nvSpPr>
        <p:spPr>
          <a:xfrm>
            <a:off x="500539" y="4698718"/>
            <a:ext cx="1313411" cy="792593"/>
          </a:xfrm>
          <a:custGeom>
            <a:avLst/>
            <a:gdLst>
              <a:gd name="connsiteX0" fmla="*/ 1313411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16626 h 592975"/>
              <a:gd name="connsiteX6" fmla="*/ 1313411 w 1313411"/>
              <a:gd name="connsiteY6" fmla="*/ 0 h 592975"/>
              <a:gd name="connsiteX0" fmla="*/ 1313411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16626 h 592975"/>
              <a:gd name="connsiteX6" fmla="*/ 1313411 w 1313411"/>
              <a:gd name="connsiteY6" fmla="*/ 0 h 592975"/>
              <a:gd name="connsiteX0" fmla="*/ 1311125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16626 h 592975"/>
              <a:gd name="connsiteX6" fmla="*/ 1311125 w 1313411"/>
              <a:gd name="connsiteY6" fmla="*/ 0 h 592975"/>
              <a:gd name="connsiteX0" fmla="*/ 1313411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16626 h 592975"/>
              <a:gd name="connsiteX6" fmla="*/ 1313411 w 1313411"/>
              <a:gd name="connsiteY6" fmla="*/ 0 h 592975"/>
              <a:gd name="connsiteX0" fmla="*/ 1313411 w 1313411"/>
              <a:gd name="connsiteY0" fmla="*/ 0 h 592975"/>
              <a:gd name="connsiteX1" fmla="*/ 1313411 w 1313411"/>
              <a:gd name="connsiteY1" fmla="*/ 232757 h 592975"/>
              <a:gd name="connsiteX2" fmla="*/ 216131 w 1313411"/>
              <a:gd name="connsiteY2" fmla="*/ 232757 h 592975"/>
              <a:gd name="connsiteX3" fmla="*/ 216131 w 1313411"/>
              <a:gd name="connsiteY3" fmla="*/ 592975 h 592975"/>
              <a:gd name="connsiteX4" fmla="*/ 0 w 1313411"/>
              <a:gd name="connsiteY4" fmla="*/ 592975 h 592975"/>
              <a:gd name="connsiteX5" fmla="*/ 0 w 1313411"/>
              <a:gd name="connsiteY5" fmla="*/ 0 h 592975"/>
              <a:gd name="connsiteX6" fmla="*/ 1313411 w 1313411"/>
              <a:gd name="connsiteY6" fmla="*/ 0 h 592975"/>
              <a:gd name="connsiteX0" fmla="*/ 1313411 w 1313411"/>
              <a:gd name="connsiteY0" fmla="*/ 0 h 792594"/>
              <a:gd name="connsiteX1" fmla="*/ 1313411 w 1313411"/>
              <a:gd name="connsiteY1" fmla="*/ 232757 h 792594"/>
              <a:gd name="connsiteX2" fmla="*/ 216131 w 1313411"/>
              <a:gd name="connsiteY2" fmla="*/ 232757 h 792594"/>
              <a:gd name="connsiteX3" fmla="*/ 253098 w 1313411"/>
              <a:gd name="connsiteY3" fmla="*/ 792594 h 792594"/>
              <a:gd name="connsiteX4" fmla="*/ 0 w 1313411"/>
              <a:gd name="connsiteY4" fmla="*/ 592975 h 792594"/>
              <a:gd name="connsiteX5" fmla="*/ 0 w 1313411"/>
              <a:gd name="connsiteY5" fmla="*/ 0 h 792594"/>
              <a:gd name="connsiteX6" fmla="*/ 1313411 w 1313411"/>
              <a:gd name="connsiteY6" fmla="*/ 0 h 792594"/>
              <a:gd name="connsiteX0" fmla="*/ 1313411 w 1313411"/>
              <a:gd name="connsiteY0" fmla="*/ 0 h 792593"/>
              <a:gd name="connsiteX1" fmla="*/ 1313411 w 1313411"/>
              <a:gd name="connsiteY1" fmla="*/ 232757 h 792593"/>
              <a:gd name="connsiteX2" fmla="*/ 216131 w 1313411"/>
              <a:gd name="connsiteY2" fmla="*/ 232757 h 792593"/>
              <a:gd name="connsiteX3" fmla="*/ 234048 w 1313411"/>
              <a:gd name="connsiteY3" fmla="*/ 792593 h 792593"/>
              <a:gd name="connsiteX4" fmla="*/ 0 w 1313411"/>
              <a:gd name="connsiteY4" fmla="*/ 592975 h 792593"/>
              <a:gd name="connsiteX5" fmla="*/ 0 w 1313411"/>
              <a:gd name="connsiteY5" fmla="*/ 0 h 792593"/>
              <a:gd name="connsiteX6" fmla="*/ 1313411 w 1313411"/>
              <a:gd name="connsiteY6" fmla="*/ 0 h 792593"/>
              <a:gd name="connsiteX0" fmla="*/ 1313411 w 1313411"/>
              <a:gd name="connsiteY0" fmla="*/ 0 h 792593"/>
              <a:gd name="connsiteX1" fmla="*/ 1313411 w 1313411"/>
              <a:gd name="connsiteY1" fmla="*/ 232757 h 792593"/>
              <a:gd name="connsiteX2" fmla="*/ 216131 w 1313411"/>
              <a:gd name="connsiteY2" fmla="*/ 232757 h 792593"/>
              <a:gd name="connsiteX3" fmla="*/ 234048 w 1313411"/>
              <a:gd name="connsiteY3" fmla="*/ 792593 h 792593"/>
              <a:gd name="connsiteX4" fmla="*/ 0 w 1313411"/>
              <a:gd name="connsiteY4" fmla="*/ 592975 h 792593"/>
              <a:gd name="connsiteX5" fmla="*/ 0 w 1313411"/>
              <a:gd name="connsiteY5" fmla="*/ 0 h 792593"/>
              <a:gd name="connsiteX6" fmla="*/ 1313411 w 1313411"/>
              <a:gd name="connsiteY6" fmla="*/ 0 h 792593"/>
              <a:gd name="connsiteX0" fmla="*/ 1313411 w 1313411"/>
              <a:gd name="connsiteY0" fmla="*/ 0 h 792593"/>
              <a:gd name="connsiteX1" fmla="*/ 1313411 w 1313411"/>
              <a:gd name="connsiteY1" fmla="*/ 232757 h 792593"/>
              <a:gd name="connsiteX2" fmla="*/ 216131 w 1313411"/>
              <a:gd name="connsiteY2" fmla="*/ 232757 h 792593"/>
              <a:gd name="connsiteX3" fmla="*/ 222618 w 1313411"/>
              <a:gd name="connsiteY3" fmla="*/ 792593 h 792593"/>
              <a:gd name="connsiteX4" fmla="*/ 0 w 1313411"/>
              <a:gd name="connsiteY4" fmla="*/ 592975 h 792593"/>
              <a:gd name="connsiteX5" fmla="*/ 0 w 1313411"/>
              <a:gd name="connsiteY5" fmla="*/ 0 h 792593"/>
              <a:gd name="connsiteX6" fmla="*/ 1313411 w 1313411"/>
              <a:gd name="connsiteY6" fmla="*/ 0 h 792593"/>
              <a:gd name="connsiteX0" fmla="*/ 1313411 w 1313411"/>
              <a:gd name="connsiteY0" fmla="*/ 0 h 792593"/>
              <a:gd name="connsiteX1" fmla="*/ 1313411 w 1313411"/>
              <a:gd name="connsiteY1" fmla="*/ 232757 h 792593"/>
              <a:gd name="connsiteX2" fmla="*/ 216131 w 1313411"/>
              <a:gd name="connsiteY2" fmla="*/ 232757 h 792593"/>
              <a:gd name="connsiteX3" fmla="*/ 222618 w 1313411"/>
              <a:gd name="connsiteY3" fmla="*/ 792593 h 792593"/>
              <a:gd name="connsiteX4" fmla="*/ 0 w 1313411"/>
              <a:gd name="connsiteY4" fmla="*/ 792593 h 792593"/>
              <a:gd name="connsiteX5" fmla="*/ 0 w 1313411"/>
              <a:gd name="connsiteY5" fmla="*/ 0 h 792593"/>
              <a:gd name="connsiteX6" fmla="*/ 1313411 w 1313411"/>
              <a:gd name="connsiteY6" fmla="*/ 0 h 7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411" h="792593">
                <a:moveTo>
                  <a:pt x="1313411" y="0"/>
                </a:moveTo>
                <a:lnTo>
                  <a:pt x="1313411" y="232757"/>
                </a:lnTo>
                <a:lnTo>
                  <a:pt x="216131" y="232757"/>
                </a:lnTo>
                <a:cubicBezTo>
                  <a:pt x="218293" y="419369"/>
                  <a:pt x="220456" y="605981"/>
                  <a:pt x="222618" y="792593"/>
                </a:cubicBezTo>
                <a:lnTo>
                  <a:pt x="0" y="792593"/>
                </a:lnTo>
                <a:lnTo>
                  <a:pt x="0" y="0"/>
                </a:lnTo>
                <a:lnTo>
                  <a:pt x="1313411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/>
          <p:cNvCxnSpPr/>
          <p:nvPr/>
        </p:nvCxnSpPr>
        <p:spPr>
          <a:xfrm rot="5400000" flipH="1" flipV="1">
            <a:off x="2657179" y="2107105"/>
            <a:ext cx="880838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-95198" y="5393686"/>
            <a:ext cx="1286128" cy="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7865" y="4750622"/>
            <a:ext cx="1329146" cy="2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90866" y="6034005"/>
            <a:ext cx="250682" cy="2743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2029" y="5501861"/>
            <a:ext cx="126027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7619" y="4871134"/>
            <a:ext cx="1525389" cy="5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46418" y="6138534"/>
            <a:ext cx="1235174" cy="299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2991029" y="5450961"/>
            <a:ext cx="1381125" cy="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940981" y="4760398"/>
            <a:ext cx="1748339" cy="2724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595584" y="4869200"/>
            <a:ext cx="1" cy="11606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284971" y="4869200"/>
            <a:ext cx="13107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48748" y="6036750"/>
            <a:ext cx="114300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2167" y="6141524"/>
            <a:ext cx="114300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47865" y="6036750"/>
            <a:ext cx="1143001" cy="0"/>
          </a:xfrm>
          <a:prstGeom prst="line">
            <a:avLst/>
          </a:prstGeom>
          <a:ln w="95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271636" y="1064939"/>
            <a:ext cx="4075" cy="255682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3568204" y="1697948"/>
            <a:ext cx="2250" cy="1569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328"/>
          <p:cNvGrpSpPr>
            <a:grpSpLocks noChangeAspect="1"/>
          </p:cNvGrpSpPr>
          <p:nvPr/>
        </p:nvGrpSpPr>
        <p:grpSpPr>
          <a:xfrm rot="5400000">
            <a:off x="1138953" y="1869853"/>
            <a:ext cx="248965" cy="216000"/>
            <a:chOff x="5259598" y="6350639"/>
            <a:chExt cx="302341" cy="262309"/>
          </a:xfrm>
        </p:grpSpPr>
        <p:sp>
          <p:nvSpPr>
            <p:cNvPr id="103" name="Rectangle 102"/>
            <p:cNvSpPr/>
            <p:nvPr/>
          </p:nvSpPr>
          <p:spPr>
            <a:xfrm>
              <a:off x="5259598" y="6350639"/>
              <a:ext cx="302341" cy="262309"/>
            </a:xfrm>
            <a:prstGeom prst="rect">
              <a:avLst/>
            </a:prstGeom>
            <a:solidFill>
              <a:srgbClr val="FFFF9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259598" y="6350639"/>
              <a:ext cx="302341" cy="2623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693725" y="1853370"/>
            <a:ext cx="45878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FL018</a:t>
            </a:r>
            <a:endParaRPr lang="en-US" sz="9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255630" y="836781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⅜”</a:t>
            </a:r>
            <a:endParaRPr lang="en-US" sz="1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555776" y="2600908"/>
            <a:ext cx="49084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AV017</a:t>
            </a:r>
            <a:endParaRPr lang="en-US" sz="900" dirty="0"/>
          </a:p>
        </p:txBody>
      </p:sp>
      <p:cxnSp>
        <p:nvCxnSpPr>
          <p:cNvPr id="172" name="Straight Connector 171"/>
          <p:cNvCxnSpPr/>
          <p:nvPr/>
        </p:nvCxnSpPr>
        <p:spPr>
          <a:xfrm flipV="1">
            <a:off x="2231740" y="2552552"/>
            <a:ext cx="864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3095836" y="1697948"/>
            <a:ext cx="1692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3065102" y="1567825"/>
            <a:ext cx="63417" cy="70740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/>
          <p:nvPr/>
        </p:nvCxnSpPr>
        <p:spPr>
          <a:xfrm>
            <a:off x="2939479" y="2071637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10800000">
            <a:off x="1097860" y="2468486"/>
            <a:ext cx="214932" cy="0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465"/>
          <p:cNvGrpSpPr/>
          <p:nvPr/>
        </p:nvGrpSpPr>
        <p:grpSpPr>
          <a:xfrm>
            <a:off x="1120536" y="2355336"/>
            <a:ext cx="287258" cy="215444"/>
            <a:chOff x="4092802" y="1930013"/>
            <a:chExt cx="287258" cy="215444"/>
          </a:xfrm>
        </p:grpSpPr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4092802" y="1930013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20</a:t>
              </a:r>
              <a:endParaRPr lang="en-US" sz="800" dirty="0"/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V="1">
            <a:off x="3883430" y="1702843"/>
            <a:ext cx="0" cy="168675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65"/>
          <p:cNvGrpSpPr/>
          <p:nvPr/>
        </p:nvGrpSpPr>
        <p:grpSpPr>
          <a:xfrm>
            <a:off x="3731170" y="1581843"/>
            <a:ext cx="287258" cy="215444"/>
            <a:chOff x="4095175" y="1925262"/>
            <a:chExt cx="287258" cy="215444"/>
          </a:xfrm>
        </p:grpSpPr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095175" y="19252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36</a:t>
              </a:r>
              <a:endParaRPr lang="en-US" sz="800" dirty="0"/>
            </a:p>
          </p:txBody>
        </p:sp>
      </p:grpSp>
      <p:cxnSp>
        <p:nvCxnSpPr>
          <p:cNvPr id="271" name="Straight Connector 270"/>
          <p:cNvCxnSpPr/>
          <p:nvPr/>
        </p:nvCxnSpPr>
        <p:spPr>
          <a:xfrm flipV="1">
            <a:off x="8830587" y="4905164"/>
            <a:ext cx="0" cy="2160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V="1">
            <a:off x="4524843" y="1425756"/>
            <a:ext cx="539621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rot="5400000">
            <a:off x="3509551" y="949973"/>
            <a:ext cx="253916" cy="0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4" name="TextBox 383"/>
          <p:cNvSpPr txBox="1"/>
          <p:nvPr/>
        </p:nvSpPr>
        <p:spPr>
          <a:xfrm>
            <a:off x="2840318" y="525474"/>
            <a:ext cx="877163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BD016</a:t>
            </a:r>
          </a:p>
          <a:p>
            <a:r>
              <a:rPr lang="en-US" sz="900" dirty="0" smtClean="0"/>
              <a:t>PT116 / PT316</a:t>
            </a:r>
          </a:p>
          <a:p>
            <a:r>
              <a:rPr lang="en-US" sz="900" dirty="0" smtClean="0"/>
              <a:t>TT116 / TT316</a:t>
            </a:r>
            <a:endParaRPr lang="en-US" sz="900" dirty="0"/>
          </a:p>
        </p:txBody>
      </p:sp>
      <p:sp>
        <p:nvSpPr>
          <p:cNvPr id="429" name="TextBox 428"/>
          <p:cNvSpPr txBox="1"/>
          <p:nvPr/>
        </p:nvSpPr>
        <p:spPr>
          <a:xfrm>
            <a:off x="635191" y="1420757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MV018</a:t>
            </a:r>
            <a:endParaRPr lang="en-US" sz="900" dirty="0"/>
          </a:p>
        </p:txBody>
      </p:sp>
      <p:sp>
        <p:nvSpPr>
          <p:cNvPr id="431" name="TextBox 430"/>
          <p:cNvSpPr txBox="1"/>
          <p:nvPr/>
        </p:nvSpPr>
        <p:spPr>
          <a:xfrm>
            <a:off x="3918970" y="1343134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MV036</a:t>
            </a:r>
            <a:endParaRPr lang="en-US" sz="900" dirty="0"/>
          </a:p>
        </p:txBody>
      </p:sp>
      <p:sp>
        <p:nvSpPr>
          <p:cNvPr id="433" name="TextBox 432"/>
          <p:cNvSpPr txBox="1"/>
          <p:nvPr/>
        </p:nvSpPr>
        <p:spPr>
          <a:xfrm>
            <a:off x="1142387" y="6140129"/>
            <a:ext cx="2076209" cy="42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14 staves (a-g),(7 flow pairs) </a:t>
            </a:r>
          </a:p>
          <a:p>
            <a:pPr algn="ctr"/>
            <a:r>
              <a:rPr lang="en-US" sz="1050" dirty="0" smtClean="0"/>
              <a:t>(10x BW flow / 4x FW flow)</a:t>
            </a:r>
            <a:endParaRPr lang="en-US" sz="1100" dirty="0"/>
          </a:p>
        </p:txBody>
      </p:sp>
      <p:sp>
        <p:nvSpPr>
          <p:cNvPr id="448" name="TextBox 447"/>
          <p:cNvSpPr txBox="1"/>
          <p:nvPr/>
        </p:nvSpPr>
        <p:spPr>
          <a:xfrm>
            <a:off x="619992" y="265925"/>
            <a:ext cx="338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Junction box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0" name="TextBox 449"/>
          <p:cNvSpPr txBox="1"/>
          <p:nvPr/>
        </p:nvSpPr>
        <p:spPr>
          <a:xfrm>
            <a:off x="1101160" y="5373216"/>
            <a:ext cx="224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Two-stage dry volume</a:t>
            </a:r>
          </a:p>
          <a:p>
            <a:pPr algn="ctr"/>
            <a:r>
              <a:rPr lang="de-DE" sz="1600" dirty="0" err="1" smtClean="0"/>
              <a:t>PXD</a:t>
            </a:r>
            <a:r>
              <a:rPr lang="de-DE" sz="1600" dirty="0" smtClean="0"/>
              <a:t> / </a:t>
            </a:r>
            <a:r>
              <a:rPr lang="de-DE" sz="1600" dirty="0" err="1" smtClean="0"/>
              <a:t>SVD</a:t>
            </a:r>
            <a:endParaRPr lang="en-US" sz="1600" dirty="0"/>
          </a:p>
        </p:txBody>
      </p:sp>
      <p:sp>
        <p:nvSpPr>
          <p:cNvPr id="451" name="TextBox 450"/>
          <p:cNvSpPr txBox="1"/>
          <p:nvPr/>
        </p:nvSpPr>
        <p:spPr>
          <a:xfrm>
            <a:off x="6804310" y="1340710"/>
            <a:ext cx="149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Transfer lines</a:t>
            </a:r>
          </a:p>
          <a:p>
            <a:r>
              <a:rPr lang="en-US" sz="1600" dirty="0" smtClean="0"/>
              <a:t>(~ 100 m) </a:t>
            </a:r>
            <a:endParaRPr lang="en-US" sz="1600" dirty="0"/>
          </a:p>
        </p:txBody>
      </p:sp>
      <p:cxnSp>
        <p:nvCxnSpPr>
          <p:cNvPr id="471" name="Straight Connector 470"/>
          <p:cNvCxnSpPr/>
          <p:nvPr/>
        </p:nvCxnSpPr>
        <p:spPr>
          <a:xfrm>
            <a:off x="5328715" y="2628909"/>
            <a:ext cx="0" cy="1351546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/>
        </p:nvCxnSpPr>
        <p:spPr>
          <a:xfrm flipH="1">
            <a:off x="4921935" y="3253863"/>
            <a:ext cx="1" cy="501945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7" name="TextBox 506"/>
          <p:cNvSpPr txBox="1"/>
          <p:nvPr/>
        </p:nvSpPr>
        <p:spPr>
          <a:xfrm>
            <a:off x="4339101" y="1145940"/>
            <a:ext cx="48923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HX036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3595584" y="3128764"/>
            <a:ext cx="32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½”</a:t>
            </a:r>
            <a:endParaRPr lang="en-US" sz="1000" dirty="0"/>
          </a:p>
        </p:txBody>
      </p:sp>
      <p:sp>
        <p:nvSpPr>
          <p:cNvPr id="511" name="TextBox 510"/>
          <p:cNvSpPr txBox="1"/>
          <p:nvPr/>
        </p:nvSpPr>
        <p:spPr>
          <a:xfrm>
            <a:off x="1275711" y="2520239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⅜”</a:t>
            </a:r>
            <a:endParaRPr lang="en-US" sz="1000" dirty="0"/>
          </a:p>
        </p:txBody>
      </p:sp>
      <p:sp>
        <p:nvSpPr>
          <p:cNvPr id="513" name="TextBox 512"/>
          <p:cNvSpPr txBox="1"/>
          <p:nvPr/>
        </p:nvSpPr>
        <p:spPr>
          <a:xfrm>
            <a:off x="2483768" y="1232756"/>
            <a:ext cx="83151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Dummy load (testing only)</a:t>
            </a:r>
            <a:endParaRPr lang="en-US" sz="900" dirty="0"/>
          </a:p>
        </p:txBody>
      </p: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5796170" y="1498835"/>
            <a:ext cx="533400" cy="561975"/>
            <a:chOff x="2112" y="2976"/>
            <a:chExt cx="624" cy="720"/>
          </a:xfrm>
        </p:grpSpPr>
        <p:pic>
          <p:nvPicPr>
            <p:cNvPr id="272" name="Picture 43" descr="radiatio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160" y="3072"/>
              <a:ext cx="528" cy="528"/>
            </a:xfrm>
            <a:prstGeom prst="rect">
              <a:avLst/>
            </a:prstGeom>
            <a:noFill/>
          </p:spPr>
        </p:pic>
        <p:sp>
          <p:nvSpPr>
            <p:cNvPr id="273" name="Line 44"/>
            <p:cNvSpPr>
              <a:spLocks noChangeShapeType="1"/>
            </p:cNvSpPr>
            <p:nvPr/>
          </p:nvSpPr>
          <p:spPr bwMode="auto">
            <a:xfrm>
              <a:off x="2112" y="2976"/>
              <a:ext cx="624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45"/>
            <p:cNvSpPr>
              <a:spLocks noChangeShapeType="1"/>
            </p:cNvSpPr>
            <p:nvPr/>
          </p:nvSpPr>
          <p:spPr bwMode="auto">
            <a:xfrm flipH="1">
              <a:off x="2112" y="2976"/>
              <a:ext cx="624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16" name="Straight Connector 515"/>
          <p:cNvCxnSpPr/>
          <p:nvPr/>
        </p:nvCxnSpPr>
        <p:spPr>
          <a:xfrm>
            <a:off x="3561647" y="2950132"/>
            <a:ext cx="19824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425"/>
          <p:cNvGrpSpPr>
            <a:grpSpLocks noChangeAspect="1"/>
          </p:cNvGrpSpPr>
          <p:nvPr/>
        </p:nvGrpSpPr>
        <p:grpSpPr>
          <a:xfrm>
            <a:off x="4111452" y="1545279"/>
            <a:ext cx="248219" cy="242814"/>
            <a:chOff x="8495989" y="2361270"/>
            <a:chExt cx="310274" cy="303518"/>
          </a:xfrm>
        </p:grpSpPr>
        <p:grpSp>
          <p:nvGrpSpPr>
            <p:cNvPr id="23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effectLst/>
          </p:grpSpPr>
          <p:sp>
            <p:nvSpPr>
              <p:cNvPr id="541" name="Isosceles Triangle 540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Isosceles Triangle 541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9" name="Straight Connector 538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Rectangle 539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425"/>
          <p:cNvGrpSpPr>
            <a:grpSpLocks noChangeAspect="1"/>
          </p:cNvGrpSpPr>
          <p:nvPr/>
        </p:nvGrpSpPr>
        <p:grpSpPr>
          <a:xfrm rot="16200000">
            <a:off x="1104093" y="1363994"/>
            <a:ext cx="248219" cy="242814"/>
            <a:chOff x="8495989" y="2361270"/>
            <a:chExt cx="310274" cy="303518"/>
          </a:xfrm>
        </p:grpSpPr>
        <p:grpSp>
          <p:nvGrpSpPr>
            <p:cNvPr id="29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effectLst/>
          </p:grpSpPr>
          <p:sp>
            <p:nvSpPr>
              <p:cNvPr id="559" name="Isosceles Triangle 558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Isosceles Triangle 559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57" name="Straight Connector 556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8" name="Rectangle 557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0" name="TextBox 589"/>
          <p:cNvSpPr txBox="1"/>
          <p:nvPr/>
        </p:nvSpPr>
        <p:spPr>
          <a:xfrm>
            <a:off x="317295" y="2206605"/>
            <a:ext cx="8579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BD020</a:t>
            </a:r>
          </a:p>
          <a:p>
            <a:r>
              <a:rPr lang="en-US" sz="900" dirty="0" smtClean="0"/>
              <a:t>PT120 / PT320</a:t>
            </a:r>
          </a:p>
          <a:p>
            <a:r>
              <a:rPr lang="en-US" sz="900" dirty="0" smtClean="0"/>
              <a:t>TT120 / TT320</a:t>
            </a:r>
          </a:p>
          <a:p>
            <a:r>
              <a:rPr lang="en-US" sz="900" dirty="0" smtClean="0"/>
              <a:t>TTz20 (DCS)</a:t>
            </a:r>
            <a:endParaRPr lang="en-US" sz="900" dirty="0"/>
          </a:p>
        </p:txBody>
      </p:sp>
      <p:sp>
        <p:nvSpPr>
          <p:cNvPr id="655" name="TextBox 654"/>
          <p:cNvSpPr txBox="1"/>
          <p:nvPr/>
        </p:nvSpPr>
        <p:spPr>
          <a:xfrm>
            <a:off x="3640015" y="1831078"/>
            <a:ext cx="857927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BD036</a:t>
            </a:r>
          </a:p>
          <a:p>
            <a:r>
              <a:rPr lang="en-US" sz="900" dirty="0" smtClean="0"/>
              <a:t>PT136 / PT336</a:t>
            </a:r>
          </a:p>
          <a:p>
            <a:r>
              <a:rPr lang="en-US" sz="900" dirty="0" smtClean="0"/>
              <a:t>TT136 / TT336</a:t>
            </a:r>
          </a:p>
          <a:p>
            <a:r>
              <a:rPr lang="en-US" sz="900" dirty="0" smtClean="0"/>
              <a:t>TTz36 (DCS)</a:t>
            </a:r>
            <a:endParaRPr lang="en-US" sz="900" dirty="0"/>
          </a:p>
        </p:txBody>
      </p:sp>
      <p:sp>
        <p:nvSpPr>
          <p:cNvPr id="659" name="TextBox 658"/>
          <p:cNvSpPr txBox="1"/>
          <p:nvPr/>
        </p:nvSpPr>
        <p:spPr>
          <a:xfrm>
            <a:off x="3836771" y="2698444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MV035</a:t>
            </a:r>
            <a:endParaRPr lang="en-US" sz="900" dirty="0"/>
          </a:p>
        </p:txBody>
      </p:sp>
      <p:sp>
        <p:nvSpPr>
          <p:cNvPr id="660" name="TextBox 659"/>
          <p:cNvSpPr txBox="1"/>
          <p:nvPr/>
        </p:nvSpPr>
        <p:spPr>
          <a:xfrm>
            <a:off x="2519772" y="1814137"/>
            <a:ext cx="486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EH117</a:t>
            </a:r>
          </a:p>
          <a:p>
            <a:r>
              <a:rPr lang="en-US" sz="900" dirty="0" smtClean="0"/>
              <a:t>TT117</a:t>
            </a:r>
          </a:p>
          <a:p>
            <a:r>
              <a:rPr lang="en-US" sz="900" dirty="0" smtClean="0"/>
              <a:t>TS117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5451521" y="2758062"/>
            <a:ext cx="47320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PT510</a:t>
            </a:r>
          </a:p>
        </p:txBody>
      </p:sp>
      <p:cxnSp>
        <p:nvCxnSpPr>
          <p:cNvPr id="694" name="Straight Connector 693"/>
          <p:cNvCxnSpPr/>
          <p:nvPr/>
        </p:nvCxnSpPr>
        <p:spPr>
          <a:xfrm flipH="1" flipV="1">
            <a:off x="6424151" y="2656357"/>
            <a:ext cx="0" cy="15723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/>
          <p:cNvCxnSpPr/>
          <p:nvPr/>
        </p:nvCxnSpPr>
        <p:spPr>
          <a:xfrm>
            <a:off x="4921936" y="3267263"/>
            <a:ext cx="406779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5328715" y="2630705"/>
            <a:ext cx="1751664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1" name="Group 270"/>
          <p:cNvGrpSpPr>
            <a:grpSpLocks noChangeAspect="1"/>
          </p:cNvGrpSpPr>
          <p:nvPr/>
        </p:nvGrpSpPr>
        <p:grpSpPr>
          <a:xfrm>
            <a:off x="6538018" y="2456892"/>
            <a:ext cx="449162" cy="360000"/>
            <a:chOff x="5412814" y="666864"/>
            <a:chExt cx="531142" cy="425707"/>
          </a:xfrm>
        </p:grpSpPr>
        <p:grpSp>
          <p:nvGrpSpPr>
            <p:cNvPr id="742" name="Group 260"/>
            <p:cNvGrpSpPr>
              <a:grpSpLocks noChangeAspect="1"/>
            </p:cNvGrpSpPr>
            <p:nvPr/>
          </p:nvGrpSpPr>
          <p:grpSpPr>
            <a:xfrm rot="16200000">
              <a:off x="5485293" y="663718"/>
              <a:ext cx="425707" cy="432000"/>
              <a:chOff x="7193630" y="1649652"/>
              <a:chExt cx="560763" cy="569052"/>
            </a:xfrm>
          </p:grpSpPr>
          <p:sp>
            <p:nvSpPr>
              <p:cNvPr id="324" name="Oval 323"/>
              <p:cNvSpPr/>
              <p:nvPr/>
            </p:nvSpPr>
            <p:spPr>
              <a:xfrm rot="5400000">
                <a:off x="7189486" y="1653796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7107821" y="1932591"/>
                <a:ext cx="397930" cy="10192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>
                <a:off x="7443805" y="1932328"/>
                <a:ext cx="397930" cy="102446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3" name="TextBox 322"/>
            <p:cNvSpPr txBox="1"/>
            <p:nvPr/>
          </p:nvSpPr>
          <p:spPr>
            <a:xfrm>
              <a:off x="5412814" y="740535"/>
              <a:ext cx="531142" cy="25476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VP512</a:t>
              </a:r>
              <a:endParaRPr lang="en-US" sz="800" dirty="0"/>
            </a:p>
          </p:txBody>
        </p:sp>
      </p:grpSp>
      <p:grpSp>
        <p:nvGrpSpPr>
          <p:cNvPr id="743" name="Group 270"/>
          <p:cNvGrpSpPr>
            <a:grpSpLocks noChangeAspect="1"/>
          </p:cNvGrpSpPr>
          <p:nvPr/>
        </p:nvGrpSpPr>
        <p:grpSpPr>
          <a:xfrm>
            <a:off x="5831743" y="2456892"/>
            <a:ext cx="449162" cy="360000"/>
            <a:chOff x="5412822" y="666864"/>
            <a:chExt cx="531144" cy="425707"/>
          </a:xfrm>
        </p:grpSpPr>
        <p:grpSp>
          <p:nvGrpSpPr>
            <p:cNvPr id="744" name="Group 260"/>
            <p:cNvGrpSpPr>
              <a:grpSpLocks noChangeAspect="1"/>
            </p:cNvGrpSpPr>
            <p:nvPr/>
          </p:nvGrpSpPr>
          <p:grpSpPr>
            <a:xfrm rot="16200000">
              <a:off x="5485293" y="663718"/>
              <a:ext cx="425707" cy="432000"/>
              <a:chOff x="7193630" y="1649652"/>
              <a:chExt cx="560763" cy="569052"/>
            </a:xfrm>
          </p:grpSpPr>
          <p:sp>
            <p:nvSpPr>
              <p:cNvPr id="330" name="Oval 329"/>
              <p:cNvSpPr/>
              <p:nvPr/>
            </p:nvSpPr>
            <p:spPr>
              <a:xfrm rot="5400000">
                <a:off x="7189486" y="1653796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7107821" y="1932591"/>
                <a:ext cx="397930" cy="10192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>
                <a:off x="7443805" y="1932328"/>
                <a:ext cx="397930" cy="102446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9" name="TextBox 328"/>
            <p:cNvSpPr txBox="1"/>
            <p:nvPr/>
          </p:nvSpPr>
          <p:spPr>
            <a:xfrm>
              <a:off x="5412822" y="740535"/>
              <a:ext cx="531144" cy="25476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VP510</a:t>
              </a:r>
              <a:endParaRPr lang="en-US" sz="800" dirty="0"/>
            </a:p>
          </p:txBody>
        </p:sp>
      </p:grpSp>
      <p:grpSp>
        <p:nvGrpSpPr>
          <p:cNvPr id="745" name="Group 250"/>
          <p:cNvGrpSpPr>
            <a:grpSpLocks noChangeAspect="1"/>
          </p:cNvGrpSpPr>
          <p:nvPr/>
        </p:nvGrpSpPr>
        <p:grpSpPr>
          <a:xfrm rot="16200000">
            <a:off x="5138539" y="2807407"/>
            <a:ext cx="248220" cy="274885"/>
            <a:chOff x="8495994" y="2321182"/>
            <a:chExt cx="310275" cy="343606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46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grpFill/>
            <a:effectLst/>
          </p:grpSpPr>
          <p:sp>
            <p:nvSpPr>
              <p:cNvPr id="347" name="Isosceles Triangle 346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Isosceles Triangle 347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5" name="Straight Connector 334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7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  <a:grpFill/>
          </p:grpSpPr>
          <p:sp>
            <p:nvSpPr>
              <p:cNvPr id="341" name="Rectangle 340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2" name="Straight Connector 341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9" name="TextBox 348"/>
          <p:cNvSpPr txBox="1"/>
          <p:nvPr/>
        </p:nvSpPr>
        <p:spPr>
          <a:xfrm>
            <a:off x="5316518" y="3018148"/>
            <a:ext cx="479618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EV508</a:t>
            </a:r>
            <a:endParaRPr lang="en-US" sz="900" dirty="0"/>
          </a:p>
        </p:txBody>
      </p:sp>
      <p:sp>
        <p:nvSpPr>
          <p:cNvPr id="350" name="TextBox 349"/>
          <p:cNvSpPr txBox="1"/>
          <p:nvPr/>
        </p:nvSpPr>
        <p:spPr>
          <a:xfrm>
            <a:off x="4976268" y="3563480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233" name="L-Shape 232"/>
          <p:cNvSpPr/>
          <p:nvPr/>
        </p:nvSpPr>
        <p:spPr>
          <a:xfrm rot="10800000">
            <a:off x="4670181" y="993348"/>
            <a:ext cx="3969650" cy="4026793"/>
          </a:xfrm>
          <a:prstGeom prst="corner">
            <a:avLst>
              <a:gd name="adj1" fmla="val 4111"/>
              <a:gd name="adj2" fmla="val 459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3" name="Straight Connector 262"/>
          <p:cNvCxnSpPr/>
          <p:nvPr/>
        </p:nvCxnSpPr>
        <p:spPr>
          <a:xfrm flipH="1" flipV="1">
            <a:off x="8543837" y="1064939"/>
            <a:ext cx="13888" cy="409606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1284285" y="1064937"/>
            <a:ext cx="727344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7" name="TextBox 586"/>
          <p:cNvSpPr txBox="1"/>
          <p:nvPr/>
        </p:nvSpPr>
        <p:spPr>
          <a:xfrm>
            <a:off x="8639831" y="4674332"/>
            <a:ext cx="48923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HX012</a:t>
            </a:r>
          </a:p>
        </p:txBody>
      </p:sp>
      <p:grpSp>
        <p:nvGrpSpPr>
          <p:cNvPr id="748" name="Group 171"/>
          <p:cNvGrpSpPr>
            <a:grpSpLocks noChangeAspect="1"/>
          </p:cNvGrpSpPr>
          <p:nvPr/>
        </p:nvGrpSpPr>
        <p:grpSpPr>
          <a:xfrm>
            <a:off x="2627784" y="2435290"/>
            <a:ext cx="230413" cy="201622"/>
            <a:chOff x="6912260" y="2204864"/>
            <a:chExt cx="288016" cy="252028"/>
          </a:xfrm>
        </p:grpSpPr>
        <p:sp>
          <p:nvSpPr>
            <p:cNvPr id="117" name="Isosceles Triangle 116"/>
            <p:cNvSpPr/>
            <p:nvPr/>
          </p:nvSpPr>
          <p:spPr>
            <a:xfrm rot="16200000">
              <a:off x="7056276" y="2278720"/>
              <a:ext cx="144000" cy="14400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Isosceles Triangle 117"/>
            <p:cNvSpPr/>
            <p:nvPr/>
          </p:nvSpPr>
          <p:spPr>
            <a:xfrm rot="5400000">
              <a:off x="6912260" y="2276872"/>
              <a:ext cx="144000" cy="14400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5400000" flipH="1" flipV="1">
              <a:off x="6930246" y="2222866"/>
              <a:ext cx="252028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9" name="Group 465"/>
          <p:cNvGrpSpPr/>
          <p:nvPr/>
        </p:nvGrpSpPr>
        <p:grpSpPr>
          <a:xfrm>
            <a:off x="3492654" y="946306"/>
            <a:ext cx="287258" cy="215444"/>
            <a:chOff x="4102904" y="1930013"/>
            <a:chExt cx="287258" cy="215444"/>
          </a:xfrm>
        </p:grpSpPr>
        <p:sp>
          <p:nvSpPr>
            <p:cNvPr id="382" name="Oval 381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4102904" y="1930013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16</a:t>
              </a:r>
              <a:endParaRPr lang="en-US" sz="800" dirty="0"/>
            </a:p>
          </p:txBody>
        </p:sp>
      </p:grpSp>
      <p:cxnSp>
        <p:nvCxnSpPr>
          <p:cNvPr id="393" name="Straight Connector 392"/>
          <p:cNvCxnSpPr/>
          <p:nvPr/>
        </p:nvCxnSpPr>
        <p:spPr>
          <a:xfrm flipH="1" flipV="1">
            <a:off x="2224188" y="1068494"/>
            <a:ext cx="0" cy="14760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0" name="Group 328"/>
          <p:cNvGrpSpPr>
            <a:grpSpLocks noChangeAspect="1"/>
          </p:cNvGrpSpPr>
          <p:nvPr/>
        </p:nvGrpSpPr>
        <p:grpSpPr>
          <a:xfrm rot="5400000">
            <a:off x="2087430" y="1873410"/>
            <a:ext cx="248965" cy="216000"/>
            <a:chOff x="5259598" y="6350639"/>
            <a:chExt cx="302341" cy="262309"/>
          </a:xfrm>
        </p:grpSpPr>
        <p:sp>
          <p:nvSpPr>
            <p:cNvPr id="396" name="Rectangle 395"/>
            <p:cNvSpPr/>
            <p:nvPr/>
          </p:nvSpPr>
          <p:spPr>
            <a:xfrm>
              <a:off x="5259598" y="6350639"/>
              <a:ext cx="302341" cy="262309"/>
            </a:xfrm>
            <a:prstGeom prst="rect">
              <a:avLst/>
            </a:prstGeom>
            <a:solidFill>
              <a:srgbClr val="FFFF9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0" name="Straight Connector 399"/>
            <p:cNvCxnSpPr/>
            <p:nvPr/>
          </p:nvCxnSpPr>
          <p:spPr>
            <a:xfrm>
              <a:off x="5259598" y="6350639"/>
              <a:ext cx="302341" cy="2623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4" name="TextBox 403"/>
          <p:cNvSpPr txBox="1"/>
          <p:nvPr/>
        </p:nvSpPr>
        <p:spPr>
          <a:xfrm>
            <a:off x="1642202" y="1856927"/>
            <a:ext cx="45878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FL017</a:t>
            </a:r>
            <a:endParaRPr lang="en-US" sz="900" dirty="0"/>
          </a:p>
        </p:txBody>
      </p:sp>
      <p:sp>
        <p:nvSpPr>
          <p:cNvPr id="426" name="TextBox 425"/>
          <p:cNvSpPr txBox="1"/>
          <p:nvPr/>
        </p:nvSpPr>
        <p:spPr>
          <a:xfrm>
            <a:off x="1583668" y="1424314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MV017</a:t>
            </a:r>
            <a:endParaRPr lang="en-US" sz="900" dirty="0"/>
          </a:p>
        </p:txBody>
      </p:sp>
      <p:grpSp>
        <p:nvGrpSpPr>
          <p:cNvPr id="753" name="Group 425"/>
          <p:cNvGrpSpPr>
            <a:grpSpLocks noChangeAspect="1"/>
          </p:cNvGrpSpPr>
          <p:nvPr/>
        </p:nvGrpSpPr>
        <p:grpSpPr>
          <a:xfrm rot="16200000">
            <a:off x="2061783" y="1367551"/>
            <a:ext cx="248219" cy="242814"/>
            <a:chOff x="8495989" y="2361270"/>
            <a:chExt cx="310274" cy="303518"/>
          </a:xfrm>
        </p:grpSpPr>
        <p:grpSp>
          <p:nvGrpSpPr>
            <p:cNvPr id="754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effectLst/>
          </p:grpSpPr>
          <p:sp>
            <p:nvSpPr>
              <p:cNvPr id="434" name="Isosceles Triangle 433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Isosceles Triangle 434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30" name="Straight Connector 429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Rectangle 431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3" name="Straight Connector 732"/>
          <p:cNvCxnSpPr/>
          <p:nvPr/>
        </p:nvCxnSpPr>
        <p:spPr>
          <a:xfrm>
            <a:off x="2742997" y="3253863"/>
            <a:ext cx="82520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4" name="Straight Connector 733"/>
          <p:cNvCxnSpPr/>
          <p:nvPr/>
        </p:nvCxnSpPr>
        <p:spPr>
          <a:xfrm flipV="1">
            <a:off x="3167844" y="3267263"/>
            <a:ext cx="0" cy="3420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2" name="TextBox 751"/>
          <p:cNvSpPr txBox="1"/>
          <p:nvPr/>
        </p:nvSpPr>
        <p:spPr>
          <a:xfrm>
            <a:off x="1376685" y="3068950"/>
            <a:ext cx="184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Manifold box 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776" name="Group 757"/>
          <p:cNvGrpSpPr/>
          <p:nvPr/>
        </p:nvGrpSpPr>
        <p:grpSpPr>
          <a:xfrm>
            <a:off x="6280909" y="2523273"/>
            <a:ext cx="287258" cy="215444"/>
            <a:chOff x="4471779" y="2031842"/>
            <a:chExt cx="287258" cy="215444"/>
          </a:xfrm>
        </p:grpSpPr>
        <p:sp>
          <p:nvSpPr>
            <p:cNvPr id="759" name="Oval 758"/>
            <p:cNvSpPr>
              <a:spLocks noChangeAspect="1"/>
            </p:cNvSpPr>
            <p:nvPr/>
          </p:nvSpPr>
          <p:spPr>
            <a:xfrm>
              <a:off x="4536587" y="2065134"/>
              <a:ext cx="150776" cy="14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0" name="TextBox 759"/>
            <p:cNvSpPr txBox="1"/>
            <p:nvPr/>
          </p:nvSpPr>
          <p:spPr>
            <a:xfrm>
              <a:off x="4471779" y="203184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</p:grpSp>
      <p:cxnSp>
        <p:nvCxnSpPr>
          <p:cNvPr id="766" name="Straight Connector 765"/>
          <p:cNvCxnSpPr/>
          <p:nvPr/>
        </p:nvCxnSpPr>
        <p:spPr>
          <a:xfrm flipH="1" flipV="1">
            <a:off x="5688124" y="2655777"/>
            <a:ext cx="0" cy="15723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7" name="Group 766"/>
          <p:cNvGrpSpPr/>
          <p:nvPr/>
        </p:nvGrpSpPr>
        <p:grpSpPr>
          <a:xfrm>
            <a:off x="5544882" y="2522693"/>
            <a:ext cx="287258" cy="215444"/>
            <a:chOff x="4471779" y="2031842"/>
            <a:chExt cx="287258" cy="215444"/>
          </a:xfrm>
        </p:grpSpPr>
        <p:sp>
          <p:nvSpPr>
            <p:cNvPr id="768" name="Oval 767"/>
            <p:cNvSpPr>
              <a:spLocks noChangeAspect="1"/>
            </p:cNvSpPr>
            <p:nvPr/>
          </p:nvSpPr>
          <p:spPr>
            <a:xfrm>
              <a:off x="4536587" y="2065134"/>
              <a:ext cx="150776" cy="14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9" name="TextBox 768"/>
            <p:cNvSpPr txBox="1"/>
            <p:nvPr/>
          </p:nvSpPr>
          <p:spPr>
            <a:xfrm>
              <a:off x="4471779" y="203184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</p:grpSp>
      <p:cxnSp>
        <p:nvCxnSpPr>
          <p:cNvPr id="774" name="Straight Connector 773"/>
          <p:cNvCxnSpPr/>
          <p:nvPr/>
        </p:nvCxnSpPr>
        <p:spPr>
          <a:xfrm flipH="1" flipV="1">
            <a:off x="6424151" y="4008731"/>
            <a:ext cx="0" cy="15723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Connector 774"/>
          <p:cNvCxnSpPr/>
          <p:nvPr/>
        </p:nvCxnSpPr>
        <p:spPr>
          <a:xfrm>
            <a:off x="5328715" y="3983079"/>
            <a:ext cx="1751664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8" name="Group 787"/>
          <p:cNvGrpSpPr/>
          <p:nvPr/>
        </p:nvGrpSpPr>
        <p:grpSpPr>
          <a:xfrm>
            <a:off x="6280909" y="3875647"/>
            <a:ext cx="287258" cy="215444"/>
            <a:chOff x="4471779" y="2031842"/>
            <a:chExt cx="287258" cy="215444"/>
          </a:xfrm>
        </p:grpSpPr>
        <p:sp>
          <p:nvSpPr>
            <p:cNvPr id="789" name="Oval 788"/>
            <p:cNvSpPr>
              <a:spLocks noChangeAspect="1"/>
            </p:cNvSpPr>
            <p:nvPr/>
          </p:nvSpPr>
          <p:spPr>
            <a:xfrm>
              <a:off x="4536587" y="2065134"/>
              <a:ext cx="150776" cy="14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90" name="TextBox 789"/>
            <p:cNvSpPr txBox="1"/>
            <p:nvPr/>
          </p:nvSpPr>
          <p:spPr>
            <a:xfrm>
              <a:off x="4471779" y="203184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</p:grpSp>
      <p:cxnSp>
        <p:nvCxnSpPr>
          <p:cNvPr id="791" name="Straight Connector 790"/>
          <p:cNvCxnSpPr/>
          <p:nvPr/>
        </p:nvCxnSpPr>
        <p:spPr>
          <a:xfrm flipH="1" flipV="1">
            <a:off x="5688124" y="4008151"/>
            <a:ext cx="0" cy="15723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9" name="Group 791"/>
          <p:cNvGrpSpPr/>
          <p:nvPr/>
        </p:nvGrpSpPr>
        <p:grpSpPr>
          <a:xfrm>
            <a:off x="5544882" y="3875067"/>
            <a:ext cx="287258" cy="215444"/>
            <a:chOff x="4471779" y="2031842"/>
            <a:chExt cx="287258" cy="215444"/>
          </a:xfrm>
        </p:grpSpPr>
        <p:sp>
          <p:nvSpPr>
            <p:cNvPr id="793" name="Oval 792"/>
            <p:cNvSpPr>
              <a:spLocks noChangeAspect="1"/>
            </p:cNvSpPr>
            <p:nvPr/>
          </p:nvSpPr>
          <p:spPr>
            <a:xfrm>
              <a:off x="4536587" y="2065134"/>
              <a:ext cx="150776" cy="14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94" name="TextBox 793"/>
            <p:cNvSpPr txBox="1"/>
            <p:nvPr/>
          </p:nvSpPr>
          <p:spPr>
            <a:xfrm>
              <a:off x="4471779" y="203184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</p:grpSp>
      <p:grpSp>
        <p:nvGrpSpPr>
          <p:cNvPr id="780" name="Group 250"/>
          <p:cNvGrpSpPr>
            <a:grpSpLocks noChangeAspect="1"/>
          </p:cNvGrpSpPr>
          <p:nvPr/>
        </p:nvGrpSpPr>
        <p:grpSpPr>
          <a:xfrm rot="16200000">
            <a:off x="5138539" y="3451672"/>
            <a:ext cx="248220" cy="274885"/>
            <a:chOff x="8495994" y="2321182"/>
            <a:chExt cx="310275" cy="343606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81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grpFill/>
            <a:effectLst/>
          </p:grpSpPr>
          <p:sp>
            <p:nvSpPr>
              <p:cNvPr id="801" name="Isosceles Triangle 800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Isosceles Triangle 801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7" name="Straight Connector 796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2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  <a:grpFill/>
          </p:grpSpPr>
          <p:sp>
            <p:nvSpPr>
              <p:cNvPr id="799" name="Rectangle 798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0" name="Straight Connector 799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6" name="Group 812"/>
          <p:cNvGrpSpPr/>
          <p:nvPr/>
        </p:nvGrpSpPr>
        <p:grpSpPr>
          <a:xfrm>
            <a:off x="5026006" y="3159541"/>
            <a:ext cx="287258" cy="215444"/>
            <a:chOff x="4471779" y="2031842"/>
            <a:chExt cx="287258" cy="215444"/>
          </a:xfrm>
        </p:grpSpPr>
        <p:sp>
          <p:nvSpPr>
            <p:cNvPr id="814" name="Oval 813"/>
            <p:cNvSpPr>
              <a:spLocks noChangeAspect="1"/>
            </p:cNvSpPr>
            <p:nvPr/>
          </p:nvSpPr>
          <p:spPr>
            <a:xfrm>
              <a:off x="4536587" y="2065134"/>
              <a:ext cx="150776" cy="144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15" name="TextBox 814"/>
            <p:cNvSpPr txBox="1"/>
            <p:nvPr/>
          </p:nvSpPr>
          <p:spPr>
            <a:xfrm>
              <a:off x="4471779" y="203184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08</a:t>
              </a:r>
              <a:endParaRPr lang="en-US" sz="800" dirty="0"/>
            </a:p>
          </p:txBody>
        </p:sp>
      </p:grpSp>
      <p:sp>
        <p:nvSpPr>
          <p:cNvPr id="816" name="TextBox 815"/>
          <p:cNvSpPr txBox="1"/>
          <p:nvPr/>
        </p:nvSpPr>
        <p:spPr>
          <a:xfrm>
            <a:off x="6210068" y="2775121"/>
            <a:ext cx="47320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PT512</a:t>
            </a:r>
          </a:p>
        </p:txBody>
      </p:sp>
      <p:sp>
        <p:nvSpPr>
          <p:cNvPr id="817" name="TextBox 816"/>
          <p:cNvSpPr txBox="1"/>
          <p:nvPr/>
        </p:nvSpPr>
        <p:spPr>
          <a:xfrm>
            <a:off x="5448609" y="4117213"/>
            <a:ext cx="47320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PT610</a:t>
            </a:r>
          </a:p>
        </p:txBody>
      </p:sp>
      <p:grpSp>
        <p:nvGrpSpPr>
          <p:cNvPr id="787" name="Group 270"/>
          <p:cNvGrpSpPr>
            <a:grpSpLocks noChangeAspect="1"/>
          </p:cNvGrpSpPr>
          <p:nvPr/>
        </p:nvGrpSpPr>
        <p:grpSpPr>
          <a:xfrm>
            <a:off x="6535106" y="3789040"/>
            <a:ext cx="449162" cy="360000"/>
            <a:chOff x="5412814" y="666864"/>
            <a:chExt cx="531142" cy="425707"/>
          </a:xfrm>
        </p:grpSpPr>
        <p:grpSp>
          <p:nvGrpSpPr>
            <p:cNvPr id="788" name="Group 260"/>
            <p:cNvGrpSpPr>
              <a:grpSpLocks noChangeAspect="1"/>
            </p:cNvGrpSpPr>
            <p:nvPr/>
          </p:nvGrpSpPr>
          <p:grpSpPr>
            <a:xfrm rot="16200000">
              <a:off x="5485293" y="663718"/>
              <a:ext cx="425707" cy="432000"/>
              <a:chOff x="7193630" y="1649652"/>
              <a:chExt cx="560763" cy="569052"/>
            </a:xfrm>
          </p:grpSpPr>
          <p:sp>
            <p:nvSpPr>
              <p:cNvPr id="821" name="Oval 820"/>
              <p:cNvSpPr/>
              <p:nvPr/>
            </p:nvSpPr>
            <p:spPr>
              <a:xfrm rot="5400000">
                <a:off x="7189486" y="1653796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2" name="Straight Connector 821"/>
              <p:cNvCxnSpPr/>
              <p:nvPr/>
            </p:nvCxnSpPr>
            <p:spPr>
              <a:xfrm rot="16200000" flipH="1">
                <a:off x="7107821" y="1932591"/>
                <a:ext cx="397930" cy="10192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/>
              <p:cNvCxnSpPr/>
              <p:nvPr/>
            </p:nvCxnSpPr>
            <p:spPr>
              <a:xfrm rot="5400000">
                <a:off x="7443805" y="1932328"/>
                <a:ext cx="397930" cy="102446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0" name="TextBox 819"/>
            <p:cNvSpPr txBox="1"/>
            <p:nvPr/>
          </p:nvSpPr>
          <p:spPr>
            <a:xfrm>
              <a:off x="5412814" y="740535"/>
              <a:ext cx="531142" cy="25476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VP612</a:t>
              </a:r>
              <a:endParaRPr lang="en-US" sz="800" dirty="0"/>
            </a:p>
          </p:txBody>
        </p:sp>
      </p:grpSp>
      <p:grpSp>
        <p:nvGrpSpPr>
          <p:cNvPr id="792" name="Group 270"/>
          <p:cNvGrpSpPr>
            <a:grpSpLocks noChangeAspect="1"/>
          </p:cNvGrpSpPr>
          <p:nvPr/>
        </p:nvGrpSpPr>
        <p:grpSpPr>
          <a:xfrm>
            <a:off x="5828831" y="3789040"/>
            <a:ext cx="449162" cy="360000"/>
            <a:chOff x="5412822" y="666864"/>
            <a:chExt cx="531144" cy="425707"/>
          </a:xfrm>
        </p:grpSpPr>
        <p:grpSp>
          <p:nvGrpSpPr>
            <p:cNvPr id="795" name="Group 260"/>
            <p:cNvGrpSpPr>
              <a:grpSpLocks noChangeAspect="1"/>
            </p:cNvGrpSpPr>
            <p:nvPr/>
          </p:nvGrpSpPr>
          <p:grpSpPr>
            <a:xfrm rot="16200000">
              <a:off x="5485293" y="663718"/>
              <a:ext cx="425707" cy="432000"/>
              <a:chOff x="7193630" y="1649652"/>
              <a:chExt cx="560763" cy="569052"/>
            </a:xfrm>
          </p:grpSpPr>
          <p:sp>
            <p:nvSpPr>
              <p:cNvPr id="827" name="Oval 826"/>
              <p:cNvSpPr/>
              <p:nvPr/>
            </p:nvSpPr>
            <p:spPr>
              <a:xfrm rot="5400000">
                <a:off x="7189486" y="1653796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8" name="Straight Connector 827"/>
              <p:cNvCxnSpPr/>
              <p:nvPr/>
            </p:nvCxnSpPr>
            <p:spPr>
              <a:xfrm rot="16200000" flipH="1">
                <a:off x="7107821" y="1932591"/>
                <a:ext cx="397930" cy="10192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5400000">
                <a:off x="7443805" y="1932328"/>
                <a:ext cx="397930" cy="102446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6" name="TextBox 825"/>
            <p:cNvSpPr txBox="1"/>
            <p:nvPr/>
          </p:nvSpPr>
          <p:spPr>
            <a:xfrm>
              <a:off x="5412822" y="740535"/>
              <a:ext cx="531144" cy="25476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VP610</a:t>
              </a:r>
              <a:endParaRPr lang="en-US" sz="800" dirty="0"/>
            </a:p>
          </p:txBody>
        </p:sp>
      </p:grpSp>
      <p:sp>
        <p:nvSpPr>
          <p:cNvPr id="830" name="TextBox 829"/>
          <p:cNvSpPr txBox="1"/>
          <p:nvPr/>
        </p:nvSpPr>
        <p:spPr>
          <a:xfrm>
            <a:off x="6207156" y="4134272"/>
            <a:ext cx="47320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PT612</a:t>
            </a:r>
          </a:p>
        </p:txBody>
      </p:sp>
      <p:sp>
        <p:nvSpPr>
          <p:cNvPr id="831" name="TextBox 830"/>
          <p:cNvSpPr txBox="1"/>
          <p:nvPr/>
        </p:nvSpPr>
        <p:spPr>
          <a:xfrm>
            <a:off x="5817533" y="2813011"/>
            <a:ext cx="47320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TT510</a:t>
            </a:r>
          </a:p>
        </p:txBody>
      </p:sp>
      <p:sp>
        <p:nvSpPr>
          <p:cNvPr id="832" name="TextBox 831"/>
          <p:cNvSpPr txBox="1"/>
          <p:nvPr/>
        </p:nvSpPr>
        <p:spPr>
          <a:xfrm>
            <a:off x="5832140" y="4149080"/>
            <a:ext cx="47320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TT610</a:t>
            </a:r>
          </a:p>
        </p:txBody>
      </p:sp>
      <p:sp>
        <p:nvSpPr>
          <p:cNvPr id="833" name="TextBox 832"/>
          <p:cNvSpPr txBox="1"/>
          <p:nvPr/>
        </p:nvSpPr>
        <p:spPr>
          <a:xfrm>
            <a:off x="4962406" y="2708920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834" name="TextBox 833"/>
          <p:cNvSpPr txBox="1"/>
          <p:nvPr/>
        </p:nvSpPr>
        <p:spPr>
          <a:xfrm>
            <a:off x="5328715" y="3471275"/>
            <a:ext cx="479618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EV608</a:t>
            </a:r>
            <a:endParaRPr lang="en-US" sz="900" dirty="0"/>
          </a:p>
        </p:txBody>
      </p:sp>
      <p:grpSp>
        <p:nvGrpSpPr>
          <p:cNvPr id="796" name="Group 838"/>
          <p:cNvGrpSpPr/>
          <p:nvPr/>
        </p:nvGrpSpPr>
        <p:grpSpPr>
          <a:xfrm>
            <a:off x="5090814" y="5093522"/>
            <a:ext cx="3898536" cy="1431908"/>
            <a:chOff x="623703" y="1659686"/>
            <a:chExt cx="7741704" cy="2264949"/>
          </a:xfrm>
        </p:grpSpPr>
        <p:grpSp>
          <p:nvGrpSpPr>
            <p:cNvPr id="798" name="Group 13"/>
            <p:cNvGrpSpPr/>
            <p:nvPr/>
          </p:nvGrpSpPr>
          <p:grpSpPr>
            <a:xfrm>
              <a:off x="2064707" y="2043357"/>
              <a:ext cx="6300700" cy="1881278"/>
              <a:chOff x="2195736" y="3059890"/>
              <a:chExt cx="8152135" cy="2448586"/>
            </a:xfrm>
          </p:grpSpPr>
          <p:pic>
            <p:nvPicPr>
              <p:cNvPr id="851" name="Picture 2" descr="\\BEUK\wproject\mt\IBLcool\models\Plaatjes\co2 new picks\FRONT CO2 MODULE 1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8591121" y="3059890"/>
                <a:ext cx="1756750" cy="2439516"/>
              </a:xfrm>
              <a:prstGeom prst="rect">
                <a:avLst/>
              </a:prstGeom>
              <a:noFill/>
            </p:spPr>
          </p:pic>
          <p:sp>
            <p:nvSpPr>
              <p:cNvPr id="852" name="Can 851"/>
              <p:cNvSpPr/>
              <p:nvPr/>
            </p:nvSpPr>
            <p:spPr>
              <a:xfrm>
                <a:off x="5992163" y="3212976"/>
                <a:ext cx="540060" cy="1944216"/>
              </a:xfrm>
              <a:prstGeom prst="can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pic>
            <p:nvPicPr>
              <p:cNvPr id="853" name="Picture 2" descr="\\BEUK\wproject\mt\IBLcool\models\Plaatjes\co2 new picks\FRONT CO2 MODULE 1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195736" y="3068960"/>
                <a:ext cx="1756750" cy="2439516"/>
              </a:xfrm>
              <a:prstGeom prst="rect">
                <a:avLst/>
              </a:prstGeom>
              <a:noFill/>
            </p:spPr>
          </p:pic>
          <p:pic>
            <p:nvPicPr>
              <p:cNvPr id="854" name="Picture 2" descr="\\BEUK\wproject\mt\IBLcool\models\Plaatjes\co2 new picks\FRONT CO2 MODULE 1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952486" y="3068960"/>
                <a:ext cx="1756750" cy="2439516"/>
              </a:xfrm>
              <a:prstGeom prst="rect">
                <a:avLst/>
              </a:prstGeom>
              <a:noFill/>
            </p:spPr>
          </p:pic>
          <p:sp>
            <p:nvSpPr>
              <p:cNvPr id="855" name="Rectangle 854"/>
              <p:cNvSpPr/>
              <p:nvPr/>
            </p:nvSpPr>
            <p:spPr>
              <a:xfrm>
                <a:off x="4067943" y="3140968"/>
                <a:ext cx="1534997" cy="2304256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pic>
            <p:nvPicPr>
              <p:cNvPr id="85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1011" y="3061006"/>
                <a:ext cx="1122363" cy="243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57" name="Picture 2" descr="\\BEUK\wproject\mt\IBLcool\models\Plaatjes\co2 new picks\FRONT CO2 MODULE 1.pn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6834371" y="3068960"/>
                <a:ext cx="1756750" cy="2439516"/>
              </a:xfrm>
              <a:prstGeom prst="rect">
                <a:avLst/>
              </a:prstGeom>
              <a:noFill/>
            </p:spPr>
          </p:pic>
          <p:sp>
            <p:nvSpPr>
              <p:cNvPr id="858" name="Rectangle 857"/>
              <p:cNvSpPr/>
              <p:nvPr/>
            </p:nvSpPr>
            <p:spPr>
              <a:xfrm>
                <a:off x="8706578" y="3140968"/>
                <a:ext cx="1534997" cy="2304256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pic>
          <p:nvPicPr>
            <p:cNvPr id="841" name="Picture 1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 l="65994" t="7982" r="18094" b="8702"/>
            <a:stretch/>
          </p:blipFill>
          <p:spPr bwMode="auto">
            <a:xfrm>
              <a:off x="1357266" y="1688496"/>
              <a:ext cx="678541" cy="2187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" name="Picture 1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 l="65994" t="7982" r="18094" b="8702"/>
            <a:stretch/>
          </p:blipFill>
          <p:spPr bwMode="auto">
            <a:xfrm>
              <a:off x="623703" y="1695225"/>
              <a:ext cx="678541" cy="2187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3" name="Rectangle 842"/>
            <p:cNvSpPr/>
            <p:nvPr/>
          </p:nvSpPr>
          <p:spPr>
            <a:xfrm>
              <a:off x="2064707" y="1706785"/>
              <a:ext cx="6218545" cy="24919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850" name="TextBox 849"/>
            <p:cNvSpPr txBox="1"/>
            <p:nvPr/>
          </p:nvSpPr>
          <p:spPr>
            <a:xfrm>
              <a:off x="3708674" y="1659686"/>
              <a:ext cx="3534651" cy="38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Cables and inter connection pipes </a:t>
              </a:r>
              <a:endParaRPr lang="en-GB" sz="1000" baseline="-25000" dirty="0"/>
            </a:p>
          </p:txBody>
        </p:sp>
      </p:grpSp>
      <p:sp>
        <p:nvSpPr>
          <p:cNvPr id="861" name="Rectangle 26" descr="Granite"/>
          <p:cNvSpPr>
            <a:spLocks noChangeArrowheads="1"/>
          </p:cNvSpPr>
          <p:nvPr/>
        </p:nvSpPr>
        <p:spPr bwMode="auto">
          <a:xfrm flipH="1">
            <a:off x="228142" y="4578532"/>
            <a:ext cx="4665526" cy="58641"/>
          </a:xfrm>
          <a:prstGeom prst="rect">
            <a:avLst/>
          </a:prstGeom>
          <a:blipFill dpi="0" rotWithShape="1">
            <a:blip r:embed="rId7" cstate="screen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862" name="Rectangle 26" descr="Granite"/>
          <p:cNvSpPr>
            <a:spLocks noChangeArrowheads="1"/>
          </p:cNvSpPr>
          <p:nvPr/>
        </p:nvSpPr>
        <p:spPr bwMode="auto">
          <a:xfrm flipH="1">
            <a:off x="4701707" y="4636739"/>
            <a:ext cx="191796" cy="1949932"/>
          </a:xfrm>
          <a:prstGeom prst="rect">
            <a:avLst/>
          </a:prstGeom>
          <a:blipFill dpi="0" rotWithShape="1">
            <a:blip r:embed="rId7" cstate="screen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562" name="TextBox 561"/>
          <p:cNvSpPr txBox="1"/>
          <p:nvPr/>
        </p:nvSpPr>
        <p:spPr>
          <a:xfrm>
            <a:off x="3356563" y="3528813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DN40 vacuum</a:t>
            </a:r>
            <a:endParaRPr lang="en-US" sz="1000" dirty="0"/>
          </a:p>
        </p:txBody>
      </p:sp>
      <p:cxnSp>
        <p:nvCxnSpPr>
          <p:cNvPr id="515" name="Straight Connector 514"/>
          <p:cNvCxnSpPr/>
          <p:nvPr/>
        </p:nvCxnSpPr>
        <p:spPr>
          <a:xfrm>
            <a:off x="798052" y="3267263"/>
            <a:ext cx="4776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/>
          <p:cNvCxnSpPr/>
          <p:nvPr/>
        </p:nvCxnSpPr>
        <p:spPr>
          <a:xfrm flipV="1">
            <a:off x="798051" y="3267264"/>
            <a:ext cx="1" cy="1177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 flipV="1">
            <a:off x="2741186" y="3248980"/>
            <a:ext cx="3048" cy="14401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5" name="TextBox 704"/>
          <p:cNvSpPr txBox="1"/>
          <p:nvPr/>
        </p:nvSpPr>
        <p:spPr>
          <a:xfrm>
            <a:off x="5760466" y="3121513"/>
            <a:ext cx="138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Vacuum system</a:t>
            </a:r>
          </a:p>
        </p:txBody>
      </p:sp>
      <p:sp>
        <p:nvSpPr>
          <p:cNvPr id="706" name="TextBox 705"/>
          <p:cNvSpPr txBox="1"/>
          <p:nvPr/>
        </p:nvSpPr>
        <p:spPr>
          <a:xfrm>
            <a:off x="4498252" y="3192833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DN40</a:t>
            </a:r>
            <a:endParaRPr lang="en-US" sz="1000" dirty="0"/>
          </a:p>
        </p:txBody>
      </p:sp>
      <p:sp>
        <p:nvSpPr>
          <p:cNvPr id="707" name="TextBox 706"/>
          <p:cNvSpPr txBox="1"/>
          <p:nvPr/>
        </p:nvSpPr>
        <p:spPr>
          <a:xfrm>
            <a:off x="843937" y="3069722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¼”</a:t>
            </a:r>
            <a:endParaRPr lang="en-US" sz="1000" dirty="0"/>
          </a:p>
        </p:txBody>
      </p:sp>
      <p:sp>
        <p:nvSpPr>
          <p:cNvPr id="708" name="TextBox 707"/>
          <p:cNvSpPr txBox="1"/>
          <p:nvPr/>
        </p:nvSpPr>
        <p:spPr>
          <a:xfrm>
            <a:off x="2771800" y="3074767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⅜”</a:t>
            </a:r>
            <a:endParaRPr lang="en-US" sz="1000" dirty="0"/>
          </a:p>
        </p:txBody>
      </p:sp>
      <p:sp>
        <p:nvSpPr>
          <p:cNvPr id="709" name="TextBox 708"/>
          <p:cNvSpPr txBox="1"/>
          <p:nvPr/>
        </p:nvSpPr>
        <p:spPr>
          <a:xfrm>
            <a:off x="1936312" y="2246675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¼”</a:t>
            </a:r>
            <a:endParaRPr lang="en-US" sz="1000" dirty="0"/>
          </a:p>
        </p:txBody>
      </p:sp>
      <p:sp>
        <p:nvSpPr>
          <p:cNvPr id="710" name="TextBox 709"/>
          <p:cNvSpPr txBox="1"/>
          <p:nvPr/>
        </p:nvSpPr>
        <p:spPr>
          <a:xfrm>
            <a:off x="3158987" y="1456622"/>
            <a:ext cx="32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½”</a:t>
            </a:r>
            <a:endParaRPr lang="en-US" sz="1000" dirty="0"/>
          </a:p>
        </p:txBody>
      </p:sp>
      <p:cxnSp>
        <p:nvCxnSpPr>
          <p:cNvPr id="726" name="Straight Connector 725"/>
          <p:cNvCxnSpPr/>
          <p:nvPr/>
        </p:nvCxnSpPr>
        <p:spPr>
          <a:xfrm flipH="1">
            <a:off x="3746460" y="2631969"/>
            <a:ext cx="570202" cy="0"/>
          </a:xfrm>
          <a:prstGeom prst="lin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1" name="Group 425"/>
          <p:cNvGrpSpPr>
            <a:grpSpLocks noChangeAspect="1"/>
          </p:cNvGrpSpPr>
          <p:nvPr/>
        </p:nvGrpSpPr>
        <p:grpSpPr>
          <a:xfrm>
            <a:off x="3950731" y="2479509"/>
            <a:ext cx="248219" cy="242814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732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804" name="Isosceles Triangle 803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Isosceles Triangle 806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5" name="Straight Connector 734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3" name="Rectangle 802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3" name="Straight Connector 812"/>
          <p:cNvCxnSpPr/>
          <p:nvPr/>
        </p:nvCxnSpPr>
        <p:spPr>
          <a:xfrm>
            <a:off x="3759896" y="2631969"/>
            <a:ext cx="0" cy="32897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11"/>
          <p:cNvCxnSpPr/>
          <p:nvPr/>
        </p:nvCxnSpPr>
        <p:spPr>
          <a:xfrm flipV="1">
            <a:off x="2195736" y="6029833"/>
            <a:ext cx="250682" cy="2743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11"/>
          <p:cNvCxnSpPr/>
          <p:nvPr/>
        </p:nvCxnSpPr>
        <p:spPr>
          <a:xfrm flipV="1">
            <a:off x="1696522" y="6137163"/>
            <a:ext cx="250682" cy="2743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11"/>
          <p:cNvCxnSpPr/>
          <p:nvPr/>
        </p:nvCxnSpPr>
        <p:spPr>
          <a:xfrm>
            <a:off x="1905033" y="6015646"/>
            <a:ext cx="2741" cy="149087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11"/>
          <p:cNvCxnSpPr/>
          <p:nvPr/>
        </p:nvCxnSpPr>
        <p:spPr>
          <a:xfrm flipV="1">
            <a:off x="2204866" y="6137734"/>
            <a:ext cx="250682" cy="2743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11"/>
          <p:cNvCxnSpPr/>
          <p:nvPr/>
        </p:nvCxnSpPr>
        <p:spPr>
          <a:xfrm>
            <a:off x="2234833" y="6016217"/>
            <a:ext cx="2741" cy="149087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0" name="Picture 43" descr="radiati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5877272"/>
            <a:ext cx="451338" cy="412115"/>
          </a:xfrm>
          <a:prstGeom prst="rect">
            <a:avLst/>
          </a:prstGeom>
          <a:noFill/>
        </p:spPr>
      </p:pic>
      <p:sp>
        <p:nvSpPr>
          <p:cNvPr id="35" name="Textfeld 34"/>
          <p:cNvSpPr txBox="1"/>
          <p:nvPr/>
        </p:nvSpPr>
        <p:spPr>
          <a:xfrm>
            <a:off x="3156765" y="44624"/>
            <a:ext cx="4079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  <a:latin typeface="Arial Rounded MT Bold" pitchFamily="34" charset="0"/>
              </a:rPr>
              <a:t>CO2 System </a:t>
            </a:r>
            <a:r>
              <a:rPr lang="de-DE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Overview</a:t>
            </a:r>
            <a:endParaRPr lang="en-US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413867" y="2782522"/>
            <a:ext cx="115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isolated</a:t>
            </a:r>
            <a:endParaRPr lang="en-US" dirty="0"/>
          </a:p>
        </p:txBody>
      </p:sp>
      <p:sp>
        <p:nvSpPr>
          <p:cNvPr id="37" name="Textfeld 36"/>
          <p:cNvSpPr txBox="1"/>
          <p:nvPr/>
        </p:nvSpPr>
        <p:spPr>
          <a:xfrm>
            <a:off x="1430313" y="4901098"/>
            <a:ext cx="203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</a:t>
            </a:r>
            <a:r>
              <a:rPr lang="de-DE" dirty="0" err="1" smtClean="0"/>
              <a:t>acuum</a:t>
            </a:r>
            <a:r>
              <a:rPr lang="de-DE" dirty="0" smtClean="0"/>
              <a:t> </a:t>
            </a:r>
            <a:r>
              <a:rPr lang="de-DE" dirty="0" err="1" smtClean="0"/>
              <a:t>isol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376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-1" y="6596063"/>
            <a:ext cx="7504267" cy="21167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/>
              <a:t>C. Kiesling, 7th Belle II VXD Workshop, Prague, Jan. 21-23, 2015</a:t>
            </a:r>
            <a:endParaRPr lang="de-DE" sz="1000" dirty="0"/>
          </a:p>
        </p:txBody>
      </p:sp>
      <p:sp>
        <p:nvSpPr>
          <p:cNvPr id="377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615363" y="6638925"/>
            <a:ext cx="528637" cy="174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54615C-216B-4055-9C4E-4186CF5696BA}" type="slidenum">
              <a:rPr lang="de-DE" sz="1000" smtClean="0"/>
              <a:pPr>
                <a:defRPr/>
              </a:pPr>
              <a:t>4</a:t>
            </a:fld>
            <a:endParaRPr lang="de-DE" sz="1000" dirty="0"/>
          </a:p>
        </p:txBody>
      </p:sp>
      <p:sp>
        <p:nvSpPr>
          <p:cNvPr id="41" name="Textfeld 40"/>
          <p:cNvSpPr txBox="1"/>
          <p:nvPr/>
        </p:nvSpPr>
        <p:spPr>
          <a:xfrm>
            <a:off x="6197750" y="5621178"/>
            <a:ext cx="24066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CO2 Plant „</a:t>
            </a:r>
            <a:r>
              <a:rPr lang="de-DE" dirty="0" err="1" smtClean="0"/>
              <a:t>IBBelle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(IBL + Belle)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907845" y="4797190"/>
            <a:ext cx="808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Flex</a:t>
            </a:r>
            <a:br>
              <a:rPr lang="de-DE" dirty="0" smtClean="0"/>
            </a:br>
            <a:r>
              <a:rPr lang="de-DE" dirty="0" err="1" smtClean="0"/>
              <a:t>lines</a:t>
            </a:r>
            <a:endParaRPr lang="de-DE" dirty="0" smtClean="0"/>
          </a:p>
          <a:p>
            <a:r>
              <a:rPr lang="de-DE" dirty="0" smtClean="0"/>
              <a:t>~15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4" name="Straight Connector 1183"/>
          <p:cNvCxnSpPr/>
          <p:nvPr/>
        </p:nvCxnSpPr>
        <p:spPr>
          <a:xfrm>
            <a:off x="5724128" y="5085184"/>
            <a:ext cx="387" cy="153558"/>
          </a:xfrm>
          <a:prstGeom prst="line">
            <a:avLst/>
          </a:prstGeom>
          <a:solidFill>
            <a:srgbClr val="FFFF00"/>
          </a:solidFill>
          <a:ln>
            <a:solidFill>
              <a:srgbClr val="9BBB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6" name="Straight Connector 945"/>
          <p:cNvCxnSpPr/>
          <p:nvPr/>
        </p:nvCxnSpPr>
        <p:spPr>
          <a:xfrm>
            <a:off x="2392879" y="1228740"/>
            <a:ext cx="705902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1" name="Straight Connector 1120"/>
          <p:cNvCxnSpPr/>
          <p:nvPr/>
        </p:nvCxnSpPr>
        <p:spPr>
          <a:xfrm>
            <a:off x="3091063" y="1228740"/>
            <a:ext cx="15436" cy="990133"/>
          </a:xfrm>
          <a:prstGeom prst="lin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7" name="Straight Connector 1086"/>
          <p:cNvCxnSpPr/>
          <p:nvPr/>
        </p:nvCxnSpPr>
        <p:spPr>
          <a:xfrm flipH="1">
            <a:off x="8251425" y="4108760"/>
            <a:ext cx="2322" cy="13429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1" name="Straight Connector 1090"/>
          <p:cNvCxnSpPr/>
          <p:nvPr/>
        </p:nvCxnSpPr>
        <p:spPr>
          <a:xfrm flipH="1">
            <a:off x="8524710" y="2910968"/>
            <a:ext cx="17094" cy="1457850"/>
          </a:xfrm>
          <a:prstGeom prst="lin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7" name="Straight Connector 926"/>
          <p:cNvCxnSpPr/>
          <p:nvPr/>
        </p:nvCxnSpPr>
        <p:spPr>
          <a:xfrm>
            <a:off x="7799605" y="318234"/>
            <a:ext cx="0" cy="13320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/>
          <p:cNvCxnSpPr/>
          <p:nvPr/>
        </p:nvCxnSpPr>
        <p:spPr>
          <a:xfrm>
            <a:off x="5662707" y="4267962"/>
            <a:ext cx="591504" cy="0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9" name="Straight Connector 908"/>
          <p:cNvCxnSpPr/>
          <p:nvPr/>
        </p:nvCxnSpPr>
        <p:spPr>
          <a:xfrm>
            <a:off x="2654805" y="4155219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0" name="Straight Connector 1019"/>
          <p:cNvCxnSpPr/>
          <p:nvPr/>
        </p:nvCxnSpPr>
        <p:spPr>
          <a:xfrm>
            <a:off x="7303090" y="3995748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8" name="Straight Connector 1017"/>
          <p:cNvCxnSpPr/>
          <p:nvPr/>
        </p:nvCxnSpPr>
        <p:spPr>
          <a:xfrm>
            <a:off x="1982176" y="3945235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6" name="Straight Connector 1015"/>
          <p:cNvCxnSpPr/>
          <p:nvPr/>
        </p:nvCxnSpPr>
        <p:spPr>
          <a:xfrm>
            <a:off x="6602856" y="4168925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4" name="Straight Connector 993"/>
          <p:cNvCxnSpPr/>
          <p:nvPr/>
        </p:nvCxnSpPr>
        <p:spPr>
          <a:xfrm rot="5400000">
            <a:off x="7762457" y="5353901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7" name="Straight Connector 876"/>
          <p:cNvCxnSpPr>
            <a:endCxn id="882" idx="0"/>
          </p:cNvCxnSpPr>
          <p:nvPr/>
        </p:nvCxnSpPr>
        <p:spPr>
          <a:xfrm>
            <a:off x="3383023" y="733267"/>
            <a:ext cx="445141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1" name="Straight Connector 790"/>
          <p:cNvCxnSpPr/>
          <p:nvPr/>
        </p:nvCxnSpPr>
        <p:spPr>
          <a:xfrm rot="5400000">
            <a:off x="1471348" y="5358921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Connector 789"/>
          <p:cNvCxnSpPr/>
          <p:nvPr/>
        </p:nvCxnSpPr>
        <p:spPr>
          <a:xfrm>
            <a:off x="1995490" y="2753528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/>
          <p:cNvCxnSpPr/>
          <p:nvPr/>
        </p:nvCxnSpPr>
        <p:spPr>
          <a:xfrm>
            <a:off x="2871988" y="6246739"/>
            <a:ext cx="0" cy="261570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6" name="Straight Connector 905"/>
          <p:cNvCxnSpPr/>
          <p:nvPr/>
        </p:nvCxnSpPr>
        <p:spPr>
          <a:xfrm>
            <a:off x="4506295" y="4644118"/>
            <a:ext cx="1770594" cy="304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7" name="Straight Connector 846"/>
          <p:cNvCxnSpPr/>
          <p:nvPr/>
        </p:nvCxnSpPr>
        <p:spPr>
          <a:xfrm>
            <a:off x="3153267" y="4283976"/>
            <a:ext cx="1866909" cy="0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2" name="Straight Connector 551"/>
          <p:cNvCxnSpPr/>
          <p:nvPr/>
        </p:nvCxnSpPr>
        <p:spPr>
          <a:xfrm>
            <a:off x="3347864" y="5193196"/>
            <a:ext cx="792088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3" name="Straight Connector 552"/>
          <p:cNvCxnSpPr/>
          <p:nvPr/>
        </p:nvCxnSpPr>
        <p:spPr>
          <a:xfrm flipV="1">
            <a:off x="3383868" y="5805264"/>
            <a:ext cx="1008112" cy="1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6867" y="1860270"/>
            <a:ext cx="0" cy="11722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13439" y="3946823"/>
            <a:ext cx="3202836" cy="132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63170" y="272955"/>
            <a:ext cx="636" cy="417555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75703" y="3044095"/>
            <a:ext cx="367648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89461" y="5512661"/>
            <a:ext cx="0" cy="7256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87435" y="4346684"/>
            <a:ext cx="26352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63469" y="1981100"/>
            <a:ext cx="12234" cy="2365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n 14"/>
          <p:cNvSpPr/>
          <p:nvPr/>
        </p:nvSpPr>
        <p:spPr>
          <a:xfrm>
            <a:off x="4398722" y="888226"/>
            <a:ext cx="616741" cy="1492814"/>
          </a:xfrm>
          <a:prstGeom prst="can">
            <a:avLst/>
          </a:prstGeom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62718" y="2069640"/>
            <a:ext cx="63417" cy="44192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9086" y="815901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AC042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879812" y="4725144"/>
            <a:ext cx="0" cy="43204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879812" y="4725144"/>
            <a:ext cx="216024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64714" y="4442422"/>
            <a:ext cx="100212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74452" y="4118419"/>
            <a:ext cx="4271" cy="13273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18530" y="5625068"/>
            <a:ext cx="465192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LP101</a:t>
            </a:r>
            <a:endParaRPr lang="en-US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3397840" y="3255253"/>
            <a:ext cx="391322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vent</a:t>
            </a:r>
            <a:endParaRPr lang="en-US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5748308" y="3224319"/>
            <a:ext cx="605755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evacuate</a:t>
            </a:r>
            <a:endParaRPr lang="en-US" sz="900" dirty="0"/>
          </a:p>
        </p:txBody>
      </p:sp>
      <p:grpSp>
        <p:nvGrpSpPr>
          <p:cNvPr id="45" name="Group 465"/>
          <p:cNvGrpSpPr/>
          <p:nvPr/>
        </p:nvGrpSpPr>
        <p:grpSpPr>
          <a:xfrm>
            <a:off x="2038478" y="3827119"/>
            <a:ext cx="236663" cy="215444"/>
            <a:chOff x="4116552" y="1918138"/>
            <a:chExt cx="236663" cy="215444"/>
          </a:xfrm>
        </p:grpSpPr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16552" y="1918138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</p:grpSp>
      <p:grpSp>
        <p:nvGrpSpPr>
          <p:cNvPr id="48" name="Group 469"/>
          <p:cNvGrpSpPr/>
          <p:nvPr/>
        </p:nvGrpSpPr>
        <p:grpSpPr>
          <a:xfrm>
            <a:off x="2043039" y="2629689"/>
            <a:ext cx="236663" cy="215444"/>
            <a:chOff x="4116552" y="1918138"/>
            <a:chExt cx="236663" cy="215444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16552" y="1918138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8</a:t>
              </a:r>
              <a:endParaRPr lang="en-US" sz="800" dirty="0"/>
            </a:p>
          </p:txBody>
        </p:sp>
      </p:grpSp>
      <p:grpSp>
        <p:nvGrpSpPr>
          <p:cNvPr id="75" name="Group 322"/>
          <p:cNvGrpSpPr/>
          <p:nvPr/>
        </p:nvGrpSpPr>
        <p:grpSpPr>
          <a:xfrm>
            <a:off x="1462687" y="4186182"/>
            <a:ext cx="469431" cy="504000"/>
            <a:chOff x="1600422" y="4255331"/>
            <a:chExt cx="469431" cy="504000"/>
          </a:xfrm>
        </p:grpSpPr>
        <p:grpSp>
          <p:nvGrpSpPr>
            <p:cNvPr id="76" name="Group 299"/>
            <p:cNvGrpSpPr>
              <a:grpSpLocks noChangeAspect="1"/>
            </p:cNvGrpSpPr>
            <p:nvPr/>
          </p:nvGrpSpPr>
          <p:grpSpPr>
            <a:xfrm>
              <a:off x="1639631" y="4255331"/>
              <a:ext cx="374629" cy="504000"/>
              <a:chOff x="3556289" y="2029979"/>
              <a:chExt cx="1800000" cy="2421591"/>
            </a:xfrm>
          </p:grpSpPr>
          <p:sp>
            <p:nvSpPr>
              <p:cNvPr id="78" name="Oval 77"/>
              <p:cNvSpPr/>
              <p:nvPr/>
            </p:nvSpPr>
            <p:spPr>
              <a:xfrm rot="5400000">
                <a:off x="3556289" y="2334915"/>
                <a:ext cx="1800000" cy="1800000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13"/>
              <p:cNvGrpSpPr/>
              <p:nvPr/>
            </p:nvGrpSpPr>
            <p:grpSpPr>
              <a:xfrm>
                <a:off x="3809054" y="3597363"/>
                <a:ext cx="1312007" cy="854207"/>
                <a:chOff x="3810144" y="1092936"/>
                <a:chExt cx="1312007" cy="854207"/>
              </a:xfrm>
            </p:grpSpPr>
            <p:sp>
              <p:nvSpPr>
                <p:cNvPr id="83" name="Arc 82"/>
                <p:cNvSpPr/>
                <p:nvPr/>
              </p:nvSpPr>
              <p:spPr>
                <a:xfrm>
                  <a:off x="3810144" y="1092936"/>
                  <a:ext cx="1311462" cy="853673"/>
                </a:xfrm>
                <a:prstGeom prst="arc">
                  <a:avLst>
                    <a:gd name="adj1" fmla="val 16200000"/>
                    <a:gd name="adj2" fmla="val 20905757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Arc 83"/>
                <p:cNvSpPr/>
                <p:nvPr/>
              </p:nvSpPr>
              <p:spPr>
                <a:xfrm flipH="1">
                  <a:off x="3810689" y="1093470"/>
                  <a:ext cx="1311462" cy="853673"/>
                </a:xfrm>
                <a:prstGeom prst="arc">
                  <a:avLst>
                    <a:gd name="adj1" fmla="val 16200000"/>
                    <a:gd name="adj2" fmla="val 20905757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4"/>
              <p:cNvGrpSpPr/>
              <p:nvPr/>
            </p:nvGrpSpPr>
            <p:grpSpPr>
              <a:xfrm flipV="1">
                <a:off x="3809599" y="2029979"/>
                <a:ext cx="1312007" cy="854207"/>
                <a:chOff x="3810144" y="1092936"/>
                <a:chExt cx="1312007" cy="854207"/>
              </a:xfrm>
            </p:grpSpPr>
            <p:sp>
              <p:nvSpPr>
                <p:cNvPr id="81" name="Arc 80"/>
                <p:cNvSpPr/>
                <p:nvPr/>
              </p:nvSpPr>
              <p:spPr>
                <a:xfrm>
                  <a:off x="3810144" y="1092936"/>
                  <a:ext cx="1311462" cy="853673"/>
                </a:xfrm>
                <a:prstGeom prst="arc">
                  <a:avLst>
                    <a:gd name="adj1" fmla="val 16200000"/>
                    <a:gd name="adj2" fmla="val 20905757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Arc 81"/>
                <p:cNvSpPr/>
                <p:nvPr/>
              </p:nvSpPr>
              <p:spPr>
                <a:xfrm flipH="1">
                  <a:off x="3810689" y="1093470"/>
                  <a:ext cx="1311462" cy="853673"/>
                </a:xfrm>
                <a:prstGeom prst="arc">
                  <a:avLst>
                    <a:gd name="adj1" fmla="val 16200000"/>
                    <a:gd name="adj2" fmla="val 20905757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1600422" y="4381538"/>
              <a:ext cx="469431" cy="2308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FT106</a:t>
              </a:r>
              <a:endParaRPr lang="en-US" sz="900" dirty="0"/>
            </a:p>
          </p:txBody>
        </p:sp>
      </p:grpSp>
      <p:grpSp>
        <p:nvGrpSpPr>
          <p:cNvPr id="85" name="Group 328"/>
          <p:cNvGrpSpPr>
            <a:grpSpLocks noChangeAspect="1"/>
          </p:cNvGrpSpPr>
          <p:nvPr/>
        </p:nvGrpSpPr>
        <p:grpSpPr>
          <a:xfrm rot="5400000">
            <a:off x="1081179" y="4809201"/>
            <a:ext cx="199172" cy="172800"/>
            <a:chOff x="5259598" y="6350639"/>
            <a:chExt cx="302341" cy="262309"/>
          </a:xfrm>
        </p:grpSpPr>
        <p:sp>
          <p:nvSpPr>
            <p:cNvPr id="86" name="Rectangle 85"/>
            <p:cNvSpPr/>
            <p:nvPr/>
          </p:nvSpPr>
          <p:spPr>
            <a:xfrm>
              <a:off x="5259598" y="6350639"/>
              <a:ext cx="302341" cy="262309"/>
            </a:xfrm>
            <a:prstGeom prst="rect">
              <a:avLst/>
            </a:prstGeom>
            <a:solidFill>
              <a:srgbClr val="FFFF9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259598" y="6350639"/>
              <a:ext cx="302341" cy="2623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96105" y="4796015"/>
            <a:ext cx="46171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FL104</a:t>
            </a:r>
            <a:endParaRPr lang="en-US" sz="900" dirty="0"/>
          </a:p>
        </p:txBody>
      </p:sp>
      <p:sp>
        <p:nvSpPr>
          <p:cNvPr id="100" name="TextBox 99"/>
          <p:cNvSpPr txBox="1"/>
          <p:nvPr/>
        </p:nvSpPr>
        <p:spPr>
          <a:xfrm>
            <a:off x="1874811" y="2286933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⅜”</a:t>
            </a:r>
            <a:endParaRPr lang="en-US" sz="1000" dirty="0"/>
          </a:p>
        </p:txBody>
      </p:sp>
      <p:sp>
        <p:nvSpPr>
          <p:cNvPr id="135" name="Rectangle 134"/>
          <p:cNvSpPr/>
          <p:nvPr/>
        </p:nvSpPr>
        <p:spPr>
          <a:xfrm>
            <a:off x="2132096" y="3082791"/>
            <a:ext cx="63417" cy="51165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2006473" y="3390861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588494" y="3130097"/>
            <a:ext cx="486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EH106</a:t>
            </a:r>
          </a:p>
          <a:p>
            <a:r>
              <a:rPr lang="en-US" sz="900" dirty="0" smtClean="0"/>
              <a:t>TT106</a:t>
            </a:r>
          </a:p>
          <a:p>
            <a:r>
              <a:rPr lang="en-US" sz="900" dirty="0" smtClean="0"/>
              <a:t>TS106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431540" y="5901619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EH101 / EH102 / EH103</a:t>
            </a:r>
          </a:p>
          <a:p>
            <a:r>
              <a:rPr lang="en-US" sz="900" dirty="0" smtClean="0"/>
              <a:t>TT101 / TT102 / TT103</a:t>
            </a:r>
          </a:p>
          <a:p>
            <a:r>
              <a:rPr lang="en-US" sz="900" dirty="0" smtClean="0"/>
              <a:t>TS101 / TS102 / TS103</a:t>
            </a:r>
          </a:p>
          <a:p>
            <a:r>
              <a:rPr lang="en-US" sz="900" dirty="0" smtClean="0"/>
              <a:t>PT101 </a:t>
            </a:r>
            <a:r>
              <a:rPr lang="en-US" sz="900" dirty="0"/>
              <a:t>/ </a:t>
            </a:r>
            <a:r>
              <a:rPr lang="en-US" sz="900" dirty="0" smtClean="0"/>
              <a:t>PT102 </a:t>
            </a:r>
            <a:r>
              <a:rPr lang="en-US" sz="900" dirty="0"/>
              <a:t>/ </a:t>
            </a:r>
            <a:r>
              <a:rPr lang="en-US" sz="900" dirty="0" smtClean="0"/>
              <a:t>PT103</a:t>
            </a:r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</p:txBody>
      </p:sp>
      <p:cxnSp>
        <p:nvCxnSpPr>
          <p:cNvPr id="217" name="Straight Connector 216"/>
          <p:cNvCxnSpPr/>
          <p:nvPr/>
        </p:nvCxnSpPr>
        <p:spPr>
          <a:xfrm flipV="1">
            <a:off x="1819403" y="6229313"/>
            <a:ext cx="1470058" cy="30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 flipH="1">
            <a:off x="1808072" y="5445362"/>
            <a:ext cx="5167" cy="7928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>
            <a:off x="2591780" y="5301208"/>
            <a:ext cx="48923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HX150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539552" y="1772816"/>
            <a:ext cx="113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ystem A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4243661" y="50338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LT142</a:t>
            </a:r>
          </a:p>
          <a:p>
            <a:r>
              <a:rPr lang="en-US" sz="900" dirty="0" smtClean="0"/>
              <a:t>LT342</a:t>
            </a:r>
            <a:endParaRPr lang="en-US" sz="900" dirty="0"/>
          </a:p>
        </p:txBody>
      </p:sp>
      <p:grpSp>
        <p:nvGrpSpPr>
          <p:cNvPr id="308" name="Group 427"/>
          <p:cNvGrpSpPr/>
          <p:nvPr/>
        </p:nvGrpSpPr>
        <p:grpSpPr>
          <a:xfrm rot="10800000">
            <a:off x="3044024" y="4229931"/>
            <a:ext cx="180949" cy="541467"/>
            <a:chOff x="4509768" y="4300959"/>
            <a:chExt cx="371455" cy="1088543"/>
          </a:xfrm>
        </p:grpSpPr>
        <p:sp>
          <p:nvSpPr>
            <p:cNvPr id="309" name="Rectangle 308"/>
            <p:cNvSpPr/>
            <p:nvPr/>
          </p:nvSpPr>
          <p:spPr>
            <a:xfrm>
              <a:off x="4518349" y="4300959"/>
              <a:ext cx="362874" cy="10885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ight Triangle 309"/>
            <p:cNvSpPr/>
            <p:nvPr/>
          </p:nvSpPr>
          <p:spPr>
            <a:xfrm>
              <a:off x="4509768" y="4300959"/>
              <a:ext cx="362874" cy="1088543"/>
            </a:xfrm>
            <a:prstGeom prst="rtTriangl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0" name="Straight Connector 329"/>
          <p:cNvCxnSpPr/>
          <p:nvPr/>
        </p:nvCxnSpPr>
        <p:spPr>
          <a:xfrm>
            <a:off x="1187624" y="5445224"/>
            <a:ext cx="1340849" cy="1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flipH="1">
            <a:off x="2167861" y="5446058"/>
            <a:ext cx="5167" cy="7928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H="1">
            <a:off x="2523306" y="5434045"/>
            <a:ext cx="5167" cy="7928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6" name="Group 325"/>
          <p:cNvGrpSpPr/>
          <p:nvPr/>
        </p:nvGrpSpPr>
        <p:grpSpPr>
          <a:xfrm>
            <a:off x="1632214" y="5676942"/>
            <a:ext cx="1067830" cy="340732"/>
            <a:chOff x="6019832" y="2013332"/>
            <a:chExt cx="1727673" cy="592156"/>
          </a:xfrm>
        </p:grpSpPr>
        <p:sp>
          <p:nvSpPr>
            <p:cNvPr id="301" name="Rectangle 300"/>
            <p:cNvSpPr/>
            <p:nvPr/>
          </p:nvSpPr>
          <p:spPr>
            <a:xfrm rot="16200000">
              <a:off x="6275445" y="2332406"/>
              <a:ext cx="71164" cy="4728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2" name="Group 226"/>
            <p:cNvGrpSpPr/>
            <p:nvPr/>
          </p:nvGrpSpPr>
          <p:grpSpPr>
            <a:xfrm rot="5400000">
              <a:off x="6023976" y="2010267"/>
              <a:ext cx="560763" cy="569052"/>
              <a:chOff x="3030230" y="5607117"/>
              <a:chExt cx="560763" cy="569052"/>
            </a:xfrm>
          </p:grpSpPr>
          <p:sp>
            <p:nvSpPr>
              <p:cNvPr id="303" name="Oval 302"/>
              <p:cNvSpPr/>
              <p:nvPr/>
            </p:nvSpPr>
            <p:spPr>
              <a:xfrm rot="5400000">
                <a:off x="3026086" y="5611261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5" name="Straight Connector 304"/>
              <p:cNvCxnSpPr>
                <a:stCxn id="303" idx="4"/>
                <a:endCxn id="303" idx="1"/>
              </p:cNvCxnSpPr>
              <p:nvPr/>
            </p:nvCxnSpPr>
            <p:spPr>
              <a:xfrm rot="10800000" flipH="1">
                <a:off x="3030230" y="569045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stCxn id="303" idx="7"/>
                <a:endCxn id="303" idx="4"/>
              </p:cNvCxnSpPr>
              <p:nvPr/>
            </p:nvCxnSpPr>
            <p:spPr>
              <a:xfrm flipH="1" flipV="1">
                <a:off x="3030231" y="589164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Rectangle 313"/>
            <p:cNvSpPr/>
            <p:nvPr/>
          </p:nvSpPr>
          <p:spPr>
            <a:xfrm rot="16200000">
              <a:off x="6857559" y="2333484"/>
              <a:ext cx="71164" cy="4728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5" name="Group 226"/>
            <p:cNvGrpSpPr/>
            <p:nvPr/>
          </p:nvGrpSpPr>
          <p:grpSpPr>
            <a:xfrm rot="5400000">
              <a:off x="6606090" y="2011345"/>
              <a:ext cx="560763" cy="569052"/>
              <a:chOff x="3030230" y="5607117"/>
              <a:chExt cx="560763" cy="569052"/>
            </a:xfrm>
          </p:grpSpPr>
          <p:sp>
            <p:nvSpPr>
              <p:cNvPr id="316" name="Oval 315"/>
              <p:cNvSpPr/>
              <p:nvPr/>
            </p:nvSpPr>
            <p:spPr>
              <a:xfrm rot="5400000">
                <a:off x="3026086" y="5611261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8" name="Straight Connector 317"/>
              <p:cNvCxnSpPr>
                <a:stCxn id="316" idx="4"/>
                <a:endCxn id="316" idx="1"/>
              </p:cNvCxnSpPr>
              <p:nvPr/>
            </p:nvCxnSpPr>
            <p:spPr>
              <a:xfrm rot="10800000" flipH="1">
                <a:off x="3030230" y="569045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>
                <a:stCxn id="316" idx="7"/>
                <a:endCxn id="316" idx="4"/>
              </p:cNvCxnSpPr>
              <p:nvPr/>
            </p:nvCxnSpPr>
            <p:spPr>
              <a:xfrm flipH="1" flipV="1">
                <a:off x="3030231" y="589164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0" name="Rectangle 319"/>
            <p:cNvSpPr/>
            <p:nvPr/>
          </p:nvSpPr>
          <p:spPr>
            <a:xfrm rot="16200000">
              <a:off x="7434066" y="2331327"/>
              <a:ext cx="71164" cy="4728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1" name="Group 226"/>
            <p:cNvGrpSpPr/>
            <p:nvPr/>
          </p:nvGrpSpPr>
          <p:grpSpPr>
            <a:xfrm rot="5400000">
              <a:off x="7182597" y="2009188"/>
              <a:ext cx="560763" cy="569052"/>
              <a:chOff x="3030230" y="5607117"/>
              <a:chExt cx="560763" cy="569052"/>
            </a:xfrm>
          </p:grpSpPr>
          <p:sp>
            <p:nvSpPr>
              <p:cNvPr id="322" name="Oval 321"/>
              <p:cNvSpPr/>
              <p:nvPr/>
            </p:nvSpPr>
            <p:spPr>
              <a:xfrm rot="5400000">
                <a:off x="3026086" y="5611261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4" name="Straight Connector 323"/>
              <p:cNvCxnSpPr>
                <a:stCxn id="322" idx="4"/>
                <a:endCxn id="322" idx="1"/>
              </p:cNvCxnSpPr>
              <p:nvPr/>
            </p:nvCxnSpPr>
            <p:spPr>
              <a:xfrm rot="10800000" flipH="1">
                <a:off x="3030230" y="569045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322" idx="7"/>
                <a:endCxn id="322" idx="4"/>
              </p:cNvCxnSpPr>
              <p:nvPr/>
            </p:nvCxnSpPr>
            <p:spPr>
              <a:xfrm flipH="1" flipV="1">
                <a:off x="3030231" y="589164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1" name="Group 596"/>
          <p:cNvGrpSpPr/>
          <p:nvPr/>
        </p:nvGrpSpPr>
        <p:grpSpPr>
          <a:xfrm flipH="1">
            <a:off x="4361293" y="1090828"/>
            <a:ext cx="273600" cy="826185"/>
            <a:chOff x="4924409" y="5819963"/>
            <a:chExt cx="437319" cy="893464"/>
          </a:xfrm>
        </p:grpSpPr>
        <p:grpSp>
          <p:nvGrpSpPr>
            <p:cNvPr id="342" name="Group 232"/>
            <p:cNvGrpSpPr/>
            <p:nvPr/>
          </p:nvGrpSpPr>
          <p:grpSpPr>
            <a:xfrm rot="10800000">
              <a:off x="4924410" y="6163594"/>
              <a:ext cx="278293" cy="206178"/>
              <a:chOff x="7236296" y="1412776"/>
              <a:chExt cx="252028" cy="108012"/>
            </a:xfrm>
          </p:grpSpPr>
          <p:sp>
            <p:nvSpPr>
              <p:cNvPr id="411" name="Arc 410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Arc 411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Arc 412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Arc 413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3" name="Group 237"/>
            <p:cNvGrpSpPr/>
            <p:nvPr/>
          </p:nvGrpSpPr>
          <p:grpSpPr>
            <a:xfrm rot="10800000">
              <a:off x="4924410" y="6163594"/>
              <a:ext cx="278293" cy="206178"/>
              <a:chOff x="7236296" y="1412776"/>
              <a:chExt cx="252028" cy="108012"/>
            </a:xfrm>
          </p:grpSpPr>
          <p:sp>
            <p:nvSpPr>
              <p:cNvPr id="407" name="Arc 406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Arc 407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Arc 408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Arc 409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4" name="Group 242"/>
            <p:cNvGrpSpPr/>
            <p:nvPr/>
          </p:nvGrpSpPr>
          <p:grpSpPr>
            <a:xfrm rot="10800000">
              <a:off x="4924410" y="6094867"/>
              <a:ext cx="278293" cy="206178"/>
              <a:chOff x="7236296" y="1412776"/>
              <a:chExt cx="252028" cy="108012"/>
            </a:xfrm>
          </p:grpSpPr>
          <p:sp>
            <p:nvSpPr>
              <p:cNvPr id="403" name="Arc 402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Arc 403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Arc 404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Arc 405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5" name="Group 247"/>
            <p:cNvGrpSpPr/>
            <p:nvPr/>
          </p:nvGrpSpPr>
          <p:grpSpPr>
            <a:xfrm rot="10800000">
              <a:off x="4924410" y="6026141"/>
              <a:ext cx="278293" cy="206178"/>
              <a:chOff x="7236296" y="1412776"/>
              <a:chExt cx="252028" cy="108012"/>
            </a:xfrm>
          </p:grpSpPr>
          <p:sp>
            <p:nvSpPr>
              <p:cNvPr id="399" name="Arc 398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Arc 399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Arc 400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Arc 401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6" name="Group 252"/>
            <p:cNvGrpSpPr/>
            <p:nvPr/>
          </p:nvGrpSpPr>
          <p:grpSpPr>
            <a:xfrm rot="10800000">
              <a:off x="4924410" y="5957415"/>
              <a:ext cx="278293" cy="206178"/>
              <a:chOff x="7236296" y="1412776"/>
              <a:chExt cx="252028" cy="108012"/>
            </a:xfrm>
          </p:grpSpPr>
          <p:sp>
            <p:nvSpPr>
              <p:cNvPr id="395" name="Arc 394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Arc 395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Arc 396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Arc 397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7" name="Group 257"/>
            <p:cNvGrpSpPr/>
            <p:nvPr/>
          </p:nvGrpSpPr>
          <p:grpSpPr>
            <a:xfrm rot="10800000">
              <a:off x="4924410" y="5957415"/>
              <a:ext cx="278293" cy="206178"/>
              <a:chOff x="7236296" y="1412776"/>
              <a:chExt cx="252028" cy="108012"/>
            </a:xfrm>
          </p:grpSpPr>
          <p:sp>
            <p:nvSpPr>
              <p:cNvPr id="391" name="Arc 390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Arc 391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Arc 392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Arc 393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8" name="Group 262"/>
            <p:cNvGrpSpPr/>
            <p:nvPr/>
          </p:nvGrpSpPr>
          <p:grpSpPr>
            <a:xfrm rot="10800000">
              <a:off x="4924410" y="5888689"/>
              <a:ext cx="278293" cy="206178"/>
              <a:chOff x="7236296" y="1412776"/>
              <a:chExt cx="252028" cy="108012"/>
            </a:xfrm>
          </p:grpSpPr>
          <p:sp>
            <p:nvSpPr>
              <p:cNvPr id="387" name="Arc 386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Arc 387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Arc 388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Arc 389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9" name="Arc 348"/>
            <p:cNvSpPr/>
            <p:nvPr/>
          </p:nvSpPr>
          <p:spPr>
            <a:xfrm rot="10800000">
              <a:off x="4924410" y="5819963"/>
              <a:ext cx="278293" cy="206178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Arc 349"/>
            <p:cNvSpPr/>
            <p:nvPr/>
          </p:nvSpPr>
          <p:spPr>
            <a:xfrm rot="10800000" flipH="1">
              <a:off x="4924410" y="5888689"/>
              <a:ext cx="278293" cy="137452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Arc 350"/>
            <p:cNvSpPr/>
            <p:nvPr/>
          </p:nvSpPr>
          <p:spPr>
            <a:xfrm flipH="1">
              <a:off x="4924410" y="5819963"/>
              <a:ext cx="278293" cy="206178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352" name="Straight Connector 351"/>
            <p:cNvCxnSpPr>
              <a:stCxn id="351" idx="0"/>
            </p:cNvCxnSpPr>
            <p:nvPr/>
          </p:nvCxnSpPr>
          <p:spPr>
            <a:xfrm>
              <a:off x="5063557" y="5819993"/>
              <a:ext cx="298171" cy="0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Arc 352"/>
            <p:cNvSpPr/>
            <p:nvPr/>
          </p:nvSpPr>
          <p:spPr>
            <a:xfrm rot="10800000">
              <a:off x="4924409" y="6507225"/>
              <a:ext cx="278293" cy="206178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Arc 353"/>
            <p:cNvSpPr/>
            <p:nvPr/>
          </p:nvSpPr>
          <p:spPr>
            <a:xfrm>
              <a:off x="4924409" y="6507225"/>
              <a:ext cx="278293" cy="137452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Arc 354"/>
            <p:cNvSpPr/>
            <p:nvPr/>
          </p:nvSpPr>
          <p:spPr>
            <a:xfrm flipH="1">
              <a:off x="4924409" y="6507225"/>
              <a:ext cx="278293" cy="206178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56" name="Group 232"/>
            <p:cNvGrpSpPr/>
            <p:nvPr/>
          </p:nvGrpSpPr>
          <p:grpSpPr>
            <a:xfrm rot="10800000">
              <a:off x="4924409" y="6438499"/>
              <a:ext cx="278293" cy="206178"/>
              <a:chOff x="7236296" y="1412776"/>
              <a:chExt cx="252028" cy="108012"/>
            </a:xfrm>
          </p:grpSpPr>
          <p:sp>
            <p:nvSpPr>
              <p:cNvPr id="383" name="Arc 382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Arc 383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Arc 384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Arc 385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7" name="Group 237"/>
            <p:cNvGrpSpPr/>
            <p:nvPr/>
          </p:nvGrpSpPr>
          <p:grpSpPr>
            <a:xfrm rot="10800000">
              <a:off x="4924409" y="6438499"/>
              <a:ext cx="278293" cy="206178"/>
              <a:chOff x="7236296" y="1412776"/>
              <a:chExt cx="252028" cy="108012"/>
            </a:xfrm>
          </p:grpSpPr>
          <p:sp>
            <p:nvSpPr>
              <p:cNvPr id="379" name="Arc 378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Arc 379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Arc 380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Arc 381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8" name="Group 242"/>
            <p:cNvGrpSpPr/>
            <p:nvPr/>
          </p:nvGrpSpPr>
          <p:grpSpPr>
            <a:xfrm rot="10800000">
              <a:off x="4924409" y="6369772"/>
              <a:ext cx="278293" cy="206178"/>
              <a:chOff x="7236296" y="1412776"/>
              <a:chExt cx="252028" cy="108012"/>
            </a:xfrm>
          </p:grpSpPr>
          <p:sp>
            <p:nvSpPr>
              <p:cNvPr id="375" name="Arc 374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Arc 375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Arc 376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Arc 377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9" name="Group 247"/>
            <p:cNvGrpSpPr/>
            <p:nvPr/>
          </p:nvGrpSpPr>
          <p:grpSpPr>
            <a:xfrm rot="10800000">
              <a:off x="4924409" y="6301046"/>
              <a:ext cx="278293" cy="206178"/>
              <a:chOff x="7236296" y="1412776"/>
              <a:chExt cx="252028" cy="108012"/>
            </a:xfrm>
          </p:grpSpPr>
          <p:sp>
            <p:nvSpPr>
              <p:cNvPr id="371" name="Arc 370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Arc 371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Arc 372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Arc 373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0" name="Group 252"/>
            <p:cNvGrpSpPr/>
            <p:nvPr/>
          </p:nvGrpSpPr>
          <p:grpSpPr>
            <a:xfrm rot="10800000">
              <a:off x="4924409" y="6232320"/>
              <a:ext cx="278293" cy="206178"/>
              <a:chOff x="7236296" y="1412776"/>
              <a:chExt cx="252028" cy="108012"/>
            </a:xfrm>
          </p:grpSpPr>
          <p:sp>
            <p:nvSpPr>
              <p:cNvPr id="367" name="Arc 366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Arc 367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Arc 368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Arc 369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1" name="Group 257"/>
            <p:cNvGrpSpPr/>
            <p:nvPr/>
          </p:nvGrpSpPr>
          <p:grpSpPr>
            <a:xfrm rot="10800000">
              <a:off x="4924409" y="6232320"/>
              <a:ext cx="278293" cy="206178"/>
              <a:chOff x="7236296" y="1412776"/>
              <a:chExt cx="252028" cy="108012"/>
            </a:xfrm>
          </p:grpSpPr>
          <p:sp>
            <p:nvSpPr>
              <p:cNvPr id="363" name="Arc 362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Arc 363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Arc 364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Arc 365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62" name="Straight Connector 361"/>
            <p:cNvCxnSpPr>
              <a:stCxn id="353" idx="0"/>
            </p:cNvCxnSpPr>
            <p:nvPr/>
          </p:nvCxnSpPr>
          <p:spPr>
            <a:xfrm>
              <a:off x="5063556" y="6713427"/>
              <a:ext cx="298171" cy="0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Group 250"/>
          <p:cNvGrpSpPr>
            <a:grpSpLocks noChangeAspect="1"/>
          </p:cNvGrpSpPr>
          <p:nvPr/>
        </p:nvGrpSpPr>
        <p:grpSpPr>
          <a:xfrm rot="5400000">
            <a:off x="2088248" y="1430369"/>
            <a:ext cx="248220" cy="274885"/>
            <a:chOff x="8495994" y="2321182"/>
            <a:chExt cx="310275" cy="343606"/>
          </a:xfrm>
        </p:grpSpPr>
        <p:grpSp>
          <p:nvGrpSpPr>
            <p:cNvPr id="428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effectLst/>
          </p:grpSpPr>
          <p:sp>
            <p:nvSpPr>
              <p:cNvPr id="433" name="Isosceles Triangle 432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Isosceles Triangle 433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9" name="Straight Connector 428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</p:grpSpPr>
          <p:sp>
            <p:nvSpPr>
              <p:cNvPr id="431" name="Rectangle 430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2" name="Straight Connector 431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0" name="Straight Connector 469"/>
          <p:cNvCxnSpPr/>
          <p:nvPr/>
        </p:nvCxnSpPr>
        <p:spPr>
          <a:xfrm>
            <a:off x="3783237" y="3311840"/>
            <a:ext cx="4772" cy="646049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5" name="Arc 474"/>
          <p:cNvSpPr/>
          <p:nvPr/>
        </p:nvSpPr>
        <p:spPr>
          <a:xfrm flipH="1">
            <a:off x="3683012" y="3193704"/>
            <a:ext cx="208534" cy="167410"/>
          </a:xfrm>
          <a:prstGeom prst="arc">
            <a:avLst>
              <a:gd name="adj1" fmla="val 10796294"/>
              <a:gd name="adj2" fmla="val 0"/>
            </a:avLst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6" name="Group 425"/>
          <p:cNvGrpSpPr>
            <a:grpSpLocks noChangeAspect="1"/>
          </p:cNvGrpSpPr>
          <p:nvPr/>
        </p:nvGrpSpPr>
        <p:grpSpPr>
          <a:xfrm rot="5400000">
            <a:off x="3699345" y="3593259"/>
            <a:ext cx="248219" cy="242814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507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510" name="Isosceles Triangle 509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Isosceles Triangle 510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8" name="Straight Connector 507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Rectangle 508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Group 250"/>
          <p:cNvGrpSpPr>
            <a:grpSpLocks noChangeAspect="1"/>
          </p:cNvGrpSpPr>
          <p:nvPr/>
        </p:nvGrpSpPr>
        <p:grpSpPr>
          <a:xfrm rot="5400000">
            <a:off x="2804736" y="2451603"/>
            <a:ext cx="248220" cy="274885"/>
            <a:chOff x="8495994" y="2321182"/>
            <a:chExt cx="310275" cy="343606"/>
          </a:xfrm>
        </p:grpSpPr>
        <p:grpSp>
          <p:nvGrpSpPr>
            <p:cNvPr id="522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effectLst/>
          </p:grpSpPr>
          <p:sp>
            <p:nvSpPr>
              <p:cNvPr id="527" name="Isosceles Triangle 526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Isosceles Triangle 527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23" name="Straight Connector 522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</p:grpSpPr>
          <p:sp>
            <p:nvSpPr>
              <p:cNvPr id="525" name="Rectangle 524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6" name="Straight Connector 525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9" name="Group 250"/>
          <p:cNvGrpSpPr>
            <a:grpSpLocks noChangeAspect="1"/>
          </p:cNvGrpSpPr>
          <p:nvPr/>
        </p:nvGrpSpPr>
        <p:grpSpPr>
          <a:xfrm>
            <a:off x="3456368" y="2850401"/>
            <a:ext cx="248220" cy="274885"/>
            <a:chOff x="8495994" y="2321182"/>
            <a:chExt cx="310275" cy="343606"/>
          </a:xfrm>
        </p:grpSpPr>
        <p:grpSp>
          <p:nvGrpSpPr>
            <p:cNvPr id="530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effectLst/>
          </p:grpSpPr>
          <p:sp>
            <p:nvSpPr>
              <p:cNvPr id="535" name="Isosceles Triangle 534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Isosceles Triangle 535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1" name="Straight Connector 530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</p:grpSpPr>
          <p:sp>
            <p:nvSpPr>
              <p:cNvPr id="533" name="Rectangle 532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4" name="Straight Connector 533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7" name="Group 425"/>
          <p:cNvGrpSpPr>
            <a:grpSpLocks noChangeAspect="1"/>
          </p:cNvGrpSpPr>
          <p:nvPr/>
        </p:nvGrpSpPr>
        <p:grpSpPr>
          <a:xfrm>
            <a:off x="3282155" y="3791934"/>
            <a:ext cx="248219" cy="242814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538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541" name="Isosceles Triangle 540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Isosceles Triangle 541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9" name="Straight Connector 538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Rectangle 539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4" name="Straight Connector 553"/>
          <p:cNvCxnSpPr/>
          <p:nvPr/>
        </p:nvCxnSpPr>
        <p:spPr>
          <a:xfrm>
            <a:off x="4152324" y="1916991"/>
            <a:ext cx="231826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7" name="Straight Connector 556"/>
          <p:cNvCxnSpPr/>
          <p:nvPr/>
        </p:nvCxnSpPr>
        <p:spPr>
          <a:xfrm flipV="1">
            <a:off x="4140799" y="1916993"/>
            <a:ext cx="0" cy="3549297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1" name="Straight Connector 560"/>
          <p:cNvCxnSpPr/>
          <p:nvPr/>
        </p:nvCxnSpPr>
        <p:spPr>
          <a:xfrm flipV="1">
            <a:off x="4064948" y="1081303"/>
            <a:ext cx="0" cy="3994409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2" name="Straight Connector 561"/>
          <p:cNvCxnSpPr/>
          <p:nvPr/>
        </p:nvCxnSpPr>
        <p:spPr>
          <a:xfrm>
            <a:off x="4064948" y="1085136"/>
            <a:ext cx="315575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5" name="Rectangle 454"/>
          <p:cNvSpPr/>
          <p:nvPr/>
        </p:nvSpPr>
        <p:spPr>
          <a:xfrm>
            <a:off x="3960173" y="4894269"/>
            <a:ext cx="618337" cy="136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9" name="Straight Connector 568"/>
          <p:cNvCxnSpPr/>
          <p:nvPr/>
        </p:nvCxnSpPr>
        <p:spPr>
          <a:xfrm flipH="1">
            <a:off x="7264216" y="278416"/>
            <a:ext cx="2286" cy="41703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/>
          <p:cNvCxnSpPr/>
          <p:nvPr/>
        </p:nvCxnSpPr>
        <p:spPr>
          <a:xfrm flipH="1">
            <a:off x="6142894" y="5512964"/>
            <a:ext cx="0" cy="7256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flipH="1">
            <a:off x="6296345" y="4346987"/>
            <a:ext cx="2635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/>
          <p:nvPr/>
        </p:nvCxnSpPr>
        <p:spPr>
          <a:xfrm flipH="1">
            <a:off x="6552190" y="1969547"/>
            <a:ext cx="3413" cy="23774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 flipH="1">
            <a:off x="7261186" y="4442725"/>
            <a:ext cx="10023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9" name="Group 322"/>
          <p:cNvGrpSpPr/>
          <p:nvPr/>
        </p:nvGrpSpPr>
        <p:grpSpPr>
          <a:xfrm flipH="1">
            <a:off x="7495942" y="4186485"/>
            <a:ext cx="466794" cy="504000"/>
            <a:chOff x="1603143" y="4255331"/>
            <a:chExt cx="466710" cy="504000"/>
          </a:xfrm>
        </p:grpSpPr>
        <p:grpSp>
          <p:nvGrpSpPr>
            <p:cNvPr id="580" name="Group 299"/>
            <p:cNvGrpSpPr>
              <a:grpSpLocks noChangeAspect="1"/>
            </p:cNvGrpSpPr>
            <p:nvPr/>
          </p:nvGrpSpPr>
          <p:grpSpPr>
            <a:xfrm>
              <a:off x="1639631" y="4255331"/>
              <a:ext cx="374629" cy="504000"/>
              <a:chOff x="3556289" y="2029979"/>
              <a:chExt cx="1800000" cy="2421591"/>
            </a:xfrm>
          </p:grpSpPr>
          <p:sp>
            <p:nvSpPr>
              <p:cNvPr id="582" name="Oval 581"/>
              <p:cNvSpPr/>
              <p:nvPr/>
            </p:nvSpPr>
            <p:spPr>
              <a:xfrm rot="5400000">
                <a:off x="3556289" y="2334915"/>
                <a:ext cx="1800000" cy="1800000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3" name="Group 13"/>
              <p:cNvGrpSpPr/>
              <p:nvPr/>
            </p:nvGrpSpPr>
            <p:grpSpPr>
              <a:xfrm>
                <a:off x="3809054" y="3597363"/>
                <a:ext cx="1312007" cy="854207"/>
                <a:chOff x="3810144" y="1092936"/>
                <a:chExt cx="1312007" cy="854207"/>
              </a:xfrm>
            </p:grpSpPr>
            <p:sp>
              <p:nvSpPr>
                <p:cNvPr id="587" name="Arc 586"/>
                <p:cNvSpPr/>
                <p:nvPr/>
              </p:nvSpPr>
              <p:spPr>
                <a:xfrm>
                  <a:off x="3810144" y="1092936"/>
                  <a:ext cx="1311462" cy="853673"/>
                </a:xfrm>
                <a:prstGeom prst="arc">
                  <a:avLst>
                    <a:gd name="adj1" fmla="val 16200000"/>
                    <a:gd name="adj2" fmla="val 20905757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Arc 587"/>
                <p:cNvSpPr/>
                <p:nvPr/>
              </p:nvSpPr>
              <p:spPr>
                <a:xfrm flipH="1">
                  <a:off x="3810689" y="1093470"/>
                  <a:ext cx="1311462" cy="853673"/>
                </a:xfrm>
                <a:prstGeom prst="arc">
                  <a:avLst>
                    <a:gd name="adj1" fmla="val 16200000"/>
                    <a:gd name="adj2" fmla="val 20905757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4" name="Group 14"/>
              <p:cNvGrpSpPr/>
              <p:nvPr/>
            </p:nvGrpSpPr>
            <p:grpSpPr>
              <a:xfrm flipV="1">
                <a:off x="3809599" y="2029979"/>
                <a:ext cx="1312007" cy="854207"/>
                <a:chOff x="3810144" y="1092936"/>
                <a:chExt cx="1312007" cy="854207"/>
              </a:xfrm>
            </p:grpSpPr>
            <p:sp>
              <p:nvSpPr>
                <p:cNvPr id="585" name="Arc 584"/>
                <p:cNvSpPr/>
                <p:nvPr/>
              </p:nvSpPr>
              <p:spPr>
                <a:xfrm>
                  <a:off x="3810144" y="1092936"/>
                  <a:ext cx="1311462" cy="853673"/>
                </a:xfrm>
                <a:prstGeom prst="arc">
                  <a:avLst>
                    <a:gd name="adj1" fmla="val 16200000"/>
                    <a:gd name="adj2" fmla="val 20905757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6" name="Arc 585"/>
                <p:cNvSpPr/>
                <p:nvPr/>
              </p:nvSpPr>
              <p:spPr>
                <a:xfrm flipH="1">
                  <a:off x="3810689" y="1093470"/>
                  <a:ext cx="1311462" cy="853673"/>
                </a:xfrm>
                <a:prstGeom prst="arc">
                  <a:avLst>
                    <a:gd name="adj1" fmla="val 16200000"/>
                    <a:gd name="adj2" fmla="val 20905757"/>
                  </a:avLst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81" name="TextBox 580"/>
            <p:cNvSpPr txBox="1"/>
            <p:nvPr/>
          </p:nvSpPr>
          <p:spPr>
            <a:xfrm>
              <a:off x="1603143" y="4381538"/>
              <a:ext cx="466710" cy="2308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FT306</a:t>
              </a:r>
              <a:endParaRPr lang="en-US" sz="900" dirty="0"/>
            </a:p>
          </p:txBody>
        </p:sp>
      </p:grpSp>
      <p:grpSp>
        <p:nvGrpSpPr>
          <p:cNvPr id="589" name="Group 328"/>
          <p:cNvGrpSpPr>
            <a:grpSpLocks noChangeAspect="1"/>
          </p:cNvGrpSpPr>
          <p:nvPr/>
        </p:nvGrpSpPr>
        <p:grpSpPr>
          <a:xfrm rot="16200000" flipH="1">
            <a:off x="8163210" y="4859281"/>
            <a:ext cx="199172" cy="172831"/>
            <a:chOff x="5259598" y="6350639"/>
            <a:chExt cx="302341" cy="262309"/>
          </a:xfrm>
        </p:grpSpPr>
        <p:sp>
          <p:nvSpPr>
            <p:cNvPr id="590" name="Rectangle 589"/>
            <p:cNvSpPr/>
            <p:nvPr/>
          </p:nvSpPr>
          <p:spPr>
            <a:xfrm>
              <a:off x="5259598" y="6350639"/>
              <a:ext cx="302341" cy="262309"/>
            </a:xfrm>
            <a:prstGeom prst="rect">
              <a:avLst/>
            </a:prstGeom>
            <a:solidFill>
              <a:srgbClr val="FFFF9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1" name="Straight Connector 590"/>
            <p:cNvCxnSpPr/>
            <p:nvPr/>
          </p:nvCxnSpPr>
          <p:spPr>
            <a:xfrm>
              <a:off x="5259598" y="6350639"/>
              <a:ext cx="302341" cy="2623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2" name="TextBox 591"/>
          <p:cNvSpPr txBox="1"/>
          <p:nvPr/>
        </p:nvSpPr>
        <p:spPr>
          <a:xfrm flipH="1">
            <a:off x="8340221" y="4870467"/>
            <a:ext cx="45878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FL304</a:t>
            </a:r>
            <a:endParaRPr lang="en-US" sz="900" dirty="0"/>
          </a:p>
        </p:txBody>
      </p:sp>
      <p:sp>
        <p:nvSpPr>
          <p:cNvPr id="598" name="TextBox 597"/>
          <p:cNvSpPr txBox="1"/>
          <p:nvPr/>
        </p:nvSpPr>
        <p:spPr>
          <a:xfrm flipH="1">
            <a:off x="7236202" y="2374587"/>
            <a:ext cx="327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⅜”</a:t>
            </a:r>
            <a:endParaRPr lang="en-US" sz="1000" dirty="0"/>
          </a:p>
        </p:txBody>
      </p:sp>
      <p:sp>
        <p:nvSpPr>
          <p:cNvPr id="603" name="TextBox 602"/>
          <p:cNvSpPr txBox="1"/>
          <p:nvPr/>
        </p:nvSpPr>
        <p:spPr>
          <a:xfrm flipH="1">
            <a:off x="8599159" y="3209545"/>
            <a:ext cx="45878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FL306</a:t>
            </a:r>
            <a:endParaRPr lang="en-US" sz="900" dirty="0"/>
          </a:p>
        </p:txBody>
      </p:sp>
      <p:cxnSp>
        <p:nvCxnSpPr>
          <p:cNvPr id="608" name="Straight Connector 607"/>
          <p:cNvCxnSpPr/>
          <p:nvPr/>
        </p:nvCxnSpPr>
        <p:spPr>
          <a:xfrm flipH="1">
            <a:off x="5586909" y="914404"/>
            <a:ext cx="282" cy="21234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6" name="Group 427"/>
          <p:cNvGrpSpPr/>
          <p:nvPr/>
        </p:nvGrpSpPr>
        <p:grpSpPr>
          <a:xfrm rot="10800000" flipH="1">
            <a:off x="6202858" y="4230234"/>
            <a:ext cx="180981" cy="541467"/>
            <a:chOff x="4509768" y="4300959"/>
            <a:chExt cx="371455" cy="1088543"/>
          </a:xfrm>
        </p:grpSpPr>
        <p:sp>
          <p:nvSpPr>
            <p:cNvPr id="617" name="Rectangle 616"/>
            <p:cNvSpPr/>
            <p:nvPr/>
          </p:nvSpPr>
          <p:spPr>
            <a:xfrm>
              <a:off x="4518349" y="4300959"/>
              <a:ext cx="362874" cy="10885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ight Triangle 617"/>
            <p:cNvSpPr/>
            <p:nvPr/>
          </p:nvSpPr>
          <p:spPr>
            <a:xfrm>
              <a:off x="4509768" y="4300959"/>
              <a:ext cx="362874" cy="1088543"/>
            </a:xfrm>
            <a:prstGeom prst="rtTriangl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596"/>
          <p:cNvGrpSpPr/>
          <p:nvPr/>
        </p:nvGrpSpPr>
        <p:grpSpPr>
          <a:xfrm>
            <a:off x="4792685" y="1091131"/>
            <a:ext cx="273649" cy="826185"/>
            <a:chOff x="4924409" y="5819963"/>
            <a:chExt cx="437319" cy="893464"/>
          </a:xfrm>
        </p:grpSpPr>
        <p:grpSp>
          <p:nvGrpSpPr>
            <p:cNvPr id="639" name="Group 232"/>
            <p:cNvGrpSpPr/>
            <p:nvPr/>
          </p:nvGrpSpPr>
          <p:grpSpPr>
            <a:xfrm rot="10800000">
              <a:off x="4924410" y="6163594"/>
              <a:ext cx="278293" cy="206178"/>
              <a:chOff x="7236296" y="1412776"/>
              <a:chExt cx="252028" cy="108012"/>
            </a:xfrm>
          </p:grpSpPr>
          <p:sp>
            <p:nvSpPr>
              <p:cNvPr id="708" name="Arc 707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Arc 708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Arc 709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Arc 710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0" name="Group 237"/>
            <p:cNvGrpSpPr/>
            <p:nvPr/>
          </p:nvGrpSpPr>
          <p:grpSpPr>
            <a:xfrm rot="10800000">
              <a:off x="4924410" y="6163594"/>
              <a:ext cx="278293" cy="206178"/>
              <a:chOff x="7236296" y="1412776"/>
              <a:chExt cx="252028" cy="108012"/>
            </a:xfrm>
          </p:grpSpPr>
          <p:sp>
            <p:nvSpPr>
              <p:cNvPr id="704" name="Arc 703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Arc 704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Arc 705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Arc 706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1" name="Group 242"/>
            <p:cNvGrpSpPr/>
            <p:nvPr/>
          </p:nvGrpSpPr>
          <p:grpSpPr>
            <a:xfrm rot="10800000">
              <a:off x="4924410" y="6094867"/>
              <a:ext cx="278293" cy="206178"/>
              <a:chOff x="7236296" y="1412776"/>
              <a:chExt cx="252028" cy="108012"/>
            </a:xfrm>
          </p:grpSpPr>
          <p:sp>
            <p:nvSpPr>
              <p:cNvPr id="700" name="Arc 699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Arc 700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Arc 701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Arc 702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2" name="Group 247"/>
            <p:cNvGrpSpPr/>
            <p:nvPr/>
          </p:nvGrpSpPr>
          <p:grpSpPr>
            <a:xfrm rot="10800000">
              <a:off x="4924410" y="6026141"/>
              <a:ext cx="278293" cy="206178"/>
              <a:chOff x="7236296" y="1412776"/>
              <a:chExt cx="252028" cy="108012"/>
            </a:xfrm>
          </p:grpSpPr>
          <p:sp>
            <p:nvSpPr>
              <p:cNvPr id="696" name="Arc 695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Arc 696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Arc 697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Arc 698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3" name="Group 252"/>
            <p:cNvGrpSpPr/>
            <p:nvPr/>
          </p:nvGrpSpPr>
          <p:grpSpPr>
            <a:xfrm rot="10800000">
              <a:off x="4924410" y="5957415"/>
              <a:ext cx="278293" cy="206178"/>
              <a:chOff x="7236296" y="1412776"/>
              <a:chExt cx="252028" cy="108012"/>
            </a:xfrm>
          </p:grpSpPr>
          <p:sp>
            <p:nvSpPr>
              <p:cNvPr id="692" name="Arc 691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Arc 692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Arc 693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Arc 694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4" name="Group 257"/>
            <p:cNvGrpSpPr/>
            <p:nvPr/>
          </p:nvGrpSpPr>
          <p:grpSpPr>
            <a:xfrm rot="10800000">
              <a:off x="4924410" y="5957415"/>
              <a:ext cx="278293" cy="206178"/>
              <a:chOff x="7236296" y="1412776"/>
              <a:chExt cx="252028" cy="108012"/>
            </a:xfrm>
          </p:grpSpPr>
          <p:sp>
            <p:nvSpPr>
              <p:cNvPr id="688" name="Arc 687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Arc 688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Arc 689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Arc 690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5" name="Group 262"/>
            <p:cNvGrpSpPr/>
            <p:nvPr/>
          </p:nvGrpSpPr>
          <p:grpSpPr>
            <a:xfrm rot="10800000">
              <a:off x="4924410" y="5888689"/>
              <a:ext cx="278293" cy="206178"/>
              <a:chOff x="7236296" y="1412776"/>
              <a:chExt cx="252028" cy="108012"/>
            </a:xfrm>
          </p:grpSpPr>
          <p:sp>
            <p:nvSpPr>
              <p:cNvPr id="684" name="Arc 683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Arc 684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Arc 685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Arc 686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6" name="Arc 645"/>
            <p:cNvSpPr/>
            <p:nvPr/>
          </p:nvSpPr>
          <p:spPr>
            <a:xfrm rot="10800000">
              <a:off x="4924410" y="5819963"/>
              <a:ext cx="278293" cy="206178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Arc 646"/>
            <p:cNvSpPr/>
            <p:nvPr/>
          </p:nvSpPr>
          <p:spPr>
            <a:xfrm rot="10800000" flipH="1">
              <a:off x="4924410" y="5888689"/>
              <a:ext cx="278293" cy="137452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8" name="Arc 647"/>
            <p:cNvSpPr/>
            <p:nvPr/>
          </p:nvSpPr>
          <p:spPr>
            <a:xfrm flipH="1">
              <a:off x="4924410" y="5819963"/>
              <a:ext cx="278293" cy="206178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49" name="Straight Connector 648"/>
            <p:cNvCxnSpPr>
              <a:stCxn id="648" idx="0"/>
            </p:cNvCxnSpPr>
            <p:nvPr/>
          </p:nvCxnSpPr>
          <p:spPr>
            <a:xfrm>
              <a:off x="5063557" y="5819993"/>
              <a:ext cx="298171" cy="0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0" name="Arc 649"/>
            <p:cNvSpPr/>
            <p:nvPr/>
          </p:nvSpPr>
          <p:spPr>
            <a:xfrm rot="10800000">
              <a:off x="4924409" y="6507225"/>
              <a:ext cx="278293" cy="206178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Arc 650"/>
            <p:cNvSpPr/>
            <p:nvPr/>
          </p:nvSpPr>
          <p:spPr>
            <a:xfrm>
              <a:off x="4924409" y="6507225"/>
              <a:ext cx="278293" cy="137452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Arc 651"/>
            <p:cNvSpPr/>
            <p:nvPr/>
          </p:nvSpPr>
          <p:spPr>
            <a:xfrm flipH="1">
              <a:off x="4924409" y="6507225"/>
              <a:ext cx="278293" cy="206178"/>
            </a:xfrm>
            <a:prstGeom prst="arc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53" name="Group 232"/>
            <p:cNvGrpSpPr/>
            <p:nvPr/>
          </p:nvGrpSpPr>
          <p:grpSpPr>
            <a:xfrm rot="10800000">
              <a:off x="4924409" y="6438499"/>
              <a:ext cx="278293" cy="206178"/>
              <a:chOff x="7236296" y="1412776"/>
              <a:chExt cx="252028" cy="108012"/>
            </a:xfrm>
          </p:grpSpPr>
          <p:sp>
            <p:nvSpPr>
              <p:cNvPr id="680" name="Arc 679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Arc 680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Arc 681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Arc 682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4" name="Group 237"/>
            <p:cNvGrpSpPr/>
            <p:nvPr/>
          </p:nvGrpSpPr>
          <p:grpSpPr>
            <a:xfrm rot="10800000">
              <a:off x="4924409" y="6438499"/>
              <a:ext cx="278293" cy="206178"/>
              <a:chOff x="7236296" y="1412776"/>
              <a:chExt cx="252028" cy="108012"/>
            </a:xfrm>
          </p:grpSpPr>
          <p:sp>
            <p:nvSpPr>
              <p:cNvPr id="676" name="Arc 675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Arc 676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Arc 677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Arc 678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5" name="Group 242"/>
            <p:cNvGrpSpPr/>
            <p:nvPr/>
          </p:nvGrpSpPr>
          <p:grpSpPr>
            <a:xfrm rot="10800000">
              <a:off x="4924409" y="6369772"/>
              <a:ext cx="278293" cy="206178"/>
              <a:chOff x="7236296" y="1412776"/>
              <a:chExt cx="252028" cy="108012"/>
            </a:xfrm>
          </p:grpSpPr>
          <p:sp>
            <p:nvSpPr>
              <p:cNvPr id="672" name="Arc 671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Arc 672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Arc 673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Arc 674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6" name="Group 247"/>
            <p:cNvGrpSpPr/>
            <p:nvPr/>
          </p:nvGrpSpPr>
          <p:grpSpPr>
            <a:xfrm rot="10800000">
              <a:off x="4924409" y="6301046"/>
              <a:ext cx="278293" cy="206178"/>
              <a:chOff x="7236296" y="1412776"/>
              <a:chExt cx="252028" cy="108012"/>
            </a:xfrm>
          </p:grpSpPr>
          <p:sp>
            <p:nvSpPr>
              <p:cNvPr id="668" name="Arc 667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Arc 668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Arc 669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Arc 670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7" name="Group 252"/>
            <p:cNvGrpSpPr/>
            <p:nvPr/>
          </p:nvGrpSpPr>
          <p:grpSpPr>
            <a:xfrm rot="10800000">
              <a:off x="4924409" y="6232320"/>
              <a:ext cx="278293" cy="206178"/>
              <a:chOff x="7236296" y="1412776"/>
              <a:chExt cx="252028" cy="108012"/>
            </a:xfrm>
          </p:grpSpPr>
          <p:sp>
            <p:nvSpPr>
              <p:cNvPr id="664" name="Arc 663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Arc 664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Arc 665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Arc 666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8" name="Group 257"/>
            <p:cNvGrpSpPr/>
            <p:nvPr/>
          </p:nvGrpSpPr>
          <p:grpSpPr>
            <a:xfrm rot="10800000">
              <a:off x="4924409" y="6232320"/>
              <a:ext cx="278293" cy="206178"/>
              <a:chOff x="7236296" y="1412776"/>
              <a:chExt cx="252028" cy="108012"/>
            </a:xfrm>
          </p:grpSpPr>
          <p:sp>
            <p:nvSpPr>
              <p:cNvPr id="660" name="Arc 659"/>
              <p:cNvSpPr/>
              <p:nvPr/>
            </p:nvSpPr>
            <p:spPr>
              <a:xfrm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Arc 660"/>
              <p:cNvSpPr/>
              <p:nvPr/>
            </p:nvSpPr>
            <p:spPr>
              <a:xfrm flipH="1">
                <a:off x="7236296" y="1412776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Arc 661"/>
              <p:cNvSpPr/>
              <p:nvPr/>
            </p:nvSpPr>
            <p:spPr>
              <a:xfrm rot="10800000">
                <a:off x="7236296" y="1448780"/>
                <a:ext cx="252028" cy="72008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Arc 662"/>
              <p:cNvSpPr/>
              <p:nvPr/>
            </p:nvSpPr>
            <p:spPr>
              <a:xfrm rot="10800000" flipH="1">
                <a:off x="7236296" y="1412776"/>
                <a:ext cx="252028" cy="108012"/>
              </a:xfrm>
              <a:prstGeom prst="arc">
                <a:avLst/>
              </a:prstGeom>
              <a:ln w="254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659" name="Straight Connector 658"/>
            <p:cNvCxnSpPr>
              <a:stCxn id="650" idx="0"/>
            </p:cNvCxnSpPr>
            <p:nvPr/>
          </p:nvCxnSpPr>
          <p:spPr>
            <a:xfrm>
              <a:off x="5063556" y="6713427"/>
              <a:ext cx="298171" cy="0"/>
            </a:xfrm>
            <a:prstGeom prst="line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0" name="Straight Connector 719"/>
          <p:cNvCxnSpPr/>
          <p:nvPr/>
        </p:nvCxnSpPr>
        <p:spPr>
          <a:xfrm flipH="1">
            <a:off x="5613263" y="3312143"/>
            <a:ext cx="4773" cy="646049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2" name="Group 425"/>
          <p:cNvGrpSpPr>
            <a:grpSpLocks noChangeAspect="1"/>
          </p:cNvGrpSpPr>
          <p:nvPr/>
        </p:nvGrpSpPr>
        <p:grpSpPr>
          <a:xfrm flipH="1">
            <a:off x="5867227" y="3799671"/>
            <a:ext cx="248264" cy="242814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753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756" name="Isosceles Triangle 755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Isosceles Triangle 756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54" name="Straight Connector 753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5" name="Rectangle 754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4" name="Straight Connector 763"/>
          <p:cNvCxnSpPr/>
          <p:nvPr/>
        </p:nvCxnSpPr>
        <p:spPr>
          <a:xfrm flipH="1">
            <a:off x="5043475" y="1916991"/>
            <a:ext cx="244240" cy="305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5" name="Straight Connector 764"/>
          <p:cNvCxnSpPr/>
          <p:nvPr/>
        </p:nvCxnSpPr>
        <p:spPr>
          <a:xfrm flipH="1" flipV="1">
            <a:off x="5287715" y="1922009"/>
            <a:ext cx="0" cy="3549297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6" name="Straight Connector 765"/>
          <p:cNvCxnSpPr/>
          <p:nvPr/>
        </p:nvCxnSpPr>
        <p:spPr>
          <a:xfrm flipH="1" flipV="1">
            <a:off x="5362732" y="1081606"/>
            <a:ext cx="0" cy="3994409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7" name="Straight Connector 766"/>
          <p:cNvCxnSpPr/>
          <p:nvPr/>
        </p:nvCxnSpPr>
        <p:spPr>
          <a:xfrm flipH="1">
            <a:off x="5047100" y="1085439"/>
            <a:ext cx="315632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772" name="Group 250"/>
          <p:cNvGrpSpPr>
            <a:grpSpLocks noChangeAspect="1"/>
          </p:cNvGrpSpPr>
          <p:nvPr/>
        </p:nvGrpSpPr>
        <p:grpSpPr>
          <a:xfrm>
            <a:off x="5806171" y="2860800"/>
            <a:ext cx="248220" cy="274885"/>
            <a:chOff x="8495994" y="2321182"/>
            <a:chExt cx="310275" cy="343606"/>
          </a:xfrm>
        </p:grpSpPr>
        <p:grpSp>
          <p:nvGrpSpPr>
            <p:cNvPr id="773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effectLst/>
          </p:grpSpPr>
          <p:sp>
            <p:nvSpPr>
              <p:cNvPr id="778" name="Isosceles Triangle 777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Isosceles Triangle 778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4" name="Straight Connector 773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5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</p:grpSpPr>
          <p:sp>
            <p:nvSpPr>
              <p:cNvPr id="776" name="Rectangle 775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7" name="Straight Connector 776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2" name="Group 250"/>
          <p:cNvGrpSpPr>
            <a:grpSpLocks noChangeAspect="1"/>
          </p:cNvGrpSpPr>
          <p:nvPr/>
        </p:nvGrpSpPr>
        <p:grpSpPr>
          <a:xfrm rot="5400000">
            <a:off x="7191194" y="1433122"/>
            <a:ext cx="248220" cy="274885"/>
            <a:chOff x="8495994" y="2321182"/>
            <a:chExt cx="310275" cy="343606"/>
          </a:xfrm>
        </p:grpSpPr>
        <p:grpSp>
          <p:nvGrpSpPr>
            <p:cNvPr id="813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effectLst/>
          </p:grpSpPr>
          <p:sp>
            <p:nvSpPr>
              <p:cNvPr id="818" name="Isosceles Triangle 817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Isosceles Triangle 818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4" name="Straight Connector 813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5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</p:grpSpPr>
          <p:sp>
            <p:nvSpPr>
              <p:cNvPr id="816" name="Rectangle 815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7" name="Straight Connector 816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0" name="Group 425"/>
          <p:cNvGrpSpPr>
            <a:grpSpLocks noChangeAspect="1"/>
          </p:cNvGrpSpPr>
          <p:nvPr/>
        </p:nvGrpSpPr>
        <p:grpSpPr>
          <a:xfrm rot="5400000">
            <a:off x="8441928" y="3691305"/>
            <a:ext cx="248219" cy="242814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821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824" name="Isosceles Triangle 823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Isosceles Triangle 824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2" name="Straight Connector 821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3" name="Rectangle 822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Group 376"/>
          <p:cNvGrpSpPr>
            <a:grpSpLocks noChangeAspect="1"/>
          </p:cNvGrpSpPr>
          <p:nvPr/>
        </p:nvGrpSpPr>
        <p:grpSpPr>
          <a:xfrm rot="5400000">
            <a:off x="8430785" y="3232034"/>
            <a:ext cx="199172" cy="172800"/>
            <a:chOff x="5259598" y="6350639"/>
            <a:chExt cx="302341" cy="262309"/>
          </a:xfrm>
        </p:grpSpPr>
        <p:sp>
          <p:nvSpPr>
            <p:cNvPr id="827" name="Rectangle 826"/>
            <p:cNvSpPr/>
            <p:nvPr/>
          </p:nvSpPr>
          <p:spPr>
            <a:xfrm>
              <a:off x="5259598" y="6350639"/>
              <a:ext cx="302341" cy="262309"/>
            </a:xfrm>
            <a:prstGeom prst="rect">
              <a:avLst/>
            </a:prstGeom>
            <a:solidFill>
              <a:srgbClr val="FFFF9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8" name="Straight Connector 827"/>
            <p:cNvCxnSpPr/>
            <p:nvPr/>
          </p:nvCxnSpPr>
          <p:spPr>
            <a:xfrm>
              <a:off x="5259598" y="6350639"/>
              <a:ext cx="302341" cy="2623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1" name="Straight Connector 840"/>
          <p:cNvCxnSpPr/>
          <p:nvPr/>
        </p:nvCxnSpPr>
        <p:spPr>
          <a:xfrm flipH="1">
            <a:off x="4907794" y="4383030"/>
            <a:ext cx="4712" cy="511239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8" name="Straight Connector 847"/>
          <p:cNvCxnSpPr/>
          <p:nvPr/>
        </p:nvCxnSpPr>
        <p:spPr>
          <a:xfrm>
            <a:off x="5020176" y="4277690"/>
            <a:ext cx="0" cy="620230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9" name="Straight Connector 868"/>
          <p:cNvCxnSpPr/>
          <p:nvPr/>
        </p:nvCxnSpPr>
        <p:spPr>
          <a:xfrm>
            <a:off x="4398722" y="4543524"/>
            <a:ext cx="0" cy="350745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0" name="Straight Connector 869"/>
          <p:cNvCxnSpPr/>
          <p:nvPr/>
        </p:nvCxnSpPr>
        <p:spPr>
          <a:xfrm>
            <a:off x="4506294" y="4644118"/>
            <a:ext cx="1" cy="253815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69" name="Group 270"/>
          <p:cNvGrpSpPr>
            <a:grpSpLocks noChangeAspect="1"/>
          </p:cNvGrpSpPr>
          <p:nvPr/>
        </p:nvGrpSpPr>
        <p:grpSpPr>
          <a:xfrm rot="16200000">
            <a:off x="5393317" y="3180431"/>
            <a:ext cx="449162" cy="321226"/>
            <a:chOff x="5385886" y="666864"/>
            <a:chExt cx="595255" cy="425707"/>
          </a:xfrm>
        </p:grpSpPr>
        <p:grpSp>
          <p:nvGrpSpPr>
            <p:cNvPr id="70" name="Group 260"/>
            <p:cNvGrpSpPr>
              <a:grpSpLocks noChangeAspect="1"/>
            </p:cNvGrpSpPr>
            <p:nvPr/>
          </p:nvGrpSpPr>
          <p:grpSpPr>
            <a:xfrm rot="16200000">
              <a:off x="5485293" y="663718"/>
              <a:ext cx="425707" cy="432000"/>
              <a:chOff x="7193630" y="1649652"/>
              <a:chExt cx="560763" cy="569052"/>
            </a:xfrm>
          </p:grpSpPr>
          <p:sp>
            <p:nvSpPr>
              <p:cNvPr id="72" name="Oval 71"/>
              <p:cNvSpPr/>
              <p:nvPr/>
            </p:nvSpPr>
            <p:spPr>
              <a:xfrm rot="5400000">
                <a:off x="7189486" y="1653796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7107821" y="1932591"/>
                <a:ext cx="397930" cy="10192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7443805" y="1932328"/>
                <a:ext cx="397930" cy="102446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5385886" y="750940"/>
              <a:ext cx="595255" cy="28551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VP056</a:t>
              </a:r>
              <a:endParaRPr lang="en-US" sz="800" dirty="0"/>
            </a:p>
          </p:txBody>
        </p:sp>
      </p:grpSp>
      <p:cxnSp>
        <p:nvCxnSpPr>
          <p:cNvPr id="551" name="Straight Connector 550"/>
          <p:cNvCxnSpPr/>
          <p:nvPr/>
        </p:nvCxnSpPr>
        <p:spPr>
          <a:xfrm>
            <a:off x="2165204" y="278416"/>
            <a:ext cx="582613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Connector 559"/>
          <p:cNvCxnSpPr/>
          <p:nvPr/>
        </p:nvCxnSpPr>
        <p:spPr>
          <a:xfrm>
            <a:off x="7330207" y="915563"/>
            <a:ext cx="65744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/>
          <p:cNvCxnSpPr/>
          <p:nvPr/>
        </p:nvCxnSpPr>
        <p:spPr>
          <a:xfrm>
            <a:off x="5582772" y="914404"/>
            <a:ext cx="1602774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54"/>
          <p:cNvGrpSpPr/>
          <p:nvPr/>
        </p:nvGrpSpPr>
        <p:grpSpPr>
          <a:xfrm>
            <a:off x="2735703" y="6112165"/>
            <a:ext cx="287258" cy="215444"/>
            <a:chOff x="4106824" y="1918138"/>
            <a:chExt cx="287258" cy="215444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06824" y="191813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50</a:t>
              </a:r>
              <a:endParaRPr lang="en-US" sz="800" dirty="0"/>
            </a:p>
          </p:txBody>
        </p:sp>
      </p:grpSp>
      <p:grpSp>
        <p:nvGrpSpPr>
          <p:cNvPr id="243" name="Group 457"/>
          <p:cNvGrpSpPr/>
          <p:nvPr/>
        </p:nvGrpSpPr>
        <p:grpSpPr>
          <a:xfrm>
            <a:off x="1421816" y="5338336"/>
            <a:ext cx="236663" cy="215444"/>
            <a:chOff x="4116552" y="1918138"/>
            <a:chExt cx="236663" cy="215444"/>
          </a:xfrm>
        </p:grpSpPr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4116552" y="1918138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</p:grpSp>
      <p:grpSp>
        <p:nvGrpSpPr>
          <p:cNvPr id="714" name="Group 469"/>
          <p:cNvGrpSpPr/>
          <p:nvPr/>
        </p:nvGrpSpPr>
        <p:grpSpPr>
          <a:xfrm>
            <a:off x="7665501" y="804824"/>
            <a:ext cx="287258" cy="215444"/>
            <a:chOff x="4090204" y="1924962"/>
            <a:chExt cx="287258" cy="215444"/>
          </a:xfrm>
        </p:grpSpPr>
        <p:sp>
          <p:nvSpPr>
            <p:cNvPr id="715" name="Oval 714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6" name="TextBox 715"/>
            <p:cNvSpPr txBox="1"/>
            <p:nvPr/>
          </p:nvSpPr>
          <p:spPr>
            <a:xfrm>
              <a:off x="4090204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40</a:t>
              </a:r>
              <a:endParaRPr lang="en-US" sz="800" dirty="0"/>
            </a:p>
          </p:txBody>
        </p:sp>
      </p:grpSp>
      <p:grpSp>
        <p:nvGrpSpPr>
          <p:cNvPr id="717" name="Group 469"/>
          <p:cNvGrpSpPr/>
          <p:nvPr/>
        </p:nvGrpSpPr>
        <p:grpSpPr>
          <a:xfrm>
            <a:off x="7669157" y="172057"/>
            <a:ext cx="287258" cy="215444"/>
            <a:chOff x="4109728" y="1924962"/>
            <a:chExt cx="287258" cy="215444"/>
          </a:xfrm>
        </p:grpSpPr>
        <p:sp>
          <p:nvSpPr>
            <p:cNvPr id="718" name="Oval 717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9" name="TextBox 718"/>
            <p:cNvSpPr txBox="1"/>
            <p:nvPr/>
          </p:nvSpPr>
          <p:spPr>
            <a:xfrm>
              <a:off x="4109728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12</a:t>
              </a:r>
              <a:endParaRPr lang="en-US" sz="800" dirty="0"/>
            </a:p>
          </p:txBody>
        </p:sp>
      </p:grpSp>
      <p:grpSp>
        <p:nvGrpSpPr>
          <p:cNvPr id="721" name="Group 469"/>
          <p:cNvGrpSpPr/>
          <p:nvPr/>
        </p:nvGrpSpPr>
        <p:grpSpPr>
          <a:xfrm>
            <a:off x="6408561" y="3109904"/>
            <a:ext cx="287258" cy="215444"/>
            <a:chOff x="4102904" y="1924962"/>
            <a:chExt cx="287258" cy="215444"/>
          </a:xfrm>
        </p:grpSpPr>
        <p:sp>
          <p:nvSpPr>
            <p:cNvPr id="728" name="Oval 727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4102904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44</a:t>
              </a:r>
              <a:endParaRPr lang="en-US" sz="800" dirty="0"/>
            </a:p>
          </p:txBody>
        </p:sp>
      </p:grpSp>
      <p:grpSp>
        <p:nvGrpSpPr>
          <p:cNvPr id="730" name="Group 469"/>
          <p:cNvGrpSpPr/>
          <p:nvPr/>
        </p:nvGrpSpPr>
        <p:grpSpPr>
          <a:xfrm>
            <a:off x="2736947" y="3116597"/>
            <a:ext cx="287258" cy="215444"/>
            <a:chOff x="4102904" y="1924962"/>
            <a:chExt cx="287258" cy="215444"/>
          </a:xfrm>
        </p:grpSpPr>
        <p:sp>
          <p:nvSpPr>
            <p:cNvPr id="731" name="Oval 730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4102904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44</a:t>
              </a:r>
              <a:endParaRPr lang="en-US" sz="800" dirty="0"/>
            </a:p>
          </p:txBody>
        </p:sp>
      </p:grpSp>
      <p:grpSp>
        <p:nvGrpSpPr>
          <p:cNvPr id="734" name="Group 469"/>
          <p:cNvGrpSpPr/>
          <p:nvPr/>
        </p:nvGrpSpPr>
        <p:grpSpPr>
          <a:xfrm>
            <a:off x="2736947" y="4047403"/>
            <a:ext cx="287258" cy="215444"/>
            <a:chOff x="4102904" y="1924962"/>
            <a:chExt cx="287258" cy="215444"/>
          </a:xfrm>
        </p:grpSpPr>
        <p:sp>
          <p:nvSpPr>
            <p:cNvPr id="735" name="Oval 734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36" name="TextBox 735"/>
            <p:cNvSpPr txBox="1"/>
            <p:nvPr/>
          </p:nvSpPr>
          <p:spPr>
            <a:xfrm>
              <a:off x="4102904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46</a:t>
              </a:r>
              <a:endParaRPr lang="en-US" sz="800" dirty="0"/>
            </a:p>
          </p:txBody>
        </p:sp>
      </p:grpSp>
      <p:grpSp>
        <p:nvGrpSpPr>
          <p:cNvPr id="737" name="Group 469"/>
          <p:cNvGrpSpPr/>
          <p:nvPr/>
        </p:nvGrpSpPr>
        <p:grpSpPr>
          <a:xfrm>
            <a:off x="2736570" y="4835920"/>
            <a:ext cx="287258" cy="215444"/>
            <a:chOff x="4102904" y="1924962"/>
            <a:chExt cx="287258" cy="215444"/>
          </a:xfrm>
        </p:grpSpPr>
        <p:sp>
          <p:nvSpPr>
            <p:cNvPr id="738" name="Oval 737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39" name="TextBox 738"/>
            <p:cNvSpPr txBox="1"/>
            <p:nvPr/>
          </p:nvSpPr>
          <p:spPr>
            <a:xfrm>
              <a:off x="4102904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48</a:t>
              </a:r>
              <a:endParaRPr lang="en-US" sz="800" dirty="0"/>
            </a:p>
          </p:txBody>
        </p:sp>
      </p:grpSp>
      <p:grpSp>
        <p:nvGrpSpPr>
          <p:cNvPr id="740" name="Group 425"/>
          <p:cNvGrpSpPr>
            <a:grpSpLocks noChangeAspect="1"/>
          </p:cNvGrpSpPr>
          <p:nvPr/>
        </p:nvGrpSpPr>
        <p:grpSpPr>
          <a:xfrm rot="5400000">
            <a:off x="5502991" y="2064400"/>
            <a:ext cx="248219" cy="242814"/>
            <a:chOff x="8495989" y="2361270"/>
            <a:chExt cx="310274" cy="303518"/>
          </a:xfrm>
        </p:grpSpPr>
        <p:grpSp>
          <p:nvGrpSpPr>
            <p:cNvPr id="741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effectLst/>
          </p:grpSpPr>
          <p:sp>
            <p:nvSpPr>
              <p:cNvPr id="744" name="Isosceles Triangle 743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Isosceles Triangle 744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2" name="Straight Connector 741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3" name="Rectangle 742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6" name="Group 425"/>
          <p:cNvGrpSpPr>
            <a:grpSpLocks noChangeAspect="1"/>
          </p:cNvGrpSpPr>
          <p:nvPr/>
        </p:nvGrpSpPr>
        <p:grpSpPr>
          <a:xfrm rot="5400000">
            <a:off x="5527528" y="3607550"/>
            <a:ext cx="248219" cy="242814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747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750" name="Isosceles Triangle 749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Isosceles Triangle 750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8" name="Straight Connector 747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9" name="Rectangle 748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9" name="TextBox 768"/>
          <p:cNvSpPr txBox="1"/>
          <p:nvPr/>
        </p:nvSpPr>
        <p:spPr>
          <a:xfrm>
            <a:off x="1649272" y="1454138"/>
            <a:ext cx="4828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PV110</a:t>
            </a:r>
            <a:endParaRPr lang="en-US" sz="900" dirty="0"/>
          </a:p>
        </p:txBody>
      </p:sp>
      <p:sp>
        <p:nvSpPr>
          <p:cNvPr id="771" name="TextBox 770"/>
          <p:cNvSpPr txBox="1"/>
          <p:nvPr/>
        </p:nvSpPr>
        <p:spPr>
          <a:xfrm>
            <a:off x="2427624" y="6486849"/>
            <a:ext cx="1205779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BD150/ PT150/ TT150</a:t>
            </a:r>
            <a:endParaRPr lang="en-US" sz="900" dirty="0"/>
          </a:p>
        </p:txBody>
      </p:sp>
      <p:sp>
        <p:nvSpPr>
          <p:cNvPr id="788" name="TextBox 787"/>
          <p:cNvSpPr txBox="1"/>
          <p:nvPr/>
        </p:nvSpPr>
        <p:spPr>
          <a:xfrm>
            <a:off x="4317940" y="3937518"/>
            <a:ext cx="31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¼”</a:t>
            </a:r>
            <a:endParaRPr lang="en-US" sz="1000" dirty="0"/>
          </a:p>
        </p:txBody>
      </p:sp>
      <p:sp>
        <p:nvSpPr>
          <p:cNvPr id="792" name="TextBox 791"/>
          <p:cNvSpPr txBox="1"/>
          <p:nvPr/>
        </p:nvSpPr>
        <p:spPr>
          <a:xfrm>
            <a:off x="1321137" y="4911772"/>
            <a:ext cx="47320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PT104</a:t>
            </a:r>
          </a:p>
          <a:p>
            <a:r>
              <a:rPr lang="en-US" sz="900" dirty="0" smtClean="0"/>
              <a:t>TT104</a:t>
            </a:r>
            <a:endParaRPr lang="en-US" sz="900" dirty="0"/>
          </a:p>
        </p:txBody>
      </p:sp>
      <p:sp>
        <p:nvSpPr>
          <p:cNvPr id="793" name="TextBox 792"/>
          <p:cNvSpPr txBox="1"/>
          <p:nvPr/>
        </p:nvSpPr>
        <p:spPr>
          <a:xfrm>
            <a:off x="1574846" y="2498801"/>
            <a:ext cx="490840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BD108</a:t>
            </a:r>
          </a:p>
          <a:p>
            <a:r>
              <a:rPr lang="en-US" sz="900" dirty="0" smtClean="0"/>
              <a:t>PT108</a:t>
            </a:r>
          </a:p>
          <a:p>
            <a:r>
              <a:rPr lang="en-US" sz="900" dirty="0" smtClean="0"/>
              <a:t>TT108</a:t>
            </a:r>
            <a:endParaRPr lang="en-US" sz="900" dirty="0"/>
          </a:p>
        </p:txBody>
      </p:sp>
      <p:cxnSp>
        <p:nvCxnSpPr>
          <p:cNvPr id="794" name="Straight Arrow Connector 793"/>
          <p:cNvCxnSpPr/>
          <p:nvPr/>
        </p:nvCxnSpPr>
        <p:spPr>
          <a:xfrm>
            <a:off x="8128799" y="387501"/>
            <a:ext cx="84211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Arrow Connector 794"/>
          <p:cNvCxnSpPr/>
          <p:nvPr/>
        </p:nvCxnSpPr>
        <p:spPr>
          <a:xfrm flipH="1">
            <a:off x="8183460" y="1013151"/>
            <a:ext cx="84211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6" name="TextBox 795"/>
          <p:cNvSpPr txBox="1"/>
          <p:nvPr/>
        </p:nvSpPr>
        <p:spPr>
          <a:xfrm>
            <a:off x="8002438" y="789317"/>
            <a:ext cx="119776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 from experiment</a:t>
            </a:r>
            <a:endParaRPr lang="en-US" sz="900" dirty="0"/>
          </a:p>
        </p:txBody>
      </p:sp>
      <p:sp>
        <p:nvSpPr>
          <p:cNvPr id="797" name="TextBox 796"/>
          <p:cNvSpPr txBox="1"/>
          <p:nvPr/>
        </p:nvSpPr>
        <p:spPr>
          <a:xfrm>
            <a:off x="8008035" y="173056"/>
            <a:ext cx="10695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</a:t>
            </a:r>
            <a:r>
              <a:rPr lang="en-US" sz="900" baseline="-25000" dirty="0" smtClean="0"/>
              <a:t>2</a:t>
            </a:r>
            <a:r>
              <a:rPr lang="en-US" sz="900" dirty="0" smtClean="0"/>
              <a:t> to experiment</a:t>
            </a:r>
            <a:endParaRPr lang="en-US" sz="900" dirty="0"/>
          </a:p>
        </p:txBody>
      </p:sp>
      <p:grpSp>
        <p:nvGrpSpPr>
          <p:cNvPr id="798" name="Group 469"/>
          <p:cNvGrpSpPr/>
          <p:nvPr/>
        </p:nvGrpSpPr>
        <p:grpSpPr>
          <a:xfrm>
            <a:off x="4587234" y="1936413"/>
            <a:ext cx="287258" cy="215444"/>
            <a:chOff x="4102904" y="1924962"/>
            <a:chExt cx="287258" cy="215444"/>
          </a:xfrm>
        </p:grpSpPr>
        <p:sp>
          <p:nvSpPr>
            <p:cNvPr id="799" name="Oval 798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0" name="TextBox 799"/>
            <p:cNvSpPr txBox="1"/>
            <p:nvPr/>
          </p:nvSpPr>
          <p:spPr>
            <a:xfrm>
              <a:off x="4102904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42</a:t>
              </a:r>
              <a:endParaRPr lang="en-US" sz="800" dirty="0"/>
            </a:p>
          </p:txBody>
        </p:sp>
      </p:grpSp>
      <p:sp>
        <p:nvSpPr>
          <p:cNvPr id="801" name="TextBox 800"/>
          <p:cNvSpPr txBox="1"/>
          <p:nvPr/>
        </p:nvSpPr>
        <p:spPr>
          <a:xfrm>
            <a:off x="4242810" y="29665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PT142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491111" y="879678"/>
            <a:ext cx="16494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2" name="Rectangle 801"/>
          <p:cNvSpPr/>
          <p:nvPr/>
        </p:nvSpPr>
        <p:spPr>
          <a:xfrm>
            <a:off x="4799216" y="2075398"/>
            <a:ext cx="63417" cy="44192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TextBox 828"/>
          <p:cNvSpPr txBox="1"/>
          <p:nvPr/>
        </p:nvSpPr>
        <p:spPr>
          <a:xfrm>
            <a:off x="4089493" y="2506948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EH142/143</a:t>
            </a:r>
          </a:p>
          <a:p>
            <a:r>
              <a:rPr lang="en-US" sz="800" dirty="0" smtClean="0"/>
              <a:t>TT142/143</a:t>
            </a:r>
          </a:p>
          <a:p>
            <a:r>
              <a:rPr lang="en-US" sz="800" dirty="0" smtClean="0"/>
              <a:t>TS142/143</a:t>
            </a:r>
          </a:p>
          <a:p>
            <a:endParaRPr lang="en-US" sz="800" dirty="0"/>
          </a:p>
        </p:txBody>
      </p:sp>
      <p:sp>
        <p:nvSpPr>
          <p:cNvPr id="830" name="TextBox 829"/>
          <p:cNvSpPr txBox="1"/>
          <p:nvPr/>
        </p:nvSpPr>
        <p:spPr>
          <a:xfrm>
            <a:off x="4672168" y="2497698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EH342/143</a:t>
            </a:r>
          </a:p>
          <a:p>
            <a:r>
              <a:rPr lang="en-US" sz="800" dirty="0" smtClean="0"/>
              <a:t>TT342/143</a:t>
            </a:r>
          </a:p>
          <a:p>
            <a:r>
              <a:rPr lang="en-US" sz="800" dirty="0" smtClean="0"/>
              <a:t>TS342/143</a:t>
            </a:r>
          </a:p>
          <a:p>
            <a:endParaRPr lang="en-US" sz="800" dirty="0"/>
          </a:p>
        </p:txBody>
      </p:sp>
      <p:sp>
        <p:nvSpPr>
          <p:cNvPr id="832" name="TextBox 831"/>
          <p:cNvSpPr txBox="1"/>
          <p:nvPr/>
        </p:nvSpPr>
        <p:spPr>
          <a:xfrm>
            <a:off x="2392879" y="2482324"/>
            <a:ext cx="4828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PV108</a:t>
            </a:r>
            <a:endParaRPr lang="en-US" sz="900" dirty="0"/>
          </a:p>
        </p:txBody>
      </p:sp>
      <p:sp>
        <p:nvSpPr>
          <p:cNvPr id="833" name="TextBox 832"/>
          <p:cNvSpPr txBox="1"/>
          <p:nvPr/>
        </p:nvSpPr>
        <p:spPr>
          <a:xfrm>
            <a:off x="3348831" y="2662946"/>
            <a:ext cx="4828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PV144</a:t>
            </a:r>
            <a:endParaRPr lang="en-US" sz="900" dirty="0"/>
          </a:p>
        </p:txBody>
      </p:sp>
      <p:sp>
        <p:nvSpPr>
          <p:cNvPr id="835" name="TextBox 834"/>
          <p:cNvSpPr txBox="1"/>
          <p:nvPr/>
        </p:nvSpPr>
        <p:spPr>
          <a:xfrm>
            <a:off x="2343719" y="4393446"/>
            <a:ext cx="48923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HX148</a:t>
            </a:r>
          </a:p>
        </p:txBody>
      </p:sp>
      <p:cxnSp>
        <p:nvCxnSpPr>
          <p:cNvPr id="840" name="Straight Connector 839"/>
          <p:cNvCxnSpPr/>
          <p:nvPr/>
        </p:nvCxnSpPr>
        <p:spPr>
          <a:xfrm>
            <a:off x="2641252" y="4949867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2" name="TextBox 841"/>
          <p:cNvSpPr txBox="1"/>
          <p:nvPr/>
        </p:nvSpPr>
        <p:spPr>
          <a:xfrm>
            <a:off x="2246486" y="4833156"/>
            <a:ext cx="4700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TT148</a:t>
            </a:r>
            <a:endParaRPr lang="en-US" sz="900" dirty="0"/>
          </a:p>
        </p:txBody>
      </p:sp>
      <p:cxnSp>
        <p:nvCxnSpPr>
          <p:cNvPr id="843" name="Straight Connector 842"/>
          <p:cNvCxnSpPr/>
          <p:nvPr/>
        </p:nvCxnSpPr>
        <p:spPr>
          <a:xfrm flipV="1">
            <a:off x="3609654" y="1020268"/>
            <a:ext cx="815321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/>
          <p:cNvCxnSpPr/>
          <p:nvPr/>
        </p:nvCxnSpPr>
        <p:spPr>
          <a:xfrm rot="5400000">
            <a:off x="3525204" y="937003"/>
            <a:ext cx="16494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9" name="Group 858"/>
          <p:cNvGrpSpPr/>
          <p:nvPr/>
        </p:nvGrpSpPr>
        <p:grpSpPr>
          <a:xfrm>
            <a:off x="3484274" y="584684"/>
            <a:ext cx="248221" cy="270269"/>
            <a:chOff x="3650786" y="581126"/>
            <a:chExt cx="248221" cy="270269"/>
          </a:xfrm>
          <a:solidFill>
            <a:srgbClr val="FFC000"/>
          </a:solidFill>
        </p:grpSpPr>
        <p:grpSp>
          <p:nvGrpSpPr>
            <p:cNvPr id="845" name="Group 250"/>
            <p:cNvGrpSpPr>
              <a:grpSpLocks noChangeAspect="1"/>
            </p:cNvGrpSpPr>
            <p:nvPr/>
          </p:nvGrpSpPr>
          <p:grpSpPr>
            <a:xfrm>
              <a:off x="3650786" y="611048"/>
              <a:ext cx="248221" cy="195701"/>
              <a:chOff x="8495995" y="2416352"/>
              <a:chExt cx="310276" cy="244625"/>
            </a:xfrm>
            <a:grpFill/>
          </p:grpSpPr>
          <p:grpSp>
            <p:nvGrpSpPr>
              <p:cNvPr id="846" name="Group 55"/>
              <p:cNvGrpSpPr/>
              <p:nvPr/>
            </p:nvGrpSpPr>
            <p:grpSpPr>
              <a:xfrm rot="16200000">
                <a:off x="8547446" y="2402152"/>
                <a:ext cx="207374" cy="310276"/>
                <a:chOff x="6057341" y="2259581"/>
                <a:chExt cx="215087" cy="412288"/>
              </a:xfrm>
              <a:grpFill/>
              <a:effectLst/>
            </p:grpSpPr>
            <p:sp>
              <p:nvSpPr>
                <p:cNvPr id="853" name="Isosceles Triangle 852"/>
                <p:cNvSpPr/>
                <p:nvPr/>
              </p:nvSpPr>
              <p:spPr>
                <a:xfrm>
                  <a:off x="6058002" y="2469752"/>
                  <a:ext cx="214426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Isosceles Triangle 853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49" name="Straight Connector 848"/>
              <p:cNvCxnSpPr/>
              <p:nvPr/>
            </p:nvCxnSpPr>
            <p:spPr>
              <a:xfrm rot="5400000">
                <a:off x="8554294" y="2513190"/>
                <a:ext cx="195263" cy="1587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5" name="Isosceles Triangle 854"/>
            <p:cNvSpPr/>
            <p:nvPr/>
          </p:nvSpPr>
          <p:spPr>
            <a:xfrm>
              <a:off x="3689772" y="729709"/>
              <a:ext cx="165389" cy="121686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3740715" y="581126"/>
              <a:ext cx="142032" cy="36575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Group 1312"/>
          <p:cNvGrpSpPr>
            <a:grpSpLocks noChangeAspect="1"/>
          </p:cNvGrpSpPr>
          <p:nvPr/>
        </p:nvGrpSpPr>
        <p:grpSpPr bwMode="auto">
          <a:xfrm rot="5400000" flipV="1">
            <a:off x="3187112" y="599927"/>
            <a:ext cx="122237" cy="269583"/>
            <a:chOff x="4752" y="2802"/>
            <a:chExt cx="192" cy="366"/>
          </a:xfrm>
        </p:grpSpPr>
        <p:grpSp>
          <p:nvGrpSpPr>
            <p:cNvPr id="861" name="Group 1313"/>
            <p:cNvGrpSpPr>
              <a:grpSpLocks noChangeAspect="1"/>
            </p:cNvGrpSpPr>
            <p:nvPr/>
          </p:nvGrpSpPr>
          <p:grpSpPr bwMode="auto">
            <a:xfrm rot="-5400000">
              <a:off x="4748" y="2842"/>
              <a:ext cx="200" cy="120"/>
              <a:chOff x="4080" y="2112"/>
              <a:chExt cx="384" cy="48"/>
            </a:xfrm>
          </p:grpSpPr>
          <p:sp>
            <p:nvSpPr>
              <p:cNvPr id="865" name="Line 1314"/>
              <p:cNvSpPr>
                <a:spLocks noChangeAspect="1" noChangeShapeType="1"/>
              </p:cNvSpPr>
              <p:nvPr/>
            </p:nvSpPr>
            <p:spPr bwMode="auto">
              <a:xfrm flipV="1">
                <a:off x="4080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Line 1315"/>
              <p:cNvSpPr>
                <a:spLocks noChangeAspect="1" noChangeShapeType="1"/>
              </p:cNvSpPr>
              <p:nvPr/>
            </p:nvSpPr>
            <p:spPr bwMode="auto">
              <a:xfrm>
                <a:off x="4128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Line 1316"/>
              <p:cNvSpPr>
                <a:spLocks noChangeAspect="1" noChangeShapeType="1"/>
              </p:cNvSpPr>
              <p:nvPr/>
            </p:nvSpPr>
            <p:spPr bwMode="auto">
              <a:xfrm flipV="1">
                <a:off x="4176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Line 1317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Line 1318"/>
              <p:cNvSpPr>
                <a:spLocks noChangeAspect="1" noChangeShapeType="1"/>
              </p:cNvSpPr>
              <p:nvPr/>
            </p:nvSpPr>
            <p:spPr bwMode="auto">
              <a:xfrm flipV="1">
                <a:off x="4272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Line 1319"/>
              <p:cNvSpPr>
                <a:spLocks noChangeAspect="1" noChangeShapeType="1"/>
              </p:cNvSpPr>
              <p:nvPr/>
            </p:nvSpPr>
            <p:spPr bwMode="auto">
              <a:xfrm>
                <a:off x="4320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Line 1320"/>
              <p:cNvSpPr>
                <a:spLocks noChangeAspect="1" noChangeShapeType="1"/>
              </p:cNvSpPr>
              <p:nvPr/>
            </p:nvSpPr>
            <p:spPr bwMode="auto">
              <a:xfrm flipV="1">
                <a:off x="4368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Line 1321"/>
              <p:cNvSpPr>
                <a:spLocks noChangeAspect="1" noChangeShapeType="1"/>
              </p:cNvSpPr>
              <p:nvPr/>
            </p:nvSpPr>
            <p:spPr bwMode="auto">
              <a:xfrm>
                <a:off x="4416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2" name="Oval 1322"/>
            <p:cNvSpPr>
              <a:spLocks noChangeAspect="1" noChangeArrowheads="1"/>
            </p:cNvSpPr>
            <p:nvPr/>
          </p:nvSpPr>
          <p:spPr bwMode="auto">
            <a:xfrm>
              <a:off x="480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63" name="Line 1323"/>
            <p:cNvSpPr>
              <a:spLocks noChangeAspect="1" noChangeShapeType="1"/>
            </p:cNvSpPr>
            <p:nvPr/>
          </p:nvSpPr>
          <p:spPr bwMode="auto">
            <a:xfrm flipH="1" flipV="1">
              <a:off x="47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Line 1324"/>
            <p:cNvSpPr>
              <a:spLocks noChangeAspect="1" noChangeShapeType="1"/>
            </p:cNvSpPr>
            <p:nvPr/>
          </p:nvSpPr>
          <p:spPr bwMode="auto">
            <a:xfrm flipV="1">
              <a:off x="4848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8" name="Group 1312"/>
          <p:cNvGrpSpPr>
            <a:grpSpLocks noChangeAspect="1"/>
          </p:cNvGrpSpPr>
          <p:nvPr/>
        </p:nvGrpSpPr>
        <p:grpSpPr bwMode="auto">
          <a:xfrm rot="16200000" flipV="1">
            <a:off x="3901836" y="598475"/>
            <a:ext cx="122237" cy="269583"/>
            <a:chOff x="4752" y="2802"/>
            <a:chExt cx="192" cy="366"/>
          </a:xfrm>
        </p:grpSpPr>
        <p:grpSp>
          <p:nvGrpSpPr>
            <p:cNvPr id="879" name="Group 1313"/>
            <p:cNvGrpSpPr>
              <a:grpSpLocks noChangeAspect="1"/>
            </p:cNvGrpSpPr>
            <p:nvPr/>
          </p:nvGrpSpPr>
          <p:grpSpPr bwMode="auto">
            <a:xfrm rot="-5400000">
              <a:off x="4748" y="2842"/>
              <a:ext cx="200" cy="120"/>
              <a:chOff x="4080" y="2112"/>
              <a:chExt cx="384" cy="48"/>
            </a:xfrm>
          </p:grpSpPr>
          <p:sp>
            <p:nvSpPr>
              <p:cNvPr id="883" name="Line 1314"/>
              <p:cNvSpPr>
                <a:spLocks noChangeAspect="1" noChangeShapeType="1"/>
              </p:cNvSpPr>
              <p:nvPr/>
            </p:nvSpPr>
            <p:spPr bwMode="auto">
              <a:xfrm flipV="1">
                <a:off x="4080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Line 1315"/>
              <p:cNvSpPr>
                <a:spLocks noChangeAspect="1" noChangeShapeType="1"/>
              </p:cNvSpPr>
              <p:nvPr/>
            </p:nvSpPr>
            <p:spPr bwMode="auto">
              <a:xfrm>
                <a:off x="4128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Line 1316"/>
              <p:cNvSpPr>
                <a:spLocks noChangeAspect="1" noChangeShapeType="1"/>
              </p:cNvSpPr>
              <p:nvPr/>
            </p:nvSpPr>
            <p:spPr bwMode="auto">
              <a:xfrm flipV="1">
                <a:off x="4176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Line 1317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Line 1318"/>
              <p:cNvSpPr>
                <a:spLocks noChangeAspect="1" noChangeShapeType="1"/>
              </p:cNvSpPr>
              <p:nvPr/>
            </p:nvSpPr>
            <p:spPr bwMode="auto">
              <a:xfrm flipV="1">
                <a:off x="4272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Line 1319"/>
              <p:cNvSpPr>
                <a:spLocks noChangeAspect="1" noChangeShapeType="1"/>
              </p:cNvSpPr>
              <p:nvPr/>
            </p:nvSpPr>
            <p:spPr bwMode="auto">
              <a:xfrm>
                <a:off x="4320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Line 1320"/>
              <p:cNvSpPr>
                <a:spLocks noChangeAspect="1" noChangeShapeType="1"/>
              </p:cNvSpPr>
              <p:nvPr/>
            </p:nvSpPr>
            <p:spPr bwMode="auto">
              <a:xfrm flipV="1">
                <a:off x="4368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Line 1321"/>
              <p:cNvSpPr>
                <a:spLocks noChangeAspect="1" noChangeShapeType="1"/>
              </p:cNvSpPr>
              <p:nvPr/>
            </p:nvSpPr>
            <p:spPr bwMode="auto">
              <a:xfrm>
                <a:off x="4416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0" name="Oval 1322"/>
            <p:cNvSpPr>
              <a:spLocks noChangeAspect="1" noChangeArrowheads="1"/>
            </p:cNvSpPr>
            <p:nvPr/>
          </p:nvSpPr>
          <p:spPr bwMode="auto">
            <a:xfrm>
              <a:off x="480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81" name="Line 1323"/>
            <p:cNvSpPr>
              <a:spLocks noChangeAspect="1" noChangeShapeType="1"/>
            </p:cNvSpPr>
            <p:nvPr/>
          </p:nvSpPr>
          <p:spPr bwMode="auto">
            <a:xfrm flipH="1" flipV="1">
              <a:off x="47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Line 1324"/>
            <p:cNvSpPr>
              <a:spLocks noChangeAspect="1" noChangeShapeType="1"/>
            </p:cNvSpPr>
            <p:nvPr/>
          </p:nvSpPr>
          <p:spPr bwMode="auto">
            <a:xfrm flipV="1">
              <a:off x="4848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" name="TextBox 893"/>
          <p:cNvSpPr txBox="1"/>
          <p:nvPr/>
        </p:nvSpPr>
        <p:spPr>
          <a:xfrm>
            <a:off x="2993220" y="501229"/>
            <a:ext cx="476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SV042</a:t>
            </a:r>
          </a:p>
        </p:txBody>
      </p:sp>
      <p:sp>
        <p:nvSpPr>
          <p:cNvPr id="895" name="TextBox 894"/>
          <p:cNvSpPr txBox="1"/>
          <p:nvPr/>
        </p:nvSpPr>
        <p:spPr>
          <a:xfrm>
            <a:off x="3750110" y="499777"/>
            <a:ext cx="476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SV043</a:t>
            </a:r>
          </a:p>
        </p:txBody>
      </p:sp>
      <p:sp>
        <p:nvSpPr>
          <p:cNvPr id="896" name="TextBox 895"/>
          <p:cNvSpPr txBox="1"/>
          <p:nvPr/>
        </p:nvSpPr>
        <p:spPr>
          <a:xfrm>
            <a:off x="3365024" y="389856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MV042</a:t>
            </a:r>
          </a:p>
        </p:txBody>
      </p:sp>
      <p:grpSp>
        <p:nvGrpSpPr>
          <p:cNvPr id="903" name="Group 328"/>
          <p:cNvGrpSpPr>
            <a:grpSpLocks noChangeAspect="1"/>
          </p:cNvGrpSpPr>
          <p:nvPr/>
        </p:nvGrpSpPr>
        <p:grpSpPr>
          <a:xfrm rot="5400000">
            <a:off x="3056206" y="2946131"/>
            <a:ext cx="199172" cy="172800"/>
            <a:chOff x="5259598" y="6350639"/>
            <a:chExt cx="302341" cy="262309"/>
          </a:xfrm>
        </p:grpSpPr>
        <p:sp>
          <p:nvSpPr>
            <p:cNvPr id="904" name="Rectangle 903"/>
            <p:cNvSpPr/>
            <p:nvPr/>
          </p:nvSpPr>
          <p:spPr>
            <a:xfrm>
              <a:off x="5259598" y="6350639"/>
              <a:ext cx="302341" cy="262309"/>
            </a:xfrm>
            <a:prstGeom prst="rect">
              <a:avLst/>
            </a:prstGeom>
            <a:solidFill>
              <a:srgbClr val="FFFF9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5" name="Straight Connector 904"/>
            <p:cNvCxnSpPr/>
            <p:nvPr/>
          </p:nvCxnSpPr>
          <p:spPr>
            <a:xfrm>
              <a:off x="5259598" y="6350639"/>
              <a:ext cx="302341" cy="2623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7" name="TextBox 906"/>
          <p:cNvSpPr txBox="1"/>
          <p:nvPr/>
        </p:nvSpPr>
        <p:spPr>
          <a:xfrm>
            <a:off x="2935855" y="2739862"/>
            <a:ext cx="45878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FL144</a:t>
            </a:r>
            <a:endParaRPr lang="en-US" sz="900" dirty="0"/>
          </a:p>
        </p:txBody>
      </p:sp>
      <p:sp>
        <p:nvSpPr>
          <p:cNvPr id="908" name="TextBox 907"/>
          <p:cNvSpPr txBox="1"/>
          <p:nvPr/>
        </p:nvSpPr>
        <p:spPr>
          <a:xfrm>
            <a:off x="5702098" y="2079618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MV041</a:t>
            </a:r>
            <a:endParaRPr lang="en-US" sz="900" dirty="0"/>
          </a:p>
        </p:txBody>
      </p:sp>
      <p:sp>
        <p:nvSpPr>
          <p:cNvPr id="910" name="TextBox 909"/>
          <p:cNvSpPr txBox="1"/>
          <p:nvPr/>
        </p:nvSpPr>
        <p:spPr>
          <a:xfrm>
            <a:off x="2260039" y="4038508"/>
            <a:ext cx="4700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TT146</a:t>
            </a:r>
            <a:endParaRPr lang="en-US" sz="900" dirty="0"/>
          </a:p>
        </p:txBody>
      </p:sp>
      <p:cxnSp>
        <p:nvCxnSpPr>
          <p:cNvPr id="914" name="Straight Connector 913"/>
          <p:cNvCxnSpPr/>
          <p:nvPr/>
        </p:nvCxnSpPr>
        <p:spPr>
          <a:xfrm>
            <a:off x="2171416" y="2237197"/>
            <a:ext cx="69599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7" name="Group 171"/>
          <p:cNvGrpSpPr>
            <a:grpSpLocks noChangeAspect="1"/>
          </p:cNvGrpSpPr>
          <p:nvPr/>
        </p:nvGrpSpPr>
        <p:grpSpPr>
          <a:xfrm>
            <a:off x="2434120" y="2119336"/>
            <a:ext cx="230413" cy="201622"/>
            <a:chOff x="6912260" y="2204864"/>
            <a:chExt cx="288016" cy="252028"/>
          </a:xfrm>
        </p:grpSpPr>
        <p:sp>
          <p:nvSpPr>
            <p:cNvPr id="918" name="Isosceles Triangle 917"/>
            <p:cNvSpPr/>
            <p:nvPr/>
          </p:nvSpPr>
          <p:spPr>
            <a:xfrm rot="16200000">
              <a:off x="7056276" y="2278720"/>
              <a:ext cx="144000" cy="14400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9" name="Isosceles Triangle 918"/>
            <p:cNvSpPr/>
            <p:nvPr/>
          </p:nvSpPr>
          <p:spPr>
            <a:xfrm rot="5400000">
              <a:off x="6912260" y="2276872"/>
              <a:ext cx="144000" cy="14400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20" name="Straight Arrow Connector 919"/>
            <p:cNvCxnSpPr/>
            <p:nvPr/>
          </p:nvCxnSpPr>
          <p:spPr>
            <a:xfrm rot="5400000" flipH="1" flipV="1">
              <a:off x="6930246" y="2222866"/>
              <a:ext cx="252028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" name="TextBox 920"/>
          <p:cNvSpPr txBox="1"/>
          <p:nvPr/>
        </p:nvSpPr>
        <p:spPr>
          <a:xfrm>
            <a:off x="2281108" y="2274564"/>
            <a:ext cx="49084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AV108</a:t>
            </a:r>
            <a:endParaRPr lang="en-US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3985670" y="5339405"/>
            <a:ext cx="563144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</a:rPr>
              <a:t>Freon chiller A 200</a:t>
            </a:r>
            <a:endParaRPr lang="en-US" sz="900" dirty="0">
              <a:solidFill>
                <a:srgbClr val="FFFF00"/>
              </a:solidFill>
            </a:endParaRPr>
          </a:p>
        </p:txBody>
      </p:sp>
      <p:sp>
        <p:nvSpPr>
          <p:cNvPr id="924" name="TextBox 923"/>
          <p:cNvSpPr txBox="1"/>
          <p:nvPr/>
        </p:nvSpPr>
        <p:spPr>
          <a:xfrm>
            <a:off x="7611360" y="1804754"/>
            <a:ext cx="112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ystem B</a:t>
            </a:r>
          </a:p>
        </p:txBody>
      </p:sp>
      <p:cxnSp>
        <p:nvCxnSpPr>
          <p:cNvPr id="935" name="Straight Connector 934"/>
          <p:cNvCxnSpPr/>
          <p:nvPr/>
        </p:nvCxnSpPr>
        <p:spPr>
          <a:xfrm>
            <a:off x="6542296" y="2244994"/>
            <a:ext cx="72420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7" name="Group 250"/>
          <p:cNvGrpSpPr>
            <a:grpSpLocks noChangeAspect="1"/>
          </p:cNvGrpSpPr>
          <p:nvPr/>
        </p:nvGrpSpPr>
        <p:grpSpPr>
          <a:xfrm rot="5400000">
            <a:off x="6483195" y="2457349"/>
            <a:ext cx="248220" cy="274885"/>
            <a:chOff x="8495994" y="2321182"/>
            <a:chExt cx="310275" cy="343606"/>
          </a:xfrm>
        </p:grpSpPr>
        <p:grpSp>
          <p:nvGrpSpPr>
            <p:cNvPr id="938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effectLst/>
          </p:grpSpPr>
          <p:sp>
            <p:nvSpPr>
              <p:cNvPr id="943" name="Isosceles Triangle 942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Isosceles Triangle 943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39" name="Straight Connector 938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0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</p:grpSpPr>
          <p:sp>
            <p:nvSpPr>
              <p:cNvPr id="941" name="Rectangle 940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2" name="Straight Connector 941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7" name="Group 171"/>
          <p:cNvGrpSpPr>
            <a:grpSpLocks noChangeAspect="1"/>
          </p:cNvGrpSpPr>
          <p:nvPr/>
        </p:nvGrpSpPr>
        <p:grpSpPr>
          <a:xfrm>
            <a:off x="6798953" y="2126262"/>
            <a:ext cx="230413" cy="201622"/>
            <a:chOff x="6912260" y="2204864"/>
            <a:chExt cx="288016" cy="252028"/>
          </a:xfrm>
        </p:grpSpPr>
        <p:sp>
          <p:nvSpPr>
            <p:cNvPr id="948" name="Isosceles Triangle 947"/>
            <p:cNvSpPr/>
            <p:nvPr/>
          </p:nvSpPr>
          <p:spPr>
            <a:xfrm rot="16200000">
              <a:off x="7056276" y="2278720"/>
              <a:ext cx="144000" cy="14400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9" name="Isosceles Triangle 948"/>
            <p:cNvSpPr/>
            <p:nvPr/>
          </p:nvSpPr>
          <p:spPr>
            <a:xfrm rot="5400000">
              <a:off x="6912260" y="2276872"/>
              <a:ext cx="144000" cy="144000"/>
            </a:xfrm>
            <a:prstGeom prst="triangl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50" name="Straight Arrow Connector 949"/>
            <p:cNvCxnSpPr/>
            <p:nvPr/>
          </p:nvCxnSpPr>
          <p:spPr>
            <a:xfrm rot="5400000" flipH="1" flipV="1">
              <a:off x="6930246" y="2222866"/>
              <a:ext cx="252028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469"/>
          <p:cNvGrpSpPr/>
          <p:nvPr/>
        </p:nvGrpSpPr>
        <p:grpSpPr>
          <a:xfrm>
            <a:off x="7120587" y="550832"/>
            <a:ext cx="287258" cy="215444"/>
            <a:chOff x="4101102" y="1935390"/>
            <a:chExt cx="287258" cy="215444"/>
          </a:xfrm>
        </p:grpSpPr>
        <p:sp>
          <p:nvSpPr>
            <p:cNvPr id="952" name="Oval 951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53" name="TextBox 952"/>
            <p:cNvSpPr txBox="1"/>
            <p:nvPr/>
          </p:nvSpPr>
          <p:spPr>
            <a:xfrm>
              <a:off x="4101102" y="193539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</p:grpSp>
      <p:sp>
        <p:nvSpPr>
          <p:cNvPr id="955" name="TextBox 954"/>
          <p:cNvSpPr txBox="1"/>
          <p:nvPr/>
        </p:nvSpPr>
        <p:spPr>
          <a:xfrm>
            <a:off x="7023128" y="5806527"/>
            <a:ext cx="465192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LP101</a:t>
            </a:r>
            <a:endParaRPr lang="en-US" sz="900" dirty="0"/>
          </a:p>
        </p:txBody>
      </p:sp>
      <p:sp>
        <p:nvSpPr>
          <p:cNvPr id="956" name="TextBox 955"/>
          <p:cNvSpPr txBox="1"/>
          <p:nvPr/>
        </p:nvSpPr>
        <p:spPr>
          <a:xfrm>
            <a:off x="7719372" y="5892487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EH301 / EH302 / EH303</a:t>
            </a:r>
          </a:p>
          <a:p>
            <a:r>
              <a:rPr lang="en-US" sz="900" dirty="0" smtClean="0"/>
              <a:t>TT301 / TT302 / TT303</a:t>
            </a:r>
          </a:p>
          <a:p>
            <a:r>
              <a:rPr lang="en-US" sz="900" dirty="0" smtClean="0"/>
              <a:t>TS301 / TS302 / TS303</a:t>
            </a:r>
          </a:p>
          <a:p>
            <a:r>
              <a:rPr lang="en-US" sz="900" dirty="0" smtClean="0"/>
              <a:t>PT301 </a:t>
            </a:r>
            <a:r>
              <a:rPr lang="en-US" sz="900" dirty="0"/>
              <a:t>/ </a:t>
            </a:r>
            <a:r>
              <a:rPr lang="en-US" sz="900" dirty="0" smtClean="0"/>
              <a:t>PT302 </a:t>
            </a:r>
            <a:r>
              <a:rPr lang="en-US" sz="900" dirty="0"/>
              <a:t>/ </a:t>
            </a:r>
            <a:r>
              <a:rPr lang="en-US" sz="900" dirty="0" smtClean="0"/>
              <a:t>PT303</a:t>
            </a:r>
            <a:endParaRPr lang="en-US" sz="900" dirty="0"/>
          </a:p>
          <a:p>
            <a:endParaRPr lang="en-US" sz="900" dirty="0" smtClean="0"/>
          </a:p>
          <a:p>
            <a:endParaRPr lang="en-US" sz="900" dirty="0"/>
          </a:p>
        </p:txBody>
      </p:sp>
      <p:cxnSp>
        <p:nvCxnSpPr>
          <p:cNvPr id="957" name="Straight Connector 956"/>
          <p:cNvCxnSpPr/>
          <p:nvPr/>
        </p:nvCxnSpPr>
        <p:spPr>
          <a:xfrm flipV="1">
            <a:off x="6138513" y="6241961"/>
            <a:ext cx="1470058" cy="30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8" name="Straight Connector 957"/>
          <p:cNvCxnSpPr/>
          <p:nvPr/>
        </p:nvCxnSpPr>
        <p:spPr>
          <a:xfrm flipH="1">
            <a:off x="6884384" y="5445376"/>
            <a:ext cx="5167" cy="7928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9" name="Straight Connector 958"/>
          <p:cNvCxnSpPr/>
          <p:nvPr/>
        </p:nvCxnSpPr>
        <p:spPr>
          <a:xfrm flipV="1">
            <a:off x="6912260" y="5445086"/>
            <a:ext cx="1338345" cy="1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0" name="Straight Connector 959"/>
          <p:cNvCxnSpPr/>
          <p:nvPr/>
        </p:nvCxnSpPr>
        <p:spPr>
          <a:xfrm flipH="1">
            <a:off x="7244173" y="5446072"/>
            <a:ext cx="5167" cy="7928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1" name="Straight Connector 960"/>
          <p:cNvCxnSpPr/>
          <p:nvPr/>
        </p:nvCxnSpPr>
        <p:spPr>
          <a:xfrm flipH="1">
            <a:off x="7599618" y="5434059"/>
            <a:ext cx="5167" cy="7928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2" name="Group 961"/>
          <p:cNvGrpSpPr/>
          <p:nvPr/>
        </p:nvGrpSpPr>
        <p:grpSpPr>
          <a:xfrm>
            <a:off x="6708526" y="5752638"/>
            <a:ext cx="1067830" cy="340732"/>
            <a:chOff x="6019832" y="2013332"/>
            <a:chExt cx="1727673" cy="592156"/>
          </a:xfrm>
        </p:grpSpPr>
        <p:sp>
          <p:nvSpPr>
            <p:cNvPr id="963" name="Rectangle 962"/>
            <p:cNvSpPr/>
            <p:nvPr/>
          </p:nvSpPr>
          <p:spPr>
            <a:xfrm rot="16200000">
              <a:off x="6275445" y="2332406"/>
              <a:ext cx="71164" cy="4728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4" name="Group 226"/>
            <p:cNvGrpSpPr/>
            <p:nvPr/>
          </p:nvGrpSpPr>
          <p:grpSpPr>
            <a:xfrm rot="5400000">
              <a:off x="6023976" y="2010267"/>
              <a:ext cx="560763" cy="569052"/>
              <a:chOff x="3030230" y="5607117"/>
              <a:chExt cx="560763" cy="569052"/>
            </a:xfrm>
          </p:grpSpPr>
          <p:sp>
            <p:nvSpPr>
              <p:cNvPr id="975" name="Oval 974"/>
              <p:cNvSpPr/>
              <p:nvPr/>
            </p:nvSpPr>
            <p:spPr>
              <a:xfrm rot="5400000">
                <a:off x="3026086" y="5611261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6" name="Straight Connector 975"/>
              <p:cNvCxnSpPr>
                <a:stCxn id="975" idx="4"/>
                <a:endCxn id="975" idx="1"/>
              </p:cNvCxnSpPr>
              <p:nvPr/>
            </p:nvCxnSpPr>
            <p:spPr>
              <a:xfrm rot="10800000" flipH="1">
                <a:off x="3030230" y="569045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>
                <a:stCxn id="975" idx="7"/>
                <a:endCxn id="975" idx="4"/>
              </p:cNvCxnSpPr>
              <p:nvPr/>
            </p:nvCxnSpPr>
            <p:spPr>
              <a:xfrm flipH="1" flipV="1">
                <a:off x="3030231" y="589164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5" name="Rectangle 964"/>
            <p:cNvSpPr/>
            <p:nvPr/>
          </p:nvSpPr>
          <p:spPr>
            <a:xfrm rot="16200000">
              <a:off x="6857559" y="2333484"/>
              <a:ext cx="71164" cy="4728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6" name="Group 226"/>
            <p:cNvGrpSpPr/>
            <p:nvPr/>
          </p:nvGrpSpPr>
          <p:grpSpPr>
            <a:xfrm rot="5400000">
              <a:off x="6606090" y="2011345"/>
              <a:ext cx="560763" cy="569052"/>
              <a:chOff x="3030230" y="5607117"/>
              <a:chExt cx="560763" cy="569052"/>
            </a:xfrm>
          </p:grpSpPr>
          <p:sp>
            <p:nvSpPr>
              <p:cNvPr id="972" name="Oval 971"/>
              <p:cNvSpPr/>
              <p:nvPr/>
            </p:nvSpPr>
            <p:spPr>
              <a:xfrm rot="5400000">
                <a:off x="3026086" y="5611261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3" name="Straight Connector 972"/>
              <p:cNvCxnSpPr>
                <a:stCxn id="972" idx="4"/>
                <a:endCxn id="972" idx="1"/>
              </p:cNvCxnSpPr>
              <p:nvPr/>
            </p:nvCxnSpPr>
            <p:spPr>
              <a:xfrm rot="10800000" flipH="1">
                <a:off x="3030230" y="569045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>
                <a:stCxn id="972" idx="7"/>
                <a:endCxn id="972" idx="4"/>
              </p:cNvCxnSpPr>
              <p:nvPr/>
            </p:nvCxnSpPr>
            <p:spPr>
              <a:xfrm flipH="1" flipV="1">
                <a:off x="3030231" y="589164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7" name="Rectangle 966"/>
            <p:cNvSpPr/>
            <p:nvPr/>
          </p:nvSpPr>
          <p:spPr>
            <a:xfrm rot="16200000">
              <a:off x="7434066" y="2331327"/>
              <a:ext cx="71164" cy="4728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8" name="Group 226"/>
            <p:cNvGrpSpPr/>
            <p:nvPr/>
          </p:nvGrpSpPr>
          <p:grpSpPr>
            <a:xfrm rot="5400000">
              <a:off x="7182597" y="2009188"/>
              <a:ext cx="560763" cy="569052"/>
              <a:chOff x="3030230" y="5607117"/>
              <a:chExt cx="560763" cy="569052"/>
            </a:xfrm>
          </p:grpSpPr>
          <p:sp>
            <p:nvSpPr>
              <p:cNvPr id="969" name="Oval 968"/>
              <p:cNvSpPr/>
              <p:nvPr/>
            </p:nvSpPr>
            <p:spPr>
              <a:xfrm rot="5400000">
                <a:off x="3026086" y="5611261"/>
                <a:ext cx="569052" cy="560763"/>
              </a:xfrm>
              <a:prstGeom prst="ellipse">
                <a:avLst/>
              </a:prstGeom>
              <a:solidFill>
                <a:srgbClr val="FFFF9A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0" name="Straight Connector 969"/>
              <p:cNvCxnSpPr>
                <a:stCxn id="969" idx="4"/>
                <a:endCxn id="969" idx="1"/>
              </p:cNvCxnSpPr>
              <p:nvPr/>
            </p:nvCxnSpPr>
            <p:spPr>
              <a:xfrm rot="10800000" flipH="1">
                <a:off x="3030230" y="569045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>
                <a:stCxn id="969" idx="7"/>
                <a:endCxn id="969" idx="4"/>
              </p:cNvCxnSpPr>
              <p:nvPr/>
            </p:nvCxnSpPr>
            <p:spPr>
              <a:xfrm flipH="1" flipV="1">
                <a:off x="3030231" y="5891643"/>
                <a:ext cx="478641" cy="201190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1" name="Group 457"/>
          <p:cNvGrpSpPr/>
          <p:nvPr/>
        </p:nvGrpSpPr>
        <p:grpSpPr>
          <a:xfrm>
            <a:off x="7718355" y="5327832"/>
            <a:ext cx="236663" cy="215444"/>
            <a:chOff x="4116552" y="1918138"/>
            <a:chExt cx="236663" cy="215444"/>
          </a:xfrm>
        </p:grpSpPr>
        <p:sp>
          <p:nvSpPr>
            <p:cNvPr id="982" name="Oval 981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3" name="TextBox 982"/>
            <p:cNvSpPr txBox="1"/>
            <p:nvPr/>
          </p:nvSpPr>
          <p:spPr>
            <a:xfrm>
              <a:off x="4116552" y="1918138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endParaRPr lang="en-US" sz="800" dirty="0"/>
            </a:p>
          </p:txBody>
        </p:sp>
      </p:grpSp>
      <p:grpSp>
        <p:nvGrpSpPr>
          <p:cNvPr id="985" name="Group 328"/>
          <p:cNvGrpSpPr>
            <a:grpSpLocks noChangeAspect="1"/>
          </p:cNvGrpSpPr>
          <p:nvPr/>
        </p:nvGrpSpPr>
        <p:grpSpPr>
          <a:xfrm rot="5400000">
            <a:off x="6206435" y="2956211"/>
            <a:ext cx="199172" cy="172800"/>
            <a:chOff x="5259598" y="6350639"/>
            <a:chExt cx="302341" cy="262309"/>
          </a:xfrm>
        </p:grpSpPr>
        <p:sp>
          <p:nvSpPr>
            <p:cNvPr id="986" name="Rectangle 985"/>
            <p:cNvSpPr/>
            <p:nvPr/>
          </p:nvSpPr>
          <p:spPr>
            <a:xfrm>
              <a:off x="5259598" y="6350639"/>
              <a:ext cx="302341" cy="262309"/>
            </a:xfrm>
            <a:prstGeom prst="rect">
              <a:avLst/>
            </a:prstGeom>
            <a:solidFill>
              <a:srgbClr val="FFFF9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7" name="Straight Connector 986"/>
            <p:cNvCxnSpPr/>
            <p:nvPr/>
          </p:nvCxnSpPr>
          <p:spPr>
            <a:xfrm>
              <a:off x="5259598" y="6350639"/>
              <a:ext cx="302341" cy="2623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8" name="TextBox 987"/>
          <p:cNvSpPr txBox="1"/>
          <p:nvPr/>
        </p:nvSpPr>
        <p:spPr>
          <a:xfrm>
            <a:off x="6071426" y="2744389"/>
            <a:ext cx="45878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FL344</a:t>
            </a:r>
            <a:endParaRPr lang="en-US" sz="900" dirty="0"/>
          </a:p>
        </p:txBody>
      </p:sp>
      <p:sp>
        <p:nvSpPr>
          <p:cNvPr id="995" name="TextBox 994"/>
          <p:cNvSpPr txBox="1"/>
          <p:nvPr/>
        </p:nvSpPr>
        <p:spPr>
          <a:xfrm>
            <a:off x="7596878" y="4816656"/>
            <a:ext cx="490840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BD304</a:t>
            </a:r>
          </a:p>
          <a:p>
            <a:r>
              <a:rPr lang="en-US" sz="900" dirty="0" smtClean="0"/>
              <a:t>PT304</a:t>
            </a:r>
          </a:p>
          <a:p>
            <a:r>
              <a:rPr lang="en-US" sz="900" dirty="0" smtClean="0"/>
              <a:t>TT304</a:t>
            </a:r>
            <a:endParaRPr lang="en-US" sz="900" dirty="0"/>
          </a:p>
        </p:txBody>
      </p:sp>
      <p:sp>
        <p:nvSpPr>
          <p:cNvPr id="996" name="TextBox 995"/>
          <p:cNvSpPr txBox="1"/>
          <p:nvPr/>
        </p:nvSpPr>
        <p:spPr>
          <a:xfrm>
            <a:off x="8559315" y="3571729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MV306</a:t>
            </a:r>
            <a:endParaRPr lang="en-US" sz="900" dirty="0"/>
          </a:p>
        </p:txBody>
      </p:sp>
      <p:cxnSp>
        <p:nvCxnSpPr>
          <p:cNvPr id="998" name="Straight Connector 997"/>
          <p:cNvCxnSpPr/>
          <p:nvPr/>
        </p:nvCxnSpPr>
        <p:spPr>
          <a:xfrm>
            <a:off x="7305054" y="2777925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9" name="Group 465"/>
          <p:cNvGrpSpPr/>
          <p:nvPr/>
        </p:nvGrpSpPr>
        <p:grpSpPr>
          <a:xfrm>
            <a:off x="7148258" y="3874568"/>
            <a:ext cx="236663" cy="215444"/>
            <a:chOff x="4116552" y="1918138"/>
            <a:chExt cx="236663" cy="215444"/>
          </a:xfrm>
        </p:grpSpPr>
        <p:sp>
          <p:nvSpPr>
            <p:cNvPr id="1000" name="Oval 999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1" name="TextBox 1000"/>
            <p:cNvSpPr txBox="1"/>
            <p:nvPr/>
          </p:nvSpPr>
          <p:spPr>
            <a:xfrm>
              <a:off x="4116552" y="1918138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6</a:t>
              </a:r>
              <a:endParaRPr lang="en-US" sz="800" dirty="0"/>
            </a:p>
          </p:txBody>
        </p:sp>
      </p:grpSp>
      <p:grpSp>
        <p:nvGrpSpPr>
          <p:cNvPr id="1002" name="Group 469"/>
          <p:cNvGrpSpPr/>
          <p:nvPr/>
        </p:nvGrpSpPr>
        <p:grpSpPr>
          <a:xfrm>
            <a:off x="7152819" y="2661770"/>
            <a:ext cx="236663" cy="215444"/>
            <a:chOff x="4116552" y="1918138"/>
            <a:chExt cx="236663" cy="215444"/>
          </a:xfrm>
        </p:grpSpPr>
        <p:sp>
          <p:nvSpPr>
            <p:cNvPr id="1003" name="Oval 1002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4" name="TextBox 1003"/>
            <p:cNvSpPr txBox="1"/>
            <p:nvPr/>
          </p:nvSpPr>
          <p:spPr>
            <a:xfrm>
              <a:off x="4116552" y="1918138"/>
              <a:ext cx="2366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8</a:t>
              </a:r>
              <a:endParaRPr lang="en-US" sz="800" dirty="0"/>
            </a:p>
          </p:txBody>
        </p:sp>
      </p:grpSp>
      <p:sp>
        <p:nvSpPr>
          <p:cNvPr id="1005" name="Rectangle 1004"/>
          <p:cNvSpPr/>
          <p:nvPr/>
        </p:nvSpPr>
        <p:spPr>
          <a:xfrm>
            <a:off x="7241876" y="3114872"/>
            <a:ext cx="63417" cy="51165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6" name="Straight Connector 1005"/>
          <p:cNvCxnSpPr/>
          <p:nvPr/>
        </p:nvCxnSpPr>
        <p:spPr>
          <a:xfrm>
            <a:off x="7277617" y="3422942"/>
            <a:ext cx="164943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7" name="TextBox 1006"/>
          <p:cNvSpPr txBox="1"/>
          <p:nvPr/>
        </p:nvSpPr>
        <p:spPr>
          <a:xfrm>
            <a:off x="7382745" y="3147034"/>
            <a:ext cx="486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EH306</a:t>
            </a:r>
          </a:p>
          <a:p>
            <a:r>
              <a:rPr lang="en-US" sz="900" dirty="0" smtClean="0"/>
              <a:t>TT306</a:t>
            </a:r>
          </a:p>
          <a:p>
            <a:r>
              <a:rPr lang="en-US" sz="900" dirty="0" smtClean="0"/>
              <a:t>TS306</a:t>
            </a:r>
          </a:p>
        </p:txBody>
      </p:sp>
      <p:sp>
        <p:nvSpPr>
          <p:cNvPr id="1008" name="TextBox 1007"/>
          <p:cNvSpPr txBox="1"/>
          <p:nvPr/>
        </p:nvSpPr>
        <p:spPr>
          <a:xfrm>
            <a:off x="7407973" y="2524700"/>
            <a:ext cx="490840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BD308</a:t>
            </a:r>
          </a:p>
          <a:p>
            <a:r>
              <a:rPr lang="en-US" sz="900" dirty="0" smtClean="0"/>
              <a:t>PT308</a:t>
            </a:r>
          </a:p>
          <a:p>
            <a:r>
              <a:rPr lang="en-US" sz="900" dirty="0" smtClean="0"/>
              <a:t>TT308</a:t>
            </a:r>
            <a:endParaRPr lang="en-US" sz="900" dirty="0"/>
          </a:p>
        </p:txBody>
      </p:sp>
      <p:sp>
        <p:nvSpPr>
          <p:cNvPr id="1009" name="TextBox 1008"/>
          <p:cNvSpPr txBox="1"/>
          <p:nvPr/>
        </p:nvSpPr>
        <p:spPr>
          <a:xfrm>
            <a:off x="6677293" y="2274932"/>
            <a:ext cx="49084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AV308</a:t>
            </a:r>
            <a:endParaRPr lang="en-US" sz="900" dirty="0"/>
          </a:p>
        </p:txBody>
      </p:sp>
      <p:sp>
        <p:nvSpPr>
          <p:cNvPr id="1010" name="TextBox 1009"/>
          <p:cNvSpPr txBox="1"/>
          <p:nvPr/>
        </p:nvSpPr>
        <p:spPr>
          <a:xfrm>
            <a:off x="6099781" y="2470682"/>
            <a:ext cx="4828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PV308</a:t>
            </a:r>
            <a:endParaRPr lang="en-US" sz="900" dirty="0"/>
          </a:p>
        </p:txBody>
      </p:sp>
      <p:sp>
        <p:nvSpPr>
          <p:cNvPr id="1011" name="TextBox 1010"/>
          <p:cNvSpPr txBox="1"/>
          <p:nvPr/>
        </p:nvSpPr>
        <p:spPr>
          <a:xfrm>
            <a:off x="6806862" y="1453406"/>
            <a:ext cx="4828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PV310</a:t>
            </a:r>
            <a:endParaRPr lang="en-US" sz="900" dirty="0"/>
          </a:p>
        </p:txBody>
      </p:sp>
      <p:sp>
        <p:nvSpPr>
          <p:cNvPr id="1012" name="TextBox 1011"/>
          <p:cNvSpPr txBox="1"/>
          <p:nvPr/>
        </p:nvSpPr>
        <p:spPr>
          <a:xfrm>
            <a:off x="5676089" y="2662946"/>
            <a:ext cx="4828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PV344</a:t>
            </a:r>
            <a:endParaRPr lang="en-US" sz="900" dirty="0"/>
          </a:p>
        </p:txBody>
      </p:sp>
      <p:grpSp>
        <p:nvGrpSpPr>
          <p:cNvPr id="1013" name="Group 469"/>
          <p:cNvGrpSpPr/>
          <p:nvPr/>
        </p:nvGrpSpPr>
        <p:grpSpPr>
          <a:xfrm>
            <a:off x="6419580" y="4056298"/>
            <a:ext cx="287258" cy="215444"/>
            <a:chOff x="4102904" y="1924962"/>
            <a:chExt cx="287258" cy="215444"/>
          </a:xfrm>
        </p:grpSpPr>
        <p:sp>
          <p:nvSpPr>
            <p:cNvPr id="1014" name="Oval 1013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5" name="TextBox 1014"/>
            <p:cNvSpPr txBox="1"/>
            <p:nvPr/>
          </p:nvSpPr>
          <p:spPr>
            <a:xfrm>
              <a:off x="4102904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46</a:t>
              </a:r>
              <a:endParaRPr lang="en-US" sz="800" dirty="0"/>
            </a:p>
          </p:txBody>
        </p:sp>
      </p:grpSp>
      <p:sp>
        <p:nvSpPr>
          <p:cNvPr id="1017" name="TextBox 1016"/>
          <p:cNvSpPr txBox="1"/>
          <p:nvPr/>
        </p:nvSpPr>
        <p:spPr>
          <a:xfrm>
            <a:off x="6691470" y="4048930"/>
            <a:ext cx="4700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TT346</a:t>
            </a:r>
            <a:endParaRPr lang="en-US" sz="900" dirty="0"/>
          </a:p>
        </p:txBody>
      </p:sp>
      <p:sp>
        <p:nvSpPr>
          <p:cNvPr id="1026" name="TextBox 1025"/>
          <p:cNvSpPr txBox="1"/>
          <p:nvPr/>
        </p:nvSpPr>
        <p:spPr>
          <a:xfrm>
            <a:off x="6372200" y="5301208"/>
            <a:ext cx="48923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HX350</a:t>
            </a:r>
          </a:p>
        </p:txBody>
      </p:sp>
      <p:sp>
        <p:nvSpPr>
          <p:cNvPr id="1027" name="TextBox 1026"/>
          <p:cNvSpPr txBox="1"/>
          <p:nvPr/>
        </p:nvSpPr>
        <p:spPr>
          <a:xfrm>
            <a:off x="6347356" y="4533822"/>
            <a:ext cx="489236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HX348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7707208" y="5606466"/>
            <a:ext cx="465192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LP301</a:t>
            </a:r>
            <a:endParaRPr lang="en-US" sz="900" dirty="0"/>
          </a:p>
        </p:txBody>
      </p:sp>
      <p:sp>
        <p:nvSpPr>
          <p:cNvPr id="1029" name="TextBox 1028"/>
          <p:cNvSpPr txBox="1"/>
          <p:nvPr/>
        </p:nvSpPr>
        <p:spPr>
          <a:xfrm>
            <a:off x="8208404" y="2744924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Fill port</a:t>
            </a:r>
            <a:endParaRPr lang="en-US" sz="900" dirty="0"/>
          </a:p>
        </p:txBody>
      </p:sp>
      <p:sp>
        <p:nvSpPr>
          <p:cNvPr id="601" name="TextBox 600"/>
          <p:cNvSpPr txBox="1"/>
          <p:nvPr/>
        </p:nvSpPr>
        <p:spPr>
          <a:xfrm>
            <a:off x="3210804" y="2996883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607" name="TextBox 606"/>
          <p:cNvSpPr txBox="1"/>
          <p:nvPr/>
        </p:nvSpPr>
        <p:spPr>
          <a:xfrm>
            <a:off x="1915680" y="1638148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609" name="TextBox 608"/>
          <p:cNvSpPr txBox="1"/>
          <p:nvPr/>
        </p:nvSpPr>
        <p:spPr>
          <a:xfrm>
            <a:off x="2836692" y="2268593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610" name="TextBox 609"/>
          <p:cNvSpPr txBox="1"/>
          <p:nvPr/>
        </p:nvSpPr>
        <p:spPr>
          <a:xfrm>
            <a:off x="7226474" y="1643853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611" name="TextBox 610"/>
          <p:cNvSpPr txBox="1"/>
          <p:nvPr/>
        </p:nvSpPr>
        <p:spPr>
          <a:xfrm>
            <a:off x="6502947" y="2667214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612" name="TextBox 611"/>
          <p:cNvSpPr txBox="1"/>
          <p:nvPr/>
        </p:nvSpPr>
        <p:spPr>
          <a:xfrm>
            <a:off x="5574305" y="2845550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cxnSp>
        <p:nvCxnSpPr>
          <p:cNvPr id="613" name="Straight Connector 612"/>
          <p:cNvCxnSpPr/>
          <p:nvPr/>
        </p:nvCxnSpPr>
        <p:spPr>
          <a:xfrm flipH="1">
            <a:off x="5023384" y="3790968"/>
            <a:ext cx="1" cy="143191"/>
          </a:xfrm>
          <a:prstGeom prst="lin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/>
          <p:nvPr/>
        </p:nvCxnSpPr>
        <p:spPr>
          <a:xfrm>
            <a:off x="3214262" y="4644044"/>
            <a:ext cx="543115" cy="226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9" name="TextBox 618"/>
          <p:cNvSpPr txBox="1"/>
          <p:nvPr/>
        </p:nvSpPr>
        <p:spPr>
          <a:xfrm>
            <a:off x="3104790" y="3607455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MV050</a:t>
            </a:r>
            <a:endParaRPr lang="en-US" sz="900" dirty="0"/>
          </a:p>
        </p:txBody>
      </p:sp>
      <p:cxnSp>
        <p:nvCxnSpPr>
          <p:cNvPr id="620" name="Straight Connector 619"/>
          <p:cNvCxnSpPr/>
          <p:nvPr/>
        </p:nvCxnSpPr>
        <p:spPr>
          <a:xfrm>
            <a:off x="3764064" y="4385648"/>
            <a:ext cx="1148442" cy="0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1" name="Straight Connector 620"/>
          <p:cNvCxnSpPr/>
          <p:nvPr/>
        </p:nvCxnSpPr>
        <p:spPr>
          <a:xfrm>
            <a:off x="4398722" y="4539470"/>
            <a:ext cx="1263985" cy="1080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>
            <a:off x="5662707" y="4275018"/>
            <a:ext cx="0" cy="265532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3" name="Straight Connector 622"/>
          <p:cNvCxnSpPr/>
          <p:nvPr/>
        </p:nvCxnSpPr>
        <p:spPr>
          <a:xfrm>
            <a:off x="3757377" y="4383030"/>
            <a:ext cx="0" cy="265532"/>
          </a:xfrm>
          <a:prstGeom prst="line">
            <a:avLst/>
          </a:prstGeom>
          <a:ln w="9525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24" name="TextBox 623"/>
          <p:cNvSpPr txBox="1"/>
          <p:nvPr/>
        </p:nvSpPr>
        <p:spPr>
          <a:xfrm>
            <a:off x="4145211" y="3305471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MV054</a:t>
            </a:r>
            <a:endParaRPr lang="en-US" sz="900" dirty="0"/>
          </a:p>
        </p:txBody>
      </p:sp>
      <p:sp>
        <p:nvSpPr>
          <p:cNvPr id="625" name="TextBox 624"/>
          <p:cNvSpPr txBox="1"/>
          <p:nvPr/>
        </p:nvSpPr>
        <p:spPr>
          <a:xfrm>
            <a:off x="3259427" y="3455959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MV052</a:t>
            </a:r>
            <a:endParaRPr lang="en-US" sz="900" dirty="0"/>
          </a:p>
        </p:txBody>
      </p:sp>
      <p:sp>
        <p:nvSpPr>
          <p:cNvPr id="626" name="TextBox 625"/>
          <p:cNvSpPr txBox="1"/>
          <p:nvPr/>
        </p:nvSpPr>
        <p:spPr>
          <a:xfrm>
            <a:off x="5636160" y="3480805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MV056</a:t>
            </a:r>
            <a:endParaRPr lang="en-US" sz="900" dirty="0"/>
          </a:p>
        </p:txBody>
      </p:sp>
      <p:sp>
        <p:nvSpPr>
          <p:cNvPr id="627" name="TextBox 626"/>
          <p:cNvSpPr txBox="1"/>
          <p:nvPr/>
        </p:nvSpPr>
        <p:spPr>
          <a:xfrm>
            <a:off x="4788207" y="3474996"/>
            <a:ext cx="49084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BD050</a:t>
            </a:r>
          </a:p>
          <a:p>
            <a:r>
              <a:rPr lang="en-US" sz="900" dirty="0" smtClean="0"/>
              <a:t>PT050</a:t>
            </a:r>
            <a:endParaRPr lang="en-US" sz="900" dirty="0"/>
          </a:p>
        </p:txBody>
      </p:sp>
      <p:grpSp>
        <p:nvGrpSpPr>
          <p:cNvPr id="628" name="Group 250"/>
          <p:cNvGrpSpPr>
            <a:grpSpLocks noChangeAspect="1"/>
          </p:cNvGrpSpPr>
          <p:nvPr/>
        </p:nvGrpSpPr>
        <p:grpSpPr>
          <a:xfrm>
            <a:off x="3356057" y="4450362"/>
            <a:ext cx="248220" cy="274885"/>
            <a:chOff x="8495994" y="2321182"/>
            <a:chExt cx="310275" cy="343606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629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grpFill/>
            <a:effectLst/>
          </p:grpSpPr>
          <p:sp>
            <p:nvSpPr>
              <p:cNvPr id="634" name="Isosceles Triangle 633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Isosceles Triangle 634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0" name="Straight Connector 629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1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  <a:grpFill/>
          </p:grpSpPr>
          <p:sp>
            <p:nvSpPr>
              <p:cNvPr id="632" name="Rectangle 631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3" name="Straight Connector 632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6" name="TextBox 635"/>
          <p:cNvSpPr txBox="1"/>
          <p:nvPr/>
        </p:nvSpPr>
        <p:spPr>
          <a:xfrm>
            <a:off x="3256758" y="4262448"/>
            <a:ext cx="4828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EV148</a:t>
            </a:r>
            <a:endParaRPr lang="en-US" sz="900" dirty="0"/>
          </a:p>
        </p:txBody>
      </p:sp>
      <p:grpSp>
        <p:nvGrpSpPr>
          <p:cNvPr id="637" name="Group 250"/>
          <p:cNvGrpSpPr>
            <a:grpSpLocks noChangeAspect="1"/>
          </p:cNvGrpSpPr>
          <p:nvPr/>
        </p:nvGrpSpPr>
        <p:grpSpPr>
          <a:xfrm>
            <a:off x="5845991" y="4447315"/>
            <a:ext cx="248220" cy="274885"/>
            <a:chOff x="8495994" y="2321182"/>
            <a:chExt cx="310275" cy="343606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722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grpFill/>
            <a:effectLst/>
          </p:grpSpPr>
          <p:sp>
            <p:nvSpPr>
              <p:cNvPr id="727" name="Isosceles Triangle 726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Isosceles Triangle 732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3" name="Straight Connector 722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4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  <a:grpFill/>
          </p:grpSpPr>
          <p:sp>
            <p:nvSpPr>
              <p:cNvPr id="725" name="Rectangle 724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0" name="TextBox 779"/>
          <p:cNvSpPr txBox="1"/>
          <p:nvPr/>
        </p:nvSpPr>
        <p:spPr>
          <a:xfrm>
            <a:off x="5713766" y="4262847"/>
            <a:ext cx="48282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EV348</a:t>
            </a:r>
            <a:endParaRPr lang="en-US" sz="900" dirty="0"/>
          </a:p>
        </p:txBody>
      </p:sp>
      <p:sp>
        <p:nvSpPr>
          <p:cNvPr id="781" name="TextBox 780"/>
          <p:cNvSpPr txBox="1"/>
          <p:nvPr/>
        </p:nvSpPr>
        <p:spPr>
          <a:xfrm>
            <a:off x="3325928" y="4624278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782" name="TextBox 781"/>
          <p:cNvSpPr txBox="1"/>
          <p:nvPr/>
        </p:nvSpPr>
        <p:spPr>
          <a:xfrm>
            <a:off x="5825690" y="4625160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cxnSp>
        <p:nvCxnSpPr>
          <p:cNvPr id="783" name="Straight Connector 782"/>
          <p:cNvCxnSpPr/>
          <p:nvPr/>
        </p:nvCxnSpPr>
        <p:spPr>
          <a:xfrm>
            <a:off x="6497071" y="6254539"/>
            <a:ext cx="0" cy="261570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4" name="Group 454"/>
          <p:cNvGrpSpPr/>
          <p:nvPr/>
        </p:nvGrpSpPr>
        <p:grpSpPr>
          <a:xfrm>
            <a:off x="6360786" y="6119965"/>
            <a:ext cx="287258" cy="215444"/>
            <a:chOff x="4106824" y="1918138"/>
            <a:chExt cx="287258" cy="215444"/>
          </a:xfrm>
        </p:grpSpPr>
        <p:sp>
          <p:nvSpPr>
            <p:cNvPr id="785" name="Oval 784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4106824" y="191813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50</a:t>
              </a:r>
              <a:endParaRPr lang="en-US" sz="800" dirty="0"/>
            </a:p>
          </p:txBody>
        </p:sp>
      </p:grpSp>
      <p:sp>
        <p:nvSpPr>
          <p:cNvPr id="787" name="TextBox 786"/>
          <p:cNvSpPr txBox="1"/>
          <p:nvPr/>
        </p:nvSpPr>
        <p:spPr>
          <a:xfrm>
            <a:off x="5833632" y="6494649"/>
            <a:ext cx="1205779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smtClean="0"/>
              <a:t>BD350</a:t>
            </a:r>
            <a:r>
              <a:rPr lang="en-US" sz="900" dirty="0" smtClean="0"/>
              <a:t>/ PT350/ TT350</a:t>
            </a:r>
            <a:endParaRPr lang="en-US" sz="900" dirty="0"/>
          </a:p>
        </p:txBody>
      </p:sp>
      <p:cxnSp>
        <p:nvCxnSpPr>
          <p:cNvPr id="789" name="Straight Connector 788"/>
          <p:cNvCxnSpPr>
            <a:endCxn id="899" idx="0"/>
          </p:cNvCxnSpPr>
          <p:nvPr/>
        </p:nvCxnSpPr>
        <p:spPr>
          <a:xfrm>
            <a:off x="6104515" y="700508"/>
            <a:ext cx="445141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/>
          <p:cNvCxnSpPr/>
          <p:nvPr/>
        </p:nvCxnSpPr>
        <p:spPr>
          <a:xfrm rot="5400000">
            <a:off x="6246696" y="836148"/>
            <a:ext cx="16494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4" name="Group 803"/>
          <p:cNvGrpSpPr/>
          <p:nvPr/>
        </p:nvGrpSpPr>
        <p:grpSpPr>
          <a:xfrm>
            <a:off x="6205766" y="542567"/>
            <a:ext cx="248221" cy="279627"/>
            <a:chOff x="3650786" y="571768"/>
            <a:chExt cx="248221" cy="279627"/>
          </a:xfrm>
          <a:solidFill>
            <a:srgbClr val="FFC000"/>
          </a:solidFill>
        </p:grpSpPr>
        <p:grpSp>
          <p:nvGrpSpPr>
            <p:cNvPr id="805" name="Group 250"/>
            <p:cNvGrpSpPr>
              <a:grpSpLocks noChangeAspect="1"/>
            </p:cNvGrpSpPr>
            <p:nvPr/>
          </p:nvGrpSpPr>
          <p:grpSpPr>
            <a:xfrm>
              <a:off x="3650786" y="601694"/>
              <a:ext cx="248221" cy="205052"/>
              <a:chOff x="8495995" y="2404663"/>
              <a:chExt cx="310276" cy="256314"/>
            </a:xfrm>
            <a:grpFill/>
          </p:grpSpPr>
          <p:grpSp>
            <p:nvGrpSpPr>
              <p:cNvPr id="808" name="Group 55"/>
              <p:cNvGrpSpPr/>
              <p:nvPr/>
            </p:nvGrpSpPr>
            <p:grpSpPr>
              <a:xfrm rot="16200000">
                <a:off x="8547446" y="2402152"/>
                <a:ext cx="207374" cy="310276"/>
                <a:chOff x="6057341" y="2259581"/>
                <a:chExt cx="215087" cy="412288"/>
              </a:xfrm>
              <a:grpFill/>
              <a:effectLst/>
            </p:grpSpPr>
            <p:sp>
              <p:nvSpPr>
                <p:cNvPr id="810" name="Isosceles Triangle 809"/>
                <p:cNvSpPr/>
                <p:nvPr/>
              </p:nvSpPr>
              <p:spPr>
                <a:xfrm>
                  <a:off x="6058002" y="2469752"/>
                  <a:ext cx="214426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Isosceles Triangle 810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09" name="Straight Connector 808"/>
              <p:cNvCxnSpPr/>
              <p:nvPr/>
            </p:nvCxnSpPr>
            <p:spPr>
              <a:xfrm rot="5400000">
                <a:off x="8554294" y="2501501"/>
                <a:ext cx="195263" cy="1587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6" name="Isosceles Triangle 805"/>
            <p:cNvSpPr/>
            <p:nvPr/>
          </p:nvSpPr>
          <p:spPr>
            <a:xfrm>
              <a:off x="3689772" y="729709"/>
              <a:ext cx="165389" cy="121686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740715" y="571768"/>
              <a:ext cx="142032" cy="36575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Group 1312"/>
          <p:cNvGrpSpPr>
            <a:grpSpLocks noChangeAspect="1"/>
          </p:cNvGrpSpPr>
          <p:nvPr/>
        </p:nvGrpSpPr>
        <p:grpSpPr bwMode="auto">
          <a:xfrm rot="5400000" flipV="1">
            <a:off x="5908604" y="567168"/>
            <a:ext cx="122237" cy="269583"/>
            <a:chOff x="4752" y="2802"/>
            <a:chExt cx="192" cy="366"/>
          </a:xfrm>
        </p:grpSpPr>
        <p:grpSp>
          <p:nvGrpSpPr>
            <p:cNvPr id="836" name="Group 1313"/>
            <p:cNvGrpSpPr>
              <a:grpSpLocks noChangeAspect="1"/>
            </p:cNvGrpSpPr>
            <p:nvPr/>
          </p:nvGrpSpPr>
          <p:grpSpPr bwMode="auto">
            <a:xfrm rot="-5400000">
              <a:off x="4748" y="2842"/>
              <a:ext cx="200" cy="120"/>
              <a:chOff x="4080" y="2112"/>
              <a:chExt cx="384" cy="48"/>
            </a:xfrm>
          </p:grpSpPr>
          <p:sp>
            <p:nvSpPr>
              <p:cNvPr id="844" name="Line 1314"/>
              <p:cNvSpPr>
                <a:spLocks noChangeAspect="1" noChangeShapeType="1"/>
              </p:cNvSpPr>
              <p:nvPr/>
            </p:nvSpPr>
            <p:spPr bwMode="auto">
              <a:xfrm flipV="1">
                <a:off x="4080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Line 1315"/>
              <p:cNvSpPr>
                <a:spLocks noChangeAspect="1" noChangeShapeType="1"/>
              </p:cNvSpPr>
              <p:nvPr/>
            </p:nvSpPr>
            <p:spPr bwMode="auto">
              <a:xfrm>
                <a:off x="4128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Line 1316"/>
              <p:cNvSpPr>
                <a:spLocks noChangeAspect="1" noChangeShapeType="1"/>
              </p:cNvSpPr>
              <p:nvPr/>
            </p:nvSpPr>
            <p:spPr bwMode="auto">
              <a:xfrm flipV="1">
                <a:off x="4176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Line 1317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Line 1318"/>
              <p:cNvSpPr>
                <a:spLocks noChangeAspect="1" noChangeShapeType="1"/>
              </p:cNvSpPr>
              <p:nvPr/>
            </p:nvSpPr>
            <p:spPr bwMode="auto">
              <a:xfrm flipV="1">
                <a:off x="4272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Line 1319"/>
              <p:cNvSpPr>
                <a:spLocks noChangeAspect="1" noChangeShapeType="1"/>
              </p:cNvSpPr>
              <p:nvPr/>
            </p:nvSpPr>
            <p:spPr bwMode="auto">
              <a:xfrm>
                <a:off x="4320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Line 1320"/>
              <p:cNvSpPr>
                <a:spLocks noChangeAspect="1" noChangeShapeType="1"/>
              </p:cNvSpPr>
              <p:nvPr/>
            </p:nvSpPr>
            <p:spPr bwMode="auto">
              <a:xfrm flipV="1">
                <a:off x="4368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Line 1321"/>
              <p:cNvSpPr>
                <a:spLocks noChangeAspect="1" noChangeShapeType="1"/>
              </p:cNvSpPr>
              <p:nvPr/>
            </p:nvSpPr>
            <p:spPr bwMode="auto">
              <a:xfrm>
                <a:off x="4416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7" name="Oval 1322"/>
            <p:cNvSpPr>
              <a:spLocks noChangeAspect="1" noChangeArrowheads="1"/>
            </p:cNvSpPr>
            <p:nvPr/>
          </p:nvSpPr>
          <p:spPr bwMode="auto">
            <a:xfrm>
              <a:off x="480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38" name="Line 1323"/>
            <p:cNvSpPr>
              <a:spLocks noChangeAspect="1" noChangeShapeType="1"/>
            </p:cNvSpPr>
            <p:nvPr/>
          </p:nvSpPr>
          <p:spPr bwMode="auto">
            <a:xfrm flipH="1" flipV="1">
              <a:off x="47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Line 1324"/>
            <p:cNvSpPr>
              <a:spLocks noChangeAspect="1" noChangeShapeType="1"/>
            </p:cNvSpPr>
            <p:nvPr/>
          </p:nvSpPr>
          <p:spPr bwMode="auto">
            <a:xfrm flipV="1">
              <a:off x="4848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" name="Group 1312"/>
          <p:cNvGrpSpPr>
            <a:grpSpLocks noChangeAspect="1"/>
          </p:cNvGrpSpPr>
          <p:nvPr/>
        </p:nvGrpSpPr>
        <p:grpSpPr bwMode="auto">
          <a:xfrm rot="16200000" flipV="1">
            <a:off x="6623328" y="565716"/>
            <a:ext cx="122237" cy="269583"/>
            <a:chOff x="4752" y="2802"/>
            <a:chExt cx="192" cy="366"/>
          </a:xfrm>
        </p:grpSpPr>
        <p:grpSp>
          <p:nvGrpSpPr>
            <p:cNvPr id="893" name="Group 1313"/>
            <p:cNvGrpSpPr>
              <a:grpSpLocks noChangeAspect="1"/>
            </p:cNvGrpSpPr>
            <p:nvPr/>
          </p:nvGrpSpPr>
          <p:grpSpPr bwMode="auto">
            <a:xfrm rot="-5400000">
              <a:off x="4748" y="2842"/>
              <a:ext cx="200" cy="120"/>
              <a:chOff x="4080" y="2112"/>
              <a:chExt cx="384" cy="48"/>
            </a:xfrm>
          </p:grpSpPr>
          <p:sp>
            <p:nvSpPr>
              <p:cNvPr id="900" name="Line 1314"/>
              <p:cNvSpPr>
                <a:spLocks noChangeAspect="1" noChangeShapeType="1"/>
              </p:cNvSpPr>
              <p:nvPr/>
            </p:nvSpPr>
            <p:spPr bwMode="auto">
              <a:xfrm flipV="1">
                <a:off x="4080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Line 1315"/>
              <p:cNvSpPr>
                <a:spLocks noChangeAspect="1" noChangeShapeType="1"/>
              </p:cNvSpPr>
              <p:nvPr/>
            </p:nvSpPr>
            <p:spPr bwMode="auto">
              <a:xfrm>
                <a:off x="4128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Line 1316"/>
              <p:cNvSpPr>
                <a:spLocks noChangeAspect="1" noChangeShapeType="1"/>
              </p:cNvSpPr>
              <p:nvPr/>
            </p:nvSpPr>
            <p:spPr bwMode="auto">
              <a:xfrm flipV="1">
                <a:off x="4176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Line 1317"/>
              <p:cNvSpPr>
                <a:spLocks noChangeAspect="1" noChangeShapeType="1"/>
              </p:cNvSpPr>
              <p:nvPr/>
            </p:nvSpPr>
            <p:spPr bwMode="auto">
              <a:xfrm>
                <a:off x="4224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Line 1318"/>
              <p:cNvSpPr>
                <a:spLocks noChangeAspect="1" noChangeShapeType="1"/>
              </p:cNvSpPr>
              <p:nvPr/>
            </p:nvSpPr>
            <p:spPr bwMode="auto">
              <a:xfrm flipV="1">
                <a:off x="4272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Line 1319"/>
              <p:cNvSpPr>
                <a:spLocks noChangeAspect="1" noChangeShapeType="1"/>
              </p:cNvSpPr>
              <p:nvPr/>
            </p:nvSpPr>
            <p:spPr bwMode="auto">
              <a:xfrm>
                <a:off x="4320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Line 1320"/>
              <p:cNvSpPr>
                <a:spLocks noChangeAspect="1" noChangeShapeType="1"/>
              </p:cNvSpPr>
              <p:nvPr/>
            </p:nvSpPr>
            <p:spPr bwMode="auto">
              <a:xfrm flipV="1">
                <a:off x="4368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Line 1321"/>
              <p:cNvSpPr>
                <a:spLocks noChangeAspect="1" noChangeShapeType="1"/>
              </p:cNvSpPr>
              <p:nvPr/>
            </p:nvSpPr>
            <p:spPr bwMode="auto">
              <a:xfrm>
                <a:off x="4416" y="2112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7" name="Oval 1322"/>
            <p:cNvSpPr>
              <a:spLocks noChangeAspect="1" noChangeArrowheads="1"/>
            </p:cNvSpPr>
            <p:nvPr/>
          </p:nvSpPr>
          <p:spPr bwMode="auto">
            <a:xfrm>
              <a:off x="480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98" name="Line 1323"/>
            <p:cNvSpPr>
              <a:spLocks noChangeAspect="1" noChangeShapeType="1"/>
            </p:cNvSpPr>
            <p:nvPr/>
          </p:nvSpPr>
          <p:spPr bwMode="auto">
            <a:xfrm flipH="1" flipV="1">
              <a:off x="4752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Line 1324"/>
            <p:cNvSpPr>
              <a:spLocks noChangeAspect="1" noChangeShapeType="1"/>
            </p:cNvSpPr>
            <p:nvPr/>
          </p:nvSpPr>
          <p:spPr bwMode="auto">
            <a:xfrm flipV="1">
              <a:off x="4848" y="307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" name="TextBox 921"/>
          <p:cNvSpPr txBox="1"/>
          <p:nvPr/>
        </p:nvSpPr>
        <p:spPr>
          <a:xfrm>
            <a:off x="5714712" y="458742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SV040 </a:t>
            </a:r>
          </a:p>
        </p:txBody>
      </p:sp>
      <p:sp>
        <p:nvSpPr>
          <p:cNvPr id="925" name="TextBox 924"/>
          <p:cNvSpPr txBox="1"/>
          <p:nvPr/>
        </p:nvSpPr>
        <p:spPr>
          <a:xfrm>
            <a:off x="6078259" y="332656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MV040</a:t>
            </a:r>
          </a:p>
        </p:txBody>
      </p:sp>
      <p:sp>
        <p:nvSpPr>
          <p:cNvPr id="926" name="TextBox 925"/>
          <p:cNvSpPr txBox="1"/>
          <p:nvPr/>
        </p:nvSpPr>
        <p:spPr>
          <a:xfrm>
            <a:off x="6548190" y="474345"/>
            <a:ext cx="502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SV041 </a:t>
            </a:r>
          </a:p>
        </p:txBody>
      </p:sp>
      <p:sp>
        <p:nvSpPr>
          <p:cNvPr id="931" name="TextBox 930"/>
          <p:cNvSpPr txBox="1"/>
          <p:nvPr/>
        </p:nvSpPr>
        <p:spPr>
          <a:xfrm>
            <a:off x="7532134" y="425891"/>
            <a:ext cx="49084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smtClean="0"/>
              <a:t>BD112</a:t>
            </a:r>
            <a:endParaRPr lang="en-US" sz="900" dirty="0" smtClean="0"/>
          </a:p>
        </p:txBody>
      </p:sp>
      <p:grpSp>
        <p:nvGrpSpPr>
          <p:cNvPr id="602" name="Group 469"/>
          <p:cNvGrpSpPr/>
          <p:nvPr/>
        </p:nvGrpSpPr>
        <p:grpSpPr>
          <a:xfrm>
            <a:off x="2023373" y="588049"/>
            <a:ext cx="287258" cy="215444"/>
            <a:chOff x="4101102" y="1935390"/>
            <a:chExt cx="287258" cy="215444"/>
          </a:xfrm>
        </p:grpSpPr>
        <p:sp>
          <p:nvSpPr>
            <p:cNvPr id="712" name="Oval 711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3" name="TextBox 712"/>
            <p:cNvSpPr txBox="1"/>
            <p:nvPr/>
          </p:nvSpPr>
          <p:spPr>
            <a:xfrm>
              <a:off x="4101102" y="193539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10</a:t>
              </a:r>
              <a:endParaRPr lang="en-US" sz="800" dirty="0"/>
            </a:p>
          </p:txBody>
        </p:sp>
      </p:grpSp>
      <p:sp>
        <p:nvSpPr>
          <p:cNvPr id="928" name="TextBox 927"/>
          <p:cNvSpPr txBox="1"/>
          <p:nvPr/>
        </p:nvSpPr>
        <p:spPr>
          <a:xfrm>
            <a:off x="5788560" y="3633205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MV058</a:t>
            </a:r>
            <a:endParaRPr lang="en-US" sz="900" dirty="0"/>
          </a:p>
        </p:txBody>
      </p:sp>
      <p:grpSp>
        <p:nvGrpSpPr>
          <p:cNvPr id="932" name="Group 258"/>
          <p:cNvGrpSpPr/>
          <p:nvPr/>
        </p:nvGrpSpPr>
        <p:grpSpPr>
          <a:xfrm rot="16200000">
            <a:off x="2622623" y="1128420"/>
            <a:ext cx="249848" cy="200639"/>
            <a:chOff x="4246533" y="2682424"/>
            <a:chExt cx="249848" cy="200639"/>
          </a:xfrm>
        </p:grpSpPr>
        <p:cxnSp>
          <p:nvCxnSpPr>
            <p:cNvPr id="933" name="Straight Connector 932"/>
            <p:cNvCxnSpPr/>
            <p:nvPr/>
          </p:nvCxnSpPr>
          <p:spPr>
            <a:xfrm rot="5400000">
              <a:off x="4339533" y="2726215"/>
              <a:ext cx="188772" cy="124924"/>
            </a:xfrm>
            <a:prstGeom prst="lin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/>
            <p:cNvCxnSpPr/>
            <p:nvPr/>
          </p:nvCxnSpPr>
          <p:spPr>
            <a:xfrm rot="16200000" flipH="1">
              <a:off x="4214609" y="2726215"/>
              <a:ext cx="188772" cy="124924"/>
            </a:xfrm>
            <a:prstGeom prst="lin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6" name="Oval 935"/>
            <p:cNvSpPr/>
            <p:nvPr/>
          </p:nvSpPr>
          <p:spPr>
            <a:xfrm rot="5400000">
              <a:off x="4308105" y="2681421"/>
              <a:ext cx="126705" cy="128712"/>
            </a:xfrm>
            <a:prstGeom prst="ellipse">
              <a:avLst/>
            </a:prstGeom>
            <a:solidFill>
              <a:srgbClr val="FFFF9A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5" name="TextBox 944"/>
          <p:cNvSpPr txBox="1"/>
          <p:nvPr/>
        </p:nvSpPr>
        <p:spPr>
          <a:xfrm>
            <a:off x="2495433" y="919441"/>
            <a:ext cx="497252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NV110</a:t>
            </a:r>
            <a:endParaRPr lang="en-US" sz="900" dirty="0"/>
          </a:p>
        </p:txBody>
      </p:sp>
      <p:grpSp>
        <p:nvGrpSpPr>
          <p:cNvPr id="954" name="Group 425"/>
          <p:cNvGrpSpPr>
            <a:grpSpLocks noChangeAspect="1"/>
          </p:cNvGrpSpPr>
          <p:nvPr/>
        </p:nvGrpSpPr>
        <p:grpSpPr>
          <a:xfrm rot="5400000">
            <a:off x="3018954" y="1487601"/>
            <a:ext cx="248219" cy="242814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978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984" name="Isosceles Triangle 983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Isosceles Triangle 988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79" name="Straight Connector 978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0" name="Rectangle 979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0" name="TextBox 989"/>
          <p:cNvSpPr txBox="1"/>
          <p:nvPr/>
        </p:nvSpPr>
        <p:spPr>
          <a:xfrm>
            <a:off x="3098407" y="1688368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MV110</a:t>
            </a:r>
            <a:endParaRPr lang="en-US" sz="900" dirty="0"/>
          </a:p>
        </p:txBody>
      </p:sp>
      <p:cxnSp>
        <p:nvCxnSpPr>
          <p:cNvPr id="1030" name="Straight Connector 1029"/>
          <p:cNvCxnSpPr/>
          <p:nvPr/>
        </p:nvCxnSpPr>
        <p:spPr>
          <a:xfrm>
            <a:off x="7140361" y="1223868"/>
            <a:ext cx="11753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7" name="TextBox 1036"/>
          <p:cNvSpPr txBox="1"/>
          <p:nvPr/>
        </p:nvSpPr>
        <p:spPr>
          <a:xfrm>
            <a:off x="5827790" y="1688265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MV310</a:t>
            </a:r>
            <a:endParaRPr lang="en-US" sz="900" dirty="0"/>
          </a:p>
        </p:txBody>
      </p:sp>
      <p:grpSp>
        <p:nvGrpSpPr>
          <p:cNvPr id="929" name="Group 250"/>
          <p:cNvGrpSpPr>
            <a:grpSpLocks noChangeAspect="1"/>
          </p:cNvGrpSpPr>
          <p:nvPr/>
        </p:nvGrpSpPr>
        <p:grpSpPr>
          <a:xfrm rot="16200000">
            <a:off x="3890772" y="1315963"/>
            <a:ext cx="248220" cy="274885"/>
            <a:chOff x="8495994" y="2321182"/>
            <a:chExt cx="310275" cy="343606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930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grpFill/>
            <a:effectLst/>
          </p:grpSpPr>
          <p:sp>
            <p:nvSpPr>
              <p:cNvPr id="1042" name="Isosceles Triangle 1041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Isosceles Triangle 1042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8" name="Straight Connector 1037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9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  <a:grpFill/>
          </p:grpSpPr>
          <p:sp>
            <p:nvSpPr>
              <p:cNvPr id="1040" name="Rectangle 1039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1" name="Straight Connector 1040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4" name="TextBox 1043"/>
          <p:cNvSpPr txBox="1"/>
          <p:nvPr/>
        </p:nvSpPr>
        <p:spPr>
          <a:xfrm>
            <a:off x="3752039" y="1515595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3545356" y="1184373"/>
            <a:ext cx="484428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CV142</a:t>
            </a:r>
            <a:endParaRPr lang="en-US" sz="900" dirty="0"/>
          </a:p>
        </p:txBody>
      </p:sp>
      <p:grpSp>
        <p:nvGrpSpPr>
          <p:cNvPr id="1046" name="Group 250"/>
          <p:cNvGrpSpPr>
            <a:grpSpLocks noChangeAspect="1"/>
          </p:cNvGrpSpPr>
          <p:nvPr/>
        </p:nvGrpSpPr>
        <p:grpSpPr>
          <a:xfrm rot="16200000">
            <a:off x="5181884" y="1301299"/>
            <a:ext cx="248220" cy="274885"/>
            <a:chOff x="8495994" y="2321182"/>
            <a:chExt cx="310275" cy="343606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047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grpFill/>
            <a:effectLst/>
          </p:grpSpPr>
          <p:sp>
            <p:nvSpPr>
              <p:cNvPr id="1052" name="Isosceles Triangle 1051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Isosceles Triangle 1052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48" name="Straight Connector 1047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  <a:grpFill/>
          </p:grpSpPr>
          <p:sp>
            <p:nvSpPr>
              <p:cNvPr id="1050" name="Rectangle 1049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1" name="Straight Connector 1050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4" name="TextBox 1053"/>
          <p:cNvSpPr txBox="1"/>
          <p:nvPr/>
        </p:nvSpPr>
        <p:spPr>
          <a:xfrm>
            <a:off x="5043151" y="1491203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1055" name="TextBox 1054"/>
          <p:cNvSpPr txBox="1"/>
          <p:nvPr/>
        </p:nvSpPr>
        <p:spPr>
          <a:xfrm>
            <a:off x="4951418" y="1135187"/>
            <a:ext cx="484428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CV342</a:t>
            </a:r>
            <a:endParaRPr lang="en-US" sz="900" dirty="0"/>
          </a:p>
        </p:txBody>
      </p:sp>
      <p:cxnSp>
        <p:nvCxnSpPr>
          <p:cNvPr id="1056" name="Straight Connector 1055"/>
          <p:cNvCxnSpPr/>
          <p:nvPr/>
        </p:nvCxnSpPr>
        <p:spPr>
          <a:xfrm flipV="1">
            <a:off x="3010499" y="3705847"/>
            <a:ext cx="0" cy="2469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/>
          <p:cNvCxnSpPr/>
          <p:nvPr/>
        </p:nvCxnSpPr>
        <p:spPr>
          <a:xfrm>
            <a:off x="3011314" y="3716998"/>
            <a:ext cx="124599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/>
          <p:cNvCxnSpPr/>
          <p:nvPr/>
        </p:nvCxnSpPr>
        <p:spPr>
          <a:xfrm flipV="1">
            <a:off x="3122679" y="3709434"/>
            <a:ext cx="0" cy="24695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Connector 1058"/>
          <p:cNvCxnSpPr/>
          <p:nvPr/>
        </p:nvCxnSpPr>
        <p:spPr>
          <a:xfrm>
            <a:off x="2876859" y="3944286"/>
            <a:ext cx="14362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1" name="Straight Connector 1060"/>
          <p:cNvCxnSpPr/>
          <p:nvPr/>
        </p:nvCxnSpPr>
        <p:spPr>
          <a:xfrm flipV="1">
            <a:off x="6312313" y="3714142"/>
            <a:ext cx="0" cy="24695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/>
          <p:cNvCxnSpPr/>
          <p:nvPr/>
        </p:nvCxnSpPr>
        <p:spPr>
          <a:xfrm>
            <a:off x="6303603" y="3725293"/>
            <a:ext cx="124599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62"/>
          <p:cNvCxnSpPr/>
          <p:nvPr/>
        </p:nvCxnSpPr>
        <p:spPr>
          <a:xfrm flipV="1">
            <a:off x="6424493" y="3717729"/>
            <a:ext cx="0" cy="2469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/>
          <p:cNvCxnSpPr/>
          <p:nvPr/>
        </p:nvCxnSpPr>
        <p:spPr>
          <a:xfrm>
            <a:off x="6415802" y="3952581"/>
            <a:ext cx="14362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/>
          <p:nvPr/>
        </p:nvCxnSpPr>
        <p:spPr>
          <a:xfrm flipH="1" flipV="1">
            <a:off x="4595765" y="3134513"/>
            <a:ext cx="3816" cy="800328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587055" y="3145662"/>
            <a:ext cx="124599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/>
          <p:nvPr/>
        </p:nvCxnSpPr>
        <p:spPr>
          <a:xfrm flipV="1">
            <a:off x="4707945" y="3138098"/>
            <a:ext cx="0" cy="2469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68"/>
          <p:cNvCxnSpPr/>
          <p:nvPr/>
        </p:nvCxnSpPr>
        <p:spPr>
          <a:xfrm>
            <a:off x="4699254" y="3372950"/>
            <a:ext cx="14362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8" name="Group 425"/>
          <p:cNvGrpSpPr>
            <a:grpSpLocks noChangeAspect="1"/>
          </p:cNvGrpSpPr>
          <p:nvPr/>
        </p:nvGrpSpPr>
        <p:grpSpPr>
          <a:xfrm rot="5400000">
            <a:off x="4506210" y="3490309"/>
            <a:ext cx="248219" cy="239773"/>
            <a:chOff x="8495989" y="2361270"/>
            <a:chExt cx="310274" cy="299717"/>
          </a:xfrm>
          <a:solidFill>
            <a:srgbClr val="FFC000"/>
          </a:solidFill>
        </p:grpSpPr>
        <p:grpSp>
          <p:nvGrpSpPr>
            <p:cNvPr id="759" name="Group 55"/>
            <p:cNvGrpSpPr/>
            <p:nvPr/>
          </p:nvGrpSpPr>
          <p:grpSpPr>
            <a:xfrm rot="16200000">
              <a:off x="8544271" y="2398995"/>
              <a:ext cx="213710" cy="310274"/>
              <a:chOff x="6057341" y="2259581"/>
              <a:chExt cx="221659" cy="412287"/>
            </a:xfrm>
            <a:grpFill/>
            <a:effectLst/>
          </p:grpSpPr>
          <p:sp>
            <p:nvSpPr>
              <p:cNvPr id="762" name="Isosceles Triangle 761"/>
              <p:cNvSpPr/>
              <p:nvPr/>
            </p:nvSpPr>
            <p:spPr>
              <a:xfrm>
                <a:off x="6064574" y="2469752"/>
                <a:ext cx="214426" cy="202116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Isosceles Triangle 762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0" name="Straight Connector 759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1" name="Rectangle 760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0" name="Straight Connector 1069"/>
          <p:cNvCxnSpPr/>
          <p:nvPr/>
        </p:nvCxnSpPr>
        <p:spPr>
          <a:xfrm>
            <a:off x="4829173" y="3044095"/>
            <a:ext cx="912" cy="339340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1" name="TextBox 1070"/>
          <p:cNvSpPr txBox="1"/>
          <p:nvPr/>
        </p:nvSpPr>
        <p:spPr>
          <a:xfrm>
            <a:off x="3759156" y="3375953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1072" name="TextBox 1071"/>
          <p:cNvSpPr txBox="1"/>
          <p:nvPr/>
        </p:nvSpPr>
        <p:spPr>
          <a:xfrm>
            <a:off x="4331064" y="3487791"/>
            <a:ext cx="293670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1073" name="TextBox 1072"/>
          <p:cNvSpPr txBox="1"/>
          <p:nvPr/>
        </p:nvSpPr>
        <p:spPr>
          <a:xfrm>
            <a:off x="5352380" y="3609436"/>
            <a:ext cx="293670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1074" name="TextBox 1073"/>
          <p:cNvSpPr txBox="1"/>
          <p:nvPr/>
        </p:nvSpPr>
        <p:spPr>
          <a:xfrm>
            <a:off x="5853345" y="3940914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1075" name="TextBox 1074"/>
          <p:cNvSpPr txBox="1"/>
          <p:nvPr/>
        </p:nvSpPr>
        <p:spPr>
          <a:xfrm>
            <a:off x="3255624" y="3924730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1076" name="TextBox 1075"/>
          <p:cNvSpPr txBox="1"/>
          <p:nvPr/>
        </p:nvSpPr>
        <p:spPr>
          <a:xfrm>
            <a:off x="995249" y="3674846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sp>
        <p:nvSpPr>
          <p:cNvPr id="1077" name="TextBox 1076"/>
          <p:cNvSpPr txBox="1"/>
          <p:nvPr/>
        </p:nvSpPr>
        <p:spPr>
          <a:xfrm>
            <a:off x="8248751" y="3689098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cxnSp>
        <p:nvCxnSpPr>
          <p:cNvPr id="1083" name="Straight Connector 1082"/>
          <p:cNvCxnSpPr/>
          <p:nvPr/>
        </p:nvCxnSpPr>
        <p:spPr>
          <a:xfrm flipH="1">
            <a:off x="1050553" y="4116324"/>
            <a:ext cx="130990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4" name="Straight Connector 1083"/>
          <p:cNvCxnSpPr/>
          <p:nvPr/>
        </p:nvCxnSpPr>
        <p:spPr>
          <a:xfrm flipH="1" flipV="1">
            <a:off x="1046360" y="4108760"/>
            <a:ext cx="0" cy="24695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1084"/>
          <p:cNvCxnSpPr/>
          <p:nvPr/>
        </p:nvCxnSpPr>
        <p:spPr>
          <a:xfrm flipH="1">
            <a:off x="904501" y="4343612"/>
            <a:ext cx="150996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6" name="Straight Connector 1085"/>
          <p:cNvCxnSpPr/>
          <p:nvPr/>
        </p:nvCxnSpPr>
        <p:spPr>
          <a:xfrm flipH="1">
            <a:off x="909866" y="2888155"/>
            <a:ext cx="17094" cy="1457850"/>
          </a:xfrm>
          <a:prstGeom prst="lin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376"/>
          <p:cNvGrpSpPr>
            <a:grpSpLocks noChangeAspect="1"/>
          </p:cNvGrpSpPr>
          <p:nvPr/>
        </p:nvGrpSpPr>
        <p:grpSpPr>
          <a:xfrm rot="5400000">
            <a:off x="820128" y="3201682"/>
            <a:ext cx="199172" cy="172800"/>
            <a:chOff x="5259598" y="6350639"/>
            <a:chExt cx="302341" cy="262309"/>
          </a:xfrm>
        </p:grpSpPr>
        <p:sp>
          <p:nvSpPr>
            <p:cNvPr id="107" name="Rectangle 106"/>
            <p:cNvSpPr/>
            <p:nvPr/>
          </p:nvSpPr>
          <p:spPr>
            <a:xfrm>
              <a:off x="5259598" y="6350639"/>
              <a:ext cx="302341" cy="262309"/>
            </a:xfrm>
            <a:prstGeom prst="rect">
              <a:avLst/>
            </a:prstGeom>
            <a:solidFill>
              <a:srgbClr val="FFFF9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5259598" y="6350639"/>
              <a:ext cx="302341" cy="26230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393644" y="3201872"/>
            <a:ext cx="45878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FL106</a:t>
            </a:r>
            <a:endParaRPr lang="en-US" sz="900" dirty="0"/>
          </a:p>
        </p:txBody>
      </p:sp>
      <p:sp>
        <p:nvSpPr>
          <p:cNvPr id="138" name="TextBox 137"/>
          <p:cNvSpPr txBox="1"/>
          <p:nvPr/>
        </p:nvSpPr>
        <p:spPr>
          <a:xfrm>
            <a:off x="656106" y="2693746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Fill port</a:t>
            </a:r>
            <a:endParaRPr lang="en-US" sz="900" dirty="0"/>
          </a:p>
        </p:txBody>
      </p:sp>
      <p:grpSp>
        <p:nvGrpSpPr>
          <p:cNvPr id="544" name="Group 425"/>
          <p:cNvGrpSpPr>
            <a:grpSpLocks noChangeAspect="1"/>
          </p:cNvGrpSpPr>
          <p:nvPr/>
        </p:nvGrpSpPr>
        <p:grpSpPr>
          <a:xfrm rot="5400000">
            <a:off x="826164" y="3654384"/>
            <a:ext cx="248219" cy="242814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545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548" name="Isosceles Triangle 547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Isosceles Triangle 548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6" name="Straight Connector 545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Rectangle 546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4" name="TextBox 833"/>
          <p:cNvSpPr txBox="1"/>
          <p:nvPr/>
        </p:nvSpPr>
        <p:spPr>
          <a:xfrm>
            <a:off x="381280" y="3640269"/>
            <a:ext cx="52290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MV106</a:t>
            </a:r>
            <a:endParaRPr lang="en-US" sz="900" dirty="0"/>
          </a:p>
        </p:txBody>
      </p:sp>
      <p:cxnSp>
        <p:nvCxnSpPr>
          <p:cNvPr id="1088" name="Straight Connector 1087"/>
          <p:cNvCxnSpPr/>
          <p:nvPr/>
        </p:nvCxnSpPr>
        <p:spPr>
          <a:xfrm flipH="1">
            <a:off x="8250619" y="4116204"/>
            <a:ext cx="130990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9" name="Straight Connector 1088"/>
          <p:cNvCxnSpPr/>
          <p:nvPr/>
        </p:nvCxnSpPr>
        <p:spPr>
          <a:xfrm flipH="1" flipV="1">
            <a:off x="8381609" y="4116204"/>
            <a:ext cx="0" cy="24695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0" name="Straight Connector 1089"/>
          <p:cNvCxnSpPr/>
          <p:nvPr/>
        </p:nvCxnSpPr>
        <p:spPr>
          <a:xfrm flipH="1">
            <a:off x="8380372" y="4358198"/>
            <a:ext cx="150996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4" name="Straight Connector 1103"/>
          <p:cNvCxnSpPr/>
          <p:nvPr/>
        </p:nvCxnSpPr>
        <p:spPr>
          <a:xfrm>
            <a:off x="251520" y="732819"/>
            <a:ext cx="26433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5" name="Straight Connector 1104"/>
          <p:cNvCxnSpPr/>
          <p:nvPr/>
        </p:nvCxnSpPr>
        <p:spPr>
          <a:xfrm>
            <a:off x="256962" y="1046829"/>
            <a:ext cx="258888" cy="0"/>
          </a:xfrm>
          <a:prstGeom prst="lin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6" name="Straight Connector 1105"/>
          <p:cNvCxnSpPr/>
          <p:nvPr/>
        </p:nvCxnSpPr>
        <p:spPr>
          <a:xfrm>
            <a:off x="256962" y="889667"/>
            <a:ext cx="258427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0406" y="623010"/>
            <a:ext cx="1295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Cold CO2 line</a:t>
            </a:r>
          </a:p>
          <a:p>
            <a:r>
              <a:rPr lang="en-US" sz="1000" dirty="0" smtClean="0"/>
              <a:t>Cold R404a line</a:t>
            </a:r>
          </a:p>
          <a:p>
            <a:r>
              <a:rPr lang="en-US" sz="1000" dirty="0" smtClean="0"/>
              <a:t>Warm service line</a:t>
            </a:r>
          </a:p>
          <a:p>
            <a:r>
              <a:rPr lang="en-US" sz="1000" i="1" dirty="0" smtClean="0"/>
              <a:t>(Cold lines require 32mm insulation)</a:t>
            </a:r>
            <a:endParaRPr lang="en-GB" sz="1000" i="1" dirty="0"/>
          </a:p>
        </p:txBody>
      </p:sp>
      <p:sp>
        <p:nvSpPr>
          <p:cNvPr id="1107" name="TextBox 1106"/>
          <p:cNvSpPr txBox="1"/>
          <p:nvPr/>
        </p:nvSpPr>
        <p:spPr>
          <a:xfrm>
            <a:off x="2814259" y="1485678"/>
            <a:ext cx="30649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no</a:t>
            </a:r>
            <a:endParaRPr lang="en-US" sz="900" dirty="0"/>
          </a:p>
        </p:txBody>
      </p:sp>
      <p:cxnSp>
        <p:nvCxnSpPr>
          <p:cNvPr id="1114" name="Straight Connector 1113"/>
          <p:cNvCxnSpPr/>
          <p:nvPr/>
        </p:nvCxnSpPr>
        <p:spPr>
          <a:xfrm flipV="1">
            <a:off x="2283572" y="987504"/>
            <a:ext cx="0" cy="2469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5" name="Straight Connector 1114"/>
          <p:cNvCxnSpPr/>
          <p:nvPr/>
        </p:nvCxnSpPr>
        <p:spPr>
          <a:xfrm>
            <a:off x="2279702" y="998655"/>
            <a:ext cx="129284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6" name="Straight Connector 1115"/>
          <p:cNvCxnSpPr/>
          <p:nvPr/>
        </p:nvCxnSpPr>
        <p:spPr>
          <a:xfrm flipV="1">
            <a:off x="2401690" y="998655"/>
            <a:ext cx="0" cy="239388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7" name="Straight Connector 1116"/>
          <p:cNvCxnSpPr/>
          <p:nvPr/>
        </p:nvCxnSpPr>
        <p:spPr>
          <a:xfrm>
            <a:off x="2149932" y="1225943"/>
            <a:ext cx="14362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8" name="Straight Connector 1117"/>
          <p:cNvCxnSpPr/>
          <p:nvPr/>
        </p:nvCxnSpPr>
        <p:spPr>
          <a:xfrm>
            <a:off x="2863469" y="1981100"/>
            <a:ext cx="124599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9" name="Straight Connector 1118"/>
          <p:cNvCxnSpPr/>
          <p:nvPr/>
        </p:nvCxnSpPr>
        <p:spPr>
          <a:xfrm flipV="1">
            <a:off x="2984359" y="1973536"/>
            <a:ext cx="0" cy="24695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0" name="Straight Connector 1119"/>
          <p:cNvCxnSpPr/>
          <p:nvPr/>
        </p:nvCxnSpPr>
        <p:spPr>
          <a:xfrm>
            <a:off x="2975668" y="2208388"/>
            <a:ext cx="143629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2" name="Straight Connector 1121"/>
          <p:cNvCxnSpPr/>
          <p:nvPr/>
        </p:nvCxnSpPr>
        <p:spPr>
          <a:xfrm flipH="1">
            <a:off x="6319925" y="1224751"/>
            <a:ext cx="707071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3" name="Straight Connector 1122"/>
          <p:cNvCxnSpPr/>
          <p:nvPr/>
        </p:nvCxnSpPr>
        <p:spPr>
          <a:xfrm flipH="1">
            <a:off x="6312195" y="1224751"/>
            <a:ext cx="15462" cy="990133"/>
          </a:xfrm>
          <a:prstGeom prst="line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24" name="Group 258"/>
          <p:cNvGrpSpPr/>
          <p:nvPr/>
        </p:nvGrpSpPr>
        <p:grpSpPr>
          <a:xfrm rot="5400000" flipH="1">
            <a:off x="6546817" y="1124265"/>
            <a:ext cx="249848" cy="200971"/>
            <a:chOff x="4246533" y="2682424"/>
            <a:chExt cx="249848" cy="200639"/>
          </a:xfrm>
        </p:grpSpPr>
        <p:cxnSp>
          <p:nvCxnSpPr>
            <p:cNvPr id="1125" name="Straight Connector 1124"/>
            <p:cNvCxnSpPr/>
            <p:nvPr/>
          </p:nvCxnSpPr>
          <p:spPr>
            <a:xfrm rot="5400000">
              <a:off x="4339533" y="2726215"/>
              <a:ext cx="188772" cy="124924"/>
            </a:xfrm>
            <a:prstGeom prst="lin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 rot="16200000" flipH="1">
              <a:off x="4214609" y="2726215"/>
              <a:ext cx="188772" cy="124924"/>
            </a:xfrm>
            <a:prstGeom prst="lin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7" name="Oval 1126"/>
            <p:cNvSpPr/>
            <p:nvPr/>
          </p:nvSpPr>
          <p:spPr>
            <a:xfrm rot="5400000">
              <a:off x="4308105" y="2681421"/>
              <a:ext cx="126705" cy="128712"/>
            </a:xfrm>
            <a:prstGeom prst="ellipse">
              <a:avLst/>
            </a:prstGeom>
            <a:solidFill>
              <a:srgbClr val="FFFF9A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8" name="TextBox 1127"/>
          <p:cNvSpPr txBox="1"/>
          <p:nvPr/>
        </p:nvSpPr>
        <p:spPr>
          <a:xfrm flipH="1">
            <a:off x="6426197" y="915452"/>
            <a:ext cx="49807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NV310</a:t>
            </a:r>
            <a:endParaRPr lang="en-US" sz="900" dirty="0"/>
          </a:p>
        </p:txBody>
      </p:sp>
      <p:grpSp>
        <p:nvGrpSpPr>
          <p:cNvPr id="1129" name="Group 425"/>
          <p:cNvGrpSpPr>
            <a:grpSpLocks noChangeAspect="1"/>
          </p:cNvGrpSpPr>
          <p:nvPr/>
        </p:nvGrpSpPr>
        <p:grpSpPr>
          <a:xfrm rot="16200000" flipH="1">
            <a:off x="6151460" y="1483411"/>
            <a:ext cx="248219" cy="243216"/>
            <a:chOff x="8495989" y="2361270"/>
            <a:chExt cx="310274" cy="303518"/>
          </a:xfrm>
          <a:solidFill>
            <a:srgbClr val="FFC000"/>
          </a:solidFill>
        </p:grpSpPr>
        <p:grpSp>
          <p:nvGrpSpPr>
            <p:cNvPr id="1130" name="Group 55"/>
            <p:cNvGrpSpPr/>
            <p:nvPr/>
          </p:nvGrpSpPr>
          <p:grpSpPr>
            <a:xfrm rot="16200000">
              <a:off x="8545853" y="2404379"/>
              <a:ext cx="210545" cy="310274"/>
              <a:chOff x="6053390" y="2259581"/>
              <a:chExt cx="218376" cy="412287"/>
            </a:xfrm>
            <a:grpFill/>
            <a:effectLst/>
          </p:grpSpPr>
          <p:sp>
            <p:nvSpPr>
              <p:cNvPr id="1133" name="Isosceles Triangle 1132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Isosceles Triangle 1133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31" name="Straight Connector 1130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2" name="Rectangle 1131"/>
            <p:cNvSpPr/>
            <p:nvPr/>
          </p:nvSpPr>
          <p:spPr>
            <a:xfrm>
              <a:off x="8610791" y="2369848"/>
              <a:ext cx="177540" cy="45719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5" name="TextBox 1134"/>
          <p:cNvSpPr txBox="1"/>
          <p:nvPr/>
        </p:nvSpPr>
        <p:spPr>
          <a:xfrm flipH="1">
            <a:off x="6280065" y="1482224"/>
            <a:ext cx="307002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no</a:t>
            </a:r>
            <a:endParaRPr lang="en-US" sz="900" dirty="0"/>
          </a:p>
        </p:txBody>
      </p:sp>
      <p:cxnSp>
        <p:nvCxnSpPr>
          <p:cNvPr id="1136" name="Straight Connector 1135"/>
          <p:cNvCxnSpPr/>
          <p:nvPr/>
        </p:nvCxnSpPr>
        <p:spPr>
          <a:xfrm flipH="1" flipV="1">
            <a:off x="7136485" y="983515"/>
            <a:ext cx="0" cy="2469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Connector 1136"/>
          <p:cNvCxnSpPr/>
          <p:nvPr/>
        </p:nvCxnSpPr>
        <p:spPr>
          <a:xfrm flipH="1">
            <a:off x="7010863" y="994666"/>
            <a:ext cx="129498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8" name="Straight Connector 1137"/>
          <p:cNvCxnSpPr/>
          <p:nvPr/>
        </p:nvCxnSpPr>
        <p:spPr>
          <a:xfrm flipH="1" flipV="1">
            <a:off x="7018171" y="994666"/>
            <a:ext cx="0" cy="239388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9" name="Straight Connector 1138"/>
          <p:cNvCxnSpPr/>
          <p:nvPr/>
        </p:nvCxnSpPr>
        <p:spPr>
          <a:xfrm flipH="1">
            <a:off x="6430822" y="1977111"/>
            <a:ext cx="124805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0" name="Straight Connector 1139"/>
          <p:cNvCxnSpPr/>
          <p:nvPr/>
        </p:nvCxnSpPr>
        <p:spPr>
          <a:xfrm flipH="1" flipV="1">
            <a:off x="6434537" y="1963609"/>
            <a:ext cx="0" cy="246952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1" name="Straight Connector 1140"/>
          <p:cNvCxnSpPr/>
          <p:nvPr/>
        </p:nvCxnSpPr>
        <p:spPr>
          <a:xfrm flipH="1">
            <a:off x="6299375" y="2204399"/>
            <a:ext cx="143867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2" name="TextBox 1141"/>
          <p:cNvSpPr txBox="1"/>
          <p:nvPr/>
        </p:nvSpPr>
        <p:spPr>
          <a:xfrm>
            <a:off x="3069392" y="1214490"/>
            <a:ext cx="31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¼”</a:t>
            </a:r>
            <a:endParaRPr lang="en-US" sz="1000" dirty="0"/>
          </a:p>
        </p:txBody>
      </p:sp>
      <p:sp>
        <p:nvSpPr>
          <p:cNvPr id="1143" name="TextBox 1142"/>
          <p:cNvSpPr txBox="1"/>
          <p:nvPr/>
        </p:nvSpPr>
        <p:spPr>
          <a:xfrm>
            <a:off x="6059887" y="1165995"/>
            <a:ext cx="31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¼”</a:t>
            </a:r>
            <a:endParaRPr lang="en-US" sz="1000" dirty="0"/>
          </a:p>
        </p:txBody>
      </p:sp>
      <p:sp>
        <p:nvSpPr>
          <p:cNvPr id="1144" name="TextBox 1143"/>
          <p:cNvSpPr txBox="1"/>
          <p:nvPr/>
        </p:nvSpPr>
        <p:spPr>
          <a:xfrm>
            <a:off x="2604045" y="3497301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½”</a:t>
            </a:r>
            <a:endParaRPr lang="en-US" sz="1000" dirty="0"/>
          </a:p>
        </p:txBody>
      </p:sp>
      <p:sp>
        <p:nvSpPr>
          <p:cNvPr id="1145" name="TextBox 1144"/>
          <p:cNvSpPr txBox="1"/>
          <p:nvPr/>
        </p:nvSpPr>
        <p:spPr>
          <a:xfrm>
            <a:off x="6519068" y="3630876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½”</a:t>
            </a:r>
            <a:endParaRPr lang="en-US" sz="1000" dirty="0"/>
          </a:p>
        </p:txBody>
      </p:sp>
      <p:sp>
        <p:nvSpPr>
          <p:cNvPr id="1146" name="TextBox 1145"/>
          <p:cNvSpPr txBox="1"/>
          <p:nvPr/>
        </p:nvSpPr>
        <p:spPr>
          <a:xfrm>
            <a:off x="5642528" y="907757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½”</a:t>
            </a:r>
            <a:endParaRPr lang="en-US" sz="1000" dirty="0"/>
          </a:p>
        </p:txBody>
      </p:sp>
      <p:sp>
        <p:nvSpPr>
          <p:cNvPr id="1147" name="TextBox 1146"/>
          <p:cNvSpPr txBox="1"/>
          <p:nvPr/>
        </p:nvSpPr>
        <p:spPr>
          <a:xfrm>
            <a:off x="2985101" y="6212298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½”</a:t>
            </a:r>
            <a:endParaRPr lang="en-US" sz="1000" dirty="0"/>
          </a:p>
        </p:txBody>
      </p:sp>
      <p:sp>
        <p:nvSpPr>
          <p:cNvPr id="1148" name="TextBox 1147"/>
          <p:cNvSpPr txBox="1"/>
          <p:nvPr/>
        </p:nvSpPr>
        <p:spPr>
          <a:xfrm>
            <a:off x="6109960" y="6240628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½”</a:t>
            </a:r>
            <a:endParaRPr lang="en-US" sz="1000" dirty="0"/>
          </a:p>
        </p:txBody>
      </p:sp>
      <p:sp>
        <p:nvSpPr>
          <p:cNvPr id="991" name="TextBox 990"/>
          <p:cNvSpPr txBox="1"/>
          <p:nvPr/>
        </p:nvSpPr>
        <p:spPr>
          <a:xfrm flipH="1">
            <a:off x="5727465" y="2195034"/>
            <a:ext cx="29046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bs</a:t>
            </a:r>
            <a:endParaRPr lang="en-US" sz="900" dirty="0"/>
          </a:p>
        </p:txBody>
      </p:sp>
      <p:sp>
        <p:nvSpPr>
          <p:cNvPr id="992" name="Rectangle 991"/>
          <p:cNvSpPr/>
          <p:nvPr/>
        </p:nvSpPr>
        <p:spPr>
          <a:xfrm>
            <a:off x="4455221" y="2069640"/>
            <a:ext cx="63417" cy="44192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/>
          <p:cNvSpPr/>
          <p:nvPr/>
        </p:nvSpPr>
        <p:spPr>
          <a:xfrm>
            <a:off x="4913059" y="2075398"/>
            <a:ext cx="63417" cy="44192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250"/>
          <p:cNvGrpSpPr>
            <a:grpSpLocks noChangeAspect="1"/>
          </p:cNvGrpSpPr>
          <p:nvPr/>
        </p:nvGrpSpPr>
        <p:grpSpPr>
          <a:xfrm>
            <a:off x="3563888" y="5625244"/>
            <a:ext cx="248220" cy="274885"/>
            <a:chOff x="8495994" y="2321182"/>
            <a:chExt cx="310275" cy="343606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034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grpFill/>
            <a:effectLst/>
          </p:grpSpPr>
          <p:sp>
            <p:nvSpPr>
              <p:cNvPr id="1078" name="Isosceles Triangle 1077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Isosceles Triangle 1078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5" name="Straight Connector 1034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6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  <a:grpFill/>
          </p:grpSpPr>
          <p:sp>
            <p:nvSpPr>
              <p:cNvPr id="1060" name="Rectangle 1059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5" name="Straight Connector 1064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0" name="TextBox 1079"/>
          <p:cNvSpPr txBox="1"/>
          <p:nvPr/>
        </p:nvSpPr>
        <p:spPr>
          <a:xfrm>
            <a:off x="3455876" y="5409220"/>
            <a:ext cx="484428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CV149</a:t>
            </a:r>
            <a:endParaRPr lang="en-US" sz="900" dirty="0"/>
          </a:p>
        </p:txBody>
      </p:sp>
      <p:sp>
        <p:nvSpPr>
          <p:cNvPr id="1081" name="TextBox 1080"/>
          <p:cNvSpPr txBox="1"/>
          <p:nvPr/>
        </p:nvSpPr>
        <p:spPr>
          <a:xfrm>
            <a:off x="3558250" y="5798997"/>
            <a:ext cx="293670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cxnSp>
        <p:nvCxnSpPr>
          <p:cNvPr id="1100" name="Straight Connector 1099"/>
          <p:cNvCxnSpPr/>
          <p:nvPr/>
        </p:nvCxnSpPr>
        <p:spPr>
          <a:xfrm flipH="1" flipV="1">
            <a:off x="2879812" y="5157192"/>
            <a:ext cx="216024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427"/>
          <p:cNvGrpSpPr/>
          <p:nvPr/>
        </p:nvGrpSpPr>
        <p:grpSpPr>
          <a:xfrm rot="10800000">
            <a:off x="3047181" y="5061897"/>
            <a:ext cx="371455" cy="915824"/>
            <a:chOff x="4509768" y="4300959"/>
            <a:chExt cx="371455" cy="1088543"/>
          </a:xfrm>
        </p:grpSpPr>
        <p:sp>
          <p:nvSpPr>
            <p:cNvPr id="112" name="Rectangle 111"/>
            <p:cNvSpPr/>
            <p:nvPr/>
          </p:nvSpPr>
          <p:spPr>
            <a:xfrm>
              <a:off x="4518349" y="4300959"/>
              <a:ext cx="362874" cy="10885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Triangle 112"/>
            <p:cNvSpPr/>
            <p:nvPr/>
          </p:nvSpPr>
          <p:spPr>
            <a:xfrm>
              <a:off x="4509768" y="4300959"/>
              <a:ext cx="362874" cy="1088543"/>
            </a:xfrm>
            <a:prstGeom prst="rtTriangl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51" name="Straight Connector 1150"/>
          <p:cNvCxnSpPr>
            <a:stCxn id="1154" idx="0"/>
          </p:cNvCxnSpPr>
          <p:nvPr/>
        </p:nvCxnSpPr>
        <p:spPr>
          <a:xfrm>
            <a:off x="3707517" y="5085184"/>
            <a:ext cx="387" cy="153558"/>
          </a:xfrm>
          <a:prstGeom prst="line">
            <a:avLst/>
          </a:prstGeom>
          <a:solidFill>
            <a:srgbClr val="FFFF00"/>
          </a:solidFill>
          <a:ln>
            <a:solidFill>
              <a:srgbClr val="9BBB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2" name="Group 454"/>
          <p:cNvGrpSpPr/>
          <p:nvPr/>
        </p:nvGrpSpPr>
        <p:grpSpPr>
          <a:xfrm>
            <a:off x="3563888" y="5085184"/>
            <a:ext cx="287258" cy="215444"/>
            <a:chOff x="4106824" y="1918138"/>
            <a:chExt cx="287258" cy="215444"/>
          </a:xfrm>
        </p:grpSpPr>
        <p:sp>
          <p:nvSpPr>
            <p:cNvPr id="1153" name="Oval 1152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ln>
              <a:solidFill>
                <a:srgbClr val="9BBB5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54" name="TextBox 1153"/>
            <p:cNvSpPr txBox="1"/>
            <p:nvPr/>
          </p:nvSpPr>
          <p:spPr>
            <a:xfrm>
              <a:off x="4106824" y="1918138"/>
              <a:ext cx="28725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50</a:t>
              </a:r>
              <a:endParaRPr lang="en-US" sz="800" dirty="0"/>
            </a:p>
          </p:txBody>
        </p:sp>
      </p:grpSp>
      <p:sp>
        <p:nvSpPr>
          <p:cNvPr id="1155" name="TextBox 1154"/>
          <p:cNvSpPr txBox="1"/>
          <p:nvPr/>
        </p:nvSpPr>
        <p:spPr>
          <a:xfrm>
            <a:off x="3455876" y="4751856"/>
            <a:ext cx="47320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PT149</a:t>
            </a:r>
          </a:p>
          <a:p>
            <a:r>
              <a:rPr lang="en-US" sz="900" dirty="0" smtClean="0"/>
              <a:t>TT149</a:t>
            </a:r>
            <a:endParaRPr lang="en-US" sz="900" dirty="0"/>
          </a:p>
        </p:txBody>
      </p:sp>
      <p:cxnSp>
        <p:nvCxnSpPr>
          <p:cNvPr id="1158" name="Straight Connector 1157"/>
          <p:cNvCxnSpPr/>
          <p:nvPr/>
        </p:nvCxnSpPr>
        <p:spPr>
          <a:xfrm flipH="1">
            <a:off x="5292092" y="5193196"/>
            <a:ext cx="792127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59" name="Straight Connector 1158"/>
          <p:cNvCxnSpPr/>
          <p:nvPr/>
        </p:nvCxnSpPr>
        <p:spPr>
          <a:xfrm flipH="1" flipV="1">
            <a:off x="5040052" y="5805264"/>
            <a:ext cx="1008162" cy="1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0" name="Straight Connector 1159"/>
          <p:cNvCxnSpPr/>
          <p:nvPr/>
        </p:nvCxnSpPr>
        <p:spPr>
          <a:xfrm flipH="1">
            <a:off x="6142625" y="5512661"/>
            <a:ext cx="0" cy="72564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1" name="Straight Connector 1160"/>
          <p:cNvCxnSpPr/>
          <p:nvPr/>
        </p:nvCxnSpPr>
        <p:spPr>
          <a:xfrm flipH="1">
            <a:off x="6552295" y="4725144"/>
            <a:ext cx="0" cy="43204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2" name="Straight Connector 1161"/>
          <p:cNvCxnSpPr/>
          <p:nvPr/>
        </p:nvCxnSpPr>
        <p:spPr>
          <a:xfrm flipV="1">
            <a:off x="6336260" y="4725144"/>
            <a:ext cx="216035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3" name="Group 469"/>
          <p:cNvGrpSpPr/>
          <p:nvPr/>
        </p:nvGrpSpPr>
        <p:grpSpPr>
          <a:xfrm flipH="1">
            <a:off x="6408272" y="4835920"/>
            <a:ext cx="287272" cy="215444"/>
            <a:chOff x="4102904" y="1924962"/>
            <a:chExt cx="287258" cy="215444"/>
          </a:xfrm>
        </p:grpSpPr>
        <p:sp>
          <p:nvSpPr>
            <p:cNvPr id="1164" name="Oval 1163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65" name="TextBox 1164"/>
            <p:cNvSpPr txBox="1"/>
            <p:nvPr/>
          </p:nvSpPr>
          <p:spPr>
            <a:xfrm>
              <a:off x="4102904" y="192496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48</a:t>
              </a:r>
              <a:endParaRPr lang="en-US" sz="800" dirty="0"/>
            </a:p>
          </p:txBody>
        </p:sp>
      </p:grpSp>
      <p:cxnSp>
        <p:nvCxnSpPr>
          <p:cNvPr id="1166" name="Straight Connector 1165"/>
          <p:cNvCxnSpPr/>
          <p:nvPr/>
        </p:nvCxnSpPr>
        <p:spPr>
          <a:xfrm flipH="1">
            <a:off x="6625915" y="4949867"/>
            <a:ext cx="164951" cy="1588"/>
          </a:xfrm>
          <a:prstGeom prst="line">
            <a:avLst/>
          </a:prstGeom>
          <a:solidFill>
            <a:srgbClr val="FFFF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7" name="TextBox 1166"/>
          <p:cNvSpPr txBox="1"/>
          <p:nvPr/>
        </p:nvSpPr>
        <p:spPr>
          <a:xfrm flipH="1">
            <a:off x="6715629" y="4833156"/>
            <a:ext cx="470023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TT148</a:t>
            </a:r>
            <a:endParaRPr lang="en-US" sz="900" dirty="0"/>
          </a:p>
        </p:txBody>
      </p:sp>
      <p:sp>
        <p:nvSpPr>
          <p:cNvPr id="1168" name="TextBox 1167"/>
          <p:cNvSpPr txBox="1"/>
          <p:nvPr/>
        </p:nvSpPr>
        <p:spPr>
          <a:xfrm flipH="1">
            <a:off x="5580139" y="5798997"/>
            <a:ext cx="293685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nc</a:t>
            </a:r>
            <a:endParaRPr lang="en-US" sz="900" dirty="0"/>
          </a:p>
        </p:txBody>
      </p:sp>
      <p:cxnSp>
        <p:nvCxnSpPr>
          <p:cNvPr id="1169" name="Straight Connector 1168"/>
          <p:cNvCxnSpPr/>
          <p:nvPr/>
        </p:nvCxnSpPr>
        <p:spPr>
          <a:xfrm flipV="1">
            <a:off x="6336260" y="5157192"/>
            <a:ext cx="216035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70" name="Group 454"/>
          <p:cNvGrpSpPr/>
          <p:nvPr/>
        </p:nvGrpSpPr>
        <p:grpSpPr>
          <a:xfrm flipH="1">
            <a:off x="5580913" y="5085184"/>
            <a:ext cx="287272" cy="215444"/>
            <a:chOff x="4106824" y="1918138"/>
            <a:chExt cx="287258" cy="215444"/>
          </a:xfrm>
        </p:grpSpPr>
        <p:sp>
          <p:nvSpPr>
            <p:cNvPr id="1171" name="Oval 1170"/>
            <p:cNvSpPr>
              <a:spLocks noChangeAspect="1"/>
            </p:cNvSpPr>
            <p:nvPr/>
          </p:nvSpPr>
          <p:spPr>
            <a:xfrm>
              <a:off x="4163960" y="1963305"/>
              <a:ext cx="150776" cy="144000"/>
            </a:xfrm>
            <a:prstGeom prst="ellipse">
              <a:avLst/>
            </a:prstGeom>
            <a:solidFill>
              <a:srgbClr val="DCE6F2"/>
            </a:solidFill>
            <a:ln>
              <a:solidFill>
                <a:srgbClr val="9BBB5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72" name="TextBox 1171"/>
            <p:cNvSpPr txBox="1"/>
            <p:nvPr/>
          </p:nvSpPr>
          <p:spPr>
            <a:xfrm>
              <a:off x="4106824" y="1918138"/>
              <a:ext cx="28725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50</a:t>
              </a:r>
              <a:endParaRPr lang="en-US" sz="800" dirty="0"/>
            </a:p>
          </p:txBody>
        </p:sp>
      </p:grpSp>
      <p:grpSp>
        <p:nvGrpSpPr>
          <p:cNvPr id="604" name="Group 427"/>
          <p:cNvGrpSpPr/>
          <p:nvPr/>
        </p:nvGrpSpPr>
        <p:grpSpPr>
          <a:xfrm rot="10800000" flipH="1">
            <a:off x="6012160" y="5049180"/>
            <a:ext cx="371522" cy="916127"/>
            <a:chOff x="4509768" y="4300959"/>
            <a:chExt cx="371455" cy="1088543"/>
          </a:xfrm>
        </p:grpSpPr>
        <p:sp>
          <p:nvSpPr>
            <p:cNvPr id="605" name="Rectangle 604"/>
            <p:cNvSpPr/>
            <p:nvPr/>
          </p:nvSpPr>
          <p:spPr>
            <a:xfrm>
              <a:off x="4518349" y="4300959"/>
              <a:ext cx="362874" cy="1088543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ight Triangle 605"/>
            <p:cNvSpPr/>
            <p:nvPr/>
          </p:nvSpPr>
          <p:spPr>
            <a:xfrm>
              <a:off x="4509768" y="4300959"/>
              <a:ext cx="362874" cy="1088543"/>
            </a:xfrm>
            <a:prstGeom prst="rtTriangl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4" name="Group 250"/>
          <p:cNvGrpSpPr>
            <a:grpSpLocks noChangeAspect="1"/>
          </p:cNvGrpSpPr>
          <p:nvPr/>
        </p:nvGrpSpPr>
        <p:grpSpPr>
          <a:xfrm>
            <a:off x="5616116" y="5625244"/>
            <a:ext cx="248220" cy="274885"/>
            <a:chOff x="8495994" y="2321182"/>
            <a:chExt cx="310275" cy="343606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1175" name="Group 55"/>
            <p:cNvGrpSpPr/>
            <p:nvPr/>
          </p:nvGrpSpPr>
          <p:grpSpPr>
            <a:xfrm rot="16200000">
              <a:off x="8545859" y="2404378"/>
              <a:ext cx="210545" cy="310275"/>
              <a:chOff x="6053390" y="2259581"/>
              <a:chExt cx="218376" cy="412287"/>
            </a:xfrm>
            <a:grpFill/>
            <a:effectLst/>
          </p:grpSpPr>
          <p:sp>
            <p:nvSpPr>
              <p:cNvPr id="1180" name="Isosceles Triangle 1179"/>
              <p:cNvSpPr/>
              <p:nvPr/>
            </p:nvSpPr>
            <p:spPr>
              <a:xfrm>
                <a:off x="6053390" y="246975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1" name="Isosceles Triangle 1180"/>
              <p:cNvSpPr/>
              <p:nvPr/>
            </p:nvSpPr>
            <p:spPr>
              <a:xfrm rot="10800000">
                <a:off x="6057341" y="2259581"/>
                <a:ext cx="214425" cy="202117"/>
              </a:xfrm>
              <a:prstGeom prst="triangl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76" name="Straight Connector 1175"/>
            <p:cNvCxnSpPr/>
            <p:nvPr/>
          </p:nvCxnSpPr>
          <p:spPr>
            <a:xfrm rot="5400000">
              <a:off x="8554294" y="2458108"/>
              <a:ext cx="195264" cy="1588"/>
            </a:xfrm>
            <a:prstGeom prst="line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7" name="Group 245"/>
            <p:cNvGrpSpPr/>
            <p:nvPr/>
          </p:nvGrpSpPr>
          <p:grpSpPr>
            <a:xfrm>
              <a:off x="8610791" y="2321182"/>
              <a:ext cx="94389" cy="94386"/>
              <a:chOff x="2325418" y="1681787"/>
              <a:chExt cx="94389" cy="94386"/>
            </a:xfrm>
            <a:grpFill/>
          </p:grpSpPr>
          <p:sp>
            <p:nvSpPr>
              <p:cNvPr id="1178" name="Rectangle 1177"/>
              <p:cNvSpPr/>
              <p:nvPr/>
            </p:nvSpPr>
            <p:spPr>
              <a:xfrm>
                <a:off x="2325418" y="1681787"/>
                <a:ext cx="85809" cy="94386"/>
              </a:xfrm>
              <a:prstGeom prst="rect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9" name="Straight Connector 1178"/>
              <p:cNvCxnSpPr/>
              <p:nvPr/>
            </p:nvCxnSpPr>
            <p:spPr>
              <a:xfrm>
                <a:off x="2325418" y="1681787"/>
                <a:ext cx="94389" cy="94386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2" name="TextBox 1181"/>
          <p:cNvSpPr txBox="1"/>
          <p:nvPr/>
        </p:nvSpPr>
        <p:spPr>
          <a:xfrm>
            <a:off x="5508104" y="5409220"/>
            <a:ext cx="484428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CV349</a:t>
            </a:r>
            <a:endParaRPr lang="en-US" sz="900" dirty="0"/>
          </a:p>
        </p:txBody>
      </p:sp>
      <p:sp>
        <p:nvSpPr>
          <p:cNvPr id="1183" name="TextBox 1182"/>
          <p:cNvSpPr txBox="1"/>
          <p:nvPr/>
        </p:nvSpPr>
        <p:spPr>
          <a:xfrm>
            <a:off x="5508104" y="4751856"/>
            <a:ext cx="47320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PT349</a:t>
            </a:r>
          </a:p>
          <a:p>
            <a:r>
              <a:rPr lang="en-US" sz="900" dirty="0" smtClean="0"/>
              <a:t>TT349</a:t>
            </a:r>
            <a:endParaRPr lang="en-US" sz="900" dirty="0"/>
          </a:p>
        </p:txBody>
      </p:sp>
      <p:sp>
        <p:nvSpPr>
          <p:cNvPr id="768" name="Rectangle 767"/>
          <p:cNvSpPr/>
          <p:nvPr/>
        </p:nvSpPr>
        <p:spPr>
          <a:xfrm flipH="1">
            <a:off x="4849078" y="4894572"/>
            <a:ext cx="618448" cy="136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TextBox 922"/>
          <p:cNvSpPr txBox="1"/>
          <p:nvPr/>
        </p:nvSpPr>
        <p:spPr>
          <a:xfrm>
            <a:off x="4877058" y="5357050"/>
            <a:ext cx="575100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FFFF00"/>
                </a:solidFill>
              </a:rPr>
              <a:t>Freon chiller B 400</a:t>
            </a:r>
            <a:endParaRPr lang="en-US" sz="900" dirty="0">
              <a:solidFill>
                <a:srgbClr val="FFFF00"/>
              </a:solidFill>
            </a:endParaRPr>
          </a:p>
        </p:txBody>
      </p:sp>
      <p:cxnSp>
        <p:nvCxnSpPr>
          <p:cNvPr id="993" name="Straight Connector 992"/>
          <p:cNvCxnSpPr/>
          <p:nvPr/>
        </p:nvCxnSpPr>
        <p:spPr>
          <a:xfrm>
            <a:off x="4626364" y="497682"/>
            <a:ext cx="445141" cy="0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7" name="Straight Connector 996"/>
          <p:cNvCxnSpPr/>
          <p:nvPr/>
        </p:nvCxnSpPr>
        <p:spPr>
          <a:xfrm flipH="1">
            <a:off x="4850222" y="619740"/>
            <a:ext cx="1589" cy="3432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9" name="Group 1018"/>
          <p:cNvGrpSpPr/>
          <p:nvPr/>
        </p:nvGrpSpPr>
        <p:grpSpPr>
          <a:xfrm>
            <a:off x="4727615" y="362547"/>
            <a:ext cx="248221" cy="256821"/>
            <a:chOff x="3650786" y="594574"/>
            <a:chExt cx="248221" cy="256821"/>
          </a:xfrm>
          <a:solidFill>
            <a:srgbClr val="FFC000"/>
          </a:solidFill>
        </p:grpSpPr>
        <p:grpSp>
          <p:nvGrpSpPr>
            <p:cNvPr id="1021" name="Group 250"/>
            <p:cNvGrpSpPr>
              <a:grpSpLocks noChangeAspect="1"/>
            </p:cNvGrpSpPr>
            <p:nvPr/>
          </p:nvGrpSpPr>
          <p:grpSpPr>
            <a:xfrm>
              <a:off x="3650786" y="624492"/>
              <a:ext cx="248221" cy="182243"/>
              <a:chOff x="8495995" y="2433173"/>
              <a:chExt cx="310276" cy="227804"/>
            </a:xfrm>
            <a:grpFill/>
          </p:grpSpPr>
          <p:grpSp>
            <p:nvGrpSpPr>
              <p:cNvPr id="1024" name="Group 55"/>
              <p:cNvGrpSpPr/>
              <p:nvPr/>
            </p:nvGrpSpPr>
            <p:grpSpPr>
              <a:xfrm rot="16200000">
                <a:off x="8547446" y="2402152"/>
                <a:ext cx="207374" cy="310276"/>
                <a:chOff x="6057341" y="2259581"/>
                <a:chExt cx="215087" cy="412288"/>
              </a:xfrm>
              <a:grpFill/>
              <a:effectLst/>
            </p:grpSpPr>
            <p:sp>
              <p:nvSpPr>
                <p:cNvPr id="1031" name="Isosceles Triangle 1030"/>
                <p:cNvSpPr/>
                <p:nvPr/>
              </p:nvSpPr>
              <p:spPr>
                <a:xfrm>
                  <a:off x="6058002" y="2469752"/>
                  <a:ext cx="214426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2" name="Isosceles Triangle 1081"/>
                <p:cNvSpPr/>
                <p:nvPr/>
              </p:nvSpPr>
              <p:spPr>
                <a:xfrm rot="10800000">
                  <a:off x="6057341" y="2259581"/>
                  <a:ext cx="214425" cy="20211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25" name="Straight Connector 1024"/>
              <p:cNvCxnSpPr/>
              <p:nvPr/>
            </p:nvCxnSpPr>
            <p:spPr>
              <a:xfrm rot="5400000">
                <a:off x="8554294" y="2530011"/>
                <a:ext cx="195264" cy="1587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2" name="Isosceles Triangle 1021"/>
            <p:cNvSpPr/>
            <p:nvPr/>
          </p:nvSpPr>
          <p:spPr>
            <a:xfrm>
              <a:off x="3689772" y="729709"/>
              <a:ext cx="165389" cy="121686"/>
            </a:xfrm>
            <a:prstGeom prst="triangl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3740715" y="594574"/>
              <a:ext cx="142032" cy="36575"/>
            </a:xfrm>
            <a:prstGeom prst="rect">
              <a:avLst/>
            </a:prstGeom>
            <a:grp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2" name="TextBox 1091"/>
          <p:cNvSpPr txBox="1"/>
          <p:nvPr/>
        </p:nvSpPr>
        <p:spPr>
          <a:xfrm>
            <a:off x="4824028" y="584684"/>
            <a:ext cx="5229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MV043</a:t>
            </a:r>
          </a:p>
        </p:txBody>
      </p:sp>
      <p:cxnSp>
        <p:nvCxnSpPr>
          <p:cNvPr id="1093" name="Straight Connector 1092"/>
          <p:cNvCxnSpPr/>
          <p:nvPr/>
        </p:nvCxnSpPr>
        <p:spPr>
          <a:xfrm rot="5400000">
            <a:off x="4416726" y="882386"/>
            <a:ext cx="164943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4" name="TextBox 1093"/>
          <p:cNvSpPr txBox="1"/>
          <p:nvPr/>
        </p:nvSpPr>
        <p:spPr>
          <a:xfrm>
            <a:off x="4968044" y="296652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PT342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9512" y="44624"/>
            <a:ext cx="186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70C0"/>
                </a:solidFill>
                <a:latin typeface="Arial Rounded MT Bold" pitchFamily="34" charset="0"/>
              </a:rPr>
              <a:t>IBBelle</a:t>
            </a:r>
            <a:endParaRPr lang="en-US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430" y="1670488"/>
            <a:ext cx="1400291" cy="606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Rechteck 1094"/>
          <p:cNvSpPr/>
          <p:nvPr/>
        </p:nvSpPr>
        <p:spPr>
          <a:xfrm>
            <a:off x="7524410" y="1670488"/>
            <a:ext cx="1400291" cy="606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4716867" y="44624"/>
            <a:ext cx="0" cy="6680857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640"/>
            <a:ext cx="7349677" cy="576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403560" y="836640"/>
            <a:ext cx="6048840" cy="4320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043608" y="836712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Installation at CERN (ATLAS Experiment): the “twin” of </a:t>
            </a:r>
            <a:r>
              <a:rPr lang="en-US" sz="2000" dirty="0" err="1" smtClean="0"/>
              <a:t>IBBelle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099147" y="1484730"/>
            <a:ext cx="141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Accum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rack</a:t>
            </a:r>
            <a:endParaRPr lang="en-US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807708" y="1988800"/>
            <a:ext cx="420522" cy="360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475656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IBBelle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at CERN </a:t>
            </a:r>
            <a:endParaRPr lang="en-US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44008" y="3922295"/>
            <a:ext cx="3826224" cy="26821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644008" y="4042807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Construction of </a:t>
            </a:r>
            <a:r>
              <a:rPr lang="en-US" sz="2000" dirty="0" err="1" smtClean="0"/>
              <a:t>IBBelle</a:t>
            </a:r>
            <a:r>
              <a:rPr lang="en-US" sz="2000" dirty="0" smtClean="0"/>
              <a:t> (ATLAS) is finished,</a:t>
            </a:r>
            <a:r>
              <a:rPr lang="en-US" sz="2000" dirty="0"/>
              <a:t> </a:t>
            </a:r>
            <a:r>
              <a:rPr lang="en-US" sz="2000" dirty="0" smtClean="0"/>
              <a:t>commissioning with dummy heat load is done </a:t>
            </a:r>
          </a:p>
          <a:p>
            <a:endParaRPr lang="en-US" sz="2000" dirty="0"/>
          </a:p>
          <a:p>
            <a:r>
              <a:rPr lang="en-US" sz="2000" dirty="0" smtClean="0"/>
              <a:t>Some problems getting down to -40°C</a:t>
            </a:r>
          </a:p>
          <a:p>
            <a:r>
              <a:rPr lang="en-US" sz="2000" dirty="0" smtClean="0"/>
              <a:t>(not important for the Belle version</a:t>
            </a:r>
          </a:p>
          <a:p>
            <a:endParaRPr lang="en-US" sz="2000" dirty="0"/>
          </a:p>
          <a:p>
            <a:r>
              <a:rPr lang="en-US" sz="2000" dirty="0" smtClean="0"/>
              <a:t>IBL now cooled down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90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11560" y="1014983"/>
            <a:ext cx="81425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Mechanics:</a:t>
            </a:r>
            <a:r>
              <a:rPr lang="en-US" sz="2400" dirty="0" smtClean="0"/>
              <a:t> </a:t>
            </a:r>
            <a:r>
              <a:rPr lang="en-US" sz="2400" dirty="0"/>
              <a:t>Production </a:t>
            </a:r>
            <a:r>
              <a:rPr lang="en-US" sz="2400" dirty="0" smtClean="0"/>
              <a:t>drawings mostly up-to-date</a:t>
            </a:r>
            <a:endParaRPr lang="en-US" sz="2400" b="1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Parts list largely established, still visit at CERN necessary 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MPI</a:t>
            </a:r>
            <a:r>
              <a:rPr lang="en-US" sz="2400" dirty="0" smtClean="0"/>
              <a:t> working on this:  Sven Vogt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Swagelok part list done, ordering ongoing, first parts have arrived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Control</a:t>
            </a:r>
            <a:r>
              <a:rPr lang="en-US" sz="2400" dirty="0" smtClean="0"/>
              <a:t> (PCLs </a:t>
            </a:r>
            <a:r>
              <a:rPr lang="en-US" sz="2400" dirty="0" err="1" smtClean="0"/>
              <a:t>etc</a:t>
            </a:r>
            <a:r>
              <a:rPr lang="en-US" sz="2400" dirty="0" smtClean="0"/>
              <a:t>): mostly documented.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/>
              <a:t>MPI</a:t>
            </a:r>
            <a:r>
              <a:rPr lang="en-US" sz="2400" dirty="0" smtClean="0"/>
              <a:t> working on this: </a:t>
            </a:r>
            <a:r>
              <a:rPr lang="en-US" sz="2400" dirty="0" err="1" smtClean="0"/>
              <a:t>Reinhard</a:t>
            </a:r>
            <a:r>
              <a:rPr lang="en-US" sz="2400" dirty="0" smtClean="0"/>
              <a:t> </a:t>
            </a:r>
            <a:r>
              <a:rPr lang="en-US" sz="2400" dirty="0" err="1" smtClean="0"/>
              <a:t>Sedlmeyer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Further visit to CERN necessary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/>
              <a:t>P</a:t>
            </a:r>
            <a:r>
              <a:rPr lang="en-US" sz="2400" dirty="0" smtClean="0"/>
              <a:t>arts being ordered through CERN, parts are coming in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47752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Ordering of Parts for the CO2 Plant </a:t>
            </a:r>
            <a:endParaRPr lang="en-US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3989583"/>
            <a:ext cx="4824028" cy="239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VXD Meeting,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592" y="1808819"/>
            <a:ext cx="2153204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13"/>
          <p:cNvSpPr txBox="1"/>
          <p:nvPr/>
        </p:nvSpPr>
        <p:spPr>
          <a:xfrm>
            <a:off x="971600" y="1340767"/>
            <a:ext cx="14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MLI (super) insulation</a:t>
            </a:r>
            <a:endParaRPr lang="en-US" sz="2000" dirty="0"/>
          </a:p>
        </p:txBody>
      </p:sp>
      <p:cxnSp>
        <p:nvCxnSpPr>
          <p:cNvPr id="8" name="Straight Arrow Connector 15"/>
          <p:cNvCxnSpPr>
            <a:stCxn id="9" idx="0"/>
          </p:cNvCxnSpPr>
          <p:nvPr/>
        </p:nvCxnSpPr>
        <p:spPr>
          <a:xfrm flipV="1">
            <a:off x="2218620" y="3170571"/>
            <a:ext cx="756338" cy="75608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6"/>
          <p:cNvSpPr txBox="1"/>
          <p:nvPr/>
        </p:nvSpPr>
        <p:spPr>
          <a:xfrm>
            <a:off x="1282770" y="3926655"/>
            <a:ext cx="18717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1.6 mm OD / </a:t>
            </a:r>
          </a:p>
          <a:p>
            <a:r>
              <a:rPr lang="en-US" sz="2000" dirty="0" smtClean="0"/>
              <a:t>1.0 mm ID concentric </a:t>
            </a:r>
            <a:br>
              <a:rPr lang="en-US" sz="2000" dirty="0" smtClean="0"/>
            </a:br>
            <a:r>
              <a:rPr lang="en-US" sz="2000" dirty="0" smtClean="0"/>
              <a:t>inlet tube</a:t>
            </a:r>
            <a:endParaRPr lang="en-US" sz="2000" dirty="0"/>
          </a:p>
        </p:txBody>
      </p:sp>
      <p:sp>
        <p:nvSpPr>
          <p:cNvPr id="10" name="TextBox 17"/>
          <p:cNvSpPr txBox="1"/>
          <p:nvPr/>
        </p:nvSpPr>
        <p:spPr>
          <a:xfrm>
            <a:off x="444596" y="2852920"/>
            <a:ext cx="18230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mm OD / </a:t>
            </a:r>
            <a:br>
              <a:rPr lang="en-US" sz="2000" dirty="0" smtClean="0"/>
            </a:br>
            <a:r>
              <a:rPr lang="en-US" sz="2000" dirty="0" smtClean="0"/>
              <a:t>3 mm ID </a:t>
            </a:r>
            <a:br>
              <a:rPr lang="en-US" sz="2000" dirty="0" smtClean="0"/>
            </a:br>
            <a:r>
              <a:rPr lang="en-US" sz="2000" dirty="0" smtClean="0"/>
              <a:t>outlet tube</a:t>
            </a:r>
            <a:endParaRPr lang="en-US" sz="2000" dirty="0"/>
          </a:p>
        </p:txBody>
      </p:sp>
      <p:cxnSp>
        <p:nvCxnSpPr>
          <p:cNvPr id="11" name="Straight Arrow Connector 18"/>
          <p:cNvCxnSpPr>
            <a:stCxn id="7" idx="2"/>
          </p:cNvCxnSpPr>
          <p:nvPr/>
        </p:nvCxnSpPr>
        <p:spPr>
          <a:xfrm>
            <a:off x="1703122" y="2048653"/>
            <a:ext cx="839534" cy="37223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0"/>
          <p:cNvCxnSpPr/>
          <p:nvPr/>
        </p:nvCxnSpPr>
        <p:spPr>
          <a:xfrm flipV="1">
            <a:off x="1750568" y="2924943"/>
            <a:ext cx="828092" cy="39604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1"/>
          <p:cNvSpPr txBox="1"/>
          <p:nvPr/>
        </p:nvSpPr>
        <p:spPr>
          <a:xfrm>
            <a:off x="3226732" y="4222829"/>
            <a:ext cx="156129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18 mm OD corrugated vacuum tube</a:t>
            </a:r>
            <a:endParaRPr lang="en-US" sz="2000" dirty="0"/>
          </a:p>
        </p:txBody>
      </p:sp>
      <p:cxnSp>
        <p:nvCxnSpPr>
          <p:cNvPr id="14" name="Straight Arrow Connector 22"/>
          <p:cNvCxnSpPr/>
          <p:nvPr/>
        </p:nvCxnSpPr>
        <p:spPr>
          <a:xfrm flipH="1" flipV="1">
            <a:off x="3737995" y="3692629"/>
            <a:ext cx="324036" cy="46805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4"/>
          <p:cNvSpPr txBox="1"/>
          <p:nvPr/>
        </p:nvSpPr>
        <p:spPr>
          <a:xfrm>
            <a:off x="2218620" y="1232755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~ 12m long</a:t>
            </a:r>
            <a:endParaRPr lang="en-US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1475766" y="116540"/>
            <a:ext cx="633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CO2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Vacuum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Flex Lines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87056"/>
            <a:ext cx="3614099" cy="23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220090" y="4222829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MLI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11188" y="5301260"/>
            <a:ext cx="32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admissible bending radius:</a:t>
            </a:r>
          </a:p>
          <a:p>
            <a:r>
              <a:rPr lang="en-US" sz="2000" dirty="0" smtClean="0"/>
              <a:t>~ 50 mm </a:t>
            </a:r>
            <a:endParaRPr lang="en-US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1004950" y="6176603"/>
            <a:ext cx="80653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CERN </a:t>
            </a:r>
            <a:r>
              <a:rPr lang="de-DE" sz="2400" dirty="0" err="1" smtClean="0"/>
              <a:t>crew</a:t>
            </a:r>
            <a:r>
              <a:rPr lang="de-DE" sz="2400" dirty="0" smtClean="0"/>
              <a:t> </a:t>
            </a:r>
            <a:r>
              <a:rPr lang="de-DE" sz="2400" dirty="0" err="1" smtClean="0"/>
              <a:t>offers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r>
              <a:rPr lang="de-DE" sz="2400" dirty="0" smtClean="0"/>
              <a:t>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endParaRPr lang="en-US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836640"/>
            <a:ext cx="511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Flex </a:t>
            </a:r>
            <a:r>
              <a:rPr lang="de-DE" sz="2000" b="1" dirty="0" err="1" smtClean="0"/>
              <a:t>line</a:t>
            </a:r>
            <a:r>
              <a:rPr lang="de-DE" sz="2000" b="1" dirty="0" smtClean="0"/>
              <a:t> design </a:t>
            </a:r>
            <a:r>
              <a:rPr lang="de-DE" sz="2000" dirty="0" smtClean="0"/>
              <a:t>(</a:t>
            </a:r>
            <a:r>
              <a:rPr lang="de-DE" sz="2000" dirty="0" err="1" smtClean="0"/>
              <a:t>by</a:t>
            </a:r>
            <a:r>
              <a:rPr lang="de-DE" sz="2000" dirty="0" smtClean="0"/>
              <a:t> CERN/NIKHEF)  </a:t>
            </a:r>
            <a:endParaRPr lang="en-US" sz="2000" dirty="0"/>
          </a:p>
        </p:txBody>
      </p:sp>
      <p:sp>
        <p:nvSpPr>
          <p:cNvPr id="19" name="Rechteck 18"/>
          <p:cNvSpPr/>
          <p:nvPr/>
        </p:nvSpPr>
        <p:spPr>
          <a:xfrm>
            <a:off x="971600" y="6175934"/>
            <a:ext cx="5256630" cy="493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7th Belle II VXD Workshop, Prague, Jan. 21-23,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76009" y="116540"/>
            <a:ext cx="597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Construction</a:t>
            </a:r>
            <a:r>
              <a:rPr lang="de-DE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and</a:t>
            </a:r>
            <a:r>
              <a:rPr lang="de-DE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de-DE" sz="2800" dirty="0" err="1" smtClean="0">
                <a:solidFill>
                  <a:srgbClr val="0070C0"/>
                </a:solidFill>
                <a:latin typeface="Arial Rounded MT Bold" pitchFamily="34" charset="0"/>
              </a:rPr>
              <a:t>Commissioning</a:t>
            </a:r>
            <a:r>
              <a:rPr lang="de-DE" sz="28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de-DE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650" y="893119"/>
            <a:ext cx="78489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IBBelle</a:t>
            </a:r>
            <a:r>
              <a:rPr lang="en-US" sz="2000" dirty="0" smtClean="0"/>
              <a:t> for VXD will be an almost EXACT copy of </a:t>
            </a:r>
            <a:r>
              <a:rPr lang="en-US" sz="2000" dirty="0" err="1" smtClean="0"/>
              <a:t>IBBelle</a:t>
            </a:r>
            <a:r>
              <a:rPr lang="en-US" sz="2000" dirty="0" smtClean="0"/>
              <a:t> (ATLAS)</a:t>
            </a:r>
          </a:p>
          <a:p>
            <a:endParaRPr lang="en-US" sz="2000" dirty="0"/>
          </a:p>
          <a:p>
            <a:r>
              <a:rPr lang="en-US" sz="2000" dirty="0" smtClean="0"/>
              <a:t>Variants possible in the transfer system from </a:t>
            </a:r>
            <a:r>
              <a:rPr lang="en-US" sz="2000" dirty="0" err="1" smtClean="0"/>
              <a:t>IBBelle</a:t>
            </a:r>
            <a:r>
              <a:rPr lang="en-US" sz="2000" dirty="0" smtClean="0"/>
              <a:t> to VXD</a:t>
            </a:r>
          </a:p>
          <a:p>
            <a:r>
              <a:rPr lang="en-US" sz="2000" dirty="0" smtClean="0"/>
              <a:t>(include results from Thermal Mockup)    </a:t>
            </a:r>
          </a:p>
          <a:p>
            <a:endParaRPr lang="en-US" sz="2000" dirty="0"/>
          </a:p>
          <a:p>
            <a:r>
              <a:rPr lang="en-US" sz="2000" dirty="0"/>
              <a:t>Up-to-date 3D CAD model and production drawings exist</a:t>
            </a:r>
          </a:p>
          <a:p>
            <a:endParaRPr lang="en-US" sz="2000" dirty="0"/>
          </a:p>
          <a:p>
            <a:r>
              <a:rPr lang="en-US" sz="2000" dirty="0" smtClean="0"/>
              <a:t>Ordering of parts according to lists established at MPI (based on material  from CERN/</a:t>
            </a:r>
            <a:r>
              <a:rPr lang="en-US" sz="2000" dirty="0" err="1" smtClean="0"/>
              <a:t>Nikhef</a:t>
            </a:r>
            <a:r>
              <a:rPr lang="en-US" sz="2000" dirty="0" smtClean="0"/>
              <a:t> for ATLAS IBL) by MPI</a:t>
            </a:r>
          </a:p>
          <a:p>
            <a:endParaRPr lang="en-US" sz="2000" dirty="0"/>
          </a:p>
          <a:p>
            <a:r>
              <a:rPr lang="en-US" sz="2000" dirty="0" smtClean="0"/>
              <a:t>Construction at MPI starts in 2015 (workshop is prepared), including  pressure tests, control electronics, etc.  </a:t>
            </a:r>
          </a:p>
          <a:p>
            <a:endParaRPr lang="en-US" sz="2000" dirty="0"/>
          </a:p>
          <a:p>
            <a:r>
              <a:rPr lang="en-US" sz="2000" dirty="0" smtClean="0"/>
              <a:t>Commissioning will be done with the help of CERN/</a:t>
            </a:r>
            <a:r>
              <a:rPr lang="en-US" sz="2000" dirty="0" err="1" smtClean="0"/>
              <a:t>Nikhef</a:t>
            </a:r>
            <a:r>
              <a:rPr lang="en-US" sz="2000" dirty="0" smtClean="0"/>
              <a:t> crew (exact dates to be organized) by the end of 2015 at MPI, including engineers from DESY, KEK and SVD (</a:t>
            </a:r>
            <a:r>
              <a:rPr lang="en-US" sz="2000" dirty="0" err="1" smtClean="0"/>
              <a:t>tbd</a:t>
            </a:r>
            <a:r>
              <a:rPr lang="en-US" sz="2000" dirty="0" smtClean="0"/>
              <a:t>) </a:t>
            </a:r>
          </a:p>
          <a:p>
            <a:endParaRPr lang="en-US" sz="2000" dirty="0"/>
          </a:p>
          <a:p>
            <a:r>
              <a:rPr lang="en-US" sz="2000" dirty="0" smtClean="0"/>
              <a:t>Certification by TÜV (process being prepared at present)  </a:t>
            </a:r>
            <a:endParaRPr lang="en-US" sz="2000" dirty="0"/>
          </a:p>
        </p:txBody>
      </p:sp>
      <p:sp>
        <p:nvSpPr>
          <p:cNvPr id="7" name="Ellipse 6"/>
          <p:cNvSpPr/>
          <p:nvPr/>
        </p:nvSpPr>
        <p:spPr>
          <a:xfrm>
            <a:off x="467430" y="1052670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09080" y="1628800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467430" y="2564880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467430" y="3152398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467430" y="4077090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67430" y="4987094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67430" y="6211264"/>
            <a:ext cx="144020" cy="14402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Microsoft Office PowerPoint</Application>
  <PresentationFormat>Bildschirmpräsentation (4:3)</PresentationFormat>
  <Paragraphs>516</Paragraphs>
  <Slides>21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Arial Rounded MT Bold</vt:lpstr>
      <vt:lpstr>Calibri</vt:lpstr>
      <vt:lpstr>Osaka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cmk</dc:creator>
  <cp:lastModifiedBy>cmk</cp:lastModifiedBy>
  <cp:revision>166</cp:revision>
  <cp:lastPrinted>2014-10-02T21:58:03Z</cp:lastPrinted>
  <dcterms:created xsi:type="dcterms:W3CDTF">2013-10-09T21:18:43Z</dcterms:created>
  <dcterms:modified xsi:type="dcterms:W3CDTF">2015-01-23T00:23:42Z</dcterms:modified>
</cp:coreProperties>
</file>