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01" r:id="rId2"/>
    <p:sldId id="506" r:id="rId3"/>
    <p:sldId id="518" r:id="rId4"/>
    <p:sldId id="519" r:id="rId5"/>
    <p:sldId id="508" r:id="rId6"/>
    <p:sldId id="509" r:id="rId7"/>
    <p:sldId id="510" r:id="rId8"/>
    <p:sldId id="511" r:id="rId9"/>
    <p:sldId id="513" r:id="rId10"/>
    <p:sldId id="514" r:id="rId11"/>
    <p:sldId id="515" r:id="rId12"/>
    <p:sldId id="512" r:id="rId13"/>
    <p:sldId id="516" r:id="rId14"/>
    <p:sldId id="517" r:id="rId15"/>
    <p:sldId id="520" r:id="rId16"/>
  </p:sldIdLst>
  <p:sldSz cx="9906000" cy="6858000" type="A4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9900"/>
    <a:srgbClr val="66FFFF"/>
    <a:srgbClr val="FF0000"/>
    <a:srgbClr val="FFFF66"/>
    <a:srgbClr val="66FF33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4" autoAdjust="0"/>
    <p:restoredTop sz="99661" autoAdjust="0"/>
  </p:normalViewPr>
  <p:slideViewPr>
    <p:cSldViewPr>
      <p:cViewPr>
        <p:scale>
          <a:sx n="66" d="100"/>
          <a:sy n="66" d="100"/>
        </p:scale>
        <p:origin x="-2130" y="-6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CDC43F-C4C9-4219-BA06-524C66C677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9B84E9-5243-48EA-AE4C-6E82BE099E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474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577850" y="838200"/>
            <a:ext cx="8915400" cy="0"/>
          </a:xfrm>
          <a:prstGeom prst="line">
            <a:avLst/>
          </a:prstGeom>
          <a:noFill/>
          <a:ln w="57150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8664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B6DA-A492-4D9F-B5AD-22FCEF2A41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25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40588" y="152400"/>
            <a:ext cx="2249487" cy="6229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8950" y="152400"/>
            <a:ext cx="6599238" cy="6229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3E64-3E4E-4FAC-AD4A-C922BB98F2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46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21F3A-7414-4BF7-9250-DC71E9D7D3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48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2E25-60A0-4203-A417-79E24A962B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7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8950" y="1066800"/>
            <a:ext cx="4424363" cy="531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65713" y="1066800"/>
            <a:ext cx="4424362" cy="531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1BA4-7F1C-4289-BD10-2AFCB5652F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97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F2CB-1382-47CD-ADF6-96198C5C93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90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C231-566E-4EC2-9B64-B274E845A8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25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3A0AD-2EAE-4FFF-9504-A9293FCBA7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92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00FC8-1FA6-45E0-89D8-EBB62F7831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91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F9B5-93D8-4FEC-BA06-70FAB499B3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49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152400"/>
            <a:ext cx="8674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066800"/>
            <a:ext cx="90011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7850" y="6453188"/>
            <a:ext cx="73279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3950" y="6453188"/>
            <a:ext cx="20637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05C66547-5FE8-4AEE-809F-BA2F9DD9DD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415925" y="838200"/>
            <a:ext cx="9077325" cy="0"/>
          </a:xfrm>
          <a:prstGeom prst="line">
            <a:avLst/>
          </a:prstGeom>
          <a:noFill/>
          <a:ln w="57150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59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1A8AD7-3E9F-4655-8C5D-AD303725C8C3}" type="slidenum">
              <a:rPr lang="de-DE" altLang="en-US" sz="12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en-US" sz="1200" smtClean="0"/>
          </a:p>
        </p:txBody>
      </p:sp>
      <p:pic>
        <p:nvPicPr>
          <p:cNvPr id="16387" name="2 Imagen" descr="UniBonn_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"/>
          <a:stretch>
            <a:fillRect/>
          </a:stretch>
        </p:blipFill>
        <p:spPr bwMode="auto">
          <a:xfrm>
            <a:off x="415925" y="44450"/>
            <a:ext cx="9469438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345182" y="2443535"/>
            <a:ext cx="61199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4400" b="1" dirty="0" smtClean="0">
                <a:solidFill>
                  <a:srgbClr val="002060"/>
                </a:solidFill>
                <a:latin typeface="+mj-lt"/>
              </a:rPr>
              <a:t>Test Beam </a:t>
            </a:r>
            <a:r>
              <a:rPr lang="de-DE" sz="4400" b="1" dirty="0" err="1" smtClean="0">
                <a:solidFill>
                  <a:srgbClr val="002060"/>
                </a:solidFill>
                <a:latin typeface="+mj-lt"/>
              </a:rPr>
              <a:t>with</a:t>
            </a:r>
            <a:r>
              <a:rPr lang="de-DE" sz="4400" b="1" dirty="0" smtClean="0">
                <a:solidFill>
                  <a:srgbClr val="002060"/>
                </a:solidFill>
                <a:latin typeface="+mj-lt"/>
              </a:rPr>
              <a:t> Hybrid 6</a:t>
            </a:r>
          </a:p>
        </p:txBody>
      </p:sp>
      <p:sp>
        <p:nvSpPr>
          <p:cNvPr id="16392" name="5 Rectángulo"/>
          <p:cNvSpPr>
            <a:spLocks noChangeArrowheads="1"/>
          </p:cNvSpPr>
          <p:nvPr/>
        </p:nvSpPr>
        <p:spPr bwMode="auto">
          <a:xfrm>
            <a:off x="632520" y="3895725"/>
            <a:ext cx="54726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en-US" b="1" dirty="0" smtClean="0">
                <a:solidFill>
                  <a:schemeClr val="bg1">
                    <a:lumMod val="50000"/>
                  </a:schemeClr>
                </a:solidFill>
              </a:rPr>
              <a:t>Florian </a:t>
            </a:r>
            <a:r>
              <a:rPr lang="de-CH" altLang="en-US" b="1" dirty="0" err="1" smtClean="0">
                <a:solidFill>
                  <a:schemeClr val="bg1">
                    <a:lumMod val="50000"/>
                  </a:schemeClr>
                </a:solidFill>
              </a:rPr>
              <a:t>Lütticke</a:t>
            </a:r>
            <a:r>
              <a:rPr lang="de-CH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altLang="en-US" b="1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CH" alt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altLang="en-US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CH" alt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altLang="en-US" b="1" dirty="0" err="1" smtClean="0">
                <a:solidFill>
                  <a:schemeClr val="bg1">
                    <a:lumMod val="50000"/>
                  </a:schemeClr>
                </a:solidFill>
              </a:rPr>
              <a:t>Testbeam</a:t>
            </a:r>
            <a:r>
              <a:rPr lang="de-CH" altLang="en-US" b="1" dirty="0" smtClean="0">
                <a:solidFill>
                  <a:schemeClr val="bg1">
                    <a:lumMod val="50000"/>
                  </a:schemeClr>
                </a:solidFill>
              </a:rPr>
              <a:t> Crew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en-US" b="1" dirty="0" smtClean="0">
                <a:solidFill>
                  <a:schemeClr val="bg1">
                    <a:lumMod val="50000"/>
                  </a:schemeClr>
                </a:solidFill>
              </a:rPr>
              <a:t>Bonn University</a:t>
            </a:r>
          </a:p>
        </p:txBody>
      </p:sp>
      <p:pic>
        <p:nvPicPr>
          <p:cNvPr id="16391" name="Picture 10" descr="https://silab-redmine.physik.uni-bonn.de/images/silab/SilabLog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758825"/>
            <a:ext cx="22098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http://upload.wikimedia.org/wikipedia/en/thumb/7/72/Universit%C3%A4t_Bonn.svg/2000px-Universit%C3%A4t_Bon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08013"/>
            <a:ext cx="26749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200025" y="6537151"/>
            <a:ext cx="9505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/>
              <a:t>7th Belle II VXD Workshop and 18th International Workshop on DEPFET Detectors and Applications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7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Delay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6856" y="1066800"/>
            <a:ext cx="5833219" cy="3442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4528" y="4725144"/>
            <a:ext cx="2611685" cy="169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DHH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Trigger Delay – delay data taking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Trigger Width – take multiple frames</a:t>
            </a:r>
          </a:p>
        </p:txBody>
      </p:sp>
      <p:sp>
        <p:nvSpPr>
          <p:cNvPr id="9" name="Rechteck 8"/>
          <p:cNvSpPr/>
          <p:nvPr/>
        </p:nvSpPr>
        <p:spPr>
          <a:xfrm>
            <a:off x="3814588" y="4725144"/>
            <a:ext cx="1570459" cy="169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TLU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Fixed Delay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Pfeil nach links 12"/>
          <p:cNvSpPr/>
          <p:nvPr/>
        </p:nvSpPr>
        <p:spPr>
          <a:xfrm>
            <a:off x="3368824" y="5304975"/>
            <a:ext cx="360040" cy="5357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5961111" y="4725144"/>
            <a:ext cx="1728193" cy="169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Particle in Scintillator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Laser pulse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Pfeil nach links 16"/>
          <p:cNvSpPr/>
          <p:nvPr/>
        </p:nvSpPr>
        <p:spPr>
          <a:xfrm>
            <a:off x="5457056" y="5304975"/>
            <a:ext cx="360040" cy="5357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ropbox\DelayScan_10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1031416"/>
            <a:ext cx="5274171" cy="351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ropbox\DelayScan_20u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"/>
          <a:stretch/>
        </p:blipFill>
        <p:spPr bwMode="auto">
          <a:xfrm>
            <a:off x="18244" y="1031416"/>
            <a:ext cx="4838650" cy="351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TB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254" y="1066800"/>
            <a:ext cx="4968105" cy="545854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Issues:</a:t>
            </a:r>
          </a:p>
          <a:p>
            <a:r>
              <a:rPr lang="en-US" dirty="0" smtClean="0"/>
              <a:t>Need special cable</a:t>
            </a:r>
          </a:p>
          <a:p>
            <a:r>
              <a:rPr lang="en-US" dirty="0" smtClean="0"/>
              <a:t>Wrong trigger number (?)</a:t>
            </a:r>
          </a:p>
          <a:p>
            <a:r>
              <a:rPr lang="en-US" dirty="0" smtClean="0"/>
              <a:t>High trigger delay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Things done:</a:t>
            </a:r>
          </a:p>
          <a:p>
            <a:r>
              <a:rPr lang="en-US" dirty="0" smtClean="0"/>
              <a:t>Produced custom cable</a:t>
            </a:r>
          </a:p>
          <a:p>
            <a:r>
              <a:rPr lang="en-US" dirty="0"/>
              <a:t>Fixed trigger number problems (?)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Problems remaining:</a:t>
            </a:r>
          </a:p>
          <a:p>
            <a:r>
              <a:rPr lang="en-US" dirty="0" smtClean="0"/>
              <a:t>High trigger delay – Bug in DHH found, will be fixed. Unsure, if it is the only source.</a:t>
            </a:r>
          </a:p>
          <a:p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Bad. Sometime no correlation found, sometimes 30 % missing data.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457056" y="1066800"/>
            <a:ext cx="4320480" cy="29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Stable operation for long time</a:t>
            </a:r>
          </a:p>
          <a:p>
            <a:r>
              <a:rPr lang="en-US" kern="0" dirty="0" smtClean="0"/>
              <a:t>Reliable power up of the System </a:t>
            </a:r>
          </a:p>
          <a:p>
            <a:r>
              <a:rPr lang="en-US" b="1" kern="0" dirty="0" smtClean="0"/>
              <a:t>Working trigger</a:t>
            </a:r>
          </a:p>
          <a:p>
            <a:r>
              <a:rPr lang="en-US" kern="0" dirty="0" smtClean="0"/>
              <a:t>Low noise</a:t>
            </a:r>
          </a:p>
          <a:p>
            <a:r>
              <a:rPr lang="en-US" kern="0" dirty="0" smtClean="0"/>
              <a:t>Well understood parameters</a:t>
            </a:r>
          </a:p>
          <a:p>
            <a:r>
              <a:rPr lang="en-US" kern="0" dirty="0" smtClean="0"/>
              <a:t>Mechanics available and tested</a:t>
            </a:r>
          </a:p>
          <a:p>
            <a:r>
              <a:rPr lang="en-US" kern="0" dirty="0" smtClean="0"/>
              <a:t>Working telescope and motor stage</a:t>
            </a:r>
            <a:endParaRPr lang="en-US" dirty="0"/>
          </a:p>
          <a:p>
            <a:r>
              <a:rPr lang="en-US" dirty="0"/>
              <a:t>Stable beam conditions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9" name="Abgerundetes Rechteck 8"/>
          <p:cNvSpPr/>
          <p:nvPr/>
        </p:nvSpPr>
        <p:spPr>
          <a:xfrm>
            <a:off x="5529064" y="4581128"/>
            <a:ext cx="4176463" cy="1736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</a:rPr>
              <a:t>Explanation </a:t>
            </a:r>
            <a:r>
              <a:rPr lang="en-US" sz="1800" kern="0" dirty="0" smtClean="0">
                <a:solidFill>
                  <a:schemeClr val="tx1"/>
                </a:solidFill>
              </a:rPr>
              <a:t>for correlation problem: We were unrecoverable late.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chemeClr val="tx1"/>
                </a:solidFill>
              </a:rPr>
              <a:t>Why do we sometimes see correlation? Different TLU readout speed?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TB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1066800"/>
            <a:ext cx="4752081" cy="531495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Issues:</a:t>
            </a:r>
          </a:p>
          <a:p>
            <a:r>
              <a:rPr lang="en-US" dirty="0" smtClean="0"/>
              <a:t>System changes between high noise and very high noise during runs.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High common mode, especially when offset bits used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Reasons:</a:t>
            </a:r>
            <a:endParaRPr lang="en-US" u="sng" dirty="0"/>
          </a:p>
          <a:p>
            <a:r>
              <a:rPr lang="en-US" dirty="0" smtClean="0"/>
              <a:t>Bad voltages?</a:t>
            </a:r>
          </a:p>
          <a:p>
            <a:r>
              <a:rPr lang="en-US" dirty="0" smtClean="0"/>
              <a:t>System needs to run at low speed in order to understand DCD data (250MHz). Not low enough?</a:t>
            </a:r>
          </a:p>
          <a:p>
            <a:r>
              <a:rPr lang="en-US" dirty="0" smtClean="0"/>
              <a:t>DHP 0.2 PLL runs way out of specs @ 62.5 MHz -&gt; Jitter?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Not good, less an issue for Test Beam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457056" y="1066800"/>
            <a:ext cx="4320480" cy="29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Stable operation for long time</a:t>
            </a:r>
          </a:p>
          <a:p>
            <a:r>
              <a:rPr lang="en-US" kern="0" dirty="0" smtClean="0"/>
              <a:t>Reliable power up of the System </a:t>
            </a:r>
          </a:p>
          <a:p>
            <a:r>
              <a:rPr lang="en-US" kern="0" dirty="0" smtClean="0"/>
              <a:t>Working trigger</a:t>
            </a:r>
          </a:p>
          <a:p>
            <a:r>
              <a:rPr lang="en-US" b="1" kern="0" dirty="0" smtClean="0"/>
              <a:t>Low noise</a:t>
            </a:r>
          </a:p>
          <a:p>
            <a:r>
              <a:rPr lang="en-US" kern="0" dirty="0" smtClean="0"/>
              <a:t>Well understood parameters</a:t>
            </a:r>
          </a:p>
          <a:p>
            <a:r>
              <a:rPr lang="en-US" kern="0" dirty="0" smtClean="0"/>
              <a:t>Mechanics available and tested</a:t>
            </a:r>
          </a:p>
          <a:p>
            <a:r>
              <a:rPr lang="en-US" kern="0" dirty="0" smtClean="0"/>
              <a:t>Working telescope and motor stage</a:t>
            </a:r>
            <a:endParaRPr lang="en-US" dirty="0"/>
          </a:p>
          <a:p>
            <a:r>
              <a:rPr lang="en-US" dirty="0"/>
              <a:t>Stable beam conditions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866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TB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1066800"/>
            <a:ext cx="4608065" cy="5314950"/>
          </a:xfrm>
        </p:spPr>
        <p:txBody>
          <a:bodyPr/>
          <a:lstStyle/>
          <a:p>
            <a:r>
              <a:rPr lang="en-US" dirty="0" smtClean="0"/>
              <a:t>System does not reliably start. No </a:t>
            </a:r>
            <a:r>
              <a:rPr lang="en-US" dirty="0"/>
              <a:t>p</a:t>
            </a:r>
            <a:r>
              <a:rPr lang="en-US" dirty="0" smtClean="0"/>
              <a:t>revious measurements.</a:t>
            </a:r>
          </a:p>
          <a:p>
            <a:endParaRPr lang="en-US" dirty="0" smtClean="0"/>
          </a:p>
          <a:p>
            <a:r>
              <a:rPr lang="en-US" dirty="0" smtClean="0"/>
              <a:t>Mechanics needed to be finished during test beam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Motor stage worked after some debugging.</a:t>
            </a:r>
          </a:p>
          <a:p>
            <a:r>
              <a:rPr lang="en-US" dirty="0" smtClean="0"/>
              <a:t>Telescope had some problems, bad trigger numbers, dead </a:t>
            </a:r>
            <a:r>
              <a:rPr lang="en-US" dirty="0" err="1" smtClean="0"/>
              <a:t>scintilators</a:t>
            </a:r>
            <a:r>
              <a:rPr lang="en-US" dirty="0" smtClean="0"/>
              <a:t>, new software version etc.</a:t>
            </a:r>
          </a:p>
          <a:p>
            <a:endParaRPr lang="en-US" dirty="0"/>
          </a:p>
          <a:p>
            <a:r>
              <a:rPr lang="en-US" dirty="0" smtClean="0"/>
              <a:t>Two days without beam due to machine development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457056" y="1066800"/>
            <a:ext cx="4320480" cy="29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Stable operation for long time</a:t>
            </a:r>
          </a:p>
          <a:p>
            <a:r>
              <a:rPr lang="en-US" kern="0" dirty="0" smtClean="0"/>
              <a:t>Reliable power up of the System </a:t>
            </a:r>
          </a:p>
          <a:p>
            <a:r>
              <a:rPr lang="en-US" kern="0" dirty="0" smtClean="0"/>
              <a:t>Working trigger</a:t>
            </a:r>
          </a:p>
          <a:p>
            <a:r>
              <a:rPr lang="en-US" kern="0" dirty="0" smtClean="0"/>
              <a:t>Low noise</a:t>
            </a:r>
          </a:p>
          <a:p>
            <a:r>
              <a:rPr lang="en-US" b="1" kern="0" dirty="0" smtClean="0"/>
              <a:t>Well understood parameters</a:t>
            </a:r>
          </a:p>
          <a:p>
            <a:r>
              <a:rPr lang="en-US" b="1" kern="0" dirty="0" smtClean="0"/>
              <a:t>Mechanics available and tested</a:t>
            </a:r>
          </a:p>
          <a:p>
            <a:r>
              <a:rPr lang="en-US" b="1" kern="0" dirty="0" smtClean="0"/>
              <a:t>Working telescope and motor stage</a:t>
            </a:r>
            <a:endParaRPr lang="en-US" dirty="0"/>
          </a:p>
          <a:p>
            <a:r>
              <a:rPr lang="en-US" b="1" dirty="0"/>
              <a:t>Stable beam conditions</a:t>
            </a:r>
          </a:p>
          <a:p>
            <a:pPr marL="0" indent="0">
              <a:buNone/>
            </a:pPr>
            <a:endParaRPr lang="en-US" b="1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753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1066800"/>
            <a:ext cx="8928545" cy="5314950"/>
          </a:xfrm>
        </p:spPr>
        <p:txBody>
          <a:bodyPr/>
          <a:lstStyle/>
          <a:p>
            <a:r>
              <a:rPr lang="en-US" dirty="0" smtClean="0"/>
              <a:t>Very complicated system</a:t>
            </a:r>
          </a:p>
          <a:p>
            <a:r>
              <a:rPr lang="en-US" dirty="0" smtClean="0"/>
              <a:t>Considerable amount of work went into debugging and writing automatic scripts</a:t>
            </a:r>
            <a:endParaRPr lang="en-US" dirty="0"/>
          </a:p>
          <a:p>
            <a:r>
              <a:rPr lang="en-US" dirty="0" smtClean="0"/>
              <a:t>Some bugs remaining, including unrecoverable ones.</a:t>
            </a:r>
          </a:p>
          <a:p>
            <a:r>
              <a:rPr lang="en-US" dirty="0" smtClean="0"/>
              <a:t>Unclear why we got data</a:t>
            </a:r>
          </a:p>
          <a:p>
            <a:endParaRPr lang="en-US" dirty="0"/>
          </a:p>
          <a:p>
            <a:r>
              <a:rPr lang="en-US" dirty="0" smtClean="0"/>
              <a:t>But: We learned a lot on software, slow control and firmware. </a:t>
            </a:r>
          </a:p>
          <a:p>
            <a:r>
              <a:rPr lang="en-US" dirty="0" smtClean="0"/>
              <a:t>Direct positive feedback to future PXD9 Operation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2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1066800"/>
            <a:ext cx="8856537" cy="5314950"/>
          </a:xfrm>
        </p:spPr>
        <p:txBody>
          <a:bodyPr/>
          <a:lstStyle/>
          <a:p>
            <a:r>
              <a:rPr lang="en-US" dirty="0" smtClean="0"/>
              <a:t>Check for short on I06.</a:t>
            </a:r>
          </a:p>
          <a:p>
            <a:endParaRPr lang="en-US" dirty="0"/>
          </a:p>
          <a:p>
            <a:r>
              <a:rPr lang="en-US" dirty="0" smtClean="0"/>
              <a:t>Retry to switch on J00</a:t>
            </a:r>
          </a:p>
          <a:p>
            <a:endParaRPr lang="en-US" dirty="0"/>
          </a:p>
          <a:p>
            <a:r>
              <a:rPr lang="en-US" dirty="0" smtClean="0"/>
              <a:t>Understand high noise, especially high CM noise</a:t>
            </a:r>
          </a:p>
          <a:p>
            <a:endParaRPr lang="en-US" dirty="0"/>
          </a:p>
          <a:p>
            <a:r>
              <a:rPr lang="en-US" dirty="0" smtClean="0"/>
              <a:t>Laser scans if possible, but: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it sensible (or feasible) to continue on Hybrid 6?</a:t>
            </a:r>
          </a:p>
          <a:p>
            <a:pPr marL="0" indent="0">
              <a:buNone/>
            </a:pPr>
            <a:r>
              <a:rPr lang="en-US" dirty="0" smtClean="0"/>
              <a:t>What can we additionally learn from this device?</a:t>
            </a:r>
          </a:p>
          <a:p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Hybrid 6: J00</a:t>
            </a:r>
            <a:endParaRPr lang="de-DE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FE12-7DCC-4BA4-9198-AF16FB336D97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80" y="869059"/>
            <a:ext cx="10076364" cy="598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839732" y="1070499"/>
            <a:ext cx="4245428" cy="14223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</a:rPr>
              <a:t>J00 </a:t>
            </a:r>
          </a:p>
          <a:p>
            <a:pPr algn="ctr"/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</a:rPr>
              <a:t>CCG Design, DHP 0.2, DCDB 2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480x192 Pixel 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50x75x50 µm</a:t>
            </a:r>
            <a:r>
              <a:rPr lang="de-DE" sz="2000" baseline="30000" dirty="0" smtClean="0">
                <a:solidFill>
                  <a:schemeClr val="tx1"/>
                </a:solidFill>
              </a:rPr>
              <a:t>3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Florian Lütticke (luetticke@physik.uni-bonn.de)</a:t>
            </a:r>
            <a:endParaRPr lang="de-DE" dirty="0"/>
          </a:p>
        </p:txBody>
      </p:sp>
      <p:pic>
        <p:nvPicPr>
          <p:cNvPr id="9" name="Picture 2" descr="Z:\my_win\DEPFET\pics\Hybrid_5\test_setup_chip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681192" y="1762275"/>
            <a:ext cx="1816455" cy="9818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8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6: J00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04" y="1052736"/>
            <a:ext cx="9001000" cy="5314950"/>
          </a:xfrm>
        </p:spPr>
        <p:txBody>
          <a:bodyPr/>
          <a:lstStyle/>
          <a:p>
            <a:r>
              <a:rPr lang="en-US" dirty="0" smtClean="0"/>
              <a:t>3 DCDB2 + 3 DHP0.2</a:t>
            </a:r>
          </a:p>
          <a:p>
            <a:r>
              <a:rPr lang="en-US" dirty="0"/>
              <a:t>4 Switcher 1.8 v2(G) </a:t>
            </a:r>
            <a:endParaRPr lang="en-US" dirty="0" smtClean="0"/>
          </a:p>
          <a:p>
            <a:r>
              <a:rPr lang="en-US" dirty="0" smtClean="0"/>
              <a:t>Switcher controlled by DHH</a:t>
            </a:r>
          </a:p>
          <a:p>
            <a:r>
              <a:rPr lang="en-US" dirty="0" smtClean="0"/>
              <a:t>Switcher configured over own JTAG </a:t>
            </a:r>
          </a:p>
          <a:p>
            <a:r>
              <a:rPr lang="en-US" dirty="0" smtClean="0"/>
              <a:t>Level converter for JTAG works at 3.3 V </a:t>
            </a:r>
            <a:r>
              <a:rPr lang="en-US" dirty="0" smtClean="0">
                <a:sym typeface="Wingdings" panose="05000000000000000000" pitchFamily="2" charset="2"/>
              </a:rPr>
              <a:t> would kill Switcher, which need 1.8 V!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 Switcher JTAG data return visible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Configuring of DCD and DHP works.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0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6: I06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04" y="1052736"/>
            <a:ext cx="9001000" cy="531495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 DCDB2 + 1 DHP0.2</a:t>
            </a:r>
          </a:p>
          <a:p>
            <a:r>
              <a:rPr lang="en-US" dirty="0" smtClean="0"/>
              <a:t>4 Switcher 1.8 v2(G)</a:t>
            </a:r>
          </a:p>
          <a:p>
            <a:r>
              <a:rPr lang="en-US" dirty="0"/>
              <a:t>Switcher controlled by DHH</a:t>
            </a:r>
          </a:p>
          <a:p>
            <a:r>
              <a:rPr lang="en-US" dirty="0"/>
              <a:t>Switcher configured over own JTAG </a:t>
            </a:r>
          </a:p>
          <a:p>
            <a:r>
              <a:rPr lang="en-GB" dirty="0" smtClean="0"/>
              <a:t>3.3V Level converter with 100Ω resistors on data lines.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Configuring of Switcher looks promising.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Configuring </a:t>
            </a:r>
            <a:r>
              <a:rPr lang="en-US" dirty="0">
                <a:sym typeface="Wingdings" panose="05000000000000000000" pitchFamily="2" charset="2"/>
              </a:rPr>
              <a:t>of DCD and DHP works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Short between DHP Core, DCD Digital and DCD Analog: 1.8</a:t>
            </a:r>
            <a:r>
              <a:rPr lang="el-GR" dirty="0" smtClean="0"/>
              <a:t> Ω</a:t>
            </a:r>
            <a:endParaRPr lang="de-DE" dirty="0" smtClean="0"/>
          </a:p>
          <a:p>
            <a:endParaRPr lang="de-DE" dirty="0"/>
          </a:p>
          <a:p>
            <a:r>
              <a:rPr lang="en-GB" dirty="0" smtClean="0"/>
              <a:t>Can‘t be used in test beam.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1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Test Beam of Your Dreams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7056" y="1066800"/>
            <a:ext cx="4320480" cy="5314950"/>
          </a:xfrm>
        </p:spPr>
        <p:txBody>
          <a:bodyPr/>
          <a:lstStyle/>
          <a:p>
            <a:r>
              <a:rPr lang="en-US" dirty="0" smtClean="0"/>
              <a:t>Stable operation for long time</a:t>
            </a:r>
          </a:p>
          <a:p>
            <a:r>
              <a:rPr lang="en-US" dirty="0" smtClean="0"/>
              <a:t>Reliable power up of the System </a:t>
            </a:r>
          </a:p>
          <a:p>
            <a:r>
              <a:rPr lang="en-US" dirty="0"/>
              <a:t>Working trigger</a:t>
            </a:r>
          </a:p>
          <a:p>
            <a:r>
              <a:rPr lang="en-US" dirty="0" smtClean="0"/>
              <a:t>Low noise</a:t>
            </a:r>
          </a:p>
          <a:p>
            <a:r>
              <a:rPr lang="en-US" dirty="0" smtClean="0"/>
              <a:t>Well understood parameters</a:t>
            </a:r>
          </a:p>
          <a:p>
            <a:r>
              <a:rPr lang="en-US" dirty="0" smtClean="0"/>
              <a:t>Mechanics available and tested</a:t>
            </a:r>
          </a:p>
          <a:p>
            <a:r>
              <a:rPr lang="en-US" dirty="0" smtClean="0"/>
              <a:t>Working telescope and motor stage</a:t>
            </a:r>
          </a:p>
          <a:p>
            <a:r>
              <a:rPr lang="en-US" dirty="0" smtClean="0"/>
              <a:t>Stable beam conditions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8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641">
            <a:off x="247672" y="1432836"/>
            <a:ext cx="460454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 rot="1775351">
            <a:off x="2465239" y="1732528"/>
            <a:ext cx="2997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Wake </a:t>
            </a:r>
            <a:r>
              <a:rPr lang="de-DE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Up</a:t>
            </a:r>
            <a:r>
              <a:rPr lang="de-DE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  <a:endParaRPr lang="de-DE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842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TB 2014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1066800"/>
            <a:ext cx="4680073" cy="545854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Issues:</a:t>
            </a:r>
          </a:p>
          <a:p>
            <a:r>
              <a:rPr lang="en-US" dirty="0" smtClean="0"/>
              <a:t>Too many crashes.</a:t>
            </a:r>
          </a:p>
          <a:p>
            <a:pPr marL="0" indent="0">
              <a:buNone/>
            </a:pPr>
            <a:r>
              <a:rPr lang="en-US" u="sng" dirty="0" smtClean="0"/>
              <a:t>Things done:</a:t>
            </a:r>
          </a:p>
          <a:p>
            <a:r>
              <a:rPr lang="en-US" dirty="0" smtClean="0"/>
              <a:t>Slow control software update</a:t>
            </a:r>
          </a:p>
          <a:p>
            <a:r>
              <a:rPr lang="en-US" dirty="0"/>
              <a:t>M</a:t>
            </a:r>
            <a:r>
              <a:rPr lang="en-US" dirty="0" smtClean="0"/>
              <a:t>igration </a:t>
            </a:r>
            <a:r>
              <a:rPr lang="en-US" dirty="0"/>
              <a:t>to new </a:t>
            </a:r>
            <a:r>
              <a:rPr lang="en-US" dirty="0" smtClean="0"/>
              <a:t>EPICS version</a:t>
            </a:r>
          </a:p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 err="1" smtClean="0"/>
              <a:t>IPBus</a:t>
            </a:r>
            <a:r>
              <a:rPr lang="en-US" dirty="0" smtClean="0"/>
              <a:t> version</a:t>
            </a:r>
          </a:p>
          <a:p>
            <a:r>
              <a:rPr lang="en-US" dirty="0" smtClean="0"/>
              <a:t>Updated scripts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Problems remaining:</a:t>
            </a:r>
          </a:p>
          <a:p>
            <a:r>
              <a:rPr lang="en-US" dirty="0" smtClean="0"/>
              <a:t>Some crashes on </a:t>
            </a:r>
            <a:r>
              <a:rPr lang="en-US" dirty="0" err="1" smtClean="0"/>
              <a:t>IPBus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ontrolhub</a:t>
            </a:r>
            <a:endParaRPr lang="en-US" dirty="0"/>
          </a:p>
          <a:p>
            <a:r>
              <a:rPr lang="en-US" dirty="0" smtClean="0"/>
              <a:t>Some crashes on EPICS, can be recovered, do not limit data taking but system configuration</a:t>
            </a:r>
          </a:p>
          <a:p>
            <a:r>
              <a:rPr lang="en-US" dirty="0" smtClean="0"/>
              <a:t>Data drops: Strange network problems.</a:t>
            </a:r>
            <a:endParaRPr lang="en-US" dirty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Not perfect, but good enough.</a:t>
            </a:r>
          </a:p>
          <a:p>
            <a:pPr>
              <a:buFont typeface="Wingdings"/>
              <a:buChar char="à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457056" y="1066800"/>
            <a:ext cx="4320480" cy="301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Stable operation for long time</a:t>
            </a:r>
          </a:p>
          <a:p>
            <a:r>
              <a:rPr lang="en-US" kern="0" dirty="0" smtClean="0"/>
              <a:t>Reliable power up of the System </a:t>
            </a:r>
          </a:p>
          <a:p>
            <a:r>
              <a:rPr lang="en-US" kern="0" dirty="0" smtClean="0"/>
              <a:t>Working trigger</a:t>
            </a:r>
          </a:p>
          <a:p>
            <a:r>
              <a:rPr lang="en-US" kern="0" dirty="0" smtClean="0"/>
              <a:t>Low noise</a:t>
            </a:r>
          </a:p>
          <a:p>
            <a:r>
              <a:rPr lang="en-US" kern="0" dirty="0" smtClean="0"/>
              <a:t>Well understood parameters</a:t>
            </a:r>
          </a:p>
          <a:p>
            <a:r>
              <a:rPr lang="en-US" kern="0" dirty="0" smtClean="0"/>
              <a:t>Mechanics available and tested</a:t>
            </a:r>
          </a:p>
          <a:p>
            <a:r>
              <a:rPr lang="en-US" kern="0" dirty="0" smtClean="0"/>
              <a:t>Working telescope and motor stage</a:t>
            </a:r>
            <a:endParaRPr lang="en-US" dirty="0" smtClean="0"/>
          </a:p>
          <a:p>
            <a:r>
              <a:rPr lang="en-US" dirty="0"/>
              <a:t>Stable beam conditions</a:t>
            </a:r>
          </a:p>
          <a:p>
            <a:pPr marL="0" indent="0"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7235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TB 2014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88950" y="1066800"/>
            <a:ext cx="4968106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u="sng" kern="0" dirty="0" smtClean="0"/>
              <a:t>Issues:</a:t>
            </a:r>
          </a:p>
          <a:p>
            <a:r>
              <a:rPr lang="en-US" kern="0" dirty="0" smtClean="0"/>
              <a:t>Sense voltages on bench power supplies</a:t>
            </a:r>
          </a:p>
          <a:p>
            <a:pPr lvl="1"/>
            <a:r>
              <a:rPr lang="en-US" sz="1800" kern="0" dirty="0" smtClean="0"/>
              <a:t>Only one ASIC pair at a time</a:t>
            </a:r>
          </a:p>
          <a:p>
            <a:pPr lvl="1"/>
            <a:r>
              <a:rPr lang="en-US" sz="1800" kern="0" dirty="0" smtClean="0"/>
              <a:t>Jumping power consumptions and jumping voltage drops.</a:t>
            </a:r>
            <a:endParaRPr lang="en-US" kern="0" dirty="0" smtClean="0"/>
          </a:p>
          <a:p>
            <a:r>
              <a:rPr lang="en-US" kern="0" dirty="0" smtClean="0"/>
              <a:t>Switcher JTAG level converter is running way out of specs</a:t>
            </a:r>
          </a:p>
          <a:p>
            <a:pPr marL="0" indent="0">
              <a:buNone/>
            </a:pPr>
            <a:r>
              <a:rPr lang="en-US" u="sng" kern="0" dirty="0" smtClean="0"/>
              <a:t>Things done:</a:t>
            </a:r>
          </a:p>
          <a:p>
            <a:r>
              <a:rPr lang="en-US" kern="0" dirty="0" smtClean="0"/>
              <a:t>Manual sensing (in the lab)</a:t>
            </a:r>
          </a:p>
          <a:p>
            <a:pPr marL="0" indent="0">
              <a:buFontTx/>
              <a:buNone/>
            </a:pPr>
            <a:r>
              <a:rPr lang="en-US" u="sng" kern="0" dirty="0" smtClean="0"/>
              <a:t>Problems remaining:</a:t>
            </a:r>
          </a:p>
          <a:p>
            <a:r>
              <a:rPr lang="en-US" kern="0" dirty="0" smtClean="0"/>
              <a:t>Switcher can’t be configured. Switching on can lead to bad control </a:t>
            </a:r>
            <a:r>
              <a:rPr lang="en-US" kern="0" dirty="0"/>
              <a:t>v</a:t>
            </a:r>
            <a:r>
              <a:rPr lang="en-US" kern="0" dirty="0" smtClean="0"/>
              <a:t>oltage current consumptions (Clear Low)</a:t>
            </a:r>
          </a:p>
          <a:p>
            <a:endParaRPr lang="en-US" kern="0" dirty="0" smtClean="0"/>
          </a:p>
          <a:p>
            <a:pPr>
              <a:buFont typeface="Wingdings"/>
              <a:buChar char="à"/>
            </a:pPr>
            <a:r>
              <a:rPr lang="en-US" kern="0" dirty="0" smtClean="0">
                <a:sym typeface="Wingdings" panose="05000000000000000000" pitchFamily="2" charset="2"/>
              </a:rPr>
              <a:t>Bad. Sometimes can be switched on, sometimes not.</a:t>
            </a:r>
          </a:p>
          <a:p>
            <a:pPr>
              <a:buFont typeface="Wingdings"/>
              <a:buChar char="à"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5457056" y="1066800"/>
            <a:ext cx="4320480" cy="30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Stable operation for long time</a:t>
            </a:r>
          </a:p>
          <a:p>
            <a:r>
              <a:rPr lang="en-US" b="1" kern="0" dirty="0" smtClean="0"/>
              <a:t>Reliable power up of the System </a:t>
            </a:r>
          </a:p>
          <a:p>
            <a:r>
              <a:rPr lang="en-US" kern="0" dirty="0" smtClean="0"/>
              <a:t>Working trigger</a:t>
            </a:r>
          </a:p>
          <a:p>
            <a:r>
              <a:rPr lang="en-US" kern="0" dirty="0" smtClean="0"/>
              <a:t>Low noise</a:t>
            </a:r>
          </a:p>
          <a:p>
            <a:r>
              <a:rPr lang="en-US" kern="0" dirty="0" smtClean="0"/>
              <a:t>Well understood parameters</a:t>
            </a:r>
          </a:p>
          <a:p>
            <a:r>
              <a:rPr lang="en-US" kern="0" dirty="0" smtClean="0"/>
              <a:t>Mechanics available and tested</a:t>
            </a:r>
          </a:p>
          <a:p>
            <a:r>
              <a:rPr lang="en-US" kern="0" dirty="0" smtClean="0"/>
              <a:t>Working telescope and motor stage</a:t>
            </a:r>
            <a:endParaRPr lang="en-US" dirty="0"/>
          </a:p>
          <a:p>
            <a:r>
              <a:rPr lang="en-US" dirty="0"/>
              <a:t>Stable beam conditions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10" name="Abgerundetes Rechteck 9"/>
          <p:cNvSpPr/>
          <p:nvPr/>
        </p:nvSpPr>
        <p:spPr>
          <a:xfrm>
            <a:off x="5529064" y="4509120"/>
            <a:ext cx="4176463" cy="1736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</a:rPr>
              <a:t>All power supply operations done by hand.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</a:rPr>
              <a:t>Automatic system initialization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TB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1066800"/>
            <a:ext cx="4968105" cy="531495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Issues:</a:t>
            </a:r>
          </a:p>
          <a:p>
            <a:r>
              <a:rPr lang="en-US" dirty="0" smtClean="0"/>
              <a:t>Need special cable for TLU communication</a:t>
            </a:r>
          </a:p>
          <a:p>
            <a:r>
              <a:rPr lang="en-US" dirty="0" smtClean="0"/>
              <a:t>Wrong trigger number</a:t>
            </a:r>
          </a:p>
          <a:p>
            <a:r>
              <a:rPr lang="en-US" dirty="0" smtClean="0"/>
              <a:t>High trigger delay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Things done:</a:t>
            </a:r>
          </a:p>
          <a:p>
            <a:r>
              <a:rPr lang="en-US" dirty="0" smtClean="0"/>
              <a:t>Produced custom cable</a:t>
            </a:r>
          </a:p>
          <a:p>
            <a:r>
              <a:rPr lang="en-US" dirty="0" smtClean="0"/>
              <a:t>Fixed trigger number problems (?)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457056" y="1066800"/>
            <a:ext cx="4320480" cy="29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Stable operation for long time</a:t>
            </a:r>
          </a:p>
          <a:p>
            <a:r>
              <a:rPr lang="en-US" kern="0" dirty="0" smtClean="0"/>
              <a:t>Reliable power up of the System </a:t>
            </a:r>
          </a:p>
          <a:p>
            <a:r>
              <a:rPr lang="en-US" b="1" kern="0" dirty="0" smtClean="0"/>
              <a:t>Working trigger</a:t>
            </a:r>
          </a:p>
          <a:p>
            <a:r>
              <a:rPr lang="en-US" kern="0" dirty="0" smtClean="0"/>
              <a:t>Low noise</a:t>
            </a:r>
          </a:p>
          <a:p>
            <a:r>
              <a:rPr lang="en-US" kern="0" dirty="0" smtClean="0"/>
              <a:t>Well understood parameters</a:t>
            </a:r>
          </a:p>
          <a:p>
            <a:r>
              <a:rPr lang="en-US" kern="0" dirty="0" smtClean="0"/>
              <a:t>Mechanics available and tested</a:t>
            </a:r>
          </a:p>
          <a:p>
            <a:r>
              <a:rPr lang="en-US" kern="0" dirty="0" smtClean="0"/>
              <a:t>Working telescope and motor stage</a:t>
            </a:r>
            <a:endParaRPr lang="en-US" dirty="0"/>
          </a:p>
          <a:p>
            <a:r>
              <a:rPr lang="en-US" dirty="0"/>
              <a:t>Stable beam conditions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866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Delay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6856" y="1066800"/>
            <a:ext cx="5833219" cy="3442320"/>
          </a:xfrm>
        </p:spPr>
        <p:txBody>
          <a:bodyPr/>
          <a:lstStyle/>
          <a:p>
            <a:r>
              <a:rPr lang="en-US" dirty="0" smtClean="0"/>
              <a:t>Setting in DHP and DHH </a:t>
            </a:r>
          </a:p>
          <a:p>
            <a:r>
              <a:rPr lang="en-US" dirty="0" smtClean="0"/>
              <a:t>DHP can adjust read latency. Can read data which is up to one frame old.</a:t>
            </a:r>
          </a:p>
          <a:p>
            <a:r>
              <a:rPr lang="en-US" dirty="0" smtClean="0"/>
              <a:t>DHH can delay trigger</a:t>
            </a:r>
          </a:p>
          <a:p>
            <a:endParaRPr lang="en-US" dirty="0"/>
          </a:p>
          <a:p>
            <a:r>
              <a:rPr lang="en-US" dirty="0" smtClean="0"/>
              <a:t>Measurement Idea: Use laser pulse and vary delay</a:t>
            </a:r>
          </a:p>
          <a:p>
            <a:r>
              <a:rPr lang="en-US" dirty="0" smtClean="0"/>
              <a:t>On best delay you always see laser pulse</a:t>
            </a:r>
          </a:p>
          <a:p>
            <a:r>
              <a:rPr lang="en-US" dirty="0" smtClean="0"/>
              <a:t>Can put additional laser pulse delay over pulse generator.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Florian Lütticke (luetticke@physik.uni-bonn.de)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B21F3A-7414-4BF7-9250-DC71E9D7D32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4528" y="1061281"/>
            <a:ext cx="2592288" cy="1215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PXD + DCD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Fixed Delay for Digitization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14226" y="2924944"/>
            <a:ext cx="2592288" cy="1215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DHP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Latency Setting – can look into the past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4528" y="4725144"/>
            <a:ext cx="2611685" cy="169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DHH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Trigger Delay – delay data taking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Trigger Width – take multiple frames</a:t>
            </a:r>
          </a:p>
        </p:txBody>
      </p:sp>
      <p:sp>
        <p:nvSpPr>
          <p:cNvPr id="9" name="Rechteck 8"/>
          <p:cNvSpPr/>
          <p:nvPr/>
        </p:nvSpPr>
        <p:spPr>
          <a:xfrm>
            <a:off x="3814588" y="4725144"/>
            <a:ext cx="1570459" cy="169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TLU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Fixed Delay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Pfeil nach links 12"/>
          <p:cNvSpPr/>
          <p:nvPr/>
        </p:nvSpPr>
        <p:spPr>
          <a:xfrm>
            <a:off x="3368824" y="5304975"/>
            <a:ext cx="360040" cy="5357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5961111" y="4725144"/>
            <a:ext cx="1728193" cy="169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Particle in Scintillator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Laser pulse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Pfeil nach oben 14"/>
          <p:cNvSpPr/>
          <p:nvPr/>
        </p:nvSpPr>
        <p:spPr>
          <a:xfrm>
            <a:off x="1676636" y="4221088"/>
            <a:ext cx="648072" cy="3685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feil nach oben 15"/>
          <p:cNvSpPr/>
          <p:nvPr/>
        </p:nvSpPr>
        <p:spPr>
          <a:xfrm>
            <a:off x="1676636" y="2420888"/>
            <a:ext cx="648072" cy="3685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feil nach links 16"/>
          <p:cNvSpPr/>
          <p:nvPr/>
        </p:nvSpPr>
        <p:spPr>
          <a:xfrm>
            <a:off x="5457056" y="5304975"/>
            <a:ext cx="360040" cy="5357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FET Meeting Aachen 130207">
  <a:themeElements>
    <a:clrScheme name="DEPFET Meeting Aachen 1302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PFET Meeting Aachen 13020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PFET Meeting Aachen 1302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FET Meeting Aachen 1302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DEPFET Meeting Aachen 130207</Template>
  <TotalTime>0</TotalTime>
  <Words>1079</Words>
  <Application>Microsoft Office PowerPoint</Application>
  <PresentationFormat>A4-Papier (210x297 mm)</PresentationFormat>
  <Paragraphs>247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DEPFET Meeting Aachen 130207</vt:lpstr>
      <vt:lpstr>PowerPoint-Präsentation</vt:lpstr>
      <vt:lpstr>Hybrid 6: J00</vt:lpstr>
      <vt:lpstr>Hybrid 6: J00</vt:lpstr>
      <vt:lpstr>Hybrid 6: I06</vt:lpstr>
      <vt:lpstr>Requirements for Test Beam of Your Dreams</vt:lpstr>
      <vt:lpstr>CERN TB 2014</vt:lpstr>
      <vt:lpstr>CERN TB 2014</vt:lpstr>
      <vt:lpstr>CERN TB 2014</vt:lpstr>
      <vt:lpstr>Trigger Delay</vt:lpstr>
      <vt:lpstr>Trigger Delay</vt:lpstr>
      <vt:lpstr>CERN TB 2014</vt:lpstr>
      <vt:lpstr>CERN TB 2014</vt:lpstr>
      <vt:lpstr>CERN TB 2014</vt:lpstr>
      <vt:lpstr>Conclusion</vt:lpstr>
      <vt:lpstr>Outlook</vt:lpstr>
    </vt:vector>
  </TitlesOfParts>
  <Company>SILAB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PXD6-A05 Matrix Characterisations  and Status of the Irradiation Experiments at ELSA</dc:title>
  <dc:creator>Florian Lütticke</dc:creator>
  <cp:lastModifiedBy>Florian Lütticke</cp:lastModifiedBy>
  <cp:revision>693</cp:revision>
  <dcterms:created xsi:type="dcterms:W3CDTF">2008-09-04T15:30:33Z</dcterms:created>
  <dcterms:modified xsi:type="dcterms:W3CDTF">2015-01-22T07:49:01Z</dcterms:modified>
</cp:coreProperties>
</file>