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14" r:id="rId2"/>
    <p:sldId id="984" r:id="rId3"/>
    <p:sldId id="987" r:id="rId4"/>
    <p:sldId id="985" r:id="rId5"/>
    <p:sldId id="989" r:id="rId6"/>
    <p:sldId id="990" r:id="rId7"/>
    <p:sldId id="991" r:id="rId8"/>
    <p:sldId id="992" r:id="rId9"/>
    <p:sldId id="993" r:id="rId10"/>
    <p:sldId id="957" r:id="rId11"/>
    <p:sldId id="976" r:id="rId12"/>
    <p:sldId id="978" r:id="rId13"/>
    <p:sldId id="970" r:id="rId14"/>
    <p:sldId id="981" r:id="rId15"/>
    <p:sldId id="980" r:id="rId16"/>
    <p:sldId id="982" r:id="rId17"/>
    <p:sldId id="983" r:id="rId18"/>
    <p:sldId id="972" r:id="rId19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CCFF"/>
    <a:srgbClr val="FFD55D"/>
    <a:srgbClr val="50BB56"/>
    <a:srgbClr val="69B1FF"/>
    <a:srgbClr val="FEFF8E"/>
    <a:srgbClr val="FFFD39"/>
    <a:srgbClr val="CCECFF"/>
    <a:srgbClr val="CCCCFF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5" autoAdjust="0"/>
    <p:restoredTop sz="97778" autoAdjust="0"/>
  </p:normalViewPr>
  <p:slideViewPr>
    <p:cSldViewPr>
      <p:cViewPr>
        <p:scale>
          <a:sx n="100" d="100"/>
          <a:sy n="100" d="100"/>
        </p:scale>
        <p:origin x="-960" y="-204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470" y="-66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31263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F709E336-63E8-E249-AC39-E22A3AD1C6A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6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8013"/>
            <a:ext cx="5140325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31263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20" tIns="45859" rIns="91720" bIns="4585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B502A71E-D8C3-334F-9221-A848F4BF1AB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1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239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2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381000" y="6477000"/>
            <a:ext cx="1981200" cy="4572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r>
              <a:rPr lang="en-US" smtClean="0"/>
              <a:t>9/8/14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86000" y="6477000"/>
            <a:ext cx="4343400" cy="304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567FF-48DD-DB4D-B576-FEE7ECF597D8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8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83B4B-6F59-3045-BE66-FF613D0B3341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4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FCCAE-BC74-A546-B12D-10D8DADAE527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239000" cy="838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309DDD54-6669-6044-8ADB-9B450C1022CA}" type="slidenum">
              <a:rPr lang="en-US"/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51892C39-CB3D-3842-8F4B-038EB2A3A743}" type="slidenum">
              <a:rPr lang="en-US"/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76200" y="304800"/>
            <a:ext cx="8991600" cy="2209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Vertical Ladder Mounting concept</a:t>
            </a:r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&amp;</a:t>
            </a:r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Mechanical/thermal test in Pisa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21574" name="Rectangle 6"/>
          <p:cNvSpPr>
            <a:spLocks noChangeArrowheads="1"/>
          </p:cNvSpPr>
          <p:nvPr/>
        </p:nvSpPr>
        <p:spPr bwMode="auto">
          <a:xfrm>
            <a:off x="1752600" y="6400800"/>
            <a:ext cx="57150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621579" name="Rectangle 11"/>
          <p:cNvSpPr>
            <a:spLocks noChangeArrowheads="1"/>
          </p:cNvSpPr>
          <p:nvPr/>
        </p:nvSpPr>
        <p:spPr bwMode="auto">
          <a:xfrm>
            <a:off x="152400" y="5715000"/>
            <a:ext cx="8763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None/>
            </a:pPr>
            <a:r>
              <a:rPr lang="en-US" dirty="0">
                <a:solidFill>
                  <a:srgbClr val="008000"/>
                </a:solidFill>
              </a:rPr>
              <a:t>7th Belle II VXD Workshop and 18th International Workshop on DEPFET Detectors and </a:t>
            </a:r>
            <a:r>
              <a:rPr lang="en-US" dirty="0" smtClean="0">
                <a:solidFill>
                  <a:srgbClr val="008000"/>
                </a:solidFill>
              </a:rPr>
              <a:t>Applications</a:t>
            </a:r>
          </a:p>
          <a:p>
            <a:pPr marL="342900" indent="-342900" algn="ctr">
              <a:spcBef>
                <a:spcPct val="20000"/>
              </a:spcBef>
              <a:buNone/>
            </a:pPr>
            <a:r>
              <a:rPr lang="en-US" dirty="0" smtClean="0">
                <a:solidFill>
                  <a:srgbClr val="008000"/>
                </a:solidFill>
              </a:rPr>
              <a:t>22</a:t>
            </a:r>
            <a:r>
              <a:rPr lang="en-US" baseline="30000" dirty="0" smtClean="0">
                <a:solidFill>
                  <a:srgbClr val="008000"/>
                </a:solidFill>
              </a:rPr>
              <a:t>nd</a:t>
            </a:r>
            <a:r>
              <a:rPr lang="en-US" dirty="0" smtClean="0">
                <a:solidFill>
                  <a:srgbClr val="008000"/>
                </a:solidFill>
              </a:rPr>
              <a:t> January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3048000"/>
            <a:ext cx="4901753" cy="1347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3333CC"/>
                </a:solidFill>
              </a:rPr>
              <a:t>	   </a:t>
            </a:r>
            <a:r>
              <a:rPr lang="en-US" sz="2800" dirty="0" smtClean="0">
                <a:solidFill>
                  <a:srgbClr val="3333CC"/>
                </a:solidFill>
              </a:rPr>
              <a:t>  F. </a:t>
            </a:r>
            <a:r>
              <a:rPr lang="en-US" sz="2800" dirty="0" err="1" smtClean="0">
                <a:solidFill>
                  <a:srgbClr val="3333CC"/>
                </a:solidFill>
              </a:rPr>
              <a:t>Bosi</a:t>
            </a:r>
            <a:endParaRPr lang="en-US" sz="2800" dirty="0" smtClean="0">
              <a:solidFill>
                <a:srgbClr val="3333CC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3333CC"/>
                </a:solidFill>
              </a:rPr>
              <a:t>on </a:t>
            </a:r>
            <a:r>
              <a:rPr lang="en-US" dirty="0">
                <a:solidFill>
                  <a:srgbClr val="3333CC"/>
                </a:solidFill>
              </a:rPr>
              <a:t>behalf of the Pisa </a:t>
            </a:r>
            <a:r>
              <a:rPr lang="en-US" dirty="0" smtClean="0">
                <a:solidFill>
                  <a:srgbClr val="3333CC"/>
                </a:solidFill>
              </a:rPr>
              <a:t>Belle2-SVD </a:t>
            </a:r>
            <a:r>
              <a:rPr lang="en-US" dirty="0">
                <a:solidFill>
                  <a:srgbClr val="3333CC"/>
                </a:solidFill>
              </a:rPr>
              <a:t>Group</a:t>
            </a:r>
          </a:p>
          <a:p>
            <a:endParaRPr lang="en-US" dirty="0"/>
          </a:p>
        </p:txBody>
      </p:sp>
      <p:pic>
        <p:nvPicPr>
          <p:cNvPr id="7" name="Picture 7" descr="inf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992067"/>
            <a:ext cx="1752600" cy="17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781800" cy="1143000"/>
          </a:xfrm>
        </p:spPr>
        <p:txBody>
          <a:bodyPr/>
          <a:lstStyle/>
          <a:p>
            <a:r>
              <a:rPr lang="en-US" dirty="0" smtClean="0"/>
              <a:t>Mechanical/thermal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3914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3333CC"/>
                </a:solidFill>
              </a:rPr>
              <a:t>  Possible test to perform in Pisa: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3333C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3333CC"/>
                </a:solidFill>
              </a:rPr>
              <a:t>Forw</a:t>
            </a:r>
            <a:r>
              <a:rPr lang="en-US" sz="2000" dirty="0" smtClean="0">
                <a:solidFill>
                  <a:srgbClr val="3333CC"/>
                </a:solidFill>
              </a:rPr>
              <a:t>/</a:t>
            </a:r>
            <a:r>
              <a:rPr lang="en-US" sz="2000" dirty="0" err="1" smtClean="0">
                <a:solidFill>
                  <a:srgbClr val="3333CC"/>
                </a:solidFill>
              </a:rPr>
              <a:t>Backw</a:t>
            </a:r>
            <a:r>
              <a:rPr lang="en-US" sz="2000" dirty="0" smtClean="0">
                <a:solidFill>
                  <a:srgbClr val="3333CC"/>
                </a:solidFill>
              </a:rPr>
              <a:t> sub-assembly (SA): </a:t>
            </a:r>
            <a:r>
              <a:rPr lang="en-US" sz="2000" u="sng" dirty="0" smtClean="0">
                <a:solidFill>
                  <a:srgbClr val="3333CC"/>
                </a:solidFill>
              </a:rPr>
              <a:t>thermal and vibrational test </a:t>
            </a:r>
            <a:r>
              <a:rPr lang="en-US" sz="2000" dirty="0" smtClean="0">
                <a:solidFill>
                  <a:srgbClr val="3333CC"/>
                </a:solidFill>
              </a:rPr>
              <a:t>in order to prove shipping condition from Pisa to other sites.</a:t>
            </a:r>
          </a:p>
          <a:p>
            <a:pPr>
              <a:buFontTx/>
              <a:buChar char="-"/>
            </a:pPr>
            <a:endParaRPr lang="en-US" sz="2000" dirty="0" smtClean="0">
              <a:solidFill>
                <a:srgbClr val="3333C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CC"/>
                </a:solidFill>
              </a:rPr>
              <a:t>Class </a:t>
            </a:r>
            <a:r>
              <a:rPr lang="en-US" sz="2000" dirty="0">
                <a:solidFill>
                  <a:srgbClr val="3333CC"/>
                </a:solidFill>
              </a:rPr>
              <a:t>C ladder </a:t>
            </a:r>
            <a:r>
              <a:rPr lang="en-US" sz="2000" dirty="0" smtClean="0">
                <a:solidFill>
                  <a:srgbClr val="3333CC"/>
                </a:solidFill>
              </a:rPr>
              <a:t>: </a:t>
            </a:r>
            <a:r>
              <a:rPr lang="en-US" sz="2000" u="sng" dirty="0" smtClean="0">
                <a:solidFill>
                  <a:srgbClr val="3333CC"/>
                </a:solidFill>
              </a:rPr>
              <a:t>vibrational </a:t>
            </a:r>
            <a:r>
              <a:rPr lang="en-US" sz="2000" u="sng" dirty="0" smtClean="0">
                <a:solidFill>
                  <a:srgbClr val="3333CC"/>
                </a:solidFill>
              </a:rPr>
              <a:t>test and Thermal Intensive Cycling</a:t>
            </a:r>
            <a:r>
              <a:rPr lang="en-US" sz="2000" dirty="0" smtClean="0">
                <a:solidFill>
                  <a:srgbClr val="3333CC"/>
                </a:solidFill>
              </a:rPr>
              <a:t> </a:t>
            </a:r>
            <a:r>
              <a:rPr lang="en-US" sz="2000" dirty="0" smtClean="0">
                <a:solidFill>
                  <a:srgbClr val="3333CC"/>
                </a:solidFill>
              </a:rPr>
              <a:t>for Ladder </a:t>
            </a:r>
            <a:r>
              <a:rPr lang="en-US" sz="2000" dirty="0">
                <a:solidFill>
                  <a:srgbClr val="3333CC"/>
                </a:solidFill>
              </a:rPr>
              <a:t>design verification </a:t>
            </a:r>
            <a:r>
              <a:rPr lang="en-US" sz="2000" dirty="0" smtClean="0">
                <a:solidFill>
                  <a:srgbClr val="3333CC"/>
                </a:solidFill>
              </a:rPr>
              <a:t> </a:t>
            </a:r>
            <a:endParaRPr lang="en-US" sz="2000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27050" y="166688"/>
            <a:ext cx="8080375" cy="7651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Thermal Environment test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6477000" cy="7493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Humidity &amp; temperature test chambers for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t</a:t>
            </a:r>
            <a:r>
              <a:rPr lang="en-US" sz="2400" dirty="0" smtClean="0"/>
              <a:t>hermal cycles available in Pisa labs</a:t>
            </a:r>
            <a:endParaRPr lang="en-US" sz="2400" dirty="0"/>
          </a:p>
        </p:txBody>
      </p:sp>
      <p:sp>
        <p:nvSpPr>
          <p:cNvPr id="17412" name="CasellaDiTesto 5"/>
          <p:cNvSpPr txBox="1">
            <a:spLocks noChangeArrowheads="1"/>
          </p:cNvSpPr>
          <p:nvPr/>
        </p:nvSpPr>
        <p:spPr bwMode="auto">
          <a:xfrm>
            <a:off x="2805113" y="2675251"/>
            <a:ext cx="2212975" cy="19574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Test volume 1000x1100x1000 </a:t>
            </a:r>
            <a:r>
              <a:rPr lang="it-IT" altLang="it-IT" sz="1800" dirty="0"/>
              <a:t>mm</a:t>
            </a:r>
            <a:r>
              <a:rPr lang="it-IT" altLang="it-IT" sz="1800" baseline="30000" dirty="0"/>
              <a:t>3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Temperature </a:t>
            </a:r>
            <a:r>
              <a:rPr lang="it-IT" altLang="it-IT" sz="1800" dirty="0" err="1"/>
              <a:t>range</a:t>
            </a:r>
            <a:r>
              <a:rPr lang="it-IT" altLang="it-IT" sz="1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 -70°C - +180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No </a:t>
            </a:r>
            <a:r>
              <a:rPr lang="it-IT" altLang="it-IT" sz="1800" dirty="0" err="1" smtClean="0"/>
              <a:t>active</a:t>
            </a:r>
            <a:r>
              <a:rPr lang="it-IT" altLang="it-IT" sz="1800" dirty="0" smtClean="0"/>
              <a:t> RH control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aseline="30000" dirty="0"/>
          </a:p>
        </p:txBody>
      </p:sp>
      <p:sp>
        <p:nvSpPr>
          <p:cNvPr id="17413" name="Rettangolo 6"/>
          <p:cNvSpPr>
            <a:spLocks noChangeArrowheads="1"/>
          </p:cNvSpPr>
          <p:nvPr/>
        </p:nvSpPr>
        <p:spPr bwMode="auto">
          <a:xfrm>
            <a:off x="3190875" y="5016499"/>
            <a:ext cx="2109788" cy="15881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T</a:t>
            </a:r>
            <a:r>
              <a:rPr lang="it-IT" altLang="it-IT" sz="1800" dirty="0" smtClean="0"/>
              <a:t>est volume 3300x3500x2500 </a:t>
            </a:r>
            <a:r>
              <a:rPr lang="it-IT" altLang="it-IT" sz="1800" dirty="0"/>
              <a:t>mm</a:t>
            </a:r>
            <a:r>
              <a:rPr lang="it-IT" altLang="it-IT" sz="1800" baseline="30000" dirty="0"/>
              <a:t>3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Temperature </a:t>
            </a:r>
            <a:r>
              <a:rPr lang="it-IT" altLang="it-IT" sz="1800" dirty="0" err="1"/>
              <a:t>range</a:t>
            </a:r>
            <a:r>
              <a:rPr lang="it-IT" altLang="it-IT" sz="1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-30°C - +80 </a:t>
            </a:r>
            <a:r>
              <a:rPr lang="it-IT" altLang="it-IT" sz="1800" dirty="0" smtClean="0"/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RH </a:t>
            </a:r>
            <a:r>
              <a:rPr lang="it-IT" altLang="it-IT" sz="1800" dirty="0" err="1" smtClean="0"/>
              <a:t>active</a:t>
            </a:r>
            <a:r>
              <a:rPr lang="it-IT" altLang="it-IT" sz="1800" dirty="0" smtClean="0"/>
              <a:t> control</a:t>
            </a:r>
          </a:p>
        </p:txBody>
      </p:sp>
      <p:pic>
        <p:nvPicPr>
          <p:cNvPr id="17415" name="Picture 15" descr="DSC0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2690813"/>
            <a:ext cx="25431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 descr="DSC02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63" y="2675251"/>
            <a:ext cx="35464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ttangolo 10"/>
          <p:cNvSpPr>
            <a:spLocks noChangeArrowheads="1"/>
          </p:cNvSpPr>
          <p:nvPr/>
        </p:nvSpPr>
        <p:spPr bwMode="auto">
          <a:xfrm>
            <a:off x="5300663" y="6105525"/>
            <a:ext cx="323215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/>
              <a:t>Environmental</a:t>
            </a:r>
            <a:r>
              <a:rPr lang="it-IT" altLang="it-IT" sz="1800" dirty="0"/>
              <a:t> </a:t>
            </a:r>
            <a:r>
              <a:rPr lang="it-IT" altLang="it-IT" sz="1800" dirty="0" err="1"/>
              <a:t>chamber</a:t>
            </a:r>
            <a:r>
              <a:rPr lang="it-IT" altLang="it-IT" sz="1800" dirty="0"/>
              <a:t> - </a:t>
            </a:r>
            <a:r>
              <a:rPr lang="it-IT" altLang="it-IT" sz="1800" dirty="0" err="1"/>
              <a:t>S.Piero</a:t>
            </a:r>
            <a:r>
              <a:rPr lang="it-IT" altLang="it-IT" sz="1800" dirty="0"/>
              <a:t> lab </a:t>
            </a:r>
            <a:r>
              <a:rPr lang="it-IT" altLang="it-IT" sz="1800" dirty="0" err="1"/>
              <a:t>Angelantoni</a:t>
            </a:r>
            <a:r>
              <a:rPr lang="it-IT" altLang="it-IT" sz="1800" dirty="0"/>
              <a:t> </a:t>
            </a:r>
            <a:r>
              <a:rPr lang="it-IT" altLang="it-IT" sz="1800" dirty="0" smtClean="0"/>
              <a:t>WZH30-A1</a:t>
            </a:r>
            <a:endParaRPr lang="it-IT" altLang="it-IT" sz="1800" dirty="0"/>
          </a:p>
        </p:txBody>
      </p:sp>
      <p:sp>
        <p:nvSpPr>
          <p:cNvPr id="2" name="Rettangolo 1"/>
          <p:cNvSpPr/>
          <p:nvPr/>
        </p:nvSpPr>
        <p:spPr>
          <a:xfrm>
            <a:off x="280988" y="2084320"/>
            <a:ext cx="34528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Environmental</a:t>
            </a:r>
            <a:r>
              <a:rPr lang="it-IT" altLang="it-IT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chamber</a:t>
            </a:r>
            <a:r>
              <a:rPr lang="it-IT" altLang="it-IT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- </a:t>
            </a:r>
            <a:r>
              <a:rPr lang="it-IT" alt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Pisa </a:t>
            </a:r>
            <a:r>
              <a:rPr lang="it-IT" altLang="it-IT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lab </a:t>
            </a:r>
            <a:endParaRPr lang="it-IT" altLang="it-IT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Angelantoni</a:t>
            </a:r>
            <a:r>
              <a:rPr lang="it-IT" altLang="it-IT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ACS 1200</a:t>
            </a:r>
            <a:r>
              <a:rPr lang="it-IT" altLang="it-IT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°</a:t>
            </a:r>
            <a:endParaRPr lang="it-IT" altLang="it-IT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532813" y="6346095"/>
            <a:ext cx="6096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200" dirty="0" smtClean="0"/>
              <a:t>11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3041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11188" y="6350"/>
            <a:ext cx="6840537" cy="6508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Structural test Lab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24" y="687388"/>
            <a:ext cx="6381751" cy="3013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Mechanical </a:t>
            </a:r>
            <a:r>
              <a:rPr lang="en-US" sz="2400" dirty="0" smtClean="0"/>
              <a:t>characterization </a:t>
            </a: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>
                <a:solidFill>
                  <a:schemeClr val="accent2"/>
                </a:solidFill>
              </a:rPr>
              <a:t>Materials Testing </a:t>
            </a:r>
            <a:r>
              <a:rPr lang="en-US" sz="1900" dirty="0" smtClean="0">
                <a:solidFill>
                  <a:schemeClr val="accent2"/>
                </a:solidFill>
              </a:rPr>
              <a:t>Machine Lloyd Instruments LR50KPlus for deformation </a:t>
            </a:r>
            <a:r>
              <a:rPr lang="en-US" sz="1900" dirty="0" smtClean="0">
                <a:solidFill>
                  <a:schemeClr val="accent2"/>
                </a:solidFill>
              </a:rPr>
              <a:t>Test (test </a:t>
            </a:r>
            <a:r>
              <a:rPr lang="en-US" sz="1900" dirty="0">
                <a:solidFill>
                  <a:schemeClr val="accent2"/>
                </a:solidFill>
              </a:rPr>
              <a:t>up to 50.000 </a:t>
            </a:r>
            <a:r>
              <a:rPr lang="en-US" sz="1900" dirty="0" smtClean="0">
                <a:solidFill>
                  <a:schemeClr val="accent2"/>
                </a:solidFill>
              </a:rPr>
              <a:t>N)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9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700" dirty="0" smtClean="0"/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5605" name="Picture 8" descr="DSC02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575" y="657225"/>
            <a:ext cx="2286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114550"/>
            <a:ext cx="2359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3867150"/>
            <a:ext cx="25971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848100"/>
            <a:ext cx="2217738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CasellaDiTesto 7"/>
          <p:cNvSpPr txBox="1">
            <a:spLocks noChangeArrowheads="1"/>
          </p:cNvSpPr>
          <p:nvPr/>
        </p:nvSpPr>
        <p:spPr bwMode="auto">
          <a:xfrm>
            <a:off x="195263" y="5824538"/>
            <a:ext cx="3144837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it-IT" sz="1800" dirty="0"/>
              <a:t>Vibrational </a:t>
            </a:r>
            <a:r>
              <a:rPr lang="en-US" altLang="it-IT" sz="1800" dirty="0" err="1"/>
              <a:t>Analisys</a:t>
            </a:r>
            <a:r>
              <a:rPr lang="en-US" altLang="it-IT" sz="1800" dirty="0"/>
              <a:t>  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it-IT" sz="1800" dirty="0"/>
              <a:t>(Dynamic Shaker </a:t>
            </a:r>
            <a:r>
              <a:rPr lang="en-US" altLang="it-IT" sz="1800" dirty="0" smtClean="0"/>
              <a:t>max load 8Kg at 8 g up to 2000 Hz </a:t>
            </a:r>
            <a:r>
              <a:rPr lang="en-US" altLang="it-IT" sz="1800" dirty="0"/>
              <a:t>)</a:t>
            </a:r>
          </a:p>
        </p:txBody>
      </p:sp>
      <p:sp>
        <p:nvSpPr>
          <p:cNvPr id="25611" name="Rettangolo 6"/>
          <p:cNvSpPr>
            <a:spLocks noChangeArrowheads="1"/>
          </p:cNvSpPr>
          <p:nvPr/>
        </p:nvSpPr>
        <p:spPr bwMode="auto">
          <a:xfrm>
            <a:off x="5562600" y="4267200"/>
            <a:ext cx="3581400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 smtClean="0"/>
              <a:t>Test Shaker : TYRA-TV5220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 smtClean="0"/>
              <a:t>Shaker Controller: DATA PHYSICS- Signal Star Vector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 smtClean="0"/>
              <a:t>Accelerometer : KS777 MMF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 smtClean="0"/>
              <a:t>(up to 120 g, 0.5 </a:t>
            </a:r>
            <a:r>
              <a:rPr lang="en-US" altLang="it-IT" sz="1800" dirty="0" err="1" smtClean="0"/>
              <a:t>gramms</a:t>
            </a:r>
            <a:r>
              <a:rPr lang="en-US" altLang="it-IT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dirty="0" smtClean="0"/>
          </a:p>
        </p:txBody>
      </p:sp>
      <p:sp>
        <p:nvSpPr>
          <p:cNvPr id="2" name="CasellaDiTesto 1"/>
          <p:cNvSpPr txBox="1"/>
          <p:nvPr/>
        </p:nvSpPr>
        <p:spPr>
          <a:xfrm>
            <a:off x="8686800" y="6553200"/>
            <a:ext cx="457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400" dirty="0" smtClean="0"/>
              <a:t>12</a:t>
            </a:r>
            <a:endParaRPr lang="it-IT" sz="1400" dirty="0"/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068513"/>
            <a:ext cx="21986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69356" y="2506602"/>
            <a:ext cx="1721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Si sample </a:t>
            </a: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50 </a:t>
            </a:r>
            <a:r>
              <a:rPr lang="en-US" dirty="0"/>
              <a:t>um thick</a:t>
            </a:r>
          </a:p>
        </p:txBody>
      </p:sp>
    </p:spTree>
    <p:extLst>
      <p:ext uri="{BB962C8B-B14F-4D97-AF65-F5344CB8AC3E}">
        <p14:creationId xmlns:p14="http://schemas.microsoft.com/office/powerpoint/2010/main" val="30542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39000" cy="838200"/>
          </a:xfrm>
        </p:spPr>
        <p:txBody>
          <a:bodyPr/>
          <a:lstStyle/>
          <a:p>
            <a:r>
              <a:rPr lang="en-US" dirty="0" err="1" smtClean="0"/>
              <a:t>Fw</a:t>
            </a:r>
            <a:r>
              <a:rPr lang="en-US" dirty="0" smtClean="0"/>
              <a:t> / </a:t>
            </a:r>
            <a:r>
              <a:rPr lang="en-US" dirty="0" err="1" smtClean="0"/>
              <a:t>Bw</a:t>
            </a:r>
            <a:r>
              <a:rPr lang="en-US" dirty="0" smtClean="0"/>
              <a:t> </a:t>
            </a:r>
            <a:r>
              <a:rPr lang="en-US" dirty="0" smtClean="0"/>
              <a:t>sub-assembly Test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5800" y="1295400"/>
            <a:ext cx="861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/>
              <a:t>	</a:t>
            </a:r>
            <a:r>
              <a:rPr lang="it-IT" dirty="0" smtClean="0"/>
              <a:t>Stress Test </a:t>
            </a:r>
            <a:r>
              <a:rPr lang="it-IT" dirty="0" smtClean="0"/>
              <a:t>to </a:t>
            </a:r>
            <a:r>
              <a:rPr lang="it-IT" dirty="0" err="1" smtClean="0"/>
              <a:t>verify</a:t>
            </a:r>
            <a:r>
              <a:rPr lang="it-IT" dirty="0" smtClean="0"/>
              <a:t> </a:t>
            </a:r>
            <a:r>
              <a:rPr lang="it-IT" dirty="0" smtClean="0"/>
              <a:t>sub-</a:t>
            </a:r>
            <a:r>
              <a:rPr lang="it-IT" dirty="0" err="1" smtClean="0"/>
              <a:t>modules</a:t>
            </a:r>
            <a:r>
              <a:rPr lang="it-IT" dirty="0" smtClean="0"/>
              <a:t> </a:t>
            </a:r>
            <a:r>
              <a:rPr lang="it-IT" dirty="0" err="1" smtClean="0"/>
              <a:t>integrity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shipping</a:t>
            </a:r>
            <a:r>
              <a:rPr lang="it-IT" dirty="0" smtClean="0"/>
              <a:t>:</a:t>
            </a:r>
          </a:p>
          <a:p>
            <a:pPr>
              <a:buNone/>
            </a:pP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  Random </a:t>
            </a:r>
            <a:r>
              <a:rPr lang="it-IT" dirty="0" smtClean="0"/>
              <a:t>and shock </a:t>
            </a:r>
            <a:r>
              <a:rPr lang="it-IT" dirty="0" err="1" smtClean="0"/>
              <a:t>vibrational</a:t>
            </a:r>
            <a:r>
              <a:rPr lang="it-IT" dirty="0" smtClean="0"/>
              <a:t> </a:t>
            </a:r>
            <a:r>
              <a:rPr lang="it-IT" dirty="0" err="1" smtClean="0"/>
              <a:t>stresses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 Thermal </a:t>
            </a:r>
            <a:r>
              <a:rPr lang="it-IT" dirty="0" smtClean="0"/>
              <a:t>cycling </a:t>
            </a:r>
            <a:r>
              <a:rPr lang="it-IT" dirty="0" err="1" smtClean="0"/>
              <a:t>between</a:t>
            </a:r>
            <a:r>
              <a:rPr lang="it-IT" dirty="0" smtClean="0"/>
              <a:t> -30 C to 60 C</a:t>
            </a:r>
          </a:p>
          <a:p>
            <a:endParaRPr lang="it-IT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dirty="0" err="1" smtClean="0"/>
              <a:t>Also</a:t>
            </a:r>
            <a:r>
              <a:rPr lang="it-IT" dirty="0" smtClean="0"/>
              <a:t> To </a:t>
            </a:r>
            <a:r>
              <a:rPr lang="it-IT" dirty="0" err="1" smtClean="0"/>
              <a:t>verify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dirty="0" err="1"/>
              <a:t>stability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sensor</a:t>
            </a:r>
            <a:r>
              <a:rPr lang="it-IT" dirty="0" smtClean="0"/>
              <a:t> </a:t>
            </a:r>
            <a:r>
              <a:rPr lang="it-IT" dirty="0" err="1" smtClean="0"/>
              <a:t>positioning</a:t>
            </a:r>
            <a:r>
              <a:rPr lang="it-IT" dirty="0" smtClean="0"/>
              <a:t>  and </a:t>
            </a:r>
            <a:r>
              <a:rPr lang="it-IT" dirty="0" err="1" smtClean="0"/>
              <a:t>clamping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on the MPC/</a:t>
            </a:r>
            <a:r>
              <a:rPr lang="it-IT" dirty="0" err="1" smtClean="0"/>
              <a:t>shipping</a:t>
            </a:r>
            <a:r>
              <a:rPr lang="it-IT" dirty="0" smtClean="0"/>
              <a:t> </a:t>
            </a:r>
            <a:r>
              <a:rPr lang="it-IT" dirty="0" smtClean="0"/>
              <a:t>box</a:t>
            </a:r>
            <a:endParaRPr lang="it-IT" dirty="0" smtClean="0"/>
          </a:p>
          <a:p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5" name="Freccia a destra 4"/>
          <p:cNvSpPr/>
          <p:nvPr/>
        </p:nvSpPr>
        <p:spPr bwMode="auto">
          <a:xfrm>
            <a:off x="609600" y="1622298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39000" cy="838200"/>
          </a:xfrm>
        </p:spPr>
        <p:txBody>
          <a:bodyPr/>
          <a:lstStyle/>
          <a:p>
            <a:r>
              <a:rPr lang="en-US" dirty="0" smtClean="0"/>
              <a:t>Ladder Tests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5800" y="1295400"/>
            <a:ext cx="7620000" cy="38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/>
              <a:t>	</a:t>
            </a:r>
            <a:r>
              <a:rPr lang="it-IT" dirty="0" smtClean="0"/>
              <a:t>	</a:t>
            </a:r>
            <a:r>
              <a:rPr lang="it-IT" sz="2400" dirty="0" smtClean="0"/>
              <a:t>Design </a:t>
            </a:r>
            <a:r>
              <a:rPr lang="it-IT" sz="2400" dirty="0" err="1" smtClean="0"/>
              <a:t>Verification</a:t>
            </a:r>
            <a:r>
              <a:rPr lang="it-IT" sz="2400" dirty="0" smtClean="0"/>
              <a:t> </a:t>
            </a:r>
            <a:r>
              <a:rPr lang="it-IT" sz="2400" dirty="0" err="1" smtClean="0"/>
              <a:t>Tests</a:t>
            </a:r>
            <a:r>
              <a:rPr lang="it-IT" sz="2400" dirty="0" smtClean="0"/>
              <a:t>:</a:t>
            </a:r>
          </a:p>
          <a:p>
            <a:pPr>
              <a:buNone/>
            </a:pP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Natural </a:t>
            </a:r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Random and shock </a:t>
            </a:r>
            <a:r>
              <a:rPr lang="it-IT" dirty="0" err="1" smtClean="0"/>
              <a:t>vibrational</a:t>
            </a:r>
            <a:r>
              <a:rPr lang="it-IT" dirty="0" smtClean="0"/>
              <a:t> </a:t>
            </a:r>
            <a:r>
              <a:rPr lang="it-IT" dirty="0" err="1" smtClean="0"/>
              <a:t>stresses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Deformation test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Intensive Thermal cycling </a:t>
            </a:r>
            <a:r>
              <a:rPr lang="it-IT" dirty="0" err="1" smtClean="0"/>
              <a:t>between</a:t>
            </a:r>
            <a:r>
              <a:rPr lang="it-IT" dirty="0" smtClean="0"/>
              <a:t> -30 C to 60 C</a:t>
            </a:r>
          </a:p>
          <a:p>
            <a:endParaRPr lang="it-IT" dirty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5" name="Freccia a destra 4"/>
          <p:cNvSpPr/>
          <p:nvPr/>
        </p:nvSpPr>
        <p:spPr bwMode="auto">
          <a:xfrm>
            <a:off x="1524000" y="1283589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11188" y="6350"/>
            <a:ext cx="6840537" cy="6508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Ladder Vibrational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68207"/>
            <a:ext cx="7156186" cy="2362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 smtClean="0"/>
              <a:t>	   Vibrational </a:t>
            </a:r>
            <a:r>
              <a:rPr lang="en-US" sz="1900" dirty="0" smtClean="0"/>
              <a:t>Test: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 smtClean="0"/>
              <a:t>- Sine </a:t>
            </a:r>
            <a:r>
              <a:rPr lang="en-US" sz="1900" dirty="0" smtClean="0"/>
              <a:t>test cycle up to 2000 Hz on three axes</a:t>
            </a:r>
            <a:endParaRPr lang="en-US" sz="19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 smtClean="0"/>
              <a:t>- For </a:t>
            </a:r>
            <a:r>
              <a:rPr lang="en-US" sz="1900" dirty="0" smtClean="0"/>
              <a:t>each axis sine sweep  20/2000 Hz at 2oct/min to measure the modals / resonance frequency  of the ladder;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 smtClean="0"/>
              <a:t>- Random </a:t>
            </a:r>
            <a:r>
              <a:rPr lang="en-US" sz="1900" dirty="0" smtClean="0"/>
              <a:t>test according to a random vibration environment of shipping to be defined ( car and flight transportation)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dirty="0" smtClean="0"/>
              <a:t>-Shock </a:t>
            </a:r>
            <a:r>
              <a:rPr lang="en-US" sz="1900" dirty="0" smtClean="0"/>
              <a:t>test : also to be defined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5608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7" y="733426"/>
            <a:ext cx="3695698" cy="27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9" y="714376"/>
            <a:ext cx="2092743" cy="27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4 6"/>
          <p:cNvCxnSpPr/>
          <p:nvPr/>
        </p:nvCxnSpPr>
        <p:spPr bwMode="auto">
          <a:xfrm>
            <a:off x="2286000" y="4419600"/>
            <a:ext cx="914400" cy="914400"/>
          </a:xfrm>
          <a:prstGeom prst="bentConnector3">
            <a:avLst/>
          </a:prstGeom>
          <a:solidFill>
            <a:srgbClr val="CC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7"/>
          <p:cNvSpPr txBox="1"/>
          <p:nvPr/>
        </p:nvSpPr>
        <p:spPr>
          <a:xfrm>
            <a:off x="6419850" y="838200"/>
            <a:ext cx="2362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to </a:t>
            </a:r>
            <a:r>
              <a:rPr lang="it-IT" dirty="0" err="1" smtClean="0"/>
              <a:t>prepare</a:t>
            </a:r>
            <a:r>
              <a:rPr lang="it-IT" dirty="0" smtClean="0"/>
              <a:t> :</a:t>
            </a:r>
          </a:p>
          <a:p>
            <a:r>
              <a:rPr lang="it-IT" dirty="0" err="1" smtClean="0"/>
              <a:t>Support</a:t>
            </a:r>
            <a:r>
              <a:rPr lang="it-IT" dirty="0" smtClean="0"/>
              <a:t> </a:t>
            </a:r>
            <a:r>
              <a:rPr lang="it-IT" dirty="0" smtClean="0"/>
              <a:t>Interface to be </a:t>
            </a:r>
            <a:r>
              <a:rPr lang="it-IT" dirty="0" err="1" smtClean="0"/>
              <a:t>designed</a:t>
            </a:r>
            <a:r>
              <a:rPr lang="it-IT" dirty="0" smtClean="0"/>
              <a:t> and </a:t>
            </a:r>
            <a:r>
              <a:rPr lang="it-IT" dirty="0" err="1" smtClean="0"/>
              <a:t>fabricated</a:t>
            </a:r>
            <a:r>
              <a:rPr lang="it-IT" dirty="0" smtClean="0"/>
              <a:t> for </a:t>
            </a:r>
            <a:r>
              <a:rPr lang="it-IT" dirty="0" err="1" smtClean="0"/>
              <a:t>ladder</a:t>
            </a:r>
            <a:endParaRPr lang="it-IT" dirty="0" smtClean="0"/>
          </a:p>
          <a:p>
            <a:r>
              <a:rPr lang="it-IT" dirty="0" smtClean="0"/>
              <a:t>FEA </a:t>
            </a:r>
            <a:r>
              <a:rPr lang="it-IT" dirty="0" err="1" smtClean="0"/>
              <a:t>needed</a:t>
            </a:r>
            <a:r>
              <a:rPr lang="it-IT" dirty="0" smtClean="0"/>
              <a:t> </a:t>
            </a:r>
            <a:r>
              <a:rPr lang="it-IT" dirty="0" smtClean="0"/>
              <a:t>to </a:t>
            </a:r>
            <a:r>
              <a:rPr lang="it-IT" dirty="0" err="1" smtClean="0"/>
              <a:t>verify</a:t>
            </a:r>
            <a:r>
              <a:rPr lang="it-IT" dirty="0" smtClean="0"/>
              <a:t> the </a:t>
            </a:r>
            <a:r>
              <a:rPr lang="it-IT" dirty="0" err="1" smtClean="0"/>
              <a:t>natural</a:t>
            </a:r>
            <a:r>
              <a:rPr lang="it-IT" dirty="0" smtClean="0"/>
              <a:t> </a:t>
            </a:r>
            <a:r>
              <a:rPr lang="it-IT" dirty="0" err="1" smtClean="0"/>
              <a:t>frequencies</a:t>
            </a:r>
            <a:r>
              <a:rPr lang="it-IT" dirty="0" smtClean="0"/>
              <a:t> of the </a:t>
            </a:r>
            <a:r>
              <a:rPr lang="it-IT" dirty="0" err="1" smtClean="0"/>
              <a:t>support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8610600" y="6477000"/>
            <a:ext cx="381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200" dirty="0" smtClean="0"/>
              <a:t>15</a:t>
            </a:r>
            <a:endParaRPr lang="it-IT" sz="1200" dirty="0"/>
          </a:p>
        </p:txBody>
      </p:sp>
      <p:sp>
        <p:nvSpPr>
          <p:cNvPr id="10" name="Freccia a destra 9"/>
          <p:cNvSpPr/>
          <p:nvPr/>
        </p:nvSpPr>
        <p:spPr bwMode="auto">
          <a:xfrm>
            <a:off x="304800" y="3657600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6391274" y="838200"/>
            <a:ext cx="2409825" cy="35814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39000" cy="838200"/>
          </a:xfrm>
        </p:spPr>
        <p:txBody>
          <a:bodyPr/>
          <a:lstStyle/>
          <a:p>
            <a:r>
              <a:rPr lang="en-US" dirty="0" smtClean="0"/>
              <a:t>Deformation test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5799" y="1143000"/>
            <a:ext cx="7620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 smtClean="0"/>
              <a:t>	    In </a:t>
            </a:r>
            <a:r>
              <a:rPr lang="it-IT" dirty="0" err="1" smtClean="0"/>
              <a:t>order</a:t>
            </a:r>
            <a:r>
              <a:rPr lang="it-IT" dirty="0" smtClean="0"/>
              <a:t> to simulate the </a:t>
            </a:r>
            <a:r>
              <a:rPr lang="it-IT" dirty="0" err="1" smtClean="0"/>
              <a:t>insertion</a:t>
            </a:r>
            <a:r>
              <a:rPr lang="it-IT" dirty="0" smtClean="0"/>
              <a:t> of the cooling </a:t>
            </a:r>
            <a:r>
              <a:rPr lang="it-IT" dirty="0" err="1" smtClean="0"/>
              <a:t>pipes</a:t>
            </a:r>
            <a:r>
              <a:rPr lang="it-IT" dirty="0" smtClean="0"/>
              <a:t> on the </a:t>
            </a:r>
            <a:r>
              <a:rPr lang="it-IT" dirty="0" err="1" smtClean="0"/>
              <a:t>clamps</a:t>
            </a:r>
            <a:r>
              <a:rPr lang="it-IT" dirty="0" smtClean="0"/>
              <a:t> : </a:t>
            </a:r>
          </a:p>
          <a:p>
            <a:pPr>
              <a:buNone/>
            </a:pPr>
            <a:r>
              <a:rPr lang="it-IT" dirty="0" smtClean="0"/>
              <a:t>- </a:t>
            </a:r>
            <a:r>
              <a:rPr lang="it-IT" dirty="0" err="1" smtClean="0"/>
              <a:t>Apply</a:t>
            </a:r>
            <a:r>
              <a:rPr lang="it-IT" dirty="0" smtClean="0"/>
              <a:t> </a:t>
            </a:r>
            <a:r>
              <a:rPr lang="it-IT" dirty="0" smtClean="0"/>
              <a:t>a </a:t>
            </a:r>
            <a:r>
              <a:rPr lang="it-IT" dirty="0" err="1" smtClean="0"/>
              <a:t>known</a:t>
            </a:r>
            <a:r>
              <a:rPr lang="it-IT" dirty="0" smtClean="0"/>
              <a:t> force on the </a:t>
            </a:r>
            <a:r>
              <a:rPr lang="it-IT" dirty="0" err="1" smtClean="0"/>
              <a:t>ladder</a:t>
            </a:r>
            <a:r>
              <a:rPr lang="it-IT" dirty="0" smtClean="0"/>
              <a:t> and </a:t>
            </a:r>
            <a:r>
              <a:rPr lang="it-IT" dirty="0" err="1" smtClean="0"/>
              <a:t>measure</a:t>
            </a:r>
            <a:r>
              <a:rPr lang="it-IT" dirty="0" smtClean="0"/>
              <a:t> relative </a:t>
            </a:r>
            <a:r>
              <a:rPr lang="it-IT" dirty="0" err="1" smtClean="0"/>
              <a:t>deformation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the </a:t>
            </a:r>
            <a:r>
              <a:rPr lang="it-IT" dirty="0" err="1" smtClean="0"/>
              <a:t>materials</a:t>
            </a:r>
            <a:r>
              <a:rPr lang="it-IT" dirty="0" smtClean="0"/>
              <a:t> </a:t>
            </a:r>
            <a:r>
              <a:rPr lang="it-IT" dirty="0" err="1" smtClean="0"/>
              <a:t>testing</a:t>
            </a:r>
            <a:r>
              <a:rPr lang="it-IT" dirty="0" smtClean="0"/>
              <a:t> machine</a:t>
            </a:r>
          </a:p>
          <a:p>
            <a:pPr>
              <a:buNone/>
            </a:pPr>
            <a:r>
              <a:rPr lang="it-IT" dirty="0" smtClean="0"/>
              <a:t>- To </a:t>
            </a:r>
            <a:r>
              <a:rPr lang="it-IT" dirty="0" err="1" smtClean="0"/>
              <a:t>know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maximum force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apply</a:t>
            </a:r>
            <a:r>
              <a:rPr lang="it-IT" dirty="0" smtClean="0"/>
              <a:t> </a:t>
            </a:r>
            <a:r>
              <a:rPr lang="it-IT" dirty="0" err="1" smtClean="0"/>
              <a:t>without</a:t>
            </a:r>
            <a:r>
              <a:rPr lang="it-IT" dirty="0" smtClean="0"/>
              <a:t> </a:t>
            </a:r>
            <a:r>
              <a:rPr lang="it-IT" dirty="0" err="1" smtClean="0"/>
              <a:t>damage</a:t>
            </a:r>
            <a:r>
              <a:rPr lang="it-IT" dirty="0" smtClean="0"/>
              <a:t> on the </a:t>
            </a:r>
            <a:r>
              <a:rPr lang="it-IT" dirty="0" err="1" smtClean="0"/>
              <a:t>ladder</a:t>
            </a:r>
            <a:r>
              <a:rPr lang="it-IT" dirty="0" smtClean="0"/>
              <a:t> 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- </a:t>
            </a:r>
            <a:r>
              <a:rPr lang="it-IT" dirty="0" err="1" smtClean="0"/>
              <a:t>Mechanichal</a:t>
            </a:r>
            <a:r>
              <a:rPr lang="it-IT" dirty="0" smtClean="0"/>
              <a:t> </a:t>
            </a:r>
            <a:r>
              <a:rPr lang="it-IT" dirty="0" smtClean="0"/>
              <a:t>test machine </a:t>
            </a:r>
            <a:r>
              <a:rPr lang="it-IT" dirty="0" err="1" smtClean="0"/>
              <a:t>sensitivity</a:t>
            </a:r>
            <a:r>
              <a:rPr lang="it-IT" dirty="0" smtClean="0"/>
              <a:t> </a:t>
            </a:r>
            <a:r>
              <a:rPr lang="it-IT" dirty="0" err="1" smtClean="0"/>
              <a:t>order</a:t>
            </a:r>
            <a:r>
              <a:rPr lang="it-IT" dirty="0" smtClean="0"/>
              <a:t> of </a:t>
            </a:r>
            <a:r>
              <a:rPr lang="it-IT" dirty="0" err="1" smtClean="0"/>
              <a:t>fraction</a:t>
            </a:r>
            <a:r>
              <a:rPr lang="it-IT" dirty="0" smtClean="0"/>
              <a:t> of </a:t>
            </a:r>
            <a:r>
              <a:rPr lang="it-IT" dirty="0" err="1" smtClean="0"/>
              <a:t>gramms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5" name="Picture 2" descr="C:\Users\friedl\Desktop\materials\co2cli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3967162"/>
            <a:ext cx="4065839" cy="2286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4" y="3967162"/>
            <a:ext cx="2359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a destra 6"/>
          <p:cNvSpPr/>
          <p:nvPr/>
        </p:nvSpPr>
        <p:spPr bwMode="auto">
          <a:xfrm>
            <a:off x="914400" y="1060323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39000" cy="838200"/>
          </a:xfrm>
        </p:spPr>
        <p:txBody>
          <a:bodyPr/>
          <a:lstStyle/>
          <a:p>
            <a:r>
              <a:rPr lang="en-US" dirty="0" smtClean="0"/>
              <a:t>Intensive thermal cycling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5800" y="1276350"/>
            <a:ext cx="7620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 smtClean="0"/>
              <a:t>	    </a:t>
            </a:r>
            <a:r>
              <a:rPr lang="it-IT" dirty="0" err="1" smtClean="0"/>
              <a:t>Measure</a:t>
            </a:r>
            <a:r>
              <a:rPr lang="it-IT" dirty="0" smtClean="0"/>
              <a:t> </a:t>
            </a:r>
            <a:r>
              <a:rPr lang="it-IT" dirty="0" err="1" smtClean="0"/>
              <a:t>ladder</a:t>
            </a:r>
            <a:r>
              <a:rPr lang="it-IT" dirty="0" smtClean="0"/>
              <a:t> with CMM </a:t>
            </a:r>
            <a:r>
              <a:rPr lang="it-IT" dirty="0" err="1" smtClean="0"/>
              <a:t>before</a:t>
            </a:r>
            <a:r>
              <a:rPr lang="it-IT" dirty="0" smtClean="0"/>
              <a:t> </a:t>
            </a:r>
            <a:r>
              <a:rPr lang="it-IT" dirty="0" err="1" smtClean="0"/>
              <a:t>thermal</a:t>
            </a:r>
            <a:r>
              <a:rPr lang="it-IT" dirty="0" smtClean="0"/>
              <a:t> cycling and </a:t>
            </a:r>
            <a:r>
              <a:rPr lang="it-IT" dirty="0" err="1" smtClean="0"/>
              <a:t>repeat</a:t>
            </a:r>
            <a:r>
              <a:rPr lang="it-IT" dirty="0" smtClean="0"/>
              <a:t> the </a:t>
            </a:r>
            <a:r>
              <a:rPr lang="it-IT" dirty="0" err="1" smtClean="0"/>
              <a:t>measurement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,  </a:t>
            </a:r>
            <a:r>
              <a:rPr lang="it-IT" dirty="0" smtClean="0"/>
              <a:t>in </a:t>
            </a:r>
            <a:r>
              <a:rPr lang="it-IT" dirty="0" err="1" smtClean="0"/>
              <a:t>order</a:t>
            </a:r>
            <a:r>
              <a:rPr lang="it-IT" dirty="0" smtClean="0"/>
              <a:t> to </a:t>
            </a:r>
            <a:r>
              <a:rPr lang="it-IT" dirty="0" err="1" smtClean="0"/>
              <a:t>detect</a:t>
            </a:r>
            <a:r>
              <a:rPr lang="it-IT" dirty="0" smtClean="0"/>
              <a:t> </a:t>
            </a:r>
            <a:r>
              <a:rPr lang="it-IT" dirty="0" err="1" smtClean="0"/>
              <a:t>permanent</a:t>
            </a:r>
            <a:r>
              <a:rPr lang="it-IT" dirty="0" smtClean="0"/>
              <a:t> </a:t>
            </a:r>
            <a:r>
              <a:rPr lang="it-IT" dirty="0" err="1" smtClean="0"/>
              <a:t>deformations</a:t>
            </a:r>
            <a:r>
              <a:rPr lang="it-IT" dirty="0" smtClean="0"/>
              <a:t>.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err="1" smtClean="0"/>
              <a:t>Perform</a:t>
            </a:r>
            <a:r>
              <a:rPr lang="it-IT" dirty="0" smtClean="0"/>
              <a:t> 100 </a:t>
            </a:r>
            <a:r>
              <a:rPr lang="it-IT" dirty="0" err="1" smtClean="0"/>
              <a:t>cycles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-30 to 60 °C</a:t>
            </a:r>
          </a:p>
          <a:p>
            <a:r>
              <a:rPr lang="it-IT" dirty="0" err="1" smtClean="0"/>
              <a:t>Heating</a:t>
            </a:r>
            <a:r>
              <a:rPr lang="it-IT" dirty="0" smtClean="0"/>
              <a:t> and cooling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2 </a:t>
            </a:r>
            <a:r>
              <a:rPr lang="it-IT" dirty="0" err="1" smtClean="0"/>
              <a:t>deg</a:t>
            </a:r>
            <a:r>
              <a:rPr lang="it-IT" dirty="0" smtClean="0"/>
              <a:t>/</a:t>
            </a:r>
            <a:r>
              <a:rPr lang="it-IT" dirty="0" err="1" smtClean="0"/>
              <a:t>min</a:t>
            </a:r>
            <a:r>
              <a:rPr lang="it-IT" dirty="0" smtClean="0"/>
              <a:t> ( </a:t>
            </a:r>
            <a:r>
              <a:rPr lang="it-IT" dirty="0" err="1" smtClean="0"/>
              <a:t>total</a:t>
            </a:r>
            <a:r>
              <a:rPr lang="it-IT" dirty="0" smtClean="0"/>
              <a:t> time for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cicle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90 </a:t>
            </a:r>
            <a:r>
              <a:rPr lang="it-IT" dirty="0" err="1" smtClean="0"/>
              <a:t>min</a:t>
            </a:r>
            <a:r>
              <a:rPr lang="it-IT" dirty="0" smtClean="0"/>
              <a:t> ) </a:t>
            </a:r>
          </a:p>
          <a:p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week for the complete test !</a:t>
            </a:r>
          </a:p>
          <a:p>
            <a:r>
              <a:rPr lang="it-IT" dirty="0" err="1" smtClean="0"/>
              <a:t>Performing</a:t>
            </a:r>
            <a:r>
              <a:rPr lang="it-IT" dirty="0" smtClean="0"/>
              <a:t> an intermediate CMM </a:t>
            </a:r>
            <a:r>
              <a:rPr lang="it-IT" dirty="0" err="1" smtClean="0"/>
              <a:t>measurement</a:t>
            </a:r>
            <a:r>
              <a:rPr lang="it-IT" dirty="0" smtClean="0"/>
              <a:t>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couple</a:t>
            </a:r>
            <a:r>
              <a:rPr lang="it-IT" dirty="0" smtClean="0"/>
              <a:t> of </a:t>
            </a:r>
            <a:r>
              <a:rPr lang="it-IT" dirty="0" err="1" smtClean="0"/>
              <a:t>days</a:t>
            </a: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Freccia a destra 3"/>
          <p:cNvSpPr/>
          <p:nvPr/>
        </p:nvSpPr>
        <p:spPr bwMode="auto">
          <a:xfrm>
            <a:off x="914400" y="1174623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7239000" cy="838200"/>
          </a:xfrm>
        </p:spPr>
        <p:txBody>
          <a:bodyPr/>
          <a:lstStyle/>
          <a:p>
            <a:r>
              <a:rPr lang="en-US" dirty="0" smtClean="0"/>
              <a:t>Conclusion and test plans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18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5410200" y="2590800"/>
            <a:ext cx="1066800" cy="1752600"/>
          </a:xfrm>
          <a:prstGeom prst="straightConnector1">
            <a:avLst/>
          </a:prstGeom>
          <a:solidFill>
            <a:srgbClr val="CC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ttore 2 12"/>
          <p:cNvCxnSpPr/>
          <p:nvPr/>
        </p:nvCxnSpPr>
        <p:spPr bwMode="auto">
          <a:xfrm>
            <a:off x="3048000" y="2895600"/>
            <a:ext cx="2362200" cy="762000"/>
          </a:xfrm>
          <a:prstGeom prst="straightConnector1">
            <a:avLst/>
          </a:prstGeom>
          <a:solidFill>
            <a:srgbClr val="CC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/>
          <p:nvPr/>
        </p:nvCxnSpPr>
        <p:spPr bwMode="auto">
          <a:xfrm flipH="1" flipV="1">
            <a:off x="4724400" y="3467100"/>
            <a:ext cx="685800" cy="266700"/>
          </a:xfrm>
          <a:prstGeom prst="straightConnector1">
            <a:avLst/>
          </a:prstGeom>
          <a:solidFill>
            <a:srgbClr val="CC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ttore 2 17"/>
          <p:cNvCxnSpPr/>
          <p:nvPr/>
        </p:nvCxnSpPr>
        <p:spPr bwMode="auto">
          <a:xfrm>
            <a:off x="5715000" y="4800600"/>
            <a:ext cx="990600" cy="152400"/>
          </a:xfrm>
          <a:prstGeom prst="straightConnector1">
            <a:avLst/>
          </a:prstGeom>
          <a:solidFill>
            <a:srgbClr val="CCFFFF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CasellaDiTesto 25"/>
          <p:cNvSpPr txBox="1"/>
          <p:nvPr/>
        </p:nvSpPr>
        <p:spPr>
          <a:xfrm>
            <a:off x="609600" y="2133600"/>
            <a:ext cx="8153400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Some </a:t>
            </a:r>
            <a:r>
              <a:rPr lang="it-IT" dirty="0" err="1" smtClean="0"/>
              <a:t>maintenance</a:t>
            </a:r>
            <a:r>
              <a:rPr lang="it-IT" dirty="0" smtClean="0"/>
              <a:t> (computer </a:t>
            </a:r>
            <a:r>
              <a:rPr lang="it-IT" dirty="0" err="1" smtClean="0"/>
              <a:t>updates</a:t>
            </a:r>
            <a:r>
              <a:rPr lang="it-IT" dirty="0" smtClean="0"/>
              <a:t> and HW </a:t>
            </a:r>
            <a:r>
              <a:rPr lang="it-IT" dirty="0" err="1" smtClean="0"/>
              <a:t>controls</a:t>
            </a:r>
            <a:r>
              <a:rPr lang="it-IT" dirty="0" smtClean="0"/>
              <a:t> on the </a:t>
            </a:r>
            <a:r>
              <a:rPr lang="it-IT" dirty="0" err="1" smtClean="0"/>
              <a:t>machines</a:t>
            </a:r>
            <a:r>
              <a:rPr lang="it-IT" dirty="0" smtClean="0"/>
              <a:t> are </a:t>
            </a:r>
            <a:r>
              <a:rPr lang="it-IT" dirty="0" err="1" smtClean="0"/>
              <a:t>needed</a:t>
            </a:r>
            <a:r>
              <a:rPr lang="it-IT" dirty="0" smtClean="0"/>
              <a:t>  (</a:t>
            </a:r>
            <a:r>
              <a:rPr lang="it-IT" dirty="0" err="1" smtClean="0"/>
              <a:t>scheduled</a:t>
            </a:r>
            <a:r>
              <a:rPr lang="it-IT" dirty="0" smtClean="0"/>
              <a:t> </a:t>
            </a:r>
            <a:r>
              <a:rPr lang="it-IT" dirty="0" err="1" smtClean="0"/>
              <a:t>begin</a:t>
            </a:r>
            <a:r>
              <a:rPr lang="it-IT" dirty="0" smtClean="0"/>
              <a:t> </a:t>
            </a:r>
            <a:r>
              <a:rPr lang="it-IT" dirty="0" err="1" smtClean="0"/>
              <a:t>February</a:t>
            </a:r>
            <a:r>
              <a:rPr lang="it-IT" dirty="0" smtClean="0"/>
              <a:t>)</a:t>
            </a:r>
            <a:endParaRPr lang="it-IT" dirty="0" smtClean="0"/>
          </a:p>
          <a:p>
            <a:r>
              <a:rPr lang="it-IT" dirty="0" smtClean="0"/>
              <a:t>Design and </a:t>
            </a:r>
            <a:r>
              <a:rPr lang="it-IT" dirty="0" err="1" smtClean="0"/>
              <a:t>fabrication</a:t>
            </a:r>
            <a:r>
              <a:rPr lang="it-IT" dirty="0" smtClean="0"/>
              <a:t>  of </a:t>
            </a:r>
            <a:r>
              <a:rPr lang="it-IT" dirty="0" err="1" smtClean="0"/>
              <a:t>supporting</a:t>
            </a:r>
            <a:r>
              <a:rPr lang="it-IT" dirty="0" smtClean="0"/>
              <a:t> </a:t>
            </a:r>
            <a:r>
              <a:rPr lang="it-IT" dirty="0" err="1" smtClean="0"/>
              <a:t>interface</a:t>
            </a:r>
            <a:r>
              <a:rPr lang="it-IT" dirty="0" smtClean="0"/>
              <a:t> for </a:t>
            </a:r>
            <a:r>
              <a:rPr lang="it-IT" dirty="0" err="1" smtClean="0"/>
              <a:t>vibrational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(on </a:t>
            </a:r>
            <a:r>
              <a:rPr lang="it-IT" dirty="0" err="1" smtClean="0"/>
              <a:t>february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Tests</a:t>
            </a:r>
            <a:r>
              <a:rPr lang="it-IT" dirty="0" smtClean="0"/>
              <a:t> can </a:t>
            </a:r>
            <a:r>
              <a:rPr lang="it-IT" dirty="0" err="1" smtClean="0"/>
              <a:t>proceed</a:t>
            </a:r>
            <a:r>
              <a:rPr lang="it-IT" dirty="0" smtClean="0"/>
              <a:t> </a:t>
            </a:r>
            <a:r>
              <a:rPr lang="it-IT" dirty="0" err="1" smtClean="0"/>
              <a:t>afterwords</a:t>
            </a:r>
            <a:r>
              <a:rPr lang="it-IT" dirty="0" smtClean="0"/>
              <a:t>  and </a:t>
            </a:r>
            <a:r>
              <a:rPr lang="it-IT" dirty="0" err="1" smtClean="0"/>
              <a:t>will</a:t>
            </a:r>
            <a:r>
              <a:rPr lang="it-IT" dirty="0" smtClean="0"/>
              <a:t> take </a:t>
            </a:r>
            <a:r>
              <a:rPr lang="it-IT" dirty="0" err="1" smtClean="0"/>
              <a:t>order</a:t>
            </a:r>
            <a:r>
              <a:rPr lang="it-IT" dirty="0" smtClean="0"/>
              <a:t> of 1 </a:t>
            </a:r>
            <a:r>
              <a:rPr lang="it-IT" dirty="0" err="1" smtClean="0"/>
              <a:t>month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02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838200"/>
          </a:xfrm>
        </p:spPr>
        <p:txBody>
          <a:bodyPr/>
          <a:lstStyle/>
          <a:p>
            <a:r>
              <a:rPr lang="en-US" dirty="0" smtClean="0"/>
              <a:t>Ladder Mount: existing solution by KEK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At the latest B2GM (GEMBA meeting) a demonstration took place, proving that the existing Ladder Mount approach by KEK is working: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set-up has been tuned by several mounting tests and it already reached a high level of </a:t>
            </a:r>
            <a:r>
              <a:rPr lang="en-US" sz="2000" dirty="0" smtClean="0"/>
              <a:t>development</a:t>
            </a:r>
            <a:endParaRPr lang="en-US" sz="2000" dirty="0" smtClean="0"/>
          </a:p>
          <a:p>
            <a:r>
              <a:rPr lang="en-US" sz="2000" dirty="0" smtClean="0"/>
              <a:t>The side approach guarantees that operations are performed outside the volume of the SVD and it is safe against any accidental mishandling or drop of </a:t>
            </a:r>
            <a:r>
              <a:rPr lang="en-US" sz="2000" dirty="0" smtClean="0"/>
              <a:t>tools</a:t>
            </a:r>
            <a:endParaRPr lang="en-US" sz="2000" dirty="0" smtClean="0"/>
          </a:p>
          <a:p>
            <a:r>
              <a:rPr lang="en-US" sz="2000" dirty="0" smtClean="0"/>
              <a:t>The ladders are taken from the shipping box by the grabbing jig, which is mounted on a cart endowed by several degrees of freedom: the high-precision stages allow approaching sideways </a:t>
            </a:r>
            <a:r>
              <a:rPr lang="en-US" sz="2000" dirty="0" smtClean="0"/>
              <a:t>to the </a:t>
            </a:r>
            <a:r>
              <a:rPr lang="en-US" sz="2000" dirty="0" smtClean="0"/>
              <a:t>end rings   </a:t>
            </a:r>
          </a:p>
          <a:p>
            <a:r>
              <a:rPr lang="en-US" sz="2000" dirty="0" smtClean="0"/>
              <a:t>It is the baseline project and the side-mounting approach demonstrated to be effective also in the </a:t>
            </a:r>
            <a:r>
              <a:rPr lang="en-US" sz="2000" dirty="0"/>
              <a:t>mounting </a:t>
            </a:r>
            <a:r>
              <a:rPr lang="en-US" sz="2000" dirty="0" smtClean="0"/>
              <a:t>of the Belle-SVD</a:t>
            </a:r>
          </a:p>
          <a:p>
            <a:r>
              <a:rPr lang="en-US" sz="2000" dirty="0" smtClean="0"/>
              <a:t>The system provides also the possibility to make the survey after completing the mounting of each layer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6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Ladders are Mounted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95287"/>
            <a:ext cx="8784976" cy="412600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10800000">
            <a:off x="2629675" y="4653136"/>
            <a:ext cx="1222245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6890792" y="5292140"/>
            <a:ext cx="1872208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BWD end </a:t>
            </a:r>
            <a:r>
              <a:rPr lang="de-DE" dirty="0" err="1" smtClean="0"/>
              <a:t>mount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11" idx="1"/>
          </p:cNvCxnSpPr>
          <p:nvPr/>
        </p:nvCxnSpPr>
        <p:spPr>
          <a:xfrm flipH="1" flipV="1">
            <a:off x="5520904" y="4604835"/>
            <a:ext cx="1369888" cy="101303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798964" y="5977940"/>
            <a:ext cx="196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BWD end  </a:t>
            </a:r>
            <a:r>
              <a:rPr lang="de-DE" dirty="0" smtClean="0"/>
              <a:t>ring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3997674" y="5252578"/>
            <a:ext cx="2801290" cy="910028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55185" y="4815041"/>
            <a:ext cx="1872208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BWD Kokeshi </a:t>
            </a:r>
            <a:r>
              <a:rPr lang="de-DE" dirty="0" err="1" smtClean="0"/>
              <a:t>pin</a:t>
            </a:r>
            <a:endParaRPr lang="en-US" dirty="0"/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1905000" y="4473609"/>
            <a:ext cx="1372593" cy="555591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1036707" y="5357592"/>
            <a:ext cx="1132079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Set </a:t>
            </a:r>
            <a:r>
              <a:rPr lang="de-DE" dirty="0" err="1" smtClean="0"/>
              <a:t>screw</a:t>
            </a:r>
            <a:endParaRPr lang="en-US" dirty="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828800" y="5247452"/>
            <a:ext cx="1159024" cy="370418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775700" y="6553200"/>
            <a:ext cx="368300" cy="304800"/>
          </a:xfrm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fld id="{2753752E-CC6F-4124-AE2E-5DD91DD2A8C1}" type="slidenum">
              <a:rPr lang="de-AT" smtClean="0"/>
              <a:pPr>
                <a:buNone/>
                <a:defRPr/>
              </a:pPr>
              <a:t>3</a:t>
            </a:fld>
            <a:endParaRPr lang="de-AT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477000"/>
            <a:ext cx="251077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Courtesy by Florian</a:t>
            </a:r>
            <a:endParaRPr lang="en-US" dirty="0"/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2629674" y="4343400"/>
            <a:ext cx="914400" cy="914400"/>
          </a:xfrm>
          <a:prstGeom prst="straightConnector1">
            <a:avLst/>
          </a:prstGeom>
          <a:solidFill>
            <a:srgbClr val="CCFFFF"/>
          </a:solidFill>
          <a:ln>
            <a:noFill/>
            <a:headEnd type="arrow"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907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838200"/>
          </a:xfrm>
        </p:spPr>
        <p:txBody>
          <a:bodyPr/>
          <a:lstStyle/>
          <a:p>
            <a:r>
              <a:rPr lang="en-US" dirty="0" smtClean="0"/>
              <a:t>Some considerations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343400"/>
          </a:xfrm>
        </p:spPr>
        <p:txBody>
          <a:bodyPr/>
          <a:lstStyle/>
          <a:p>
            <a:r>
              <a:rPr lang="en-US" sz="2000" dirty="0" smtClean="0"/>
              <a:t>This method needs high mechanical precision in the alignment between the K-pin and the holes of the end-ring in order to </a:t>
            </a:r>
            <a:r>
              <a:rPr lang="en-US" sz="2000" dirty="0"/>
              <a:t>avoid possible mechanical tensions transferred to the </a:t>
            </a:r>
            <a:r>
              <a:rPr lang="en-US" sz="2000" dirty="0" smtClean="0"/>
              <a:t>ladder, without any feedback sensed by the operator. </a:t>
            </a:r>
          </a:p>
          <a:p>
            <a:r>
              <a:rPr lang="en-US" sz="2000" dirty="0" smtClean="0"/>
              <a:t>The mechanical system doesn’t provide any dumping of these forces.</a:t>
            </a:r>
          </a:p>
          <a:p>
            <a:r>
              <a:rPr lang="en-US" sz="2000" dirty="0" smtClean="0"/>
              <a:t>The effect of gravity doesn’t help the alignment and co-</a:t>
            </a:r>
            <a:r>
              <a:rPr lang="en-US" sz="2000" dirty="0" err="1" smtClean="0"/>
              <a:t>axiality</a:t>
            </a:r>
            <a:r>
              <a:rPr lang="en-US" sz="2000" dirty="0" smtClean="0"/>
              <a:t> of the K-pins </a:t>
            </a:r>
            <a:r>
              <a:rPr lang="en-US" sz="2000" dirty="0" smtClean="0"/>
              <a:t>with </a:t>
            </a:r>
            <a:r>
              <a:rPr lang="en-US" sz="2000" dirty="0" smtClean="0"/>
              <a:t>the end-ring holes. </a:t>
            </a:r>
          </a:p>
          <a:p>
            <a:r>
              <a:rPr lang="en-US" sz="2000" dirty="0" smtClean="0"/>
              <a:t>Our experience (</a:t>
            </a:r>
            <a:r>
              <a:rPr lang="en-US" sz="2000" dirty="0" err="1" smtClean="0"/>
              <a:t>BaBar</a:t>
            </a:r>
            <a:r>
              <a:rPr lang="en-US" sz="2000" dirty="0" smtClean="0"/>
              <a:t>-SVT module mounting) suggests that a guided vertical ladder mounting technique, driven by gravity and by the sensitivity of the skilled operator, seems to be safe and free of the side mount drawbacks.</a:t>
            </a:r>
          </a:p>
          <a:p>
            <a:r>
              <a:rPr lang="en-US" sz="2000" dirty="0" smtClean="0"/>
              <a:t>The negative aspect of the vertical method is due to the fact that during the operations some mechanical components are placed over the volume of the SVD.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</a:t>
            </a:r>
            <a:r>
              <a:rPr lang="en-US" dirty="0" smtClean="0"/>
              <a:t>Top mounting </a:t>
            </a:r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7924800" cy="3657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The whole operation can be split into 3 main phases: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Ladder loading </a:t>
            </a:r>
            <a:r>
              <a:rPr lang="en-US" sz="2400" dirty="0"/>
              <a:t>from the </a:t>
            </a:r>
            <a:r>
              <a:rPr lang="en-US" sz="2400" dirty="0" smtClean="0"/>
              <a:t>shipping box to the </a:t>
            </a:r>
            <a:r>
              <a:rPr lang="en-US" sz="2400" dirty="0" smtClean="0"/>
              <a:t>“Two Arm Support”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Horizontal movement of the ladder on top of the end-rings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Guided lowering and locking of the ladder in its final position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6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800600"/>
          </a:xfrm>
        </p:spPr>
        <p:txBody>
          <a:bodyPr/>
          <a:lstStyle/>
          <a:p>
            <a:r>
              <a:rPr lang="en-US" sz="2400" dirty="0" smtClean="0"/>
              <a:t>The grabbing jig is engaged to the ladder in the shipping box and is used to load the ladder on a </a:t>
            </a:r>
            <a:r>
              <a:rPr lang="en-US" sz="2400" dirty="0" smtClean="0"/>
              <a:t>Two Arm Rigid Support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two arm rigid support is fixed to a sliding cart and it is equipped at each end </a:t>
            </a:r>
            <a:r>
              <a:rPr lang="en-US" sz="2400" dirty="0" smtClean="0"/>
              <a:t>of the arm with </a:t>
            </a:r>
            <a:r>
              <a:rPr lang="en-US" sz="2400" dirty="0" smtClean="0"/>
              <a:t>a thin flat pincer, hosting the K-pin.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smtClean="0"/>
              <a:t>pincers support the ladder holding it by the end-mount; </a:t>
            </a:r>
            <a:r>
              <a:rPr lang="en-US" sz="2400" dirty="0" smtClean="0"/>
              <a:t>the </a:t>
            </a:r>
            <a:r>
              <a:rPr lang="en-US" sz="2400" dirty="0" smtClean="0"/>
              <a:t>holes of the pincers can engage or release the K-pin.</a:t>
            </a:r>
          </a:p>
          <a:p>
            <a:r>
              <a:rPr lang="en-US" sz="2400" dirty="0" smtClean="0"/>
              <a:t>The backward K-pin is locked by the corresponding pincer, the forward K-pin remains in a 5 </a:t>
            </a:r>
            <a:r>
              <a:rPr lang="en-US" sz="2400" dirty="0"/>
              <a:t>mm </a:t>
            </a:r>
            <a:r>
              <a:rPr lang="en-US" sz="2400" dirty="0" smtClean="0"/>
              <a:t>loose hole (K-pin diameter is 4 mm).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3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1447800"/>
            <a:ext cx="9067800" cy="4343400"/>
          </a:xfrm>
        </p:spPr>
        <p:txBody>
          <a:bodyPr/>
          <a:lstStyle/>
          <a:p>
            <a:r>
              <a:rPr lang="en-US" sz="2400" dirty="0" smtClean="0"/>
              <a:t>The cart has been pre-set to bring the ladder on the top of the end ring holes, in such a way that the bottom surface of the K-pin is ~2mm higher </a:t>
            </a:r>
            <a:r>
              <a:rPr lang="en-US" sz="2400" dirty="0" err="1" smtClean="0"/>
              <a:t>wrt</a:t>
            </a:r>
            <a:r>
              <a:rPr lang="en-US" sz="2400" dirty="0" smtClean="0"/>
              <a:t> the end ring top plane.</a:t>
            </a:r>
          </a:p>
          <a:p>
            <a:r>
              <a:rPr lang="en-US" sz="2400" dirty="0" smtClean="0"/>
              <a:t>The cart is locked in the final position, where the K-pins are centered </a:t>
            </a:r>
            <a:r>
              <a:rPr lang="en-US" sz="2400" dirty="0" smtClean="0"/>
              <a:t>respect to the ring </a:t>
            </a:r>
            <a:r>
              <a:rPr lang="en-US" sz="2400" dirty="0" smtClean="0"/>
              <a:t>holes with a horizontal tolerance </a:t>
            </a:r>
            <a:r>
              <a:rPr lang="en-US" sz="2400" u="sng" dirty="0" smtClean="0"/>
              <a:t>+</a:t>
            </a:r>
            <a:r>
              <a:rPr lang="en-US" sz="2400" dirty="0" smtClean="0"/>
              <a:t>0.5 </a:t>
            </a:r>
            <a:r>
              <a:rPr lang="en-US" sz="2400" dirty="0" smtClean="0"/>
              <a:t>mm. </a:t>
            </a:r>
          </a:p>
          <a:p>
            <a:r>
              <a:rPr lang="en-US" sz="2400" dirty="0" smtClean="0"/>
              <a:t>At this point the </a:t>
            </a:r>
            <a:r>
              <a:rPr lang="en-US" sz="2400" dirty="0" smtClean="0"/>
              <a:t>backward pincer is opened up to a diameter of 5mm (as the forward one</a:t>
            </a:r>
            <a:r>
              <a:rPr lang="en-US" sz="2400" dirty="0" smtClean="0"/>
              <a:t>) and the ladder in this condition is supported </a:t>
            </a:r>
            <a:r>
              <a:rPr lang="en-US" sz="2400" dirty="0"/>
              <a:t> </a:t>
            </a:r>
            <a:r>
              <a:rPr lang="en-US" sz="2400" dirty="0" smtClean="0"/>
              <a:t>but free to move </a:t>
            </a:r>
            <a:r>
              <a:rPr lang="en-US" sz="2400" u="sng" dirty="0" smtClean="0"/>
              <a:t>+ </a:t>
            </a:r>
            <a:r>
              <a:rPr lang="en-US" sz="2400" dirty="0" smtClean="0"/>
              <a:t>0,5 mm</a:t>
            </a:r>
            <a:r>
              <a:rPr lang="en-US" sz="2400" dirty="0" smtClean="0"/>
              <a:t>.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3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838200"/>
          </a:xfrm>
        </p:spPr>
        <p:txBody>
          <a:bodyPr/>
          <a:lstStyle/>
          <a:p>
            <a:r>
              <a:rPr lang="en-US" dirty="0" smtClean="0"/>
              <a:t>Phase 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4343400"/>
          </a:xfrm>
        </p:spPr>
        <p:txBody>
          <a:bodyPr/>
          <a:lstStyle/>
          <a:p>
            <a:r>
              <a:rPr lang="en-US" sz="2400" dirty="0"/>
              <a:t>By acting </a:t>
            </a:r>
            <a:r>
              <a:rPr lang="en-US" sz="2400" dirty="0" smtClean="0"/>
              <a:t>on a vertical </a:t>
            </a:r>
            <a:r>
              <a:rPr lang="en-US" sz="2400" dirty="0" smtClean="0"/>
              <a:t>micro-positioner on a the TAS, </a:t>
            </a:r>
            <a:r>
              <a:rPr lang="en-US" sz="2400" dirty="0" smtClean="0"/>
              <a:t>the ladder is lowered until the bottom of the K-pins reach the </a:t>
            </a:r>
            <a:r>
              <a:rPr lang="en-US" sz="2400" dirty="0" smtClean="0"/>
              <a:t>end mount </a:t>
            </a:r>
            <a:r>
              <a:rPr lang="en-US" sz="2400" dirty="0" smtClean="0"/>
              <a:t>top plane.</a:t>
            </a:r>
          </a:p>
          <a:p>
            <a:r>
              <a:rPr lang="en-US" sz="2400" dirty="0" smtClean="0"/>
              <a:t>The pincers are further lowered by 2 mm. 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smtClean="0"/>
              <a:t>operator can drive </a:t>
            </a:r>
            <a:r>
              <a:rPr lang="en-US" sz="2400" dirty="0" smtClean="0"/>
              <a:t>very gently </a:t>
            </a:r>
            <a:r>
              <a:rPr lang="en-US" sz="2400" dirty="0" smtClean="0"/>
              <a:t>the </a:t>
            </a:r>
            <a:r>
              <a:rPr lang="en-US" sz="2400" dirty="0" smtClean="0"/>
              <a:t>ladder by handling that from the H-shape and </a:t>
            </a:r>
            <a:r>
              <a:rPr lang="en-US" sz="2400" dirty="0"/>
              <a:t>engage coaxially the </a:t>
            </a:r>
            <a:r>
              <a:rPr lang="en-US" sz="2400" dirty="0" smtClean="0"/>
              <a:t>end-ring with the K-pins by using:</a:t>
            </a:r>
          </a:p>
          <a:p>
            <a:pPr lvl="1"/>
            <a:r>
              <a:rPr lang="en-US" sz="2000" dirty="0" smtClean="0"/>
              <a:t>his sensitivity</a:t>
            </a:r>
          </a:p>
          <a:p>
            <a:pPr lvl="1"/>
            <a:r>
              <a:rPr lang="en-US" sz="2000" dirty="0"/>
              <a:t>g</a:t>
            </a:r>
            <a:r>
              <a:rPr lang="en-US" sz="2000" dirty="0" smtClean="0"/>
              <a:t>ravity</a:t>
            </a:r>
          </a:p>
          <a:p>
            <a:pPr lvl="1"/>
            <a:r>
              <a:rPr lang="en-US" sz="2000" dirty="0" smtClean="0"/>
              <a:t>conical </a:t>
            </a:r>
            <a:r>
              <a:rPr lang="en-US" sz="2000" dirty="0" smtClean="0"/>
              <a:t>coupling between the K-pins and the end-ring </a:t>
            </a:r>
            <a:r>
              <a:rPr lang="en-US" sz="2000" dirty="0" smtClean="0"/>
              <a:t>chamfer holes</a:t>
            </a:r>
            <a:endParaRPr lang="en-US" sz="2000" dirty="0" smtClean="0"/>
          </a:p>
          <a:p>
            <a:r>
              <a:rPr lang="en-US" sz="2400" dirty="0" smtClean="0"/>
              <a:t>When the partial (2 mm) insertion is done, the two </a:t>
            </a:r>
            <a:r>
              <a:rPr lang="en-US" sz="2400" dirty="0" smtClean="0"/>
              <a:t>arms rigid support is still safely lowered (3 mm), </a:t>
            </a:r>
            <a:r>
              <a:rPr lang="en-US" sz="2400" dirty="0" smtClean="0"/>
              <a:t>the pincers are completely opened and removed, the cart is retracted.</a:t>
            </a:r>
          </a:p>
          <a:p>
            <a:r>
              <a:rPr lang="en-US" sz="2400" dirty="0" smtClean="0"/>
              <a:t>Manually the ladder is guided </a:t>
            </a:r>
            <a:r>
              <a:rPr lang="en-US" sz="2400" dirty="0" smtClean="0"/>
              <a:t>down to </a:t>
            </a:r>
            <a:r>
              <a:rPr lang="en-US" sz="2400" dirty="0" smtClean="0"/>
              <a:t>its final position and finally the K-pins are fixed by screws to the end ring.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4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Tight Collaboration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3657600"/>
          </a:xfrm>
        </p:spPr>
        <p:txBody>
          <a:bodyPr/>
          <a:lstStyle/>
          <a:p>
            <a:r>
              <a:rPr lang="en-US" sz="2400" dirty="0" smtClean="0"/>
              <a:t>To </a:t>
            </a:r>
            <a:r>
              <a:rPr lang="en-US" sz="2400" dirty="0" smtClean="0"/>
              <a:t>develop the design of this possible mounting solution it’s crucial </a:t>
            </a:r>
            <a:r>
              <a:rPr lang="en-US" sz="2400" dirty="0" smtClean="0"/>
              <a:t>a </a:t>
            </a:r>
            <a:r>
              <a:rPr lang="en-US" sz="2400" dirty="0" smtClean="0"/>
              <a:t>close collaboration/interaction with the experts of the other sites (HEPHY, KEK).</a:t>
            </a:r>
          </a:p>
          <a:p>
            <a:r>
              <a:rPr lang="en-US" sz="2400" dirty="0" smtClean="0"/>
              <a:t>Our plan foresees the design of the whole system to be presented at the next June B2GM, with the realization of </a:t>
            </a:r>
            <a:r>
              <a:rPr lang="en-US" sz="2400" dirty="0" smtClean="0"/>
              <a:t>some prototypes </a:t>
            </a:r>
            <a:r>
              <a:rPr lang="en-US" sz="2400" dirty="0" smtClean="0"/>
              <a:t>of the most critical components (two arm rigid support, pincers, …).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9DDD54-6669-6044-8ADB-9B450C1022CA}" type="slidenum">
              <a:rPr lang="en-US" smtClean="0"/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579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130271</TotalTime>
  <Words>1086</Words>
  <Application>Microsoft Office PowerPoint</Application>
  <PresentationFormat>Lettera USA (21,6x27,9 cm)</PresentationFormat>
  <Paragraphs>149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Blank Presentation</vt:lpstr>
      <vt:lpstr>Presentazione standard di PowerPoint</vt:lpstr>
      <vt:lpstr>Ladder Mount: existing solution by KEK</vt:lpstr>
      <vt:lpstr>How Ladders are Mounted</vt:lpstr>
      <vt:lpstr>Some considerations …</vt:lpstr>
      <vt:lpstr>Conceptual Top mounting procedure</vt:lpstr>
      <vt:lpstr>Phase 1.</vt:lpstr>
      <vt:lpstr>Phase 2.</vt:lpstr>
      <vt:lpstr>Phase 3.</vt:lpstr>
      <vt:lpstr>Tight Collaboration</vt:lpstr>
      <vt:lpstr>Mechanical/thermal test</vt:lpstr>
      <vt:lpstr>Thermal Environment test facilities</vt:lpstr>
      <vt:lpstr>Structural test Lab </vt:lpstr>
      <vt:lpstr>Fw / Bw sub-assembly Test</vt:lpstr>
      <vt:lpstr>Ladder Tests</vt:lpstr>
      <vt:lpstr>Ladder Vibrational Test</vt:lpstr>
      <vt:lpstr>Deformation test</vt:lpstr>
      <vt:lpstr>Intensive thermal cycling</vt:lpstr>
      <vt:lpstr>Conclusion and test plans</vt:lpstr>
    </vt:vector>
  </TitlesOfParts>
  <Company>INFN &amp; Universita' di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giuliana rizzo</dc:creator>
  <cp:lastModifiedBy>Filippo Bosi</cp:lastModifiedBy>
  <cp:revision>2653</cp:revision>
  <cp:lastPrinted>2014-09-11T09:07:02Z</cp:lastPrinted>
  <dcterms:created xsi:type="dcterms:W3CDTF">2000-02-14T09:03:40Z</dcterms:created>
  <dcterms:modified xsi:type="dcterms:W3CDTF">2015-01-22T10:25:36Z</dcterms:modified>
</cp:coreProperties>
</file>