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794500" cy="99187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0A7"/>
    <a:srgbClr val="FEBD00"/>
    <a:srgbClr val="FEC617"/>
    <a:srgbClr val="FFCC00"/>
    <a:srgbClr val="0061A0"/>
    <a:srgbClr val="FFCC66"/>
    <a:srgbClr val="014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3" autoAdjust="0"/>
  </p:normalViewPr>
  <p:slideViewPr>
    <p:cSldViewPr>
      <p:cViewPr varScale="1">
        <p:scale>
          <a:sx n="149" d="100"/>
          <a:sy n="149" d="100"/>
        </p:scale>
        <p:origin x="147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0883"/>
            <a:ext cx="5436208" cy="44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fld id="{B722CF67-4603-444D-8763-14C5A58511C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34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CF67-4603-444D-8763-14C5A58511CD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18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SVD meeting</a:t>
            </a:r>
            <a:endParaRPr lang="de-AT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  <a:prstGeom prst="rect">
            <a:avLst/>
          </a:prstGeo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pic>
        <p:nvPicPr>
          <p:cNvPr id="7" name="Picture 10" descr="hephy_svd_banner2011_en_vecto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971E-B2F2-4949-99B8-CF299ECFDC4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E557-29F1-4264-B462-3F8D207117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752E-CC6F-4124-AE2E-5DD91DD2A8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8186-3D00-442E-AF80-7408F228181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CB28-EEC8-4D5B-A104-E1C49F26DB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B61-0960-422C-951C-65DF04B7517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7696-E179-4DCD-B749-DC1761AA988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D0DE-28B3-4C4D-B582-8281209613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23B3-523A-4970-92F2-F4435FC6D24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FE77-99C8-4801-8AA4-C02B5D1641F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Textmasterformate durch Klicken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 sz="180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1A0"/>
                </a:solidFill>
                <a:cs typeface="+mn-cs"/>
              </a:defRPr>
            </a:lvl1pPr>
          </a:lstStyle>
          <a:p>
            <a:pPr>
              <a:defRPr/>
            </a:pPr>
            <a:fld id="{E443E625-3185-4367-B677-79C562BFE43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2015-01-22</a:t>
            </a:r>
            <a:endParaRPr lang="de-AT" dirty="0"/>
          </a:p>
        </p:txBody>
      </p:sp>
      <p:pic>
        <p:nvPicPr>
          <p:cNvPr id="9" name="Picture 10" descr="hephy_svd_banner2011_en_vecto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  <p:sp>
        <p:nvSpPr>
          <p:cNvPr id="10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 smtClean="0"/>
              <a:t>Florian Buchsteiner (HEPHY Vienna)</a:t>
            </a:r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VXD Workshop PRAGUE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4846017"/>
            <a:ext cx="7773988" cy="887239"/>
          </a:xfrm>
        </p:spPr>
        <p:txBody>
          <a:bodyPr/>
          <a:lstStyle/>
          <a:p>
            <a:r>
              <a:rPr lang="en-US" dirty="0" smtClean="0">
                <a:solidFill>
                  <a:srgbClr val="0061A0"/>
                </a:solidFill>
              </a:rPr>
              <a:t>SVD </a:t>
            </a:r>
            <a:r>
              <a:rPr lang="en-US" dirty="0">
                <a:solidFill>
                  <a:srgbClr val="0061A0"/>
                </a:solidFill>
              </a:rPr>
              <a:t>Mechanics </a:t>
            </a:r>
            <a:r>
              <a:rPr lang="en-US" dirty="0" smtClean="0">
                <a:solidFill>
                  <a:srgbClr val="0061A0"/>
                </a:solidFill>
              </a:rPr>
              <a:t>Group </a:t>
            </a:r>
            <a:br>
              <a:rPr lang="en-US" dirty="0" smtClean="0">
                <a:solidFill>
                  <a:srgbClr val="0061A0"/>
                </a:solidFill>
              </a:rPr>
            </a:br>
            <a:r>
              <a:rPr lang="en-US" dirty="0" smtClean="0">
                <a:solidFill>
                  <a:srgbClr val="0061A0"/>
                </a:solidFill>
              </a:rPr>
              <a:t>Organization &amp; Work packages</a:t>
            </a:r>
            <a:endParaRPr lang="en-US" dirty="0">
              <a:solidFill>
                <a:srgbClr val="0061A0"/>
              </a:solidFill>
            </a:endParaRPr>
          </a:p>
        </p:txBody>
      </p:sp>
      <p:pic>
        <p:nvPicPr>
          <p:cNvPr id="1028" name="Picture 4" descr="http://s2.static-footeo.com/uploads/stadevilleneuvois/news/organisation__n684f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980728"/>
            <a:ext cx="44958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2015-01-22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111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Organization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Florian Buchsteiner (HEPHY Vienna)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2015-01-22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t="19681"/>
          <a:stretch/>
        </p:blipFill>
        <p:spPr>
          <a:xfrm>
            <a:off x="35496" y="1772816"/>
            <a:ext cx="8889529" cy="3168352"/>
          </a:xfrm>
          <a:prstGeom prst="rect">
            <a:avLst/>
          </a:prstGeom>
        </p:spPr>
      </p:pic>
      <p:grpSp>
        <p:nvGrpSpPr>
          <p:cNvPr id="14" name="Gruppieren 13"/>
          <p:cNvGrpSpPr/>
          <p:nvPr/>
        </p:nvGrpSpPr>
        <p:grpSpPr>
          <a:xfrm>
            <a:off x="683054" y="4753899"/>
            <a:ext cx="717599" cy="1224136"/>
            <a:chOff x="614042" y="4762646"/>
            <a:chExt cx="717599" cy="1224136"/>
          </a:xfrm>
        </p:grpSpPr>
        <p:sp>
          <p:nvSpPr>
            <p:cNvPr id="9" name="Nach oben gebogener Pfeil 8"/>
            <p:cNvSpPr/>
            <p:nvPr/>
          </p:nvSpPr>
          <p:spPr>
            <a:xfrm rot="5400000">
              <a:off x="360773" y="5015915"/>
              <a:ext cx="1224136" cy="717597"/>
            </a:xfrm>
            <a:prstGeom prst="bentUpArrow">
              <a:avLst>
                <a:gd name="adj1" fmla="val 7369"/>
                <a:gd name="adj2" fmla="val 4694"/>
                <a:gd name="adj3" fmla="val 17467"/>
              </a:avLst>
            </a:prstGeom>
            <a:solidFill>
              <a:srgbClr val="F7E0A7"/>
            </a:solidFill>
            <a:ln>
              <a:solidFill>
                <a:srgbClr val="FE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EC617"/>
                  </a:solidFill>
                </a:ln>
                <a:noFill/>
              </a:endParaRPr>
            </a:p>
          </p:txBody>
        </p:sp>
        <p:sp>
          <p:nvSpPr>
            <p:cNvPr id="10" name="Pfeil nach rechts 9"/>
            <p:cNvSpPr/>
            <p:nvPr/>
          </p:nvSpPr>
          <p:spPr>
            <a:xfrm>
              <a:off x="614043" y="5373216"/>
              <a:ext cx="717598" cy="72008"/>
            </a:xfrm>
            <a:prstGeom prst="rightArrow">
              <a:avLst>
                <a:gd name="adj1" fmla="val 63226"/>
                <a:gd name="adj2" fmla="val 182276"/>
              </a:avLst>
            </a:prstGeom>
            <a:solidFill>
              <a:srgbClr val="F7E0A7"/>
            </a:solidFill>
            <a:ln>
              <a:solidFill>
                <a:srgbClr val="FE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EC617"/>
                  </a:solidFill>
                </a:ln>
                <a:noFill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628227" y="5301208"/>
              <a:ext cx="27763" cy="144016"/>
            </a:xfrm>
            <a:prstGeom prst="rect">
              <a:avLst/>
            </a:prstGeom>
            <a:solidFill>
              <a:srgbClr val="F7E0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1452411" y="5231955"/>
            <a:ext cx="2613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Deputy: Markus Friedl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449656" y="5777746"/>
            <a:ext cx="2613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Advisor: Filippo </a:t>
            </a:r>
            <a:r>
              <a:rPr lang="en-US" dirty="0" err="1" smtClean="0"/>
              <a:t>Bosi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111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packages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0625" y="1556792"/>
            <a:ext cx="8784976" cy="4752975"/>
          </a:xfrm>
        </p:spPr>
        <p:txBody>
          <a:bodyPr/>
          <a:lstStyle/>
          <a:p>
            <a:r>
              <a:rPr lang="en-GB" sz="2000" dirty="0" smtClean="0"/>
              <a:t>SVD design </a:t>
            </a:r>
            <a:r>
              <a:rPr lang="en-GB" sz="1200" dirty="0" smtClean="0"/>
              <a:t>(Florian)</a:t>
            </a:r>
          </a:p>
          <a:p>
            <a:r>
              <a:rPr lang="en-GB" sz="2000" dirty="0" smtClean="0"/>
              <a:t>Mechanics components </a:t>
            </a:r>
            <a:endParaRPr lang="en-GB" sz="1200" dirty="0" smtClean="0"/>
          </a:p>
          <a:p>
            <a:pPr lvl="1"/>
            <a:r>
              <a:rPr lang="en-GB" sz="1800" dirty="0" smtClean="0"/>
              <a:t>Cones, end flange, outer shell </a:t>
            </a:r>
            <a:r>
              <a:rPr lang="en-GB" sz="1200" dirty="0" smtClean="0"/>
              <a:t>(</a:t>
            </a:r>
            <a:r>
              <a:rPr lang="en-GB" sz="1200" dirty="0" err="1" smtClean="0"/>
              <a:t>Shuji</a:t>
            </a:r>
            <a:r>
              <a:rPr lang="en-GB" sz="1200" dirty="0" smtClean="0"/>
              <a:t>)</a:t>
            </a:r>
          </a:p>
          <a:p>
            <a:pPr lvl="1"/>
            <a:r>
              <a:rPr lang="en-GB" sz="1800" dirty="0" smtClean="0"/>
              <a:t>End rings + cooling pipes </a:t>
            </a:r>
            <a:r>
              <a:rPr lang="en-GB" sz="1200" dirty="0" smtClean="0"/>
              <a:t>(Karsten, Toru)</a:t>
            </a:r>
          </a:p>
          <a:p>
            <a:pPr lvl="1"/>
            <a:r>
              <a:rPr lang="en-GB" sz="1800" dirty="0" smtClean="0"/>
              <a:t>Components for the ladders </a:t>
            </a:r>
            <a:r>
              <a:rPr lang="en-GB" sz="1200" dirty="0" smtClean="0"/>
              <a:t>(Koji, Florian</a:t>
            </a:r>
            <a:r>
              <a:rPr lang="en-GB" sz="1200" dirty="0"/>
              <a:t>)</a:t>
            </a:r>
          </a:p>
          <a:p>
            <a:r>
              <a:rPr lang="en-GB" sz="2000" dirty="0" smtClean="0"/>
              <a:t>Cooling:</a:t>
            </a:r>
          </a:p>
          <a:p>
            <a:pPr lvl="1"/>
            <a:r>
              <a:rPr lang="en-GB" sz="1800" dirty="0" smtClean="0"/>
              <a:t>Inside end flange </a:t>
            </a:r>
            <a:r>
              <a:rPr lang="en-GB" sz="1200" dirty="0">
                <a:ea typeface="+mn-ea"/>
                <a:cs typeface="+mn-cs"/>
              </a:rPr>
              <a:t>(Florian)</a:t>
            </a:r>
          </a:p>
          <a:p>
            <a:pPr lvl="1"/>
            <a:r>
              <a:rPr lang="en-GB" sz="1800" dirty="0" smtClean="0"/>
              <a:t>Outside end flange </a:t>
            </a:r>
            <a:r>
              <a:rPr lang="en-GB" sz="1200" dirty="0" smtClean="0">
                <a:ea typeface="+mn-ea"/>
                <a:cs typeface="+mn-cs"/>
              </a:rPr>
              <a:t>(Tscharlie&amp;Florian</a:t>
            </a:r>
            <a:r>
              <a:rPr lang="en-GB" sz="1200" dirty="0">
                <a:ea typeface="+mn-ea"/>
                <a:cs typeface="+mn-cs"/>
              </a:rPr>
              <a:t>)</a:t>
            </a:r>
          </a:p>
          <a:p>
            <a:r>
              <a:rPr lang="en-GB" sz="2000" dirty="0"/>
              <a:t>KEK infrastructure </a:t>
            </a:r>
            <a:r>
              <a:rPr lang="en-GB" sz="1200" dirty="0"/>
              <a:t>(Shuji, Toru, Katsuro)</a:t>
            </a:r>
          </a:p>
          <a:p>
            <a:r>
              <a:rPr lang="en-GB" sz="2000" dirty="0" smtClean="0"/>
              <a:t>Ladder mount table</a:t>
            </a:r>
          </a:p>
          <a:p>
            <a:pPr lvl="1"/>
            <a:r>
              <a:rPr lang="en-GB" sz="1800" dirty="0" smtClean="0"/>
              <a:t>Assembly from top </a:t>
            </a:r>
            <a:r>
              <a:rPr lang="en-GB" sz="1200" dirty="0">
                <a:ea typeface="+mn-ea"/>
                <a:cs typeface="+mn-cs"/>
              </a:rPr>
              <a:t>(Filippo&amp;Stefano)</a:t>
            </a:r>
          </a:p>
          <a:p>
            <a:pPr lvl="1"/>
            <a:r>
              <a:rPr lang="en-GB" sz="1800" dirty="0" smtClean="0"/>
              <a:t>Assembly from side </a:t>
            </a:r>
            <a:r>
              <a:rPr lang="en-GB" sz="1200" dirty="0">
                <a:ea typeface="+mn-ea"/>
                <a:cs typeface="+mn-cs"/>
              </a:rPr>
              <a:t>(</a:t>
            </a:r>
            <a:r>
              <a:rPr lang="en-GB" sz="1200" dirty="0" err="1">
                <a:ea typeface="+mn-ea"/>
                <a:cs typeface="+mn-cs"/>
              </a:rPr>
              <a:t>Toru&amp;Sato</a:t>
            </a:r>
            <a:r>
              <a:rPr lang="en-GB" sz="1200" dirty="0" smtClean="0">
                <a:ea typeface="+mn-ea"/>
                <a:cs typeface="+mn-cs"/>
              </a:rPr>
              <a:t>)</a:t>
            </a:r>
          </a:p>
          <a:p>
            <a:r>
              <a:rPr lang="en-GB" sz="2000" dirty="0"/>
              <a:t>End ring </a:t>
            </a:r>
            <a:r>
              <a:rPr lang="en-GB" sz="2000" dirty="0" smtClean="0"/>
              <a:t>assembly on the support cones </a:t>
            </a:r>
            <a:r>
              <a:rPr lang="en-GB" sz="1200" dirty="0"/>
              <a:t>(</a:t>
            </a:r>
            <a:r>
              <a:rPr lang="en-GB" sz="1200" dirty="0" err="1"/>
              <a:t>Karsten</a:t>
            </a:r>
            <a:r>
              <a:rPr lang="en-GB" sz="1200" dirty="0"/>
              <a:t>/DESY, </a:t>
            </a:r>
            <a:r>
              <a:rPr lang="en-GB" sz="1200" dirty="0" smtClean="0"/>
              <a:t>Toru</a:t>
            </a:r>
            <a:r>
              <a:rPr lang="en-GB" sz="1200" dirty="0" smtClean="0"/>
              <a:t>/KEK</a:t>
            </a:r>
            <a:r>
              <a:rPr lang="en-GB" sz="1200" dirty="0"/>
              <a:t>)</a:t>
            </a:r>
          </a:p>
          <a:p>
            <a:r>
              <a:rPr lang="en-GB" sz="2000" dirty="0" smtClean="0"/>
              <a:t>SVD half structure management </a:t>
            </a:r>
            <a:r>
              <a:rPr lang="en-GB" sz="1200" dirty="0"/>
              <a:t>(</a:t>
            </a:r>
            <a:r>
              <a:rPr lang="en-GB" sz="1200" dirty="0" err="1"/>
              <a:t>Shuji</a:t>
            </a:r>
            <a:r>
              <a:rPr lang="en-GB" sz="1200" dirty="0"/>
              <a:t>, Toru)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Florian Buchsteiner (HEPHY Vienna)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2015-01-22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24944"/>
            <a:ext cx="3580445" cy="266071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20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CA7B79AA-8783-48C1-BA98-027C6E748CF6}" vid="{A03B0B1F-1ADF-44BA-9126-5E6EF6E6A7DD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132</Words>
  <Application>Microsoft Office PowerPoint</Application>
  <PresentationFormat>Bildschirmpräsentation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blank</vt:lpstr>
      <vt:lpstr>SVD Mechanics Group  Organization &amp; Work packages</vt:lpstr>
      <vt:lpstr>SVD Organization</vt:lpstr>
      <vt:lpstr>Work packages</vt:lpstr>
    </vt:vector>
  </TitlesOfParts>
  <Company>Österreichische Akademie der Wissenschaften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Buchsteiner</dc:creator>
  <cp:lastModifiedBy>Florian Buchsteiner</cp:lastModifiedBy>
  <cp:revision>17</cp:revision>
  <cp:lastPrinted>2012-02-05T20:44:11Z</cp:lastPrinted>
  <dcterms:created xsi:type="dcterms:W3CDTF">2015-01-15T14:02:53Z</dcterms:created>
  <dcterms:modified xsi:type="dcterms:W3CDTF">2015-01-22T10:47:33Z</dcterms:modified>
</cp:coreProperties>
</file>