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59" r:id="rId3"/>
    <p:sldId id="395" r:id="rId4"/>
    <p:sldId id="391" r:id="rId5"/>
    <p:sldId id="397" r:id="rId6"/>
    <p:sldId id="400" r:id="rId7"/>
    <p:sldId id="401" r:id="rId8"/>
    <p:sldId id="398" r:id="rId9"/>
    <p:sldId id="399" r:id="rId10"/>
    <p:sldId id="392" r:id="rId11"/>
    <p:sldId id="394" r:id="rId12"/>
    <p:sldId id="393" r:id="rId13"/>
    <p:sldId id="396" r:id="rId14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62" d="100"/>
          <a:sy n="62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0EBAD-F642-416F-8C40-3F06D9D6295E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</dgm:pt>
    <dgm:pt modelId="{450D5A9C-FBE8-4C6F-BF98-1D06B4412F1A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chemeClr val="tx1"/>
              </a:solidFill>
            </a:rPr>
            <a:t>Jan. 9, 2015</a:t>
          </a:r>
          <a:br>
            <a:rPr kumimoji="1" lang="en-US" altLang="ja-JP" dirty="0" smtClean="0">
              <a:solidFill>
                <a:schemeClr val="tx1"/>
              </a:solidFill>
            </a:rPr>
          </a:br>
          <a:r>
            <a:rPr kumimoji="1" lang="en-US" altLang="ja-JP" dirty="0" smtClean="0"/>
            <a:t>Cabinet Decision of JFY2014 supplemental budget</a:t>
          </a:r>
          <a:endParaRPr kumimoji="1" lang="ja-JP" altLang="en-US" dirty="0"/>
        </a:p>
      </dgm:t>
    </dgm:pt>
    <dgm:pt modelId="{86F5DC19-AB3D-44F1-97EC-71420CB9CE95}" type="parTrans" cxnId="{944161A5-DA1D-4137-87C3-06B743490F5D}">
      <dgm:prSet/>
      <dgm:spPr/>
      <dgm:t>
        <a:bodyPr/>
        <a:lstStyle/>
        <a:p>
          <a:endParaRPr kumimoji="1" lang="ja-JP" altLang="en-US"/>
        </a:p>
      </dgm:t>
    </dgm:pt>
    <dgm:pt modelId="{598385F2-6D20-4785-8BAC-A71E7F0E9A43}" type="sibTrans" cxnId="{944161A5-DA1D-4137-87C3-06B743490F5D}">
      <dgm:prSet/>
      <dgm:spPr/>
      <dgm:t>
        <a:bodyPr/>
        <a:lstStyle/>
        <a:p>
          <a:endParaRPr kumimoji="1" lang="ja-JP" altLang="en-US"/>
        </a:p>
      </dgm:t>
    </dgm:pt>
    <dgm:pt modelId="{AEB2A966-7DB0-4C51-B31B-BE46DD158D0B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chemeClr val="tx1"/>
              </a:solidFill>
            </a:rPr>
            <a:t>Apr. 10, 2015</a:t>
          </a:r>
        </a:p>
        <a:p>
          <a:r>
            <a:rPr kumimoji="1" lang="en-US" altLang="ja-JP" dirty="0" smtClean="0"/>
            <a:t>Congressional Approval</a:t>
          </a:r>
        </a:p>
      </dgm:t>
    </dgm:pt>
    <dgm:pt modelId="{EE08778C-F057-41D2-BA28-02CE624375D9}" type="parTrans" cxnId="{98CB6637-DA83-41BC-A906-C3915E51C8C5}">
      <dgm:prSet/>
      <dgm:spPr/>
      <dgm:t>
        <a:bodyPr/>
        <a:lstStyle/>
        <a:p>
          <a:endParaRPr kumimoji="1" lang="ja-JP" altLang="en-US"/>
        </a:p>
      </dgm:t>
    </dgm:pt>
    <dgm:pt modelId="{CA885165-76FB-4B20-8802-53B50B6CB62B}" type="sibTrans" cxnId="{98CB6637-DA83-41BC-A906-C3915E51C8C5}">
      <dgm:prSet/>
      <dgm:spPr/>
      <dgm:t>
        <a:bodyPr/>
        <a:lstStyle/>
        <a:p>
          <a:endParaRPr kumimoji="1" lang="ja-JP" altLang="en-US"/>
        </a:p>
      </dgm:t>
    </dgm:pt>
    <dgm:pt modelId="{9515EBCB-DD0E-43E4-BBBB-FF78BC69EAFD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chemeClr val="tx1"/>
              </a:solidFill>
            </a:rPr>
            <a:t>Jan. 14, 2015*</a:t>
          </a:r>
        </a:p>
        <a:p>
          <a:r>
            <a:rPr kumimoji="1" lang="en-US" altLang="ja-JP" dirty="0" smtClean="0"/>
            <a:t>Cabinet Decision of JFY2015 budget</a:t>
          </a:r>
        </a:p>
      </dgm:t>
    </dgm:pt>
    <dgm:pt modelId="{5713E91F-8F9D-4D83-BCD0-EC74D25D65D3}" type="parTrans" cxnId="{DFC721FB-F4BF-4E59-8957-C43A8EF08509}">
      <dgm:prSet/>
      <dgm:spPr/>
      <dgm:t>
        <a:bodyPr/>
        <a:lstStyle/>
        <a:p>
          <a:endParaRPr kumimoji="1" lang="ja-JP" altLang="en-US"/>
        </a:p>
      </dgm:t>
    </dgm:pt>
    <dgm:pt modelId="{6FEDBCB8-099A-4F2B-A7C7-CAE6D7E7663F}" type="sibTrans" cxnId="{DFC721FB-F4BF-4E59-8957-C43A8EF08509}">
      <dgm:prSet/>
      <dgm:spPr/>
      <dgm:t>
        <a:bodyPr/>
        <a:lstStyle/>
        <a:p>
          <a:endParaRPr kumimoji="1" lang="ja-JP" altLang="en-US"/>
        </a:p>
      </dgm:t>
    </dgm:pt>
    <dgm:pt modelId="{773324A8-E6D4-4C45-8EEF-F157D6EE8F64}">
      <dgm:prSet phldrT="[テキスト]"/>
      <dgm:spPr/>
      <dgm:t>
        <a:bodyPr/>
        <a:lstStyle/>
        <a:p>
          <a:endParaRPr kumimoji="1" lang="en-US" altLang="ja-JP" dirty="0" smtClean="0"/>
        </a:p>
      </dgm:t>
    </dgm:pt>
    <dgm:pt modelId="{8C482D25-4A0A-4107-8621-E741EB73731B}" type="parTrans" cxnId="{4E733A1D-47D0-42FE-824D-ABC3C650A3B9}">
      <dgm:prSet/>
      <dgm:spPr/>
      <dgm:t>
        <a:bodyPr/>
        <a:lstStyle/>
        <a:p>
          <a:endParaRPr kumimoji="1" lang="ja-JP" altLang="en-US"/>
        </a:p>
      </dgm:t>
    </dgm:pt>
    <dgm:pt modelId="{0EEBCE07-EC6E-462C-812F-BB28615AFC60}" type="sibTrans" cxnId="{4E733A1D-47D0-42FE-824D-ABC3C650A3B9}">
      <dgm:prSet/>
      <dgm:spPr/>
      <dgm:t>
        <a:bodyPr/>
        <a:lstStyle/>
        <a:p>
          <a:endParaRPr kumimoji="1" lang="ja-JP" altLang="en-US"/>
        </a:p>
      </dgm:t>
    </dgm:pt>
    <dgm:pt modelId="{3EF75176-5356-4807-A78B-AC4F4D4820C9}">
      <dgm:prSet phldrT="[テキスト]"/>
      <dgm:spPr/>
      <dgm:t>
        <a:bodyPr/>
        <a:lstStyle/>
        <a:p>
          <a:endParaRPr kumimoji="1" lang="en-US" altLang="ja-JP" dirty="0" smtClean="0"/>
        </a:p>
      </dgm:t>
    </dgm:pt>
    <dgm:pt modelId="{15BB10EF-8782-4F14-AC13-625B752D8E6B}" type="parTrans" cxnId="{0EDA521F-D958-4360-9DC7-EADCB7861530}">
      <dgm:prSet/>
      <dgm:spPr/>
      <dgm:t>
        <a:bodyPr/>
        <a:lstStyle/>
        <a:p>
          <a:endParaRPr kumimoji="1" lang="ja-JP" altLang="en-US"/>
        </a:p>
      </dgm:t>
    </dgm:pt>
    <dgm:pt modelId="{7A0E76F2-77C9-4D3C-8DF8-1BE2D5A1931A}" type="sibTrans" cxnId="{0EDA521F-D958-4360-9DC7-EADCB7861530}">
      <dgm:prSet/>
      <dgm:spPr/>
      <dgm:t>
        <a:bodyPr/>
        <a:lstStyle/>
        <a:p>
          <a:endParaRPr kumimoji="1" lang="ja-JP" altLang="en-US"/>
        </a:p>
      </dgm:t>
    </dgm:pt>
    <dgm:pt modelId="{07A5D543-4C90-4E47-83F2-80947FA8730B}" type="pres">
      <dgm:prSet presAssocID="{F7F0EBAD-F642-416F-8C40-3F06D9D6295E}" presName="Name0" presStyleCnt="0">
        <dgm:presLayoutVars>
          <dgm:dir/>
          <dgm:animLvl val="lvl"/>
          <dgm:resizeHandles val="exact"/>
        </dgm:presLayoutVars>
      </dgm:prSet>
      <dgm:spPr/>
    </dgm:pt>
    <dgm:pt modelId="{C8522082-BDCB-4BC2-BFEA-6EB6B55EA52D}" type="pres">
      <dgm:prSet presAssocID="{450D5A9C-FBE8-4C6F-BF98-1D06B4412F1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30664AE-82E9-4068-96FD-3F1FEF7CA89E}" type="pres">
      <dgm:prSet presAssocID="{598385F2-6D20-4785-8BAC-A71E7F0E9A43}" presName="parTxOnlySpace" presStyleCnt="0"/>
      <dgm:spPr/>
    </dgm:pt>
    <dgm:pt modelId="{E7C3A2D1-8DC5-4B8B-8889-69D548E5B258}" type="pres">
      <dgm:prSet presAssocID="{9515EBCB-DD0E-43E4-BBBB-FF78BC69EAF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6E91E8-CEBD-4922-89AF-EAD3C8704DD3}" type="pres">
      <dgm:prSet presAssocID="{6FEDBCB8-099A-4F2B-A7C7-CAE6D7E7663F}" presName="parTxOnlySpace" presStyleCnt="0"/>
      <dgm:spPr/>
    </dgm:pt>
    <dgm:pt modelId="{648F9A40-C66D-4935-8E00-9A38949EF892}" type="pres">
      <dgm:prSet presAssocID="{3EF75176-5356-4807-A78B-AC4F4D4820C9}" presName="parTxOnly" presStyleLbl="node1" presStyleIdx="2" presStyleCnt="5" custScaleX="37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D9C3647-2656-4DC5-B571-A6FEDB338E08}" type="pres">
      <dgm:prSet presAssocID="{7A0E76F2-77C9-4D3C-8DF8-1BE2D5A1931A}" presName="parTxOnlySpace" presStyleCnt="0"/>
      <dgm:spPr/>
    </dgm:pt>
    <dgm:pt modelId="{5A0EA9A8-C021-4834-93B4-00D2BB49E7A6}" type="pres">
      <dgm:prSet presAssocID="{773324A8-E6D4-4C45-8EEF-F157D6EE8F64}" presName="parTxOnly" presStyleLbl="node1" presStyleIdx="3" presStyleCnt="5" custScaleX="35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F3631AA-3652-405E-9AD4-5922B4D723A5}" type="pres">
      <dgm:prSet presAssocID="{0EEBCE07-EC6E-462C-812F-BB28615AFC60}" presName="parTxOnlySpace" presStyleCnt="0"/>
      <dgm:spPr/>
    </dgm:pt>
    <dgm:pt modelId="{15B8B598-8F70-4BE7-A092-34C1C3F1EDE0}" type="pres">
      <dgm:prSet presAssocID="{AEB2A966-7DB0-4C51-B31B-BE46DD158D0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44161A5-DA1D-4137-87C3-06B743490F5D}" srcId="{F7F0EBAD-F642-416F-8C40-3F06D9D6295E}" destId="{450D5A9C-FBE8-4C6F-BF98-1D06B4412F1A}" srcOrd="0" destOrd="0" parTransId="{86F5DC19-AB3D-44F1-97EC-71420CB9CE95}" sibTransId="{598385F2-6D20-4785-8BAC-A71E7F0E9A43}"/>
    <dgm:cxn modelId="{F47955B3-8251-458E-B2D1-624977533325}" type="presOf" srcId="{773324A8-E6D4-4C45-8EEF-F157D6EE8F64}" destId="{5A0EA9A8-C021-4834-93B4-00D2BB49E7A6}" srcOrd="0" destOrd="0" presId="urn:microsoft.com/office/officeart/2005/8/layout/chevron1"/>
    <dgm:cxn modelId="{98CB6637-DA83-41BC-A906-C3915E51C8C5}" srcId="{F7F0EBAD-F642-416F-8C40-3F06D9D6295E}" destId="{AEB2A966-7DB0-4C51-B31B-BE46DD158D0B}" srcOrd="4" destOrd="0" parTransId="{EE08778C-F057-41D2-BA28-02CE624375D9}" sibTransId="{CA885165-76FB-4B20-8802-53B50B6CB62B}"/>
    <dgm:cxn modelId="{34F94259-4EEE-4823-A119-C9166B024E17}" type="presOf" srcId="{AEB2A966-7DB0-4C51-B31B-BE46DD158D0B}" destId="{15B8B598-8F70-4BE7-A092-34C1C3F1EDE0}" srcOrd="0" destOrd="0" presId="urn:microsoft.com/office/officeart/2005/8/layout/chevron1"/>
    <dgm:cxn modelId="{DFC721FB-F4BF-4E59-8957-C43A8EF08509}" srcId="{F7F0EBAD-F642-416F-8C40-3F06D9D6295E}" destId="{9515EBCB-DD0E-43E4-BBBB-FF78BC69EAFD}" srcOrd="1" destOrd="0" parTransId="{5713E91F-8F9D-4D83-BCD0-EC74D25D65D3}" sibTransId="{6FEDBCB8-099A-4F2B-A7C7-CAE6D7E7663F}"/>
    <dgm:cxn modelId="{026DD980-3C24-4CF7-ABB4-9F4680A94BE8}" type="presOf" srcId="{9515EBCB-DD0E-43E4-BBBB-FF78BC69EAFD}" destId="{E7C3A2D1-8DC5-4B8B-8889-69D548E5B258}" srcOrd="0" destOrd="0" presId="urn:microsoft.com/office/officeart/2005/8/layout/chevron1"/>
    <dgm:cxn modelId="{42EC261F-6E14-4984-8A93-5208452814A7}" type="presOf" srcId="{3EF75176-5356-4807-A78B-AC4F4D4820C9}" destId="{648F9A40-C66D-4935-8E00-9A38949EF892}" srcOrd="0" destOrd="0" presId="urn:microsoft.com/office/officeart/2005/8/layout/chevron1"/>
    <dgm:cxn modelId="{0EDA521F-D958-4360-9DC7-EADCB7861530}" srcId="{F7F0EBAD-F642-416F-8C40-3F06D9D6295E}" destId="{3EF75176-5356-4807-A78B-AC4F4D4820C9}" srcOrd="2" destOrd="0" parTransId="{15BB10EF-8782-4F14-AC13-625B752D8E6B}" sibTransId="{7A0E76F2-77C9-4D3C-8DF8-1BE2D5A1931A}"/>
    <dgm:cxn modelId="{A5A1C0D3-7707-4E6B-B2DA-AAE77E231F1E}" type="presOf" srcId="{F7F0EBAD-F642-416F-8C40-3F06D9D6295E}" destId="{07A5D543-4C90-4E47-83F2-80947FA8730B}" srcOrd="0" destOrd="0" presId="urn:microsoft.com/office/officeart/2005/8/layout/chevron1"/>
    <dgm:cxn modelId="{5D81816C-3BF7-4BD8-8D98-3C75143B70DF}" type="presOf" srcId="{450D5A9C-FBE8-4C6F-BF98-1D06B4412F1A}" destId="{C8522082-BDCB-4BC2-BFEA-6EB6B55EA52D}" srcOrd="0" destOrd="0" presId="urn:microsoft.com/office/officeart/2005/8/layout/chevron1"/>
    <dgm:cxn modelId="{4E733A1D-47D0-42FE-824D-ABC3C650A3B9}" srcId="{F7F0EBAD-F642-416F-8C40-3F06D9D6295E}" destId="{773324A8-E6D4-4C45-8EEF-F157D6EE8F64}" srcOrd="3" destOrd="0" parTransId="{8C482D25-4A0A-4107-8621-E741EB73731B}" sibTransId="{0EEBCE07-EC6E-462C-812F-BB28615AFC60}"/>
    <dgm:cxn modelId="{71AF6697-B018-493D-860E-DCF5D2C56F70}" type="presParOf" srcId="{07A5D543-4C90-4E47-83F2-80947FA8730B}" destId="{C8522082-BDCB-4BC2-BFEA-6EB6B55EA52D}" srcOrd="0" destOrd="0" presId="urn:microsoft.com/office/officeart/2005/8/layout/chevron1"/>
    <dgm:cxn modelId="{FB56B865-6D62-4003-803A-EA98C4499921}" type="presParOf" srcId="{07A5D543-4C90-4E47-83F2-80947FA8730B}" destId="{830664AE-82E9-4068-96FD-3F1FEF7CA89E}" srcOrd="1" destOrd="0" presId="urn:microsoft.com/office/officeart/2005/8/layout/chevron1"/>
    <dgm:cxn modelId="{ADD4BBA5-FA90-48CC-AC2B-58F92A03F9FB}" type="presParOf" srcId="{07A5D543-4C90-4E47-83F2-80947FA8730B}" destId="{E7C3A2D1-8DC5-4B8B-8889-69D548E5B258}" srcOrd="2" destOrd="0" presId="urn:microsoft.com/office/officeart/2005/8/layout/chevron1"/>
    <dgm:cxn modelId="{9A04096B-1EAE-45DC-9A66-2817FCB7A546}" type="presParOf" srcId="{07A5D543-4C90-4E47-83F2-80947FA8730B}" destId="{076E91E8-CEBD-4922-89AF-EAD3C8704DD3}" srcOrd="3" destOrd="0" presId="urn:microsoft.com/office/officeart/2005/8/layout/chevron1"/>
    <dgm:cxn modelId="{33592C16-7652-4607-BCDF-12A3F6DEFBC1}" type="presParOf" srcId="{07A5D543-4C90-4E47-83F2-80947FA8730B}" destId="{648F9A40-C66D-4935-8E00-9A38949EF892}" srcOrd="4" destOrd="0" presId="urn:microsoft.com/office/officeart/2005/8/layout/chevron1"/>
    <dgm:cxn modelId="{21EB350B-F0C8-4B0C-98D2-E9C706B5F1D4}" type="presParOf" srcId="{07A5D543-4C90-4E47-83F2-80947FA8730B}" destId="{5D9C3647-2656-4DC5-B571-A6FEDB338E08}" srcOrd="5" destOrd="0" presId="urn:microsoft.com/office/officeart/2005/8/layout/chevron1"/>
    <dgm:cxn modelId="{E6B76D7D-7E21-4136-AC24-D754F71303FD}" type="presParOf" srcId="{07A5D543-4C90-4E47-83F2-80947FA8730B}" destId="{5A0EA9A8-C021-4834-93B4-00D2BB49E7A6}" srcOrd="6" destOrd="0" presId="urn:microsoft.com/office/officeart/2005/8/layout/chevron1"/>
    <dgm:cxn modelId="{1B774744-31EE-4D08-BC7E-44DA20827D44}" type="presParOf" srcId="{07A5D543-4C90-4E47-83F2-80947FA8730B}" destId="{AF3631AA-3652-405E-9AD4-5922B4D723A5}" srcOrd="7" destOrd="0" presId="urn:microsoft.com/office/officeart/2005/8/layout/chevron1"/>
    <dgm:cxn modelId="{9B734FB6-760D-401F-B62E-63251EE66FA3}" type="presParOf" srcId="{07A5D543-4C90-4E47-83F2-80947FA8730B}" destId="{15B8B598-8F70-4BE7-A092-34C1C3F1EDE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F0200-1E40-480C-ACC8-32C4ED77957E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BF375D98-4A06-4F96-BF76-50B8822D5598}">
      <dgm:prSet phldrT="[テキスト]"/>
      <dgm:spPr/>
      <dgm:t>
        <a:bodyPr/>
        <a:lstStyle/>
        <a:p>
          <a:r>
            <a:rPr kumimoji="1" lang="en-US" altLang="ja-JP" dirty="0" smtClean="0"/>
            <a:t>MOF</a:t>
          </a:r>
          <a:endParaRPr kumimoji="1" lang="ja-JP" altLang="en-US" dirty="0"/>
        </a:p>
      </dgm:t>
    </dgm:pt>
    <dgm:pt modelId="{49A3511D-2822-4BCE-A804-8EDC722F4BFB}" type="parTrans" cxnId="{9A3FD61E-D633-43BF-8E74-4A80F070D5EE}">
      <dgm:prSet/>
      <dgm:spPr/>
      <dgm:t>
        <a:bodyPr/>
        <a:lstStyle/>
        <a:p>
          <a:endParaRPr kumimoji="1" lang="ja-JP" altLang="en-US"/>
        </a:p>
      </dgm:t>
    </dgm:pt>
    <dgm:pt modelId="{AF3597C5-4F80-4BFB-B42E-66A7262A4A80}" type="sibTrans" cxnId="{9A3FD61E-D633-43BF-8E74-4A80F070D5EE}">
      <dgm:prSet/>
      <dgm:spPr/>
      <dgm:t>
        <a:bodyPr/>
        <a:lstStyle/>
        <a:p>
          <a:endParaRPr kumimoji="1" lang="ja-JP" altLang="en-US"/>
        </a:p>
      </dgm:t>
    </dgm:pt>
    <dgm:pt modelId="{468BFC73-EC5A-4CBD-9245-9AD3579E49F2}">
      <dgm:prSet phldrT="[テキスト]"/>
      <dgm:spPr/>
      <dgm:t>
        <a:bodyPr/>
        <a:lstStyle/>
        <a:p>
          <a:r>
            <a:rPr kumimoji="1" lang="en-US" altLang="ja-JP" dirty="0" smtClean="0"/>
            <a:t>MEXT</a:t>
          </a:r>
          <a:endParaRPr kumimoji="1" lang="ja-JP" altLang="en-US" dirty="0"/>
        </a:p>
      </dgm:t>
    </dgm:pt>
    <dgm:pt modelId="{4A14BD9F-5830-4D3D-898D-1142D1303327}" type="parTrans" cxnId="{E3D66048-F852-43CC-85D9-441A62B0A5D3}">
      <dgm:prSet/>
      <dgm:spPr/>
      <dgm:t>
        <a:bodyPr/>
        <a:lstStyle/>
        <a:p>
          <a:endParaRPr kumimoji="1" lang="ja-JP" altLang="en-US"/>
        </a:p>
      </dgm:t>
    </dgm:pt>
    <dgm:pt modelId="{761E4855-4C80-493D-B705-4A1EA3DA512D}" type="sibTrans" cxnId="{E3D66048-F852-43CC-85D9-441A62B0A5D3}">
      <dgm:prSet/>
      <dgm:spPr/>
      <dgm:t>
        <a:bodyPr/>
        <a:lstStyle/>
        <a:p>
          <a:endParaRPr kumimoji="1" lang="ja-JP" altLang="en-US"/>
        </a:p>
      </dgm:t>
    </dgm:pt>
    <dgm:pt modelId="{87FF1D3E-9480-47E1-A83F-444ACD85CF11}">
      <dgm:prSet phldrT="[テキスト]"/>
      <dgm:spPr/>
      <dgm:t>
        <a:bodyPr/>
        <a:lstStyle/>
        <a:p>
          <a:r>
            <a:rPr kumimoji="1" lang="en-US" altLang="ja-JP" dirty="0" smtClean="0"/>
            <a:t>KEK</a:t>
          </a:r>
          <a:endParaRPr kumimoji="1" lang="ja-JP" altLang="en-US" dirty="0"/>
        </a:p>
      </dgm:t>
    </dgm:pt>
    <dgm:pt modelId="{F9733DD0-CDE2-410B-A1D4-5DEFFF1D73F1}" type="parTrans" cxnId="{F299F195-C62A-493A-AB93-01CD28CBD9E2}">
      <dgm:prSet/>
      <dgm:spPr/>
      <dgm:t>
        <a:bodyPr/>
        <a:lstStyle/>
        <a:p>
          <a:endParaRPr kumimoji="1" lang="ja-JP" altLang="en-US"/>
        </a:p>
      </dgm:t>
    </dgm:pt>
    <dgm:pt modelId="{E5BDB037-DEEC-49BC-8515-3ABD910B052B}" type="sibTrans" cxnId="{F299F195-C62A-493A-AB93-01CD28CBD9E2}">
      <dgm:prSet/>
      <dgm:spPr/>
      <dgm:t>
        <a:bodyPr/>
        <a:lstStyle/>
        <a:p>
          <a:endParaRPr kumimoji="1" lang="ja-JP" altLang="en-US"/>
        </a:p>
      </dgm:t>
    </dgm:pt>
    <dgm:pt modelId="{5AD49240-6A5F-484D-8385-3990333634DA}">
      <dgm:prSet phldrT="[テキスト]"/>
      <dgm:spPr/>
      <dgm:t>
        <a:bodyPr/>
        <a:lstStyle/>
        <a:p>
          <a:r>
            <a:rPr kumimoji="1" lang="en-US" altLang="ja-JP" dirty="0" smtClean="0"/>
            <a:t>IPNS, Acc. Lab</a:t>
          </a:r>
          <a:endParaRPr kumimoji="1" lang="ja-JP" altLang="en-US" dirty="0"/>
        </a:p>
      </dgm:t>
    </dgm:pt>
    <dgm:pt modelId="{0E6B1050-DA5C-4F53-B73D-E84D839DA097}" type="parTrans" cxnId="{EE9BB730-69E9-4ABB-ACCE-4F0174289521}">
      <dgm:prSet/>
      <dgm:spPr/>
      <dgm:t>
        <a:bodyPr/>
        <a:lstStyle/>
        <a:p>
          <a:endParaRPr kumimoji="1" lang="ja-JP" altLang="en-US"/>
        </a:p>
      </dgm:t>
    </dgm:pt>
    <dgm:pt modelId="{C1A2D2E0-9ABD-4114-B54B-0C2BB1DA3A9B}" type="sibTrans" cxnId="{EE9BB730-69E9-4ABB-ACCE-4F0174289521}">
      <dgm:prSet/>
      <dgm:spPr/>
      <dgm:t>
        <a:bodyPr/>
        <a:lstStyle/>
        <a:p>
          <a:endParaRPr kumimoji="1" lang="ja-JP" altLang="en-US"/>
        </a:p>
      </dgm:t>
    </dgm:pt>
    <dgm:pt modelId="{22A2790D-B378-44FF-99F2-FA44789BA90D}">
      <dgm:prSet phldrT="[テキスト]"/>
      <dgm:spPr/>
      <dgm:t>
        <a:bodyPr/>
        <a:lstStyle/>
        <a:p>
          <a:r>
            <a:rPr kumimoji="1" lang="en-US" altLang="ja-JP" dirty="0" smtClean="0"/>
            <a:t>Belle II, </a:t>
          </a:r>
          <a:r>
            <a:rPr kumimoji="1" lang="en-US" altLang="ja-JP" dirty="0" err="1" smtClean="0"/>
            <a:t>SuperKEKB</a:t>
          </a:r>
          <a:endParaRPr kumimoji="1" lang="ja-JP" altLang="en-US" dirty="0"/>
        </a:p>
      </dgm:t>
    </dgm:pt>
    <dgm:pt modelId="{AD3CB141-E072-481A-B336-D729AF12C389}" type="parTrans" cxnId="{C99BD5F5-045D-4DD7-8BDA-A31D6DB85623}">
      <dgm:prSet/>
      <dgm:spPr/>
      <dgm:t>
        <a:bodyPr/>
        <a:lstStyle/>
        <a:p>
          <a:endParaRPr kumimoji="1" lang="ja-JP" altLang="en-US"/>
        </a:p>
      </dgm:t>
    </dgm:pt>
    <dgm:pt modelId="{E9231823-BF62-4773-AD2A-B53F27B3B8CA}" type="sibTrans" cxnId="{C99BD5F5-045D-4DD7-8BDA-A31D6DB85623}">
      <dgm:prSet/>
      <dgm:spPr/>
      <dgm:t>
        <a:bodyPr/>
        <a:lstStyle/>
        <a:p>
          <a:endParaRPr kumimoji="1" lang="ja-JP" altLang="en-US"/>
        </a:p>
      </dgm:t>
    </dgm:pt>
    <dgm:pt modelId="{1C596795-3D49-4182-8BE9-B390470B5F9F}" type="pres">
      <dgm:prSet presAssocID="{B9BF0200-1E40-480C-ACC8-32C4ED77957E}" presName="compositeShape" presStyleCnt="0">
        <dgm:presLayoutVars>
          <dgm:dir/>
          <dgm:resizeHandles/>
        </dgm:presLayoutVars>
      </dgm:prSet>
      <dgm:spPr/>
    </dgm:pt>
    <dgm:pt modelId="{5DE322C8-9F07-4BB2-89E8-7BD8784E5F17}" type="pres">
      <dgm:prSet presAssocID="{B9BF0200-1E40-480C-ACC8-32C4ED77957E}" presName="pyramid" presStyleLbl="node1" presStyleIdx="0" presStyleCnt="1"/>
      <dgm:spPr/>
    </dgm:pt>
    <dgm:pt modelId="{20A6F143-E60D-44D4-8BC2-3229CBF0F7EA}" type="pres">
      <dgm:prSet presAssocID="{B9BF0200-1E40-480C-ACC8-32C4ED77957E}" presName="theList" presStyleCnt="0"/>
      <dgm:spPr/>
    </dgm:pt>
    <dgm:pt modelId="{B6B9B589-8628-4F27-BEA2-336C5862F5BA}" type="pres">
      <dgm:prSet presAssocID="{BF375D98-4A06-4F96-BF76-50B8822D559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4A1B86D-F344-43C2-BEF1-714B5C878342}" type="pres">
      <dgm:prSet presAssocID="{BF375D98-4A06-4F96-BF76-50B8822D5598}" presName="aSpace" presStyleCnt="0"/>
      <dgm:spPr/>
    </dgm:pt>
    <dgm:pt modelId="{32D9D122-D39E-4DBE-9769-CB77732BFF85}" type="pres">
      <dgm:prSet presAssocID="{468BFC73-EC5A-4CBD-9245-9AD3579E49F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BD77D8-7320-4CC9-B5C0-FA1FDBD9F288}" type="pres">
      <dgm:prSet presAssocID="{468BFC73-EC5A-4CBD-9245-9AD3579E49F2}" presName="aSpace" presStyleCnt="0"/>
      <dgm:spPr/>
    </dgm:pt>
    <dgm:pt modelId="{6605F521-6169-4C0A-82FE-C1F1C2018BE2}" type="pres">
      <dgm:prSet presAssocID="{87FF1D3E-9480-47E1-A83F-444ACD85CF11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EB0A1A9-13F7-4EAE-A4A0-EBCD29BAC1B6}" type="pres">
      <dgm:prSet presAssocID="{87FF1D3E-9480-47E1-A83F-444ACD85CF11}" presName="aSpace" presStyleCnt="0"/>
      <dgm:spPr/>
    </dgm:pt>
    <dgm:pt modelId="{07CEA039-DE5E-4EB3-BF4D-AACA23245AF7}" type="pres">
      <dgm:prSet presAssocID="{5AD49240-6A5F-484D-8385-3990333634DA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E622FE-67F5-42D8-B554-D1CAAD2BECF2}" type="pres">
      <dgm:prSet presAssocID="{5AD49240-6A5F-484D-8385-3990333634DA}" presName="aSpace" presStyleCnt="0"/>
      <dgm:spPr/>
    </dgm:pt>
    <dgm:pt modelId="{9F7E4395-16A5-4E7F-AD77-D4256DD83B41}" type="pres">
      <dgm:prSet presAssocID="{22A2790D-B378-44FF-99F2-FA44789BA90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8569AE-D651-4442-BAB2-99FA38FFB2EC}" type="pres">
      <dgm:prSet presAssocID="{22A2790D-B378-44FF-99F2-FA44789BA90D}" presName="aSpace" presStyleCnt="0"/>
      <dgm:spPr/>
    </dgm:pt>
  </dgm:ptLst>
  <dgm:cxnLst>
    <dgm:cxn modelId="{EF4DB6F8-0D96-4463-A09F-42F859C03F15}" type="presOf" srcId="{B9BF0200-1E40-480C-ACC8-32C4ED77957E}" destId="{1C596795-3D49-4182-8BE9-B390470B5F9F}" srcOrd="0" destOrd="0" presId="urn:microsoft.com/office/officeart/2005/8/layout/pyramid2"/>
    <dgm:cxn modelId="{F299F195-C62A-493A-AB93-01CD28CBD9E2}" srcId="{B9BF0200-1E40-480C-ACC8-32C4ED77957E}" destId="{87FF1D3E-9480-47E1-A83F-444ACD85CF11}" srcOrd="2" destOrd="0" parTransId="{F9733DD0-CDE2-410B-A1D4-5DEFFF1D73F1}" sibTransId="{E5BDB037-DEEC-49BC-8515-3ABD910B052B}"/>
    <dgm:cxn modelId="{CDC45946-ED1E-4C17-976E-E2F190253B05}" type="presOf" srcId="{468BFC73-EC5A-4CBD-9245-9AD3579E49F2}" destId="{32D9D122-D39E-4DBE-9769-CB77732BFF85}" srcOrd="0" destOrd="0" presId="urn:microsoft.com/office/officeart/2005/8/layout/pyramid2"/>
    <dgm:cxn modelId="{BEEE9C2D-8738-47F5-AFEE-E1F68E39A85A}" type="presOf" srcId="{5AD49240-6A5F-484D-8385-3990333634DA}" destId="{07CEA039-DE5E-4EB3-BF4D-AACA23245AF7}" srcOrd="0" destOrd="0" presId="urn:microsoft.com/office/officeart/2005/8/layout/pyramid2"/>
    <dgm:cxn modelId="{EE9BB730-69E9-4ABB-ACCE-4F0174289521}" srcId="{B9BF0200-1E40-480C-ACC8-32C4ED77957E}" destId="{5AD49240-6A5F-484D-8385-3990333634DA}" srcOrd="3" destOrd="0" parTransId="{0E6B1050-DA5C-4F53-B73D-E84D839DA097}" sibTransId="{C1A2D2E0-9ABD-4114-B54B-0C2BB1DA3A9B}"/>
    <dgm:cxn modelId="{DCC724A7-2A1D-4BE1-A94D-D93037FE8A0E}" type="presOf" srcId="{87FF1D3E-9480-47E1-A83F-444ACD85CF11}" destId="{6605F521-6169-4C0A-82FE-C1F1C2018BE2}" srcOrd="0" destOrd="0" presId="urn:microsoft.com/office/officeart/2005/8/layout/pyramid2"/>
    <dgm:cxn modelId="{C99BD5F5-045D-4DD7-8BDA-A31D6DB85623}" srcId="{B9BF0200-1E40-480C-ACC8-32C4ED77957E}" destId="{22A2790D-B378-44FF-99F2-FA44789BA90D}" srcOrd="4" destOrd="0" parTransId="{AD3CB141-E072-481A-B336-D729AF12C389}" sibTransId="{E9231823-BF62-4773-AD2A-B53F27B3B8CA}"/>
    <dgm:cxn modelId="{692E4BC6-CA9E-4AFF-8E88-3D6FFEE35933}" type="presOf" srcId="{22A2790D-B378-44FF-99F2-FA44789BA90D}" destId="{9F7E4395-16A5-4E7F-AD77-D4256DD83B41}" srcOrd="0" destOrd="0" presId="urn:microsoft.com/office/officeart/2005/8/layout/pyramid2"/>
    <dgm:cxn modelId="{E3D66048-F852-43CC-85D9-441A62B0A5D3}" srcId="{B9BF0200-1E40-480C-ACC8-32C4ED77957E}" destId="{468BFC73-EC5A-4CBD-9245-9AD3579E49F2}" srcOrd="1" destOrd="0" parTransId="{4A14BD9F-5830-4D3D-898D-1142D1303327}" sibTransId="{761E4855-4C80-493D-B705-4A1EA3DA512D}"/>
    <dgm:cxn modelId="{9A3FD61E-D633-43BF-8E74-4A80F070D5EE}" srcId="{B9BF0200-1E40-480C-ACC8-32C4ED77957E}" destId="{BF375D98-4A06-4F96-BF76-50B8822D5598}" srcOrd="0" destOrd="0" parTransId="{49A3511D-2822-4BCE-A804-8EDC722F4BFB}" sibTransId="{AF3597C5-4F80-4BFB-B42E-66A7262A4A80}"/>
    <dgm:cxn modelId="{A1F248A1-E3F7-4C9D-B55F-6EDAE6637942}" type="presOf" srcId="{BF375D98-4A06-4F96-BF76-50B8822D5598}" destId="{B6B9B589-8628-4F27-BEA2-336C5862F5BA}" srcOrd="0" destOrd="0" presId="urn:microsoft.com/office/officeart/2005/8/layout/pyramid2"/>
    <dgm:cxn modelId="{4E710B3F-8919-4201-8D87-DC0C9C24AEE9}" type="presParOf" srcId="{1C596795-3D49-4182-8BE9-B390470B5F9F}" destId="{5DE322C8-9F07-4BB2-89E8-7BD8784E5F17}" srcOrd="0" destOrd="0" presId="urn:microsoft.com/office/officeart/2005/8/layout/pyramid2"/>
    <dgm:cxn modelId="{8EDCFF4A-2ED5-4B12-AAB0-07AE844BD646}" type="presParOf" srcId="{1C596795-3D49-4182-8BE9-B390470B5F9F}" destId="{20A6F143-E60D-44D4-8BC2-3229CBF0F7EA}" srcOrd="1" destOrd="0" presId="urn:microsoft.com/office/officeart/2005/8/layout/pyramid2"/>
    <dgm:cxn modelId="{534D49F0-773F-4A81-B986-8143316E2D72}" type="presParOf" srcId="{20A6F143-E60D-44D4-8BC2-3229CBF0F7EA}" destId="{B6B9B589-8628-4F27-BEA2-336C5862F5BA}" srcOrd="0" destOrd="0" presId="urn:microsoft.com/office/officeart/2005/8/layout/pyramid2"/>
    <dgm:cxn modelId="{60D8AF9E-8A8A-4DE5-8C8C-197445ED7B04}" type="presParOf" srcId="{20A6F143-E60D-44D4-8BC2-3229CBF0F7EA}" destId="{44A1B86D-F344-43C2-BEF1-714B5C878342}" srcOrd="1" destOrd="0" presId="urn:microsoft.com/office/officeart/2005/8/layout/pyramid2"/>
    <dgm:cxn modelId="{0B688931-877C-4725-B1A7-EB136CDEFD53}" type="presParOf" srcId="{20A6F143-E60D-44D4-8BC2-3229CBF0F7EA}" destId="{32D9D122-D39E-4DBE-9769-CB77732BFF85}" srcOrd="2" destOrd="0" presId="urn:microsoft.com/office/officeart/2005/8/layout/pyramid2"/>
    <dgm:cxn modelId="{45A74FBE-3CFB-49C0-89E3-216515FBEF43}" type="presParOf" srcId="{20A6F143-E60D-44D4-8BC2-3229CBF0F7EA}" destId="{7ABD77D8-7320-4CC9-B5C0-FA1FDBD9F288}" srcOrd="3" destOrd="0" presId="urn:microsoft.com/office/officeart/2005/8/layout/pyramid2"/>
    <dgm:cxn modelId="{4C4A4CEC-734A-4C70-9B7B-AF7DC6C289D8}" type="presParOf" srcId="{20A6F143-E60D-44D4-8BC2-3229CBF0F7EA}" destId="{6605F521-6169-4C0A-82FE-C1F1C2018BE2}" srcOrd="4" destOrd="0" presId="urn:microsoft.com/office/officeart/2005/8/layout/pyramid2"/>
    <dgm:cxn modelId="{5327C23A-521C-491F-9B35-E880BC3A9F40}" type="presParOf" srcId="{20A6F143-E60D-44D4-8BC2-3229CBF0F7EA}" destId="{DEB0A1A9-13F7-4EAE-A4A0-EBCD29BAC1B6}" srcOrd="5" destOrd="0" presId="urn:microsoft.com/office/officeart/2005/8/layout/pyramid2"/>
    <dgm:cxn modelId="{B8C0BC93-A457-4575-B9EB-484E4FD45F79}" type="presParOf" srcId="{20A6F143-E60D-44D4-8BC2-3229CBF0F7EA}" destId="{07CEA039-DE5E-4EB3-BF4D-AACA23245AF7}" srcOrd="6" destOrd="0" presId="urn:microsoft.com/office/officeart/2005/8/layout/pyramid2"/>
    <dgm:cxn modelId="{5CAA55C6-E7B1-4159-93C9-2C245336F491}" type="presParOf" srcId="{20A6F143-E60D-44D4-8BC2-3229CBF0F7EA}" destId="{D3E622FE-67F5-42D8-B554-D1CAAD2BECF2}" srcOrd="7" destOrd="0" presId="urn:microsoft.com/office/officeart/2005/8/layout/pyramid2"/>
    <dgm:cxn modelId="{ED5F00D3-4914-4965-9836-067B2A149095}" type="presParOf" srcId="{20A6F143-E60D-44D4-8BC2-3229CBF0F7EA}" destId="{9F7E4395-16A5-4E7F-AD77-D4256DD83B41}" srcOrd="8" destOrd="0" presId="urn:microsoft.com/office/officeart/2005/8/layout/pyramid2"/>
    <dgm:cxn modelId="{2673635F-9A80-47AA-8E1C-07D8DAAEACAD}" type="presParOf" srcId="{20A6F143-E60D-44D4-8BC2-3229CBF0F7EA}" destId="{9D8569AE-D651-4442-BAB2-99FA38FFB2E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22082-BDCB-4BC2-BFEA-6EB6B55EA52D}">
      <dsp:nvSpPr>
        <dsp:cNvPr id="0" name=""/>
        <dsp:cNvSpPr/>
      </dsp:nvSpPr>
      <dsp:spPr>
        <a:xfrm>
          <a:off x="1921" y="413627"/>
          <a:ext cx="2612383" cy="1044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chemeClr val="tx1"/>
              </a:solidFill>
            </a:rPr>
            <a:t>Jan. 9, 2015</a:t>
          </a:r>
          <a:br>
            <a:rPr kumimoji="1" lang="en-US" altLang="ja-JP" sz="1400" kern="1200" dirty="0" smtClean="0">
              <a:solidFill>
                <a:schemeClr val="tx1"/>
              </a:solidFill>
            </a:rPr>
          </a:br>
          <a:r>
            <a:rPr kumimoji="1" lang="en-US" altLang="ja-JP" sz="1400" kern="1200" dirty="0" smtClean="0"/>
            <a:t>Cabinet Decision of JFY2014 supplemental budget</a:t>
          </a:r>
          <a:endParaRPr kumimoji="1" lang="ja-JP" altLang="en-US" sz="1400" kern="1200" dirty="0"/>
        </a:p>
      </dsp:txBody>
      <dsp:txXfrm>
        <a:off x="524398" y="413627"/>
        <a:ext cx="1567430" cy="1044953"/>
      </dsp:txXfrm>
    </dsp:sp>
    <dsp:sp modelId="{E7C3A2D1-8DC5-4B8B-8889-69D548E5B258}">
      <dsp:nvSpPr>
        <dsp:cNvPr id="0" name=""/>
        <dsp:cNvSpPr/>
      </dsp:nvSpPr>
      <dsp:spPr>
        <a:xfrm>
          <a:off x="2353066" y="413627"/>
          <a:ext cx="2612383" cy="1044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chemeClr val="tx1"/>
              </a:solidFill>
            </a:rPr>
            <a:t>Jan. 14, 2015*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Cabinet Decision of JFY2015 budget</a:t>
          </a:r>
        </a:p>
      </dsp:txBody>
      <dsp:txXfrm>
        <a:off x="2875543" y="413627"/>
        <a:ext cx="1567430" cy="1044953"/>
      </dsp:txXfrm>
    </dsp:sp>
    <dsp:sp modelId="{648F9A40-C66D-4935-8E00-9A38949EF892}">
      <dsp:nvSpPr>
        <dsp:cNvPr id="0" name=""/>
        <dsp:cNvSpPr/>
      </dsp:nvSpPr>
      <dsp:spPr>
        <a:xfrm>
          <a:off x="4704211" y="413627"/>
          <a:ext cx="981707" cy="1044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400" kern="1200" dirty="0" smtClean="0"/>
        </a:p>
      </dsp:txBody>
      <dsp:txXfrm>
        <a:off x="4704211" y="413627"/>
        <a:ext cx="981707" cy="1044953"/>
      </dsp:txXfrm>
    </dsp:sp>
    <dsp:sp modelId="{5A0EA9A8-C021-4834-93B4-00D2BB49E7A6}">
      <dsp:nvSpPr>
        <dsp:cNvPr id="0" name=""/>
        <dsp:cNvSpPr/>
      </dsp:nvSpPr>
      <dsp:spPr>
        <a:xfrm>
          <a:off x="5424680" y="413627"/>
          <a:ext cx="921700" cy="1044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400" kern="1200" dirty="0" smtClean="0"/>
        </a:p>
      </dsp:txBody>
      <dsp:txXfrm>
        <a:off x="5424680" y="413627"/>
        <a:ext cx="921700" cy="1044953"/>
      </dsp:txXfrm>
    </dsp:sp>
    <dsp:sp modelId="{15B8B598-8F70-4BE7-A092-34C1C3F1EDE0}">
      <dsp:nvSpPr>
        <dsp:cNvPr id="0" name=""/>
        <dsp:cNvSpPr/>
      </dsp:nvSpPr>
      <dsp:spPr>
        <a:xfrm>
          <a:off x="6085143" y="413627"/>
          <a:ext cx="2612383" cy="1044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chemeClr val="tx1"/>
              </a:solidFill>
            </a:rPr>
            <a:t>Apr. 10, 2015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Congressional Approval</a:t>
          </a:r>
        </a:p>
      </dsp:txBody>
      <dsp:txXfrm>
        <a:off x="6607620" y="413627"/>
        <a:ext cx="1567430" cy="1044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322C8-9F07-4BB2-89E8-7BD8784E5F17}">
      <dsp:nvSpPr>
        <dsp:cNvPr id="0" name=""/>
        <dsp:cNvSpPr/>
      </dsp:nvSpPr>
      <dsp:spPr>
        <a:xfrm>
          <a:off x="519418" y="0"/>
          <a:ext cx="2968104" cy="296810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9B589-8628-4F27-BEA2-336C5862F5BA}">
      <dsp:nvSpPr>
        <dsp:cNvPr id="0" name=""/>
        <dsp:cNvSpPr/>
      </dsp:nvSpPr>
      <dsp:spPr>
        <a:xfrm>
          <a:off x="2003470" y="297100"/>
          <a:ext cx="1929267" cy="4220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MOF</a:t>
          </a:r>
          <a:endParaRPr kumimoji="1" lang="ja-JP" altLang="en-US" sz="1700" kern="1200" dirty="0"/>
        </a:p>
      </dsp:txBody>
      <dsp:txXfrm>
        <a:off x="2024072" y="317702"/>
        <a:ext cx="1888063" cy="380823"/>
      </dsp:txXfrm>
    </dsp:sp>
    <dsp:sp modelId="{32D9D122-D39E-4DBE-9769-CB77732BFF85}">
      <dsp:nvSpPr>
        <dsp:cNvPr id="0" name=""/>
        <dsp:cNvSpPr/>
      </dsp:nvSpPr>
      <dsp:spPr>
        <a:xfrm>
          <a:off x="2003470" y="771880"/>
          <a:ext cx="1929267" cy="4220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1758620"/>
              <a:satOff val="-14175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MEXT</a:t>
          </a:r>
          <a:endParaRPr kumimoji="1" lang="ja-JP" altLang="en-US" sz="1700" kern="1200" dirty="0"/>
        </a:p>
      </dsp:txBody>
      <dsp:txXfrm>
        <a:off x="2024072" y="792482"/>
        <a:ext cx="1888063" cy="380823"/>
      </dsp:txXfrm>
    </dsp:sp>
    <dsp:sp modelId="{6605F521-6169-4C0A-82FE-C1F1C2018BE2}">
      <dsp:nvSpPr>
        <dsp:cNvPr id="0" name=""/>
        <dsp:cNvSpPr/>
      </dsp:nvSpPr>
      <dsp:spPr>
        <a:xfrm>
          <a:off x="2003470" y="1246661"/>
          <a:ext cx="1929267" cy="4220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KEK</a:t>
          </a:r>
          <a:endParaRPr kumimoji="1" lang="ja-JP" altLang="en-US" sz="1700" kern="1200" dirty="0"/>
        </a:p>
      </dsp:txBody>
      <dsp:txXfrm>
        <a:off x="2024072" y="1267263"/>
        <a:ext cx="1888063" cy="380823"/>
      </dsp:txXfrm>
    </dsp:sp>
    <dsp:sp modelId="{07CEA039-DE5E-4EB3-BF4D-AACA23245AF7}">
      <dsp:nvSpPr>
        <dsp:cNvPr id="0" name=""/>
        <dsp:cNvSpPr/>
      </dsp:nvSpPr>
      <dsp:spPr>
        <a:xfrm>
          <a:off x="2003470" y="1721442"/>
          <a:ext cx="1929267" cy="4220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5275859"/>
              <a:satOff val="-42524"/>
              <a:lumOff val="1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IPNS, Acc. Lab</a:t>
          </a:r>
          <a:endParaRPr kumimoji="1" lang="ja-JP" altLang="en-US" sz="1700" kern="1200" dirty="0"/>
        </a:p>
      </dsp:txBody>
      <dsp:txXfrm>
        <a:off x="2024072" y="1742044"/>
        <a:ext cx="1888063" cy="380823"/>
      </dsp:txXfrm>
    </dsp:sp>
    <dsp:sp modelId="{9F7E4395-16A5-4E7F-AD77-D4256DD83B41}">
      <dsp:nvSpPr>
        <dsp:cNvPr id="0" name=""/>
        <dsp:cNvSpPr/>
      </dsp:nvSpPr>
      <dsp:spPr>
        <a:xfrm>
          <a:off x="2003470" y="2196223"/>
          <a:ext cx="1929267" cy="4220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Belle II, </a:t>
          </a:r>
          <a:r>
            <a:rPr kumimoji="1" lang="en-US" altLang="ja-JP" sz="1700" kern="1200" dirty="0" err="1" smtClean="0"/>
            <a:t>SuperKEKB</a:t>
          </a:r>
          <a:endParaRPr kumimoji="1" lang="ja-JP" altLang="en-US" sz="1700" kern="1200" dirty="0"/>
        </a:p>
      </dsp:txBody>
      <dsp:txXfrm>
        <a:off x="2024072" y="2216825"/>
        <a:ext cx="1888063" cy="38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7A94-B4FA-4505-9D50-60A5029F0593}" type="datetimeFigureOut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0F5F9-990C-4A29-9B8B-B5CCC44A80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04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C76FB-E392-4161-81A8-8B525D4CBC9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4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5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4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3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32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71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2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2013/11/13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3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 2 段組み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8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CA1-493F-458D-9CEB-CCF0E18603B8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altLang="ja-JP" smtClean="0"/>
              <a:t>2013/11/13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altLang="ja-JP" smtClean="0"/>
              <a:t>B</a:t>
            </a:r>
            <a:r>
              <a:rPr lang="ja-JP" altLang="en-US" smtClean="0"/>
              <a:t>ワークショップ</a:t>
            </a:r>
            <a:r>
              <a:rPr lang="en-US" altLang="ja-JP" smtClean="0"/>
              <a:t>2010</a:t>
            </a:r>
            <a:r>
              <a:rPr lang="ja-JP" altLang="en-US" smtClean="0"/>
              <a:t>熱海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24972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jp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9"/>
            <a:ext cx="9142858" cy="392863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8229600" cy="52689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r>
              <a:rPr kumimoji="0" lang="en-US" altLang="ja-JP" smtClean="0">
                <a:solidFill>
                  <a:prstClr val="black"/>
                </a:solidFill>
              </a:rPr>
              <a:t>2013/11/13</a:t>
            </a:r>
            <a:endParaRPr kumimoji="0" lang="en-US" dirty="0" smtClean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r>
              <a:rPr kumimoji="0" lang="en-US" altLang="ja-JP" smtClean="0">
                <a:solidFill>
                  <a:prstClr val="black"/>
                </a:solidFill>
              </a:rPr>
              <a:t>B</a:t>
            </a:r>
            <a:r>
              <a:rPr kumimoji="0" lang="ja-JP" altLang="en-US" smtClean="0">
                <a:solidFill>
                  <a:prstClr val="black"/>
                </a:solidFill>
              </a:rPr>
              <a:t>ワークショップ</a:t>
            </a:r>
            <a:r>
              <a:rPr kumimoji="0" lang="en-US" altLang="ja-JP" smtClean="0">
                <a:solidFill>
                  <a:prstClr val="black"/>
                </a:solidFill>
              </a:rPr>
              <a:t>2010</a:t>
            </a:r>
            <a:r>
              <a:rPr kumimoji="0" lang="ja-JP" altLang="en-US" smtClean="0">
                <a:solidFill>
                  <a:prstClr val="black"/>
                </a:solidFill>
              </a:rPr>
              <a:t>熱海</a:t>
            </a:r>
            <a:endParaRPr kumimoji="0" lang="en-US" smtClean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kumimoji="0" lang="en-US" smtClean="0">
                <a:solidFill>
                  <a:prstClr val="black"/>
                </a:solidFill>
              </a:rPr>
              <a:pPr algn="r"/>
              <a:t>‹#›</a:t>
            </a:fld>
            <a:endParaRPr kumimoji="0"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3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kumimoji="0" lang="en-US" altLang="ja-JP" smtClean="0"/>
              <a:t>2013/11/13</a:t>
            </a:r>
            <a:endParaRPr kumimoji="0"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kumimoji="0" lang="en-US" altLang="ja-JP" smtClean="0"/>
              <a:t>B</a:t>
            </a:r>
            <a:r>
              <a:rPr kumimoji="0" lang="ja-JP" altLang="en-US" smtClean="0"/>
              <a:t>ワークショップ</a:t>
            </a:r>
            <a:r>
              <a:rPr kumimoji="0" lang="en-US" altLang="ja-JP" smtClean="0"/>
              <a:t>2010</a:t>
            </a:r>
            <a:r>
              <a:rPr kumimoji="0" lang="ja-JP" altLang="en-US" smtClean="0"/>
              <a:t>熱海</a:t>
            </a:r>
            <a:endParaRPr kumimoji="0"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200"/>
            <a:fld id="{03722D57-58D6-9447-A6D5-A97F6C35A8FB}" type="slidenum">
              <a:rPr kumimoji="0" lang="en-US" smtClean="0"/>
              <a:pPr defTabSz="457200"/>
              <a:t>‹#›</a:t>
            </a:fld>
            <a:endParaRPr kumimoji="0"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755576" y="5094577"/>
            <a:ext cx="7931224" cy="1502775"/>
          </a:xfrm>
        </p:spPr>
        <p:txBody>
          <a:bodyPr>
            <a:normAutofit/>
          </a:bodyPr>
          <a:lstStyle/>
          <a:p>
            <a:r>
              <a:rPr lang="en-US" altLang="ja-JP" dirty="0"/>
              <a:t>Yutaka </a:t>
            </a:r>
            <a:r>
              <a:rPr lang="en-US" altLang="ja-JP" dirty="0" smtClean="0"/>
              <a:t>USHIRODA</a:t>
            </a:r>
          </a:p>
          <a:p>
            <a:r>
              <a:rPr lang="en-US" altLang="ja-JP" dirty="0" smtClean="0"/>
              <a:t>Jan. 2015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08986" y="2852936"/>
            <a:ext cx="7577814" cy="1470025"/>
          </a:xfrm>
        </p:spPr>
        <p:txBody>
          <a:bodyPr/>
          <a:lstStyle/>
          <a:p>
            <a:r>
              <a:rPr lang="en-US" dirty="0" smtClean="0"/>
              <a:t>Belle II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Detector Construction Schedule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020272" y="116632"/>
            <a:ext cx="193166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A) Conceivable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1" y="836712"/>
            <a:ext cx="9148795" cy="469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2014/11/9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Detector Construction Schedule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7020272" y="116632"/>
            <a:ext cx="193166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B) Desirable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3"/>
            <a:ext cx="9144001" cy="47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2014/11/9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3 months difference in start of phase 1</a:t>
            </a:r>
          </a:p>
          <a:p>
            <a:r>
              <a:rPr kumimoji="1" lang="en-US" altLang="ja-JP" dirty="0" smtClean="0"/>
              <a:t>6 months difference in start of VXD installation</a:t>
            </a:r>
          </a:p>
          <a:p>
            <a:r>
              <a:rPr kumimoji="1" lang="en-US" altLang="ja-JP" dirty="0" smtClean="0"/>
              <a:t>9 months difference in start of phase 3</a:t>
            </a:r>
          </a:p>
          <a:p>
            <a:r>
              <a:rPr kumimoji="1" lang="en-US" altLang="ja-JP" dirty="0"/>
              <a:t>Phase 2 planning is more important in conceivable scenario as split into </a:t>
            </a:r>
            <a:r>
              <a:rPr kumimoji="1" lang="en-US" altLang="ja-JP" dirty="0" smtClean="0"/>
              <a:t>two</a:t>
            </a:r>
          </a:p>
          <a:p>
            <a:endParaRPr kumimoji="1" lang="en-US" altLang="ja-JP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8699148" y="1016879"/>
            <a:ext cx="38227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9985" y="220217"/>
            <a:ext cx="370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err="1" smtClean="0">
                <a:solidFill>
                  <a:prstClr val="black"/>
                </a:solidFill>
              </a:rPr>
              <a:t>SuperKEKB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/Belle II Schedule</a:t>
            </a:r>
            <a:endParaRPr lang="ja-JP" altLang="en-US" sz="2400" u="sng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4328" y="76301"/>
            <a:ext cx="148322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Nov. </a:t>
            </a:r>
            <a:r>
              <a:rPr lang="en-US" altLang="ja-JP" sz="2000" dirty="0" smtClean="0">
                <a:solidFill>
                  <a:prstClr val="black"/>
                </a:solidFill>
              </a:rPr>
              <a:t>9, </a:t>
            </a:r>
            <a:r>
              <a:rPr lang="en-US" altLang="ja-JP" sz="2000" dirty="0" smtClean="0">
                <a:solidFill>
                  <a:prstClr val="black"/>
                </a:solidFill>
              </a:rPr>
              <a:t>2014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6559380" y="3600490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471185" y="1248384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JFY2018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65567" y="1027078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2018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861855" y="1495692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12566" y="1499554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16200000" flipH="1">
            <a:off x="-1615466" y="3610515"/>
            <a:ext cx="4212868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23515" y="3608517"/>
            <a:ext cx="4217924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-250447" y="3611780"/>
            <a:ext cx="4235943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827808" y="3605338"/>
            <a:ext cx="4235295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34" idx="2"/>
          </p:cNvCxnSpPr>
          <p:nvPr/>
        </p:nvCxnSpPr>
        <p:spPr>
          <a:xfrm rot="5400000">
            <a:off x="1235213" y="3596656"/>
            <a:ext cx="4243391" cy="657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1657864" y="3603172"/>
            <a:ext cx="4230960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2471147" y="3608984"/>
            <a:ext cx="4230349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2876931" y="3605250"/>
            <a:ext cx="4235118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3292408" y="3598021"/>
            <a:ext cx="4243607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6" idx="2"/>
          </p:cNvCxnSpPr>
          <p:nvPr/>
        </p:nvCxnSpPr>
        <p:spPr>
          <a:xfrm rot="5400000">
            <a:off x="4518495" y="3599166"/>
            <a:ext cx="4241677" cy="7954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4932688" y="3598607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4103894" y="3595613"/>
            <a:ext cx="4238791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-816353" y="3600872"/>
            <a:ext cx="4241882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>
            <a:off x="-400571" y="3607137"/>
            <a:ext cx="4226654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98895" y="1016879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2014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93866" y="125351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JFY2014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40454" y="1025033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2015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82013" y="1025210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2016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423571" y="1025386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2017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43402" y="1255540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JFY2015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84961" y="125757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JFY2016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826520" y="1259599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JFY2017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3664" y="1257225"/>
            <a:ext cx="840093" cy="222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ea typeface="Osaka"/>
                <a:cs typeface="Osaka"/>
              </a:rPr>
              <a:t>Japan FY</a:t>
            </a:r>
            <a:endParaRPr lang="ja-JP" altLang="en-US" sz="1200" dirty="0">
              <a:solidFill>
                <a:prstClr val="black"/>
              </a:solidFill>
              <a:ea typeface="Osaka"/>
              <a:cs typeface="Osaka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rot="5400000">
            <a:off x="3584304" y="3484419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1947367" y="3487176"/>
            <a:ext cx="4465499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307086" y="3486589"/>
            <a:ext cx="446432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>
            <a:off x="-1330607" y="3488590"/>
            <a:ext cx="4457981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6235163" y="149380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595227" y="149473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960481" y="1487690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53664" y="1021160"/>
            <a:ext cx="9029043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53664" y="1254425"/>
            <a:ext cx="9034645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53663" y="1479931"/>
            <a:ext cx="9051103" cy="775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817136" y="1517289"/>
            <a:ext cx="483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now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662" y="1016879"/>
            <a:ext cx="518369" cy="2227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ea typeface="Osaka"/>
                <a:cs typeface="Osaka"/>
              </a:rPr>
              <a:t>Calendar</a:t>
            </a:r>
            <a:endParaRPr lang="ja-JP" altLang="en-US" sz="12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00880" y="1451321"/>
            <a:ext cx="111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rot="5400000">
            <a:off x="5218692" y="3482245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62760" y="4137001"/>
            <a:ext cx="9019945" cy="590041"/>
          </a:xfrm>
          <a:prstGeom prst="roundRect">
            <a:avLst/>
          </a:prstGeom>
          <a:solidFill>
            <a:srgbClr val="FAFF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77499" y="4100772"/>
            <a:ext cx="94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40424" y="4127879"/>
            <a:ext cx="86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991982" y="4103183"/>
            <a:ext cx="92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62761" y="4405170"/>
            <a:ext cx="2473593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543402" y="4602932"/>
            <a:ext cx="92109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659065" y="4329455"/>
            <a:ext cx="8814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89046" y="4273351"/>
            <a:ext cx="16049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6210780" y="4575296"/>
            <a:ext cx="823563" cy="57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6156176" y="4314267"/>
            <a:ext cx="10125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7856" y="4402786"/>
            <a:ext cx="276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(B) JFY2015 budget ◯◯ Oku-Yen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496992" y="4374472"/>
            <a:ext cx="80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635518" y="4402986"/>
            <a:ext cx="110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090887" y="4390590"/>
            <a:ext cx="907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65723" y="2992760"/>
            <a:ext cx="9015697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>
            <a:off x="3457150" y="3239665"/>
            <a:ext cx="712158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3473413" y="2956531"/>
            <a:ext cx="84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5415594" y="3243525"/>
            <a:ext cx="70806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617174" y="3238378"/>
            <a:ext cx="1235751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5357397" y="2961265"/>
            <a:ext cx="78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840064" y="2951782"/>
            <a:ext cx="90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65723" y="3260929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2543402" y="3457405"/>
            <a:ext cx="913748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662027" y="3185215"/>
            <a:ext cx="8784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4169308" y="3469814"/>
            <a:ext cx="124425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019822" y="3191749"/>
            <a:ext cx="1605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>
            <a:off x="6120700" y="3432595"/>
            <a:ext cx="50857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6044176" y="3171565"/>
            <a:ext cx="11865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4905" y="3251849"/>
            <a:ext cx="21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Current plan ongoing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457150" y="3230232"/>
            <a:ext cx="7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357408" y="3251585"/>
            <a:ext cx="11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895480" y="3239189"/>
            <a:ext cx="103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67760" y="1890924"/>
            <a:ext cx="9013660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2278613" y="2086900"/>
            <a:ext cx="67324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2275632" y="1809781"/>
            <a:ext cx="80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4996882" y="2115395"/>
            <a:ext cx="1208829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3918310" y="1850729"/>
            <a:ext cx="85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5181375" y="1841247"/>
            <a:ext cx="88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67760" y="2180240"/>
            <a:ext cx="2456556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200059" y="1903794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1692876" y="2389526"/>
            <a:ext cx="82087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1692876" y="2131070"/>
            <a:ext cx="9661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98" name="直線コネクタ 97"/>
          <p:cNvCxnSpPr/>
          <p:nvPr/>
        </p:nvCxnSpPr>
        <p:spPr>
          <a:xfrm>
            <a:off x="2941065" y="2366691"/>
            <a:ext cx="106501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2939179" y="2098612"/>
            <a:ext cx="14447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>
            <a:off x="4572739" y="2342086"/>
            <a:ext cx="427645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4467477" y="2073644"/>
            <a:ext cx="9942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4905" y="2162335"/>
            <a:ext cx="153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Original plan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454964" y="2105638"/>
            <a:ext cx="8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057490" y="2146135"/>
            <a:ext cx="116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459126" y="2126220"/>
            <a:ext cx="966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3970498" y="2120660"/>
            <a:ext cx="59247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6651729" y="2114108"/>
            <a:ext cx="121012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239973" y="2114108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角丸四角形 108"/>
          <p:cNvSpPr/>
          <p:nvPr/>
        </p:nvSpPr>
        <p:spPr>
          <a:xfrm>
            <a:off x="65723" y="4946237"/>
            <a:ext cx="9022586" cy="590041"/>
          </a:xfrm>
          <a:prstGeom prst="roundRect">
            <a:avLst/>
          </a:prstGeom>
          <a:solidFill>
            <a:srgbClr val="FAFF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820951" y="4910008"/>
            <a:ext cx="97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017669" y="4928241"/>
            <a:ext cx="87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65723" y="5214406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2543402" y="5410882"/>
            <a:ext cx="1287947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2807280" y="5138691"/>
            <a:ext cx="9654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420950" y="5145226"/>
            <a:ext cx="17292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037762" y="5157192"/>
            <a:ext cx="10464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816805" y="5183708"/>
            <a:ext cx="79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897640" y="5329372"/>
            <a:ext cx="111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23" name="下矢印 122"/>
          <p:cNvSpPr/>
          <p:nvPr/>
        </p:nvSpPr>
        <p:spPr>
          <a:xfrm>
            <a:off x="885967" y="2488013"/>
            <a:ext cx="3830049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JFY2014 Operation budget cut by 12 Oku-Yen</a:t>
            </a:r>
            <a:endParaRPr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4" name="下矢印 123"/>
          <p:cNvSpPr/>
          <p:nvPr/>
        </p:nvSpPr>
        <p:spPr>
          <a:xfrm>
            <a:off x="1619509" y="3588010"/>
            <a:ext cx="6181223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Detailed estimation of inter-phase schedule: 11 months for phase 1-&gt;2, 6 for phase 2-&gt;3.</a:t>
            </a:r>
            <a:endParaRPr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4904" y="5211445"/>
            <a:ext cx="27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(A) JFY2015 budget △△ Oku-Yen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00059" y="2984061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00059" y="4120720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00059" y="4929404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537691" y="1453448"/>
            <a:ext cx="119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181699" y="1455575"/>
            <a:ext cx="11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8272583" y="4915036"/>
            <a:ext cx="7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8172400" y="5200165"/>
            <a:ext cx="85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134" name="直線コネクタ 133"/>
          <p:cNvCxnSpPr/>
          <p:nvPr/>
        </p:nvCxnSpPr>
        <p:spPr>
          <a:xfrm rot="5400000">
            <a:off x="6845384" y="3484128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7097690" y="5412169"/>
            <a:ext cx="823563" cy="57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8287189" y="2115395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7875433" y="2115395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8281190" y="3239189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7869434" y="3239189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7800732" y="1459703"/>
            <a:ext cx="118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cxnSp>
        <p:nvCxnSpPr>
          <p:cNvPr id="148" name="直線コネクタ 147"/>
          <p:cNvCxnSpPr/>
          <p:nvPr/>
        </p:nvCxnSpPr>
        <p:spPr>
          <a:xfrm>
            <a:off x="4504243" y="5441963"/>
            <a:ext cx="151920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179473" y="4559138"/>
            <a:ext cx="151920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379907" y="4460995"/>
            <a:ext cx="2219698" cy="268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Desirable budget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0" name="角丸四角形 149"/>
          <p:cNvSpPr/>
          <p:nvPr/>
        </p:nvSpPr>
        <p:spPr>
          <a:xfrm>
            <a:off x="387722" y="5284250"/>
            <a:ext cx="2219697" cy="268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Conceivable budget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4239117" y="6027447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Prospect will be clearer in the very end of Dec.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3464495" y="4385192"/>
            <a:ext cx="723993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5698673" y="4374472"/>
            <a:ext cx="541688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025081" y="4391065"/>
            <a:ext cx="79732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8250670" y="4391709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7838914" y="4391709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3831349" y="5199575"/>
            <a:ext cx="68243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6666939" y="5200862"/>
            <a:ext cx="41600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6017669" y="5197942"/>
            <a:ext cx="222304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6239973" y="5196613"/>
            <a:ext cx="403338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8246106" y="5182421"/>
            <a:ext cx="824302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2014/11/9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下矢印 130"/>
          <p:cNvSpPr/>
          <p:nvPr/>
        </p:nvSpPr>
        <p:spPr>
          <a:xfrm rot="10800000">
            <a:off x="6333136" y="5347922"/>
            <a:ext cx="242316" cy="44001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下矢印 152"/>
          <p:cNvSpPr/>
          <p:nvPr/>
        </p:nvSpPr>
        <p:spPr>
          <a:xfrm rot="10800000">
            <a:off x="7985772" y="5365253"/>
            <a:ext cx="242316" cy="44001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角丸四角形 145"/>
          <p:cNvSpPr/>
          <p:nvPr/>
        </p:nvSpPr>
        <p:spPr>
          <a:xfrm>
            <a:off x="379907" y="5939696"/>
            <a:ext cx="2211883" cy="272996"/>
          </a:xfrm>
          <a:prstGeom prst="roundRect">
            <a:avLst/>
          </a:prstGeom>
          <a:solidFill>
            <a:schemeClr val="accent1">
              <a:tint val="100000"/>
              <a:shade val="100000"/>
              <a:satMod val="10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Tragic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2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32448" cy="2880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* delayed due to Lower House</a:t>
            </a:r>
            <a:r>
              <a:rPr kumimoji="1"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election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Timeline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3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751018365"/>
              </p:ext>
            </p:extLst>
          </p:nvPr>
        </p:nvGraphicFramePr>
        <p:xfrm>
          <a:off x="251520" y="836712"/>
          <a:ext cx="869944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859528282"/>
              </p:ext>
            </p:extLst>
          </p:nvPr>
        </p:nvGraphicFramePr>
        <p:xfrm>
          <a:off x="467544" y="2198380"/>
          <a:ext cx="445215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499992" y="3494524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dirty="0"/>
              <a:t>19a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499992" y="256771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９６兆３４２０億円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23528" y="25677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３兆１１８０億円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499991" y="4421336"/>
            <a:ext cx="539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dirty="0" smtClean="0"/>
              <a:t>20p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46952" y="3270868"/>
            <a:ext cx="799288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/>
              <a:t>[private, preliminary announcement from Yamauchi-san]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Dear </a:t>
            </a:r>
            <a:r>
              <a:rPr lang="en-US" altLang="ja-JP" dirty="0"/>
              <a:t>Tom,</a:t>
            </a:r>
            <a:br>
              <a:rPr lang="en-US" altLang="ja-JP" dirty="0"/>
            </a:br>
            <a:r>
              <a:rPr lang="en-US" altLang="ja-JP" dirty="0"/>
              <a:t>The JFY2015 budget was informed by MEXT today. KEK's international projects</a:t>
            </a:r>
            <a:br>
              <a:rPr lang="en-US" altLang="ja-JP" dirty="0"/>
            </a:br>
            <a:r>
              <a:rPr lang="en-US" altLang="ja-JP" dirty="0"/>
              <a:t>were given maximum considerations by MEXT, which will allow us to start the</a:t>
            </a:r>
            <a:br>
              <a:rPr lang="en-US" altLang="ja-JP" dirty="0"/>
            </a:br>
            <a:r>
              <a:rPr lang="en-US" altLang="ja-JP" dirty="0"/>
              <a:t>phase-1 commissioning early next year. We thank you once more for your great</a:t>
            </a:r>
            <a:br>
              <a:rPr lang="en-US" altLang="ja-JP" dirty="0"/>
            </a:br>
            <a:r>
              <a:rPr lang="en-US" altLang="ja-JP" dirty="0"/>
              <a:t>help.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Please share this information with the Belle II colleagues.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Best regards,</a:t>
            </a:r>
            <a:br>
              <a:rPr lang="en-US" altLang="ja-JP" dirty="0"/>
            </a:br>
            <a:r>
              <a:rPr lang="en-US" altLang="ja-JP" dirty="0"/>
              <a:t>Masa </a:t>
            </a:r>
            <a:r>
              <a:rPr lang="en-US" altLang="ja-JP" dirty="0" smtClean="0"/>
              <a:t>Yamauchi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6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75" y="894751"/>
            <a:ext cx="7198842" cy="488559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Possible new schedule (tbc)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5889302"/>
            <a:ext cx="7182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Difficult to interpret what </a:t>
            </a:r>
            <a:r>
              <a:rPr lang="en-US" altLang="ja-JP" smtClean="0"/>
              <a:t>Yamauchi-san’s brief notice </a:t>
            </a:r>
            <a:r>
              <a:rPr lang="en-US" altLang="ja-JP" dirty="0" smtClean="0"/>
              <a:t>means, but a</a:t>
            </a:r>
            <a:r>
              <a:rPr kumimoji="1" lang="en-US" altLang="ja-JP" dirty="0" smtClean="0"/>
              <a:t>ssume phase 1 starts as “early” as Jan. 2016 (=conceivable budget scenario)</a:t>
            </a:r>
          </a:p>
          <a:p>
            <a:r>
              <a:rPr kumimoji="1" lang="en-US" altLang="ja-JP" dirty="0" smtClean="0"/>
              <a:t>Start of TOP installation += 2mo.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4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DSC04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50" y="1916832"/>
            <a:ext cx="2833943" cy="18831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 Assembly “dry runs” + 1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module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1359" y="836712"/>
            <a:ext cx="8352928" cy="158417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altLang="ja-JP" sz="2400" dirty="0">
                <a:solidFill>
                  <a:prstClr val="black"/>
                </a:solidFill>
              </a:rPr>
              <a:t>Dry </a:t>
            </a:r>
            <a:r>
              <a:rPr lang="en-US" altLang="ja-JP" sz="2400" dirty="0" smtClean="0">
                <a:solidFill>
                  <a:prstClr val="black"/>
                </a:solidFill>
              </a:rPr>
              <a:t>runs </a:t>
            </a:r>
            <a:r>
              <a:rPr lang="en-US" altLang="ja-JP" sz="2400" dirty="0">
                <a:solidFill>
                  <a:prstClr val="black"/>
                </a:solidFill>
              </a:rPr>
              <a:t>towards 1</a:t>
            </a:r>
            <a:r>
              <a:rPr lang="en-US" altLang="ja-JP" sz="2400" baseline="30000" dirty="0">
                <a:solidFill>
                  <a:prstClr val="black"/>
                </a:solidFill>
              </a:rPr>
              <a:t>st</a:t>
            </a:r>
            <a:r>
              <a:rPr lang="en-US" altLang="ja-JP" sz="2400" dirty="0">
                <a:solidFill>
                  <a:prstClr val="black"/>
                </a:solidFill>
              </a:rPr>
              <a:t> Belle II TOP counter assembly</a:t>
            </a:r>
          </a:p>
          <a:p>
            <a:pPr lvl="1">
              <a:buFont typeface="Arial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Practice using </a:t>
            </a:r>
            <a:r>
              <a:rPr lang="en-US" altLang="ja-JP" sz="2000" b="1" dirty="0">
                <a:solidFill>
                  <a:srgbClr val="00B050"/>
                </a:solidFill>
              </a:rPr>
              <a:t>actual assembly systems and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jigs on mechanical dummy (glass)</a:t>
            </a:r>
            <a:endParaRPr lang="en-US" altLang="ja-JP" sz="2000" b="1" dirty="0">
              <a:solidFill>
                <a:srgbClr val="00B050"/>
              </a:solidFill>
            </a:endParaRPr>
          </a:p>
          <a:p>
            <a:pPr>
              <a:buFont typeface="Arial" charset="0"/>
              <a:buChar char="•"/>
            </a:pPr>
            <a:endParaRPr lang="en-US" altLang="ja-JP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124200" y="5795418"/>
            <a:ext cx="2895600" cy="476250"/>
          </a:xfrm>
        </p:spPr>
        <p:txBody>
          <a:bodyPr/>
          <a:lstStyle/>
          <a:p>
            <a:pPr>
              <a:defRPr/>
            </a:pPr>
            <a:fld id="{5CD93691-315D-2042-AC32-35EB4AEDE63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図 4" descr="DSC041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679" y="1916832"/>
            <a:ext cx="2843667" cy="1890033"/>
          </a:xfrm>
          <a:prstGeom prst="rect">
            <a:avLst/>
          </a:prstGeom>
        </p:spPr>
      </p:pic>
      <p:pic>
        <p:nvPicPr>
          <p:cNvPr id="6" name="図 5" descr="DSC041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922298"/>
            <a:ext cx="2817490" cy="1872208"/>
          </a:xfrm>
          <a:prstGeom prst="rect">
            <a:avLst/>
          </a:prstGeom>
        </p:spPr>
      </p:pic>
      <p:pic>
        <p:nvPicPr>
          <p:cNvPr id="8" name="Picture 2" descr="imag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84458"/>
            <a:ext cx="28321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0" y="4084458"/>
            <a:ext cx="2796316" cy="208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679" y="4077072"/>
            <a:ext cx="28082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2014/11/25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023026" y="704851"/>
            <a:ext cx="7092315" cy="5321935"/>
            <a:chOff x="1023026" y="704851"/>
            <a:chExt cx="7092315" cy="5321935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3026" y="704851"/>
              <a:ext cx="7092315" cy="5321935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032062" y="763389"/>
              <a:ext cx="3772186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The first real TOP module completed</a:t>
              </a:r>
            </a:p>
            <a:p>
              <a:r>
                <a:rPr kumimoji="1" lang="en-US" altLang="ja-JP" dirty="0" smtClean="0"/>
                <a:t>All 16+2 modules to be made in 1 year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67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Found quartz glue joint has failed</a:t>
            </a:r>
          </a:p>
          <a:p>
            <a:r>
              <a:rPr kumimoji="1" lang="en-US" altLang="ja-JP" dirty="0" smtClean="0"/>
              <a:t>module production suspended</a:t>
            </a:r>
          </a:p>
          <a:p>
            <a:r>
              <a:rPr kumimoji="1" lang="en-US" altLang="ja-JP" dirty="0" smtClean="0"/>
              <a:t>~8 weeks of delay for additional studies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Module 01 after a month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2014/11/25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8101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38112"/>
            <a:ext cx="8772525" cy="65817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8596" y="313006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Hot news!</a:t>
            </a:r>
          </a:p>
          <a:p>
            <a:r>
              <a:rPr kumimoji="1" lang="en-US" altLang="ja-JP" dirty="0" smtClean="0"/>
              <a:t>CDC moved from Fuji to Tsukuba</a:t>
            </a:r>
          </a:p>
          <a:p>
            <a:r>
              <a:rPr kumimoji="1" lang="en-US" altLang="ja-JP" dirty="0" smtClean="0"/>
              <a:t>Jan. 21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95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8699148" y="1016879"/>
            <a:ext cx="38227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9985" y="220217"/>
            <a:ext cx="370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err="1" smtClean="0">
                <a:solidFill>
                  <a:prstClr val="black"/>
                </a:solidFill>
              </a:rPr>
              <a:t>SuperKEKB</a:t>
            </a:r>
            <a:r>
              <a:rPr lang="en-US" altLang="ja-JP" sz="2400" u="sng" dirty="0" smtClean="0">
                <a:solidFill>
                  <a:prstClr val="black"/>
                </a:solidFill>
              </a:rPr>
              <a:t>/Belle II Schedule</a:t>
            </a:r>
            <a:endParaRPr lang="ja-JP" altLang="en-US" sz="2400" u="sng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89492" y="76301"/>
            <a:ext cx="972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Jan. 13, 2015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6559380" y="3600490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471185" y="1248384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JFY2018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65567" y="1027078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2018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861855" y="1495692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12566" y="1499554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16200000" flipH="1">
            <a:off x="-1615466" y="3610515"/>
            <a:ext cx="4212868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23515" y="3608517"/>
            <a:ext cx="4217924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-250447" y="3611780"/>
            <a:ext cx="4235943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827808" y="3605338"/>
            <a:ext cx="4235295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34" idx="2"/>
          </p:cNvCxnSpPr>
          <p:nvPr/>
        </p:nvCxnSpPr>
        <p:spPr>
          <a:xfrm rot="5400000">
            <a:off x="1235213" y="3596656"/>
            <a:ext cx="4243391" cy="657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1657864" y="3603172"/>
            <a:ext cx="4230960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2471147" y="3608984"/>
            <a:ext cx="4230349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2876931" y="3605250"/>
            <a:ext cx="4235118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3292408" y="3598021"/>
            <a:ext cx="4243607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6" idx="2"/>
          </p:cNvCxnSpPr>
          <p:nvPr/>
        </p:nvCxnSpPr>
        <p:spPr>
          <a:xfrm rot="5400000">
            <a:off x="4518495" y="3599166"/>
            <a:ext cx="4241677" cy="7954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4932688" y="3598607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4103894" y="3595613"/>
            <a:ext cx="4238791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-816353" y="3600872"/>
            <a:ext cx="4241882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>
            <a:off x="-400571" y="3607137"/>
            <a:ext cx="4226654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98895" y="1016879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2014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93866" y="125351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JFY2014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40454" y="1025033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2015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82013" y="1025210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2016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423571" y="1025386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2017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43402" y="1255540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JFY2015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84961" y="125757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JFY2016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826520" y="1259599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ea typeface="Osaka"/>
                <a:cs typeface="Osaka"/>
              </a:rPr>
              <a:t>JFY2017</a:t>
            </a:r>
            <a:endParaRPr lang="ja-JP" altLang="en-US" sz="14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3664" y="1257225"/>
            <a:ext cx="840093" cy="222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ea typeface="Osaka"/>
                <a:cs typeface="Osaka"/>
              </a:rPr>
              <a:t>Japan FY</a:t>
            </a:r>
            <a:endParaRPr lang="ja-JP" altLang="en-US" sz="1200" dirty="0">
              <a:solidFill>
                <a:prstClr val="black"/>
              </a:solidFill>
              <a:ea typeface="Osaka"/>
              <a:cs typeface="Osaka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rot="5400000">
            <a:off x="3584304" y="3484419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1947367" y="3487176"/>
            <a:ext cx="4465499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307086" y="3486589"/>
            <a:ext cx="446432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>
            <a:off x="-1330607" y="3488590"/>
            <a:ext cx="4457981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6235163" y="149380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595227" y="149473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960481" y="1487690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53664" y="1021160"/>
            <a:ext cx="9029043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53664" y="1254425"/>
            <a:ext cx="9034645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53663" y="1479931"/>
            <a:ext cx="9051103" cy="775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817136" y="1517289"/>
            <a:ext cx="483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now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662" y="1016879"/>
            <a:ext cx="518369" cy="2227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ea typeface="Osaka"/>
                <a:cs typeface="Osaka"/>
              </a:rPr>
              <a:t>Calendar</a:t>
            </a:r>
            <a:endParaRPr lang="ja-JP" altLang="en-US" sz="1200" dirty="0">
              <a:solidFill>
                <a:prstClr val="black"/>
              </a:solidFill>
              <a:ea typeface="Osaka"/>
              <a:cs typeface="Osak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00880" y="1451321"/>
            <a:ext cx="111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rot="5400000">
            <a:off x="5218692" y="3482245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62760" y="4137001"/>
            <a:ext cx="9019945" cy="590041"/>
          </a:xfrm>
          <a:prstGeom prst="roundRect">
            <a:avLst/>
          </a:prstGeom>
          <a:solidFill>
            <a:srgbClr val="FAFF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77499" y="4100772"/>
            <a:ext cx="94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40424" y="4127879"/>
            <a:ext cx="86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991982" y="4103183"/>
            <a:ext cx="92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62761" y="4405170"/>
            <a:ext cx="2473593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543402" y="4602932"/>
            <a:ext cx="92109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659065" y="4329455"/>
            <a:ext cx="8814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89046" y="4273351"/>
            <a:ext cx="16049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6210780" y="4575296"/>
            <a:ext cx="823563" cy="57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6156176" y="4314267"/>
            <a:ext cx="10125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7856" y="4402786"/>
            <a:ext cx="276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(B) JFY2015 budget ◯◯ Oku-Yen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496992" y="4374472"/>
            <a:ext cx="80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635518" y="4402986"/>
            <a:ext cx="110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090887" y="4390590"/>
            <a:ext cx="907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65723" y="2992760"/>
            <a:ext cx="9015697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>
            <a:off x="3457150" y="3239665"/>
            <a:ext cx="712158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3473413" y="2956531"/>
            <a:ext cx="84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5415594" y="3243525"/>
            <a:ext cx="70806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617174" y="3238378"/>
            <a:ext cx="1235751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5357397" y="2961265"/>
            <a:ext cx="78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840064" y="2951782"/>
            <a:ext cx="90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65723" y="3260929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2543402" y="3457405"/>
            <a:ext cx="913748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662027" y="3185215"/>
            <a:ext cx="8784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4169308" y="3469814"/>
            <a:ext cx="124425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019822" y="3191749"/>
            <a:ext cx="1605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>
            <a:off x="6120700" y="3432595"/>
            <a:ext cx="50857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6044176" y="3171565"/>
            <a:ext cx="11865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4905" y="3251849"/>
            <a:ext cx="21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Current plan ongoing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457150" y="3230232"/>
            <a:ext cx="7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357408" y="3251585"/>
            <a:ext cx="11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895480" y="3239189"/>
            <a:ext cx="103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67760" y="1890924"/>
            <a:ext cx="9013660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2278613" y="2086900"/>
            <a:ext cx="67324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2275632" y="1809781"/>
            <a:ext cx="80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4996882" y="2115395"/>
            <a:ext cx="1208829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3918310" y="1850729"/>
            <a:ext cx="85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5181375" y="1841247"/>
            <a:ext cx="88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67760" y="2180240"/>
            <a:ext cx="2456556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200059" y="1903794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1692876" y="2389526"/>
            <a:ext cx="82087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1692876" y="2131070"/>
            <a:ext cx="9661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98" name="直線コネクタ 97"/>
          <p:cNvCxnSpPr/>
          <p:nvPr/>
        </p:nvCxnSpPr>
        <p:spPr>
          <a:xfrm>
            <a:off x="2941065" y="2366691"/>
            <a:ext cx="106501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2939179" y="2098612"/>
            <a:ext cx="14447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>
            <a:off x="4572739" y="2342086"/>
            <a:ext cx="427645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4467477" y="2073644"/>
            <a:ext cx="9942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4905" y="2162335"/>
            <a:ext cx="153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Original plan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454964" y="2105638"/>
            <a:ext cx="8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057490" y="2146135"/>
            <a:ext cx="116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459126" y="2126220"/>
            <a:ext cx="966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3970498" y="2120660"/>
            <a:ext cx="59247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6651729" y="2114108"/>
            <a:ext cx="121012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239973" y="2114108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角丸四角形 108"/>
          <p:cNvSpPr/>
          <p:nvPr/>
        </p:nvSpPr>
        <p:spPr>
          <a:xfrm>
            <a:off x="65723" y="4946237"/>
            <a:ext cx="9022586" cy="590041"/>
          </a:xfrm>
          <a:prstGeom prst="roundRect">
            <a:avLst/>
          </a:prstGeom>
          <a:solidFill>
            <a:srgbClr val="FAFF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820951" y="4910008"/>
            <a:ext cx="97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1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017669" y="4928241"/>
            <a:ext cx="87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2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65723" y="5214406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2543402" y="5410882"/>
            <a:ext cx="1287947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2807280" y="5138691"/>
            <a:ext cx="9654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Start-up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420950" y="5145226"/>
            <a:ext cx="17292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QCS, Belle II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037762" y="5157192"/>
            <a:ext cx="10464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  <a:ea typeface="Osaka"/>
                <a:cs typeface="Osaka"/>
              </a:rPr>
              <a:t>VXD install</a:t>
            </a:r>
            <a:endParaRPr lang="ja-JP" altLang="en-US" sz="1400" dirty="0">
              <a:solidFill>
                <a:srgbClr val="008000"/>
              </a:solidFill>
              <a:ea typeface="Osaka"/>
              <a:cs typeface="Osak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816805" y="5183708"/>
            <a:ext cx="79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QCS</a:t>
            </a:r>
          </a:p>
          <a:p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w/o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897640" y="5329372"/>
            <a:ext cx="111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Belle II (no VXD)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23" name="下矢印 122"/>
          <p:cNvSpPr/>
          <p:nvPr/>
        </p:nvSpPr>
        <p:spPr>
          <a:xfrm>
            <a:off x="885967" y="2488013"/>
            <a:ext cx="3830049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JFY2014 Operation budget cut by 12 Oku-Yen</a:t>
            </a:r>
            <a:endParaRPr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4" name="下矢印 123"/>
          <p:cNvSpPr/>
          <p:nvPr/>
        </p:nvSpPr>
        <p:spPr>
          <a:xfrm>
            <a:off x="1619509" y="3588010"/>
            <a:ext cx="6181223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Detailed estimation of inter-phase schedule: 11 months for phase 1-&gt;2, 6 for phase 2-&gt;3.</a:t>
            </a:r>
            <a:endParaRPr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4904" y="5211445"/>
            <a:ext cx="27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(A) JFY2015 budget △△ Oku-Yen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00059" y="2984061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00059" y="4120720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00059" y="4929404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  <a:ea typeface="Osaka"/>
                <a:cs typeface="Osaka"/>
              </a:rPr>
              <a:t>SuperKEKB</a:t>
            </a:r>
            <a:r>
              <a:rPr lang="en-US" altLang="ja-JP" sz="1400" dirty="0" smtClean="0">
                <a:solidFill>
                  <a:srgbClr val="0000FF"/>
                </a:solidFill>
                <a:ea typeface="Osaka"/>
                <a:cs typeface="Osaka"/>
              </a:rPr>
              <a:t> Construction</a:t>
            </a:r>
            <a:endParaRPr lang="ja-JP" altLang="en-US" sz="1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537691" y="1453448"/>
            <a:ext cx="119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181699" y="1455575"/>
            <a:ext cx="11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8272583" y="4915036"/>
            <a:ext cx="7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Osaka"/>
                <a:cs typeface="Osaka"/>
              </a:rPr>
              <a:t>phase 3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8172400" y="5200165"/>
            <a:ext cx="85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ea typeface="Osaka"/>
                <a:cs typeface="Osaka"/>
              </a:rPr>
              <a:t>/ full Belle II</a:t>
            </a:r>
            <a:endParaRPr lang="ja-JP" altLang="en-US" sz="9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cxnSp>
        <p:nvCxnSpPr>
          <p:cNvPr id="134" name="直線コネクタ 133"/>
          <p:cNvCxnSpPr/>
          <p:nvPr/>
        </p:nvCxnSpPr>
        <p:spPr>
          <a:xfrm rot="5400000">
            <a:off x="6845384" y="3484128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7097690" y="5412169"/>
            <a:ext cx="823563" cy="57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8287189" y="2115395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7875433" y="2115395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8281190" y="3239189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7869434" y="3239189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7800732" y="1459703"/>
            <a:ext cx="118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Power restriction</a:t>
            </a:r>
          </a:p>
          <a:p>
            <a:r>
              <a:rPr lang="en-US" altLang="ja-JP" sz="1000" dirty="0" smtClean="0">
                <a:solidFill>
                  <a:prstClr val="black"/>
                </a:solidFill>
              </a:rPr>
              <a:t>  in summer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cxnSp>
        <p:nvCxnSpPr>
          <p:cNvPr id="148" name="直線コネクタ 147"/>
          <p:cNvCxnSpPr/>
          <p:nvPr/>
        </p:nvCxnSpPr>
        <p:spPr>
          <a:xfrm>
            <a:off x="4504243" y="5441963"/>
            <a:ext cx="151920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179473" y="4559138"/>
            <a:ext cx="151920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379907" y="4460995"/>
            <a:ext cx="2219698" cy="268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Desirable budget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0" name="角丸四角形 149"/>
          <p:cNvSpPr/>
          <p:nvPr/>
        </p:nvSpPr>
        <p:spPr>
          <a:xfrm>
            <a:off x="387722" y="5284250"/>
            <a:ext cx="2219697" cy="268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Conceivable budget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4239117" y="6027447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Prospect will be clearer in the very end of Dec.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3464495" y="4385192"/>
            <a:ext cx="723993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5698673" y="4374472"/>
            <a:ext cx="541688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025081" y="4391065"/>
            <a:ext cx="79732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8250670" y="4391709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7838914" y="4391709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3831349" y="5199575"/>
            <a:ext cx="68243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6666939" y="5200862"/>
            <a:ext cx="41600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6017669" y="5197942"/>
            <a:ext cx="222304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6239973" y="5196613"/>
            <a:ext cx="403338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8246106" y="5182421"/>
            <a:ext cx="824302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2014/11/9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下矢印 130"/>
          <p:cNvSpPr/>
          <p:nvPr/>
        </p:nvSpPr>
        <p:spPr>
          <a:xfrm rot="10800000">
            <a:off x="6333136" y="5347922"/>
            <a:ext cx="242316" cy="44001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下矢印 152"/>
          <p:cNvSpPr/>
          <p:nvPr/>
        </p:nvSpPr>
        <p:spPr>
          <a:xfrm rot="10800000">
            <a:off x="7985772" y="5365253"/>
            <a:ext cx="242316" cy="44001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角丸四角形 145"/>
          <p:cNvSpPr/>
          <p:nvPr/>
        </p:nvSpPr>
        <p:spPr>
          <a:xfrm>
            <a:off x="379907" y="5939696"/>
            <a:ext cx="2211883" cy="272996"/>
          </a:xfrm>
          <a:prstGeom prst="roundRect">
            <a:avLst/>
          </a:prstGeom>
          <a:solidFill>
            <a:schemeClr val="accent1">
              <a:tint val="100000"/>
              <a:shade val="100000"/>
              <a:satMod val="10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Tragic</a:t>
            </a:r>
            <a:endParaRPr kumimoji="1" lang="ja-JP" altLang="en-US" dirty="0"/>
          </a:p>
        </p:txBody>
      </p:sp>
      <p:sp>
        <p:nvSpPr>
          <p:cNvPr id="147" name="テキスト プレースホルダー 1"/>
          <p:cNvSpPr txBox="1">
            <a:spLocks/>
          </p:cNvSpPr>
          <p:nvPr/>
        </p:nvSpPr>
        <p:spPr>
          <a:xfrm>
            <a:off x="4282255" y="6383955"/>
            <a:ext cx="4032448" cy="28803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r>
              <a:rPr kumimoji="1" lang="en-US" altLang="ja-JP" kern="0" smtClean="0">
                <a:solidFill>
                  <a:srgbClr val="FF0000"/>
                </a:solidFill>
              </a:rPr>
              <a:t>* delayed due to Lower House</a:t>
            </a:r>
            <a:r>
              <a:rPr kumimoji="1" lang="ja-JP" altLang="en-US" kern="0" smtClean="0">
                <a:solidFill>
                  <a:srgbClr val="FF0000"/>
                </a:solidFill>
              </a:rPr>
              <a:t> </a:t>
            </a:r>
            <a:r>
              <a:rPr kumimoji="1" lang="en-US" altLang="ja-JP" kern="0" smtClean="0">
                <a:solidFill>
                  <a:srgbClr val="FF0000"/>
                </a:solidFill>
              </a:rPr>
              <a:t>election</a:t>
            </a:r>
            <a:endParaRPr kumimoji="1" lang="ja-JP" alt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73846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24437</TotalTime>
  <Words>766</Words>
  <Application>Microsoft Office PowerPoint</Application>
  <PresentationFormat>画面に合わせる (4:3)</PresentationFormat>
  <Paragraphs>226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HGｺﾞｼｯｸM</vt:lpstr>
      <vt:lpstr>ＭＳ Ｐゴシック</vt:lpstr>
      <vt:lpstr>Osaka</vt:lpstr>
      <vt:lpstr>新細明體</vt:lpstr>
      <vt:lpstr>Arial</vt:lpstr>
      <vt:lpstr>Calibri</vt:lpstr>
      <vt:lpstr>Corbel</vt:lpstr>
      <vt:lpstr>TS010073846</vt:lpstr>
      <vt:lpstr>PNNL Silver Theme</vt:lpstr>
      <vt:lpstr>Belle II Schedule</vt:lpstr>
      <vt:lpstr>PowerPoint プレゼンテーション</vt:lpstr>
      <vt:lpstr>Timeline</vt:lpstr>
      <vt:lpstr>Possible new schedule (tbc)</vt:lpstr>
      <vt:lpstr>TOP Assembly “dry runs” + 1st module</vt:lpstr>
      <vt:lpstr>Module 01 after a month</vt:lpstr>
      <vt:lpstr>PowerPoint プレゼンテーション</vt:lpstr>
      <vt:lpstr>PowerPoint プレゼンテーション</vt:lpstr>
      <vt:lpstr>PowerPoint プレゼンテーション</vt:lpstr>
      <vt:lpstr>Detector Construction Schedule</vt:lpstr>
      <vt:lpstr>Detector Construction Schedule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後田 裕</dc:creator>
  <cp:lastModifiedBy>後田裕</cp:lastModifiedBy>
  <cp:revision>598</cp:revision>
  <cp:lastPrinted>2011-11-10T10:38:39Z</cp:lastPrinted>
  <dcterms:modified xsi:type="dcterms:W3CDTF">2015-01-21T08:20:31Z</dcterms:modified>
</cp:coreProperties>
</file>