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3" r:id="rId5"/>
    <p:sldId id="259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5252-E9A3-48B6-995E-02940DDEDAB7}" type="datetimeFigureOut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718B1-6601-4006-8A80-DE633952F0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57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18B1-6601-4006-8A80-DE633952F06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32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18B1-6601-4006-8A80-DE633952F06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62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304F-60DA-48CC-9B6F-4E03329B430D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729B-9B14-47F4-BD12-EC7C9241860A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3A5E-C28F-4799-AC99-ECA1BA9ADE92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D9B9-0B7C-4B5A-AB1D-A1BF8E478939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3504-E3F7-4652-8E8B-1E689F164666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BC94-8403-43BB-BD55-7FCD7BFCC19F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99EA-2D86-469E-8024-E558BC0C90D5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3041-18C2-4441-9AE5-6341FFC3998F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5117-DAE1-4916-AA99-C8D8F44214B7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4F00-ED37-4688-B10E-D03DCC7519B1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DA87-02F4-4C9F-B68A-01D7A60FCC5E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FA09-D5A2-4ACF-A2D6-BD0C2FA6CBC5}" type="datetime1">
              <a:rPr kumimoji="1" lang="ja-JP" altLang="en-US" smtClean="0"/>
              <a:t>2015/1/21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mpp.mpg.de/conferenceDisplay.py?confId=3240" TargetMode="External"/><Relationship Id="rId2" Type="http://schemas.openxmlformats.org/officeDocument/2006/relationships/hyperlink" Target="https://indico.in2p3.fr/event/1097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in2p3.fr/event/10971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jppl.in2p3.fr/cgi-bin/twiki.source/bin/view/FJPPL/WebHom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en-US" altLang="ja-JP" b="1" dirty="0"/>
              <a:t>Summary </a:t>
            </a:r>
            <a:r>
              <a:rPr lang="en-US" altLang="ja-JP" b="1" dirty="0" smtClean="0"/>
              <a:t>of Strasbourg </a:t>
            </a:r>
            <a:r>
              <a:rPr lang="en-US" altLang="ja-JP" b="1" dirty="0"/>
              <a:t>Meeting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16016" y="1268760"/>
            <a:ext cx="4248472" cy="648072"/>
          </a:xfrm>
        </p:spPr>
        <p:txBody>
          <a:bodyPr/>
          <a:lstStyle/>
          <a:p>
            <a:r>
              <a:rPr kumimoji="1" lang="en-US" altLang="ja-JP" dirty="0" smtClean="0"/>
              <a:t>H. Nakayama (KEK)</a:t>
            </a:r>
            <a:endParaRPr kumimoji="1" lang="ja-JP" altLang="en-US" dirty="0"/>
          </a:p>
        </p:txBody>
      </p:sp>
      <p:pic>
        <p:nvPicPr>
          <p:cNvPr id="1026" name="Picture 2" descr="C:\Users\nakayama\Dropbox\BG Beast\201501_Strasbourg\groupPhoto1_IN2P3-KEKworkshop_Strasbourg-January2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844824"/>
            <a:ext cx="658095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c.yimg.jp/res/blog-b7-f7/pourmabonneetoile/folder/1222452/60/37948360/img_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887670"/>
            <a:ext cx="2567608" cy="19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pload.wikimedia.org/wikipedia/commons/7/7e/Strasbourg_Cathedral_Exterior_-_Dilif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5824" y="1772816"/>
            <a:ext cx="2422680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72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Strasbourg Meeting info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/>
              <a:t>IN2P3-KEK collaboration on Belle II and BEAST </a:t>
            </a:r>
            <a:r>
              <a:rPr lang="en-US" altLang="ja-JP" sz="2400" dirty="0" smtClean="0"/>
              <a:t>meeting</a:t>
            </a:r>
          </a:p>
          <a:p>
            <a:r>
              <a:rPr lang="en-US" altLang="ja-JP" sz="2400" dirty="0" smtClean="0"/>
              <a:t>19-20 </a:t>
            </a:r>
            <a:r>
              <a:rPr lang="en-US" altLang="ja-JP" sz="2400" dirty="0"/>
              <a:t>January </a:t>
            </a:r>
            <a:r>
              <a:rPr lang="en-US" altLang="ja-JP" sz="2400" dirty="0" smtClean="0"/>
              <a:t>2015, Strasbourg, France</a:t>
            </a:r>
            <a:r>
              <a:rPr lang="en-US" altLang="ja-JP" sz="2400" dirty="0"/>
              <a:t> </a:t>
            </a:r>
            <a:endParaRPr lang="en-US" altLang="ja-JP" sz="2400" dirty="0" smtClean="0"/>
          </a:p>
          <a:p>
            <a:r>
              <a:rPr lang="en-US" altLang="ja-JP" sz="2400" dirty="0" smtClean="0"/>
              <a:t>Meeting INDICO page: </a:t>
            </a:r>
            <a:r>
              <a:rPr lang="en-US" altLang="ja-JP" sz="2000" dirty="0" smtClean="0">
                <a:hlinkClick r:id="rId2"/>
              </a:rPr>
              <a:t>https</a:t>
            </a:r>
            <a:r>
              <a:rPr lang="en-US" altLang="ja-JP" sz="2000" dirty="0">
                <a:hlinkClick r:id="rId2"/>
              </a:rPr>
              <a:t>://indico.in2p3.fr/event/10971</a:t>
            </a:r>
            <a:r>
              <a:rPr lang="en-US" altLang="ja-JP" sz="2000" dirty="0" smtClean="0">
                <a:hlinkClick r:id="rId2"/>
              </a:rPr>
              <a:t>/</a:t>
            </a:r>
            <a:endParaRPr lang="en-US" altLang="ja-JP" sz="2000" dirty="0" smtClean="0"/>
          </a:p>
          <a:p>
            <a:r>
              <a:rPr lang="en-US" altLang="ja-JP" sz="2400" dirty="0" smtClean="0"/>
              <a:t>~20 participants (on site + remote)</a:t>
            </a:r>
          </a:p>
          <a:p>
            <a:pPr lvl="1"/>
            <a:r>
              <a:rPr lang="en-US" altLang="ja-JP" sz="2000" dirty="0" smtClean="0"/>
              <a:t>IPHC Strasbourg, LAL </a:t>
            </a:r>
            <a:r>
              <a:rPr lang="en-US" altLang="ja-JP" sz="2000" dirty="0" err="1" smtClean="0"/>
              <a:t>Orsay</a:t>
            </a:r>
            <a:r>
              <a:rPr lang="en-US" altLang="ja-JP" sz="2000" dirty="0" smtClean="0"/>
              <a:t>, KEK, Hawaii, Bonn, DESY, </a:t>
            </a:r>
            <a:r>
              <a:rPr lang="en-US" altLang="ja-JP" sz="2000" dirty="0" err="1" smtClean="0"/>
              <a:t>Torieste</a:t>
            </a:r>
            <a:r>
              <a:rPr lang="en-US" altLang="ja-JP" sz="2000" dirty="0" smtClean="0"/>
              <a:t>, …</a:t>
            </a:r>
          </a:p>
          <a:p>
            <a:r>
              <a:rPr lang="en-US" altLang="ja-JP" sz="2400" dirty="0" smtClean="0"/>
              <a:t>To discuss fine-tuning the proposed French contribution to </a:t>
            </a:r>
            <a:r>
              <a:rPr lang="en-US" altLang="ja-JP" sz="2400" b="1" u="sng" dirty="0" smtClean="0"/>
              <a:t>BEAST</a:t>
            </a:r>
            <a:r>
              <a:rPr lang="en-US" altLang="ja-JP" sz="2400" u="sng" dirty="0" smtClean="0"/>
              <a:t> </a:t>
            </a:r>
            <a:r>
              <a:rPr lang="en-US" altLang="ja-JP" sz="2400" b="1" u="sng" dirty="0" smtClean="0"/>
              <a:t>BG studies(with PLUME)</a:t>
            </a:r>
            <a:r>
              <a:rPr lang="en-US" altLang="ja-JP" sz="2400" b="1" dirty="0" smtClean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b="1" u="sng" dirty="0" smtClean="0"/>
              <a:t>first luminosity feedback</a:t>
            </a:r>
          </a:p>
          <a:p>
            <a:r>
              <a:rPr lang="en-US" altLang="ja-JP" sz="2400" dirty="0" smtClean="0"/>
              <a:t>Based on discussion at Pre-Meeting (Jan. 12-13)with VXD people</a:t>
            </a:r>
          </a:p>
          <a:p>
            <a:pPr marL="457200" lvl="1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indico.mpp.mpg.de/conferenceDisplay.py?confId=3240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59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18 presentations</a:t>
            </a:r>
            <a:endParaRPr kumimoji="1" lang="ja-JP" altLang="en-US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54389" cy="53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7504" y="1556792"/>
            <a:ext cx="4392488" cy="1872208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72000" y="1268760"/>
            <a:ext cx="4392488" cy="1080120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07504" y="4293096"/>
            <a:ext cx="4392488" cy="165618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0" y="2636912"/>
            <a:ext cx="4392488" cy="237626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72000" y="5157192"/>
            <a:ext cx="446449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55172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66"/>
                </a:solidFill>
              </a:rPr>
              <a:t>BEAST/BG session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PLUME session</a:t>
            </a:r>
          </a:p>
          <a:p>
            <a:r>
              <a:rPr lang="en-US" altLang="ja-JP" b="1" dirty="0" err="1" smtClean="0">
                <a:solidFill>
                  <a:srgbClr val="00B050"/>
                </a:solidFill>
              </a:rPr>
              <a:t>Lumi</a:t>
            </a:r>
            <a:r>
              <a:rPr lang="en-US" altLang="ja-JP" b="1" dirty="0">
                <a:solidFill>
                  <a:srgbClr val="00B050"/>
                </a:solidFill>
              </a:rPr>
              <a:t>.  feedback session</a:t>
            </a:r>
          </a:p>
          <a:p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1520" y="6381328"/>
            <a:ext cx="364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4"/>
              </a:rPr>
              <a:t>https://indico.in2p3.fr/event/10971/</a:t>
            </a:r>
            <a:endParaRPr lang="en-US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06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Highlights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u="sng" dirty="0" smtClean="0"/>
              <a:t>Objectives &amp; goals </a:t>
            </a:r>
            <a:r>
              <a:rPr kumimoji="1" lang="en-US" altLang="ja-JP" sz="2000" u="sng" dirty="0" smtClean="0"/>
              <a:t>of BEAST phase-2</a:t>
            </a:r>
            <a:r>
              <a:rPr kumimoji="1" lang="en-US" altLang="ja-JP" sz="2000" dirty="0" smtClean="0"/>
              <a:t> by S. Tanaka(KEK)</a:t>
            </a:r>
          </a:p>
          <a:p>
            <a:r>
              <a:rPr lang="en-US" altLang="ja-JP" sz="2000" u="sng" dirty="0" smtClean="0"/>
              <a:t>BEAST phase-2 sensors(VXD and others)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by </a:t>
            </a:r>
            <a:r>
              <a:rPr lang="en-US" altLang="ja-JP" sz="2000" dirty="0" err="1" smtClean="0"/>
              <a:t>C.Marinas</a:t>
            </a:r>
            <a:r>
              <a:rPr lang="en-US" altLang="ja-JP" sz="2000" dirty="0" smtClean="0"/>
              <a:t>(Bonn), </a:t>
            </a:r>
            <a:r>
              <a:rPr lang="en-US" altLang="ja-JP" sz="2000" dirty="0" err="1" smtClean="0"/>
              <a:t>S.Vahsen</a:t>
            </a:r>
            <a:r>
              <a:rPr lang="en-US" altLang="ja-JP" sz="2000" dirty="0" smtClean="0"/>
              <a:t> (Hawaii)</a:t>
            </a:r>
          </a:p>
          <a:p>
            <a:r>
              <a:rPr lang="en-US" altLang="ja-JP" sz="2000" u="sng" dirty="0"/>
              <a:t>Injection noise details</a:t>
            </a:r>
            <a:r>
              <a:rPr lang="en-US" altLang="ja-JP" sz="2000" dirty="0"/>
              <a:t> by </a:t>
            </a:r>
            <a:r>
              <a:rPr lang="en-US" altLang="ja-JP" sz="2000" dirty="0" err="1"/>
              <a:t>Y.Funakoshi</a:t>
            </a:r>
            <a:r>
              <a:rPr lang="en-US" altLang="ja-JP" sz="2000" dirty="0"/>
              <a:t> (SuperKEKB</a:t>
            </a:r>
            <a:r>
              <a:rPr lang="en-US" altLang="ja-JP" sz="2000" dirty="0" smtClean="0"/>
              <a:t>)</a:t>
            </a:r>
            <a:endParaRPr lang="en-US" altLang="ja-JP" sz="2000" u="sng" dirty="0" smtClean="0"/>
          </a:p>
          <a:p>
            <a:endParaRPr lang="en-US" altLang="ja-JP" sz="2000" u="sng" dirty="0" smtClean="0"/>
          </a:p>
          <a:p>
            <a:r>
              <a:rPr lang="en-US" altLang="ja-JP" sz="2000" u="sng" dirty="0" smtClean="0">
                <a:solidFill>
                  <a:srgbClr val="0070C0"/>
                </a:solidFill>
              </a:rPr>
              <a:t>PLUME details</a:t>
            </a:r>
            <a:r>
              <a:rPr lang="en-US" altLang="ja-JP" sz="2000" dirty="0" smtClean="0"/>
              <a:t> by </a:t>
            </a:r>
            <a:r>
              <a:rPr lang="en-US" altLang="ja-JP" sz="2000" dirty="0" err="1" smtClean="0"/>
              <a:t>Jerom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Baudot</a:t>
            </a:r>
            <a:r>
              <a:rPr lang="en-US" altLang="ja-JP" sz="2000" dirty="0" smtClean="0"/>
              <a:t> (IPHC)</a:t>
            </a:r>
            <a:endParaRPr kumimoji="1" lang="en-US" altLang="ja-JP" sz="1800" u="sng" dirty="0"/>
          </a:p>
          <a:p>
            <a:r>
              <a:rPr lang="en-US" altLang="ja-JP" sz="2000" u="sng" dirty="0">
                <a:solidFill>
                  <a:srgbClr val="0070C0"/>
                </a:solidFill>
              </a:rPr>
              <a:t>Possible measurement by </a:t>
            </a:r>
            <a:r>
              <a:rPr lang="en-US" altLang="ja-JP" sz="2000" u="sng" dirty="0" smtClean="0">
                <a:solidFill>
                  <a:srgbClr val="0070C0"/>
                </a:solidFill>
              </a:rPr>
              <a:t>PLUME</a:t>
            </a:r>
            <a:r>
              <a:rPr lang="en-US" altLang="ja-JP" sz="2000" dirty="0" smtClean="0">
                <a:solidFill>
                  <a:srgbClr val="0070C0"/>
                </a:solidFill>
              </a:rPr>
              <a:t> </a:t>
            </a:r>
            <a:r>
              <a:rPr lang="en-US" altLang="ja-JP" sz="2000" dirty="0" smtClean="0"/>
              <a:t>by Isabelle </a:t>
            </a:r>
            <a:r>
              <a:rPr lang="en-US" altLang="ja-JP" sz="2000" dirty="0" err="1" smtClean="0"/>
              <a:t>Ripp-Baudot</a:t>
            </a:r>
            <a:r>
              <a:rPr lang="en-US" altLang="ja-JP" sz="2000" dirty="0" smtClean="0"/>
              <a:t> (IPHC)</a:t>
            </a:r>
          </a:p>
          <a:p>
            <a:r>
              <a:rPr lang="en-US" altLang="ja-JP" sz="2000" u="sng" dirty="0" smtClean="0"/>
              <a:t>Mechanical integration to Phase2</a:t>
            </a:r>
            <a:r>
              <a:rPr lang="en-US" altLang="ja-JP" sz="2000" dirty="0"/>
              <a:t> by </a:t>
            </a:r>
            <a:r>
              <a:rPr lang="en-US" altLang="ja-JP" sz="2000" dirty="0" smtClean="0"/>
              <a:t>M. </a:t>
            </a:r>
            <a:r>
              <a:rPr lang="en-US" altLang="ja-JP" sz="2000" dirty="0" err="1" smtClean="0"/>
              <a:t>Szelezniak</a:t>
            </a:r>
            <a:r>
              <a:rPr lang="en-US" altLang="ja-JP" sz="2000" dirty="0" smtClean="0"/>
              <a:t>(IPHC)</a:t>
            </a:r>
          </a:p>
          <a:p>
            <a:endParaRPr lang="en-US" altLang="ja-JP" sz="2000" u="sng" dirty="0" smtClean="0"/>
          </a:p>
          <a:p>
            <a:r>
              <a:rPr lang="en-US" altLang="ja-JP" sz="2000" u="sng" dirty="0" smtClean="0"/>
              <a:t>Luminosity feedback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by </a:t>
            </a:r>
            <a:r>
              <a:rPr lang="en-US" altLang="ja-JP" sz="2000" dirty="0" err="1" smtClean="0"/>
              <a:t>S.Uehara</a:t>
            </a:r>
            <a:r>
              <a:rPr lang="en-US" altLang="ja-JP" sz="2000" dirty="0" smtClean="0"/>
              <a:t>(KEK), Dima </a:t>
            </a:r>
            <a:r>
              <a:rPr lang="en-US" altLang="ja-JP" sz="2000" dirty="0" err="1" smtClean="0"/>
              <a:t>Khechen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Orsay</a:t>
            </a:r>
            <a:r>
              <a:rPr lang="en-US" altLang="ja-JP" sz="2000" dirty="0" smtClean="0"/>
              <a:t>)</a:t>
            </a:r>
            <a:endParaRPr lang="en-US" altLang="ja-JP" sz="2000" u="sng" dirty="0" smtClean="0"/>
          </a:p>
          <a:p>
            <a:r>
              <a:rPr lang="en-US" altLang="ja-JP" sz="2000" u="sng" dirty="0" smtClean="0"/>
              <a:t>DAQ for </a:t>
            </a:r>
            <a:r>
              <a:rPr lang="en-US" altLang="ja-JP" sz="2000" u="sng" dirty="0" err="1" smtClean="0"/>
              <a:t>lumi</a:t>
            </a:r>
            <a:r>
              <a:rPr lang="en-US" altLang="ja-JP" sz="2000" u="sng" dirty="0" smtClean="0"/>
              <a:t> feedback</a:t>
            </a:r>
            <a:r>
              <a:rPr lang="en-US" altLang="ja-JP" sz="2000" dirty="0" smtClean="0"/>
              <a:t> by </a:t>
            </a:r>
            <a:r>
              <a:rPr lang="en-US" altLang="ja-JP" sz="2000" dirty="0"/>
              <a:t>Didier </a:t>
            </a:r>
            <a:r>
              <a:rPr lang="en-US" altLang="ja-JP" sz="2000" dirty="0" err="1" smtClean="0"/>
              <a:t>Jeahanno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Orsay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000" u="sng" dirty="0" smtClean="0"/>
              <a:t>LAL </a:t>
            </a:r>
            <a:r>
              <a:rPr lang="en-US" altLang="ja-JP" sz="2000" u="sng" dirty="0" err="1" smtClean="0"/>
              <a:t>Orsay</a:t>
            </a:r>
            <a:r>
              <a:rPr lang="en-US" altLang="ja-JP" sz="2000" u="sng" dirty="0" smtClean="0"/>
              <a:t> activities</a:t>
            </a:r>
            <a:r>
              <a:rPr lang="en-US" altLang="ja-JP" sz="2000" dirty="0" smtClean="0"/>
              <a:t> by Phillip </a:t>
            </a:r>
            <a:r>
              <a:rPr lang="en-US" altLang="ja-JP" sz="2000" dirty="0" err="1" smtClean="0"/>
              <a:t>Bambade</a:t>
            </a:r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Orsay</a:t>
            </a:r>
            <a:r>
              <a:rPr lang="en-US" altLang="ja-JP" sz="2000" dirty="0" smtClean="0"/>
              <a:t>)</a:t>
            </a:r>
          </a:p>
          <a:p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46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PLUME details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314237" y="908720"/>
            <a:ext cx="3583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dirty="0" smtClean="0"/>
              <a:t> Jerome </a:t>
            </a:r>
            <a:r>
              <a:rPr lang="en-GB" altLang="ja-JP" dirty="0" err="1"/>
              <a:t>Baudot</a:t>
            </a:r>
            <a:r>
              <a:rPr lang="en-GB" altLang="ja-JP" dirty="0"/>
              <a:t> </a:t>
            </a:r>
            <a:r>
              <a:rPr lang="en-GB" altLang="ja-JP" dirty="0" smtClean="0"/>
              <a:t>(IPHC-PICSEL group)</a:t>
            </a:r>
            <a:endParaRPr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732240" y="116632"/>
            <a:ext cx="2230648" cy="781378"/>
            <a:chOff x="5941752" y="1196752"/>
            <a:chExt cx="2877120" cy="997402"/>
          </a:xfrm>
        </p:grpSpPr>
        <p:pic>
          <p:nvPicPr>
            <p:cNvPr id="7" name="Picture 6" descr="logo_picsel_small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0312" y="1268760"/>
              <a:ext cx="1438560" cy="896052"/>
            </a:xfrm>
            <a:prstGeom prst="rect">
              <a:avLst/>
            </a:prstGeom>
          </p:spPr>
        </p:pic>
        <p:pic>
          <p:nvPicPr>
            <p:cNvPr id="8" name="Picture 7" descr="logo_IPHC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1752" y="1196752"/>
              <a:ext cx="1438560" cy="997402"/>
            </a:xfrm>
            <a:prstGeom prst="rect">
              <a:avLst/>
            </a:prstGeom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3944260" cy="2896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06" y="1556791"/>
            <a:ext cx="3840234" cy="2877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971600" y="4505052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This talk also covers : </a:t>
            </a:r>
          </a:p>
          <a:p>
            <a:r>
              <a:rPr lang="en-US" altLang="ja-JP" sz="1600" dirty="0" smtClean="0"/>
              <a:t>   - counting rate/ pixel multiplicity</a:t>
            </a:r>
          </a:p>
          <a:p>
            <a:r>
              <a:rPr kumimoji="1" lang="en-US" altLang="ja-JP" sz="1600" dirty="0" smtClean="0"/>
              <a:t>   - radiation tolerance</a:t>
            </a:r>
            <a:endParaRPr lang="en-US" altLang="ja-JP" sz="1600" dirty="0"/>
          </a:p>
          <a:p>
            <a:r>
              <a:rPr lang="en-US" altLang="ja-JP" sz="1600" dirty="0" smtClean="0"/>
              <a:t>   - </a:t>
            </a:r>
            <a:r>
              <a:rPr lang="en-GB" altLang="ja-JP" sz="1600" dirty="0" smtClean="0"/>
              <a:t>potential phase2-dedicated optimization for PLUME-3  </a:t>
            </a:r>
          </a:p>
          <a:p>
            <a:r>
              <a:rPr lang="en-GB" altLang="ja-JP" sz="1600" dirty="0" smtClean="0"/>
              <a:t>         - Integration </a:t>
            </a:r>
            <a:r>
              <a:rPr lang="en-GB" altLang="ja-JP" sz="1600" dirty="0"/>
              <a:t>time </a:t>
            </a:r>
            <a:r>
              <a:rPr lang="en-GB" altLang="ja-JP" sz="1600" dirty="0" smtClean="0"/>
              <a:t>(few µs</a:t>
            </a:r>
            <a:r>
              <a:rPr lang="en-GB" altLang="ja-JP" sz="1600" dirty="0"/>
              <a:t> </a:t>
            </a:r>
            <a:r>
              <a:rPr lang="en-GB" altLang="ja-JP" sz="1600" dirty="0" smtClean="0"/>
              <a:t>possible by skipping some pixel-lines)</a:t>
            </a:r>
          </a:p>
          <a:p>
            <a:r>
              <a:rPr lang="en-GB" altLang="ja-JP" sz="1600" dirty="0"/>
              <a:t> </a:t>
            </a:r>
            <a:r>
              <a:rPr lang="en-GB" altLang="ja-JP" sz="1600" dirty="0" smtClean="0"/>
              <a:t>        - Occupancy (&lt;1 %)</a:t>
            </a:r>
          </a:p>
          <a:p>
            <a:r>
              <a:rPr lang="en-GB" altLang="ja-JP" sz="1600" dirty="0" smtClean="0"/>
              <a:t>         - But, 20 </a:t>
            </a:r>
            <a:r>
              <a:rPr lang="en-GB" altLang="ja-JP" sz="1600" dirty="0"/>
              <a:t>ns time-stamping or gating mode unreachable (for next </a:t>
            </a:r>
            <a:r>
              <a:rPr lang="en-GB" altLang="ja-JP" sz="1600" dirty="0" smtClean="0"/>
              <a:t>year) </a:t>
            </a:r>
          </a:p>
          <a:p>
            <a:r>
              <a:rPr lang="en-GB" altLang="ja-JP" sz="1600" dirty="0" smtClean="0"/>
              <a:t>         - Readiness: </a:t>
            </a:r>
            <a:r>
              <a:rPr lang="en-US" altLang="ja-JP" sz="1600" dirty="0" smtClean="0"/>
              <a:t>mid-2016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baseline </a:t>
            </a:r>
            <a:r>
              <a:rPr lang="en-US" altLang="ja-JP" sz="1600" dirty="0"/>
              <a:t>PLUME-2 </a:t>
            </a:r>
            <a:r>
              <a:rPr lang="en-US" altLang="ja-JP" sz="1600" dirty="0" smtClean="0"/>
              <a:t>,100 </a:t>
            </a:r>
            <a:r>
              <a:rPr lang="en-US" altLang="ja-JP" sz="1600" dirty="0"/>
              <a:t>us integration) </a:t>
            </a:r>
            <a:endParaRPr lang="en-US" altLang="ja-JP" sz="1600" dirty="0"/>
          </a:p>
          <a:p>
            <a:r>
              <a:rPr lang="en-US" altLang="ja-JP" sz="1600" dirty="0" smtClean="0"/>
              <a:t>	            early 2017(PLUME-3, 20 </a:t>
            </a:r>
            <a:r>
              <a:rPr lang="en-US" altLang="ja-JP" sz="1600" dirty="0"/>
              <a:t>or 2 </a:t>
            </a:r>
            <a:r>
              <a:rPr lang="en-US" altLang="ja-JP" sz="1600" dirty="0" smtClean="0"/>
              <a:t>us integration).</a:t>
            </a:r>
            <a:endParaRPr lang="en-GB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24923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Possible PLUME measurements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796136" y="1052736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dirty="0" smtClean="0"/>
              <a:t> Isabelle </a:t>
            </a:r>
            <a:r>
              <a:rPr lang="en-GB" altLang="ja-JP" dirty="0" err="1" smtClean="0"/>
              <a:t>Ripp-Baudot</a:t>
            </a:r>
            <a:r>
              <a:rPr lang="en-GB" altLang="ja-JP" dirty="0" smtClean="0"/>
              <a:t> </a:t>
            </a:r>
            <a:r>
              <a:rPr lang="en-GB" altLang="ja-JP" dirty="0"/>
              <a:t>(</a:t>
            </a:r>
            <a:r>
              <a:rPr lang="en-GB" altLang="ja-JP" dirty="0" smtClean="0"/>
              <a:t>IPHC)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443711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Possible measurements on the summary slide: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- </a:t>
            </a:r>
            <a:r>
              <a:rPr lang="en-US" altLang="ja-JP" b="1" dirty="0" smtClean="0"/>
              <a:t>Hit rates</a:t>
            </a:r>
            <a:r>
              <a:rPr lang="en-US" altLang="ja-JP" dirty="0" smtClean="0"/>
              <a:t> (occupancy seems acceptable, still very preliminary calculation) </a:t>
            </a:r>
          </a:p>
          <a:p>
            <a:r>
              <a:rPr kumimoji="1" lang="en-US" altLang="ja-JP" dirty="0"/>
              <a:t> </a:t>
            </a:r>
            <a:r>
              <a:rPr lang="en-US" altLang="ja-JP" dirty="0" smtClean="0"/>
              <a:t>- </a:t>
            </a:r>
            <a:r>
              <a:rPr lang="en-US" altLang="ja-JP" b="1" dirty="0" smtClean="0"/>
              <a:t>Track incident angles</a:t>
            </a:r>
            <a:r>
              <a:rPr lang="en-US" altLang="ja-JP" dirty="0" smtClean="0"/>
              <a:t> (advantage of double-sided sensor)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- </a:t>
            </a:r>
            <a:r>
              <a:rPr kumimoji="1" lang="en-US" altLang="ja-JP" b="1" dirty="0" smtClean="0"/>
              <a:t>Synchrotron Radiation</a:t>
            </a:r>
            <a:r>
              <a:rPr kumimoji="1" lang="en-US" altLang="ja-JP" dirty="0" smtClean="0"/>
              <a:t> (PLUME not transparent to X-rays, not energy sensitive)</a:t>
            </a:r>
          </a:p>
          <a:p>
            <a:r>
              <a:rPr kumimoji="1" lang="en-US" altLang="ja-JP" dirty="0" smtClean="0"/>
              <a:t>Other topics discussed</a:t>
            </a:r>
          </a:p>
          <a:p>
            <a:r>
              <a:rPr kumimoji="1" lang="en-US" altLang="ja-JP" dirty="0" smtClean="0"/>
              <a:t> - Injection damping measurement: 2us resolution possible with PLUME-3</a:t>
            </a:r>
          </a:p>
          <a:p>
            <a:r>
              <a:rPr lang="en-US" altLang="ja-JP" dirty="0" smtClean="0"/>
              <a:t> - Correlate </a:t>
            </a:r>
            <a:r>
              <a:rPr lang="en-US" altLang="ja-JP" dirty="0"/>
              <a:t>PLUME measurement with  </a:t>
            </a:r>
            <a:r>
              <a:rPr lang="en-US" altLang="ja-JP" dirty="0" err="1"/>
              <a:t>Scintillator+SiPM</a:t>
            </a:r>
            <a:r>
              <a:rPr lang="en-US" altLang="ja-JP" dirty="0"/>
              <a:t> data?</a:t>
            </a:r>
          </a:p>
          <a:p>
            <a:r>
              <a:rPr lang="en-US" altLang="ja-JP" dirty="0" smtClean="0"/>
              <a:t> - IP </a:t>
            </a:r>
            <a:r>
              <a:rPr lang="en-US" altLang="ja-JP" dirty="0" err="1" smtClean="0"/>
              <a:t>vertexing</a:t>
            </a:r>
            <a:r>
              <a:rPr lang="en-US" altLang="ja-JP" dirty="0" smtClean="0"/>
              <a:t> with VXD? (back-to-back tracks, important feedback to machine) </a:t>
            </a:r>
            <a:endParaRPr kumimoji="1" lang="ja-JP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755157" cy="2822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75547" cy="2834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3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FJPPL: France-Japan Particle Physics Laboratory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Picture 2" descr="new_logoTY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494784" cy="39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331640" y="119675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US" altLang="ja-JP" dirty="0" smtClean="0">
                <a:solidFill>
                  <a:srgbClr val="0070C0"/>
                </a:solidFill>
                <a:hlinkClick r:id="rId3"/>
              </a:rPr>
              <a:t>fjppl.in2p3.fr/cgi-bin/twiki.source/bin/view/FJPPL/WebHome</a:t>
            </a:r>
            <a:endParaRPr lang="en-US" altLang="ja-JP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83568" y="5733256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b="1" dirty="0" smtClean="0"/>
              <a:t>Management:</a:t>
            </a:r>
          </a:p>
          <a:p>
            <a:r>
              <a:rPr lang="fr-FR" altLang="ja-JP" b="1" dirty="0" smtClean="0"/>
              <a:t> - Japan</a:t>
            </a:r>
            <a:r>
              <a:rPr lang="fr-FR" altLang="ja-JP" dirty="0"/>
              <a:t>: Junji HABA (KEK), director</a:t>
            </a:r>
          </a:p>
          <a:p>
            <a:r>
              <a:rPr lang="fr-FR" altLang="ja-JP" b="1" dirty="0" smtClean="0"/>
              <a:t> - France</a:t>
            </a:r>
            <a:r>
              <a:rPr lang="fr-FR" altLang="ja-JP" dirty="0"/>
              <a:t>: Philip BAMBADE (IN2P3), director and Marc BESANÇON (IRFU), co-director</a:t>
            </a:r>
          </a:p>
        </p:txBody>
      </p:sp>
    </p:spTree>
    <p:extLst>
      <p:ext uri="{BB962C8B-B14F-4D97-AF65-F5344CB8AC3E}">
        <p14:creationId xmlns:p14="http://schemas.microsoft.com/office/powerpoint/2010/main" val="394129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Thank you!!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3068960"/>
            <a:ext cx="759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Related talk in this workshop</a:t>
            </a:r>
          </a:p>
          <a:p>
            <a:r>
              <a:rPr lang="en-US" altLang="ja-JP" dirty="0" smtClean="0"/>
              <a:t>- Monday 15:10-  “</a:t>
            </a:r>
            <a:r>
              <a:rPr lang="en-US" altLang="ja-JP" b="1" dirty="0" smtClean="0"/>
              <a:t>BEAST </a:t>
            </a:r>
            <a:r>
              <a:rPr lang="en-US" altLang="ja-JP" b="1" dirty="0"/>
              <a:t>Phase </a:t>
            </a:r>
            <a:r>
              <a:rPr lang="en-US" altLang="ja-JP" b="1" dirty="0" smtClean="0"/>
              <a:t>2” by C. Marinas</a:t>
            </a:r>
          </a:p>
          <a:p>
            <a:r>
              <a:rPr lang="en-US" altLang="ja-JP" dirty="0" smtClean="0"/>
              <a:t>- Tuesday 14:00-  “</a:t>
            </a:r>
            <a:r>
              <a:rPr lang="en-US" altLang="ja-JP" b="1" dirty="0"/>
              <a:t>PXD Parallel Session IV: Beam Tests and BEAST </a:t>
            </a:r>
            <a:r>
              <a:rPr lang="en-US" altLang="ja-JP" b="1" dirty="0" smtClean="0"/>
              <a:t>2</a:t>
            </a:r>
            <a:r>
              <a:rPr lang="en-US" altLang="ja-JP" dirty="0" smtClean="0"/>
              <a:t>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91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385</Words>
  <Application>Microsoft Office PowerPoint</Application>
  <PresentationFormat>画面に合わせる (4:3)</PresentationFormat>
  <Paragraphs>68</Paragraphs>
  <Slides>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Summary of Strasbourg Meeting</vt:lpstr>
      <vt:lpstr>Strasbourg Meeting info</vt:lpstr>
      <vt:lpstr>18 presentations</vt:lpstr>
      <vt:lpstr>Highlights</vt:lpstr>
      <vt:lpstr>PLUME details</vt:lpstr>
      <vt:lpstr>Possible PLUME measurements </vt:lpstr>
      <vt:lpstr>FJPPL: France-Japan Particle Physics Laboratory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Strasbourg Meeting</dc:title>
  <cp:lastModifiedBy>nakayama</cp:lastModifiedBy>
  <cp:revision>64</cp:revision>
  <dcterms:modified xsi:type="dcterms:W3CDTF">2015-01-21T11:12:37Z</dcterms:modified>
</cp:coreProperties>
</file>