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02" r:id="rId2"/>
    <p:sldId id="403" r:id="rId3"/>
    <p:sldId id="271" r:id="rId4"/>
    <p:sldId id="394" r:id="rId5"/>
    <p:sldId id="399" r:id="rId6"/>
    <p:sldId id="366" r:id="rId7"/>
    <p:sldId id="406" r:id="rId8"/>
    <p:sldId id="405" r:id="rId9"/>
    <p:sldId id="398" r:id="rId10"/>
    <p:sldId id="374" r:id="rId11"/>
    <p:sldId id="372" r:id="rId12"/>
    <p:sldId id="409" r:id="rId13"/>
    <p:sldId id="410" r:id="rId14"/>
    <p:sldId id="379" r:id="rId15"/>
    <p:sldId id="407" r:id="rId16"/>
    <p:sldId id="383" r:id="rId17"/>
    <p:sldId id="385" r:id="rId18"/>
    <p:sldId id="389" r:id="rId19"/>
    <p:sldId id="401" r:id="rId20"/>
    <p:sldId id="392" r:id="rId21"/>
    <p:sldId id="400" r:id="rId22"/>
    <p:sldId id="329" r:id="rId23"/>
    <p:sldId id="363" r:id="rId24"/>
    <p:sldId id="330" r:id="rId25"/>
    <p:sldId id="371" r:id="rId26"/>
    <p:sldId id="324" r:id="rId27"/>
    <p:sldId id="408" r:id="rId28"/>
    <p:sldId id="411" r:id="rId29"/>
    <p:sldId id="395" r:id="rId30"/>
    <p:sldId id="384" r:id="rId3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pos="41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howGuides="1">
      <p:cViewPr varScale="1">
        <p:scale>
          <a:sx n="60" d="100"/>
          <a:sy n="60" d="100"/>
        </p:scale>
        <p:origin x="898" y="29"/>
      </p:cViewPr>
      <p:guideLst>
        <p:guide orient="horz" pos="3385"/>
        <p:guide pos="41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B7E1B09-DB15-4883-B1F2-8C51D8D6E1EE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1A23D88-E063-4168-A128-39B5F8CDCD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0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BDA7FF-52B7-4588-8C9E-E869311F376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02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6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23D88-E063-4168-A128-39B5F8CDCD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8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96" y="6595888"/>
            <a:ext cx="8064896" cy="2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9867" y="6638751"/>
            <a:ext cx="5286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C54615C-216B-4055-9C4E-4186CF5696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4" name="Picture 17" descr="belle2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2473" y="108358"/>
            <a:ext cx="719459" cy="5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1"/>
          <p:cNvSpPr/>
          <p:nvPr userDrawn="1"/>
        </p:nvSpPr>
        <p:spPr>
          <a:xfrm>
            <a:off x="57150" y="45720"/>
            <a:ext cx="899592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C:\Users\cmk\CMKF\Belle\BelleII\Collaboration\Logo\DEPFET-logo-larg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636"/>
            <a:ext cx="709006" cy="92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 userDrawn="1"/>
        </p:nvCxnSpPr>
        <p:spPr>
          <a:xfrm>
            <a:off x="827584" y="764704"/>
            <a:ext cx="79208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5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96" y="6595888"/>
            <a:ext cx="7920880" cy="2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9867" y="6638751"/>
            <a:ext cx="52863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C54615C-216B-4055-9C4E-4186CF5696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57150" y="45720"/>
            <a:ext cx="899592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2" descr="C:\Users\cmk\CMKF\Belle\BelleII\Collaboration\Logo\svdpxd_indic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" y="76988"/>
            <a:ext cx="1224170" cy="61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belle2-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2473" y="108358"/>
            <a:ext cx="719459" cy="5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827584" y="764704"/>
            <a:ext cx="79208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57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>
                <a:solidFill>
                  <a:prstClr val="black"/>
                </a:solidFill>
              </a:rPr>
              <a:t>C. Kiesling, VXD-Strasbourg Meeting, Jan 12-13, 2015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8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4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187624" y="116632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Prologue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: Strasbourg Interest in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BEAST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1124744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(how I understand it after discussion with Philip </a:t>
            </a:r>
            <a:r>
              <a:rPr lang="en-US" sz="2400" dirty="0" err="1" smtClean="0"/>
              <a:t>Bambade</a:t>
            </a:r>
            <a:r>
              <a:rPr lang="en-US" sz="2400" dirty="0" smtClean="0"/>
              <a:t> at </a:t>
            </a:r>
            <a:r>
              <a:rPr lang="en-US" sz="2400" dirty="0" err="1" smtClean="0"/>
              <a:t>KEK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Two activities of French groups at </a:t>
            </a:r>
            <a:r>
              <a:rPr lang="en-US" sz="2400" dirty="0" err="1" smtClean="0"/>
              <a:t>KEK</a:t>
            </a:r>
            <a:r>
              <a:rPr lang="en-US" sz="24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“Machine Detector Interface group” (Philip </a:t>
            </a:r>
            <a:r>
              <a:rPr lang="en-US" sz="2400" dirty="0" err="1" smtClean="0"/>
              <a:t>Bambade</a:t>
            </a:r>
            <a:r>
              <a:rPr lang="en-US" sz="2400" dirty="0" smtClean="0"/>
              <a:t>, </a:t>
            </a:r>
            <a:r>
              <a:rPr lang="en-US" sz="2400" dirty="0" err="1" smtClean="0"/>
              <a:t>LAL</a:t>
            </a:r>
            <a:r>
              <a:rPr lang="en-US" sz="2400" dirty="0" smtClean="0"/>
              <a:t>): </a:t>
            </a:r>
          </a:p>
          <a:p>
            <a:r>
              <a:rPr lang="en-US" sz="2400" dirty="0" smtClean="0"/>
              <a:t>	ATF-2 (</a:t>
            </a:r>
            <a:r>
              <a:rPr lang="en-US" sz="2400" dirty="0" err="1" smtClean="0"/>
              <a:t>ILC</a:t>
            </a:r>
            <a:r>
              <a:rPr lang="en-US" sz="2400" dirty="0" smtClean="0"/>
              <a:t>) &amp; Fast </a:t>
            </a:r>
            <a:r>
              <a:rPr lang="en-US" sz="2400" dirty="0" err="1" smtClean="0"/>
              <a:t>Lumi</a:t>
            </a:r>
            <a:r>
              <a:rPr lang="en-US" sz="2400" dirty="0" smtClean="0"/>
              <a:t> Monitor (</a:t>
            </a:r>
            <a:r>
              <a:rPr lang="en-US" sz="2400" dirty="0" err="1" smtClean="0"/>
              <a:t>SuperKEKB</a:t>
            </a:r>
            <a:r>
              <a:rPr lang="en-US" sz="2400" dirty="0" smtClean="0"/>
              <a:t>-Belle II,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in collaboration with the machine &amp; Uehara-san)</a:t>
            </a:r>
            <a:br>
              <a:rPr lang="en-US" sz="2400" dirty="0" smtClean="0"/>
            </a:br>
            <a:r>
              <a:rPr lang="en-US" sz="2400" dirty="0" smtClean="0"/>
              <a:t>	</a:t>
            </a:r>
            <a:br>
              <a:rPr lang="en-US" sz="2400" dirty="0" smtClean="0"/>
            </a:br>
            <a:r>
              <a:rPr lang="en-US" sz="2400" dirty="0" smtClean="0"/>
              <a:t>      Philip is the French leader of the</a:t>
            </a:r>
            <a:br>
              <a:rPr lang="en-US" sz="2400" dirty="0" smtClean="0"/>
            </a:br>
            <a:r>
              <a:rPr lang="en-US" sz="2400" dirty="0" smtClean="0"/>
              <a:t>      “France-Japan Associated International Laboratory” 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“BEAST group” at </a:t>
            </a:r>
            <a:r>
              <a:rPr lang="en-US" sz="2400" dirty="0" err="1" smtClean="0"/>
              <a:t>KEK</a:t>
            </a:r>
            <a:r>
              <a:rPr lang="en-US" sz="2400" dirty="0" smtClean="0"/>
              <a:t>: special new group outside of Belle II, 	collaboration agreement between </a:t>
            </a:r>
            <a:r>
              <a:rPr lang="en-US" sz="2400" dirty="0" err="1" smtClean="0"/>
              <a:t>KEK</a:t>
            </a:r>
            <a:r>
              <a:rPr lang="en-US" sz="2400" dirty="0" smtClean="0"/>
              <a:t> and IN2P3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(no participation in Belle II at present: lack of “critical mass”) </a:t>
            </a:r>
          </a:p>
        </p:txBody>
      </p:sp>
    </p:spTree>
    <p:extLst>
      <p:ext uri="{BB962C8B-B14F-4D97-AF65-F5344CB8AC3E}">
        <p14:creationId xmlns:p14="http://schemas.microsoft.com/office/powerpoint/2010/main" val="352146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31318"/>
            <a:ext cx="8929571" cy="2754942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Additional Sensors during Phase 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71600" y="908720"/>
            <a:ext cx="729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Principle: Close the solid angle not instrumented by </a:t>
            </a:r>
            <a:r>
              <a:rPr lang="en-US" sz="2400" dirty="0" err="1" smtClean="0"/>
              <a:t>PXD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and </a:t>
            </a:r>
            <a:r>
              <a:rPr lang="en-US" sz="2400" dirty="0" err="1" smtClean="0"/>
              <a:t>SVD</a:t>
            </a:r>
            <a:r>
              <a:rPr lang="en-US" sz="2400" dirty="0" smtClean="0"/>
              <a:t> ladders</a:t>
            </a:r>
            <a:endParaRPr lang="en-US" sz="2400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8244408" y="1739717"/>
            <a:ext cx="0" cy="1252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8100392" y="138315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clid" panose="02020503060505020303" pitchFamily="18" charset="0"/>
              </a:rPr>
              <a:t>y</a:t>
            </a:r>
            <a:endParaRPr lang="en-US" sz="2400" dirty="0">
              <a:latin typeface="Euclid" panose="02020503060505020303" pitchFamily="18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8244408" y="2992279"/>
            <a:ext cx="6480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892480" y="27580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Euclid" panose="02020503060505020303" pitchFamily="18" charset="0"/>
              </a:rPr>
              <a:t>z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578" y="3799831"/>
            <a:ext cx="2507582" cy="292164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79512" y="4289028"/>
            <a:ext cx="3183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Sensors to be placed in the accelerator plane and perpendicular to it.</a:t>
            </a:r>
          </a:p>
          <a:p>
            <a:r>
              <a:rPr lang="en-US" sz="2400" dirty="0" smtClean="0"/>
              <a:t>In the area of the </a:t>
            </a:r>
            <a:r>
              <a:rPr lang="en-US" sz="2400" dirty="0" err="1" smtClean="0"/>
              <a:t>PXD</a:t>
            </a:r>
            <a:r>
              <a:rPr lang="en-US" sz="2400" dirty="0" smtClean="0"/>
              <a:t>:</a:t>
            </a:r>
          </a:p>
          <a:p>
            <a:r>
              <a:rPr lang="en-US" sz="2400" b="1" dirty="0" smtClean="0"/>
              <a:t>Fast, rad-hard, </a:t>
            </a:r>
          </a:p>
          <a:p>
            <a:r>
              <a:rPr lang="en-US" sz="2400" b="1" dirty="0" smtClean="0"/>
              <a:t>good energy resolution </a:t>
            </a:r>
            <a:endParaRPr lang="en-US" sz="2400" b="1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5845148" y="5565831"/>
            <a:ext cx="4554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228184" y="530887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Euclid" panose="02020503060505020303" pitchFamily="18" charset="0"/>
              </a:rPr>
              <a:t>x</a:t>
            </a:r>
            <a:endParaRPr lang="en-US" sz="2400" dirty="0">
              <a:latin typeface="Euclid" panose="02020503060505020303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94218" y="4699759"/>
            <a:ext cx="2649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Supports within the acceptance  mandatory, </a:t>
            </a:r>
          </a:p>
          <a:p>
            <a:r>
              <a:rPr lang="en-US" sz="2400" dirty="0" smtClean="0"/>
              <a:t>will try to minimize </a:t>
            </a:r>
          </a:p>
          <a:p>
            <a:r>
              <a:rPr lang="en-US" sz="2400" dirty="0" smtClean="0"/>
              <a:t>material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41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VXD Equipment during Phase 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53142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9087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X-ray detectors: ATLAS IBL test sensors (+FE-I4) :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over 90°, 180°, 270° in </a:t>
            </a:r>
            <a:r>
              <a:rPr lang="el-GR" sz="2400" dirty="0" smtClean="0">
                <a:cs typeface="Arial" panose="020B0604020202020204" pitchFamily="34" charset="0"/>
              </a:rPr>
              <a:t>φ</a:t>
            </a:r>
            <a:r>
              <a:rPr lang="de-DE" sz="2400" dirty="0" smtClean="0"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cs typeface="Arial" panose="020B0604020202020204" pitchFamily="34" charset="0"/>
              </a:rPr>
              <a:t>full</a:t>
            </a:r>
            <a:r>
              <a:rPr lang="de-DE" sz="2400" dirty="0" smtClean="0"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cs typeface="Arial" panose="020B0604020202020204" pitchFamily="34" charset="0"/>
              </a:rPr>
              <a:t>acceptance</a:t>
            </a:r>
            <a:r>
              <a:rPr lang="de-DE" sz="2400" dirty="0" smtClean="0">
                <a:cs typeface="Arial" panose="020B0604020202020204" pitchFamily="34" charset="0"/>
              </a:rPr>
              <a:t> in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de-DE" sz="2400" dirty="0" smtClean="0">
                <a:cs typeface="Arial" panose="020B0604020202020204" pitchFamily="34" charset="0"/>
              </a:rPr>
              <a:t>    (Bonn </a:t>
            </a:r>
            <a:r>
              <a:rPr lang="de-DE" sz="2400" dirty="0" err="1" smtClean="0">
                <a:cs typeface="Arial" panose="020B0604020202020204" pitchFamily="34" charset="0"/>
              </a:rPr>
              <a:t>project</a:t>
            </a:r>
            <a:r>
              <a:rPr lang="de-DE" sz="2400" dirty="0" smtClean="0">
                <a:cs typeface="Arial" panose="020B0604020202020204" pitchFamily="34" charset="0"/>
              </a:rPr>
              <a:t>)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51520" y="591037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135°, 225°: cover with fast scintillator and </a:t>
            </a:r>
            <a:r>
              <a:rPr lang="en-US" sz="2400" dirty="0" err="1" smtClean="0"/>
              <a:t>SiPM</a:t>
            </a:r>
            <a:r>
              <a:rPr lang="en-US" sz="2400" dirty="0" smtClean="0"/>
              <a:t>: offer by KEK  </a:t>
            </a:r>
          </a:p>
          <a:p>
            <a:r>
              <a:rPr lang="en-US" sz="2400" dirty="0" smtClean="0"/>
              <a:t>MPI ILC group agreed to carry this project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40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VXD Equipment during Phase 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23" y="914226"/>
            <a:ext cx="7956376" cy="568312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868616" y="269075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SiPM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4128" y="355433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FE-I4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842555" y="350811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SVD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424312" y="329412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PXD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VXD Equipment during Phase 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836712"/>
            <a:ext cx="7956376" cy="56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VXD Equipment during Phase 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15" name="4 Rectángulo"/>
          <p:cNvSpPr/>
          <p:nvPr/>
        </p:nvSpPr>
        <p:spPr>
          <a:xfrm>
            <a:off x="775648" y="4904952"/>
            <a:ext cx="5255381" cy="93795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grpSp>
        <p:nvGrpSpPr>
          <p:cNvPr id="17" name="5 Grupo"/>
          <p:cNvGrpSpPr/>
          <p:nvPr/>
        </p:nvGrpSpPr>
        <p:grpSpPr>
          <a:xfrm>
            <a:off x="542661" y="3012822"/>
            <a:ext cx="3012027" cy="2827191"/>
            <a:chOff x="789415" y="1152000"/>
            <a:chExt cx="4333359" cy="4423710"/>
          </a:xfrm>
        </p:grpSpPr>
        <p:pic>
          <p:nvPicPr>
            <p:cNvPr id="18" name="Picture 2" descr="C:\Users\Carlos\AppData\Local\Temp\DC_Module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53" t="26988" r="25736" b="-746"/>
            <a:stretch/>
          </p:blipFill>
          <p:spPr bwMode="auto">
            <a:xfrm rot="10800000">
              <a:off x="1474696" y="1152000"/>
              <a:ext cx="3024000" cy="442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7 Rectángulo"/>
            <p:cNvSpPr/>
            <p:nvPr/>
          </p:nvSpPr>
          <p:spPr>
            <a:xfrm>
              <a:off x="4186670" y="1196752"/>
              <a:ext cx="936104" cy="2664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20" name="8 Rectángulo"/>
            <p:cNvSpPr/>
            <p:nvPr/>
          </p:nvSpPr>
          <p:spPr>
            <a:xfrm>
              <a:off x="789415" y="1196752"/>
              <a:ext cx="936104" cy="2664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</p:grpSp>
      <p:grpSp>
        <p:nvGrpSpPr>
          <p:cNvPr id="21" name="9 Grupo"/>
          <p:cNvGrpSpPr/>
          <p:nvPr/>
        </p:nvGrpSpPr>
        <p:grpSpPr>
          <a:xfrm>
            <a:off x="3216157" y="3016301"/>
            <a:ext cx="3012027" cy="2827191"/>
            <a:chOff x="789415" y="1152000"/>
            <a:chExt cx="4333359" cy="4423710"/>
          </a:xfrm>
        </p:grpSpPr>
        <p:pic>
          <p:nvPicPr>
            <p:cNvPr id="22" name="Picture 2" descr="C:\Users\Carlos\AppData\Local\Temp\DC_Module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53" t="26988" r="25736" b="-746"/>
            <a:stretch/>
          </p:blipFill>
          <p:spPr bwMode="auto">
            <a:xfrm rot="10800000">
              <a:off x="1474696" y="1152000"/>
              <a:ext cx="3024000" cy="4423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11 Rectángulo"/>
            <p:cNvSpPr/>
            <p:nvPr/>
          </p:nvSpPr>
          <p:spPr>
            <a:xfrm>
              <a:off x="4186670" y="1196752"/>
              <a:ext cx="936104" cy="2664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24" name="12 Rectángulo"/>
            <p:cNvSpPr/>
            <p:nvPr/>
          </p:nvSpPr>
          <p:spPr>
            <a:xfrm>
              <a:off x="789415" y="1196752"/>
              <a:ext cx="936104" cy="2664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</p:grpSp>
      <p:sp>
        <p:nvSpPr>
          <p:cNvPr id="25" name="13 Cilindro"/>
          <p:cNvSpPr/>
          <p:nvPr/>
        </p:nvSpPr>
        <p:spPr>
          <a:xfrm rot="16200000">
            <a:off x="395413" y="5039607"/>
            <a:ext cx="138061" cy="627137"/>
          </a:xfrm>
          <a:prstGeom prst="ca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pic>
        <p:nvPicPr>
          <p:cNvPr id="26" name="Picture 2" descr="C:\Users\Carlos\Downloads\20140929_1213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1" b="91789" l="25858" r="72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8847" r="25440" b="3601"/>
          <a:stretch/>
        </p:blipFill>
        <p:spPr bwMode="auto">
          <a:xfrm rot="10800000">
            <a:off x="992510" y="1127716"/>
            <a:ext cx="2046115" cy="27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Carlos\Downloads\20140929_1213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1" b="91789" l="25858" r="72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67" t="8847" r="25440" b="3601"/>
          <a:stretch/>
        </p:blipFill>
        <p:spPr bwMode="auto">
          <a:xfrm rot="10800000">
            <a:off x="3671997" y="1160688"/>
            <a:ext cx="2046115" cy="27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16 CuadroTexto"/>
          <p:cNvSpPr txBox="1"/>
          <p:nvPr/>
        </p:nvSpPr>
        <p:spPr>
          <a:xfrm>
            <a:off x="-128871" y="5919663"/>
            <a:ext cx="743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Support </a:t>
            </a:r>
            <a:r>
              <a:rPr lang="en-US" sz="2400" dirty="0" smtClean="0"/>
              <a:t>carbon plate, cooling by </a:t>
            </a:r>
            <a:r>
              <a:rPr lang="en-US" sz="2400" dirty="0" smtClean="0"/>
              <a:t>air (N2) </a:t>
            </a:r>
            <a:r>
              <a:rPr lang="en-US" sz="2400" dirty="0" smtClean="0"/>
              <a:t>flow</a:t>
            </a:r>
            <a:endParaRPr lang="en-US" sz="2400" dirty="0"/>
          </a:p>
        </p:txBody>
      </p:sp>
      <p:sp>
        <p:nvSpPr>
          <p:cNvPr id="29" name="17 CuadroTexto"/>
          <p:cNvSpPr txBox="1"/>
          <p:nvPr/>
        </p:nvSpPr>
        <p:spPr>
          <a:xfrm>
            <a:off x="-534088" y="1868631"/>
            <a:ext cx="2369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Double </a:t>
            </a:r>
            <a:endParaRPr lang="en-US" sz="2400" dirty="0" smtClean="0"/>
          </a:p>
          <a:p>
            <a:pPr algn="ctr"/>
            <a:r>
              <a:rPr lang="en-US" sz="2400" dirty="0" smtClean="0"/>
              <a:t>chip </a:t>
            </a:r>
            <a:br>
              <a:rPr lang="en-US" sz="2400" dirty="0" smtClean="0"/>
            </a:br>
            <a:r>
              <a:rPr lang="en-US" sz="2400" dirty="0" smtClean="0"/>
              <a:t>assembly</a:t>
            </a:r>
            <a:endParaRPr lang="en-US" sz="2400" dirty="0"/>
          </a:p>
        </p:txBody>
      </p:sp>
      <p:sp>
        <p:nvSpPr>
          <p:cNvPr id="30" name="18 CuadroTexto"/>
          <p:cNvSpPr txBox="1"/>
          <p:nvPr/>
        </p:nvSpPr>
        <p:spPr>
          <a:xfrm>
            <a:off x="2805117" y="1871963"/>
            <a:ext cx="119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PCB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84168" y="1196752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Hybrid </a:t>
            </a:r>
            <a:r>
              <a:rPr lang="de-DE" sz="2400" dirty="0" err="1"/>
              <a:t>planar</a:t>
            </a:r>
            <a:r>
              <a:rPr lang="de-DE" sz="2400" dirty="0"/>
              <a:t> </a:t>
            </a:r>
            <a:r>
              <a:rPr lang="de-DE" sz="2400" dirty="0" err="1"/>
              <a:t>sensor</a:t>
            </a:r>
            <a:r>
              <a:rPr lang="de-DE" sz="2400" dirty="0"/>
              <a:t> FE-I4 </a:t>
            </a:r>
            <a:r>
              <a:rPr lang="de-DE" sz="2400" dirty="0" err="1"/>
              <a:t>based</a:t>
            </a:r>
            <a:endParaRPr lang="de-DE" sz="2400" dirty="0"/>
          </a:p>
          <a:p>
            <a:r>
              <a:rPr lang="de-DE" sz="2400" dirty="0"/>
              <a:t>(</a:t>
            </a:r>
            <a:r>
              <a:rPr lang="de-DE" sz="2400" dirty="0" err="1"/>
              <a:t>used</a:t>
            </a:r>
            <a:r>
              <a:rPr lang="de-DE" sz="2400" dirty="0"/>
              <a:t> in ATLAS IBL upgrade </a:t>
            </a:r>
            <a:r>
              <a:rPr lang="de-DE" sz="2400" dirty="0" err="1"/>
              <a:t>project</a:t>
            </a:r>
            <a:r>
              <a:rPr lang="de-DE" sz="2400" dirty="0"/>
              <a:t>)</a:t>
            </a:r>
          </a:p>
          <a:p>
            <a:pPr marL="158265" indent="-158265">
              <a:buFont typeface="Arial" pitchFamily="34" charset="0"/>
              <a:buChar char="•"/>
            </a:pPr>
            <a:r>
              <a:rPr lang="en-US" sz="2400" dirty="0"/>
              <a:t>Pixel size: 50 x 250 µm</a:t>
            </a:r>
            <a:r>
              <a:rPr lang="en-US" sz="2400" baseline="30000" dirty="0"/>
              <a:t>2</a:t>
            </a:r>
          </a:p>
          <a:p>
            <a:pPr marL="158265" indent="-158265">
              <a:buFont typeface="Arial" pitchFamily="34" charset="0"/>
              <a:buChar char="•"/>
            </a:pPr>
            <a:r>
              <a:rPr lang="en-US" sz="2400" dirty="0"/>
              <a:t>Radiation tolerance: 300 </a:t>
            </a:r>
            <a:r>
              <a:rPr lang="en-US" sz="2400" dirty="0" err="1"/>
              <a:t>Mrad</a:t>
            </a:r>
            <a:endParaRPr lang="en-US" sz="2400" dirty="0"/>
          </a:p>
          <a:p>
            <a:pPr marL="158265" indent="-158265">
              <a:buFont typeface="Arial" pitchFamily="34" charset="0"/>
              <a:buChar char="•"/>
            </a:pPr>
            <a:r>
              <a:rPr lang="en-US" sz="2400" dirty="0"/>
              <a:t>Hit-trigger association resolution: 25 ns</a:t>
            </a:r>
          </a:p>
          <a:p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0875" y="3864397"/>
            <a:ext cx="125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sensor</a:t>
            </a:r>
            <a:endParaRPr lang="en-US" sz="24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923731" y="4437112"/>
            <a:ext cx="269596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Further </a:t>
            </a:r>
            <a:r>
              <a:rPr lang="en-US" sz="2800" dirty="0">
                <a:solidFill>
                  <a:srgbClr val="0066FF"/>
                </a:solidFill>
                <a:latin typeface="Arial Rounded MT Bold" pitchFamily="34" charset="0"/>
              </a:rPr>
              <a:t>C</a:t>
            </a:r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omponents During Phase 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1064925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/>
              <a:t>PXD</a:t>
            </a:r>
            <a:r>
              <a:rPr lang="en-US" sz="2400" dirty="0" smtClean="0"/>
              <a:t> and </a:t>
            </a:r>
            <a:r>
              <a:rPr lang="en-US" sz="2400" dirty="0" err="1" smtClean="0"/>
              <a:t>SVD</a:t>
            </a:r>
            <a:r>
              <a:rPr lang="en-US" sz="2400" dirty="0" smtClean="0"/>
              <a:t> ladders are cooled by CO2 </a:t>
            </a:r>
            <a:br>
              <a:rPr lang="en-US" sz="2400" dirty="0" smtClean="0"/>
            </a:br>
            <a:r>
              <a:rPr lang="en-US" sz="2400" dirty="0" smtClean="0"/>
              <a:t>(need </a:t>
            </a:r>
            <a:r>
              <a:rPr lang="en-US" sz="2400" dirty="0" err="1" smtClean="0"/>
              <a:t>IBBelle</a:t>
            </a:r>
            <a:r>
              <a:rPr lang="en-US" sz="2400" dirty="0" smtClean="0"/>
              <a:t> operational, transfer lines to B1 and Belle II)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Need N2-flow system (N2 pre-cooled via CO2 flex lines) 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Environmental sensors: temperature, humidity via</a:t>
            </a:r>
            <a:br>
              <a:rPr lang="en-US" sz="2400" dirty="0" smtClean="0"/>
            </a:br>
            <a:r>
              <a:rPr lang="en-US" sz="2400" dirty="0" smtClean="0"/>
              <a:t>FOS (from Santander) + PT100’s) 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Radiation monitors (</a:t>
            </a:r>
            <a:r>
              <a:rPr lang="en-US" sz="2400" dirty="0" err="1" smtClean="0"/>
              <a:t>CVD</a:t>
            </a:r>
            <a:r>
              <a:rPr lang="en-US" sz="2400" dirty="0" smtClean="0"/>
              <a:t> diamond sensors and </a:t>
            </a:r>
            <a:r>
              <a:rPr lang="en-US" sz="2400" dirty="0" err="1" smtClean="0"/>
              <a:t>radFETs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(Trieste group + </a:t>
            </a:r>
            <a:r>
              <a:rPr lang="en-US" sz="2400" dirty="0" err="1" smtClean="0"/>
              <a:t>KEK</a:t>
            </a:r>
            <a:r>
              <a:rPr lang="en-US" sz="2400" dirty="0" smtClean="0"/>
              <a:t>) 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“Cold” and “Warm” dry volumes </a:t>
            </a:r>
            <a:br>
              <a:rPr lang="en-US" sz="2400" dirty="0" smtClean="0"/>
            </a:br>
            <a:r>
              <a:rPr lang="en-US" sz="2400" dirty="0" smtClean="0"/>
              <a:t>(is being exercised during </a:t>
            </a:r>
            <a:r>
              <a:rPr lang="en-US" sz="2400" dirty="0" err="1" smtClean="0"/>
              <a:t>DESY</a:t>
            </a:r>
            <a:r>
              <a:rPr lang="en-US" sz="2400" dirty="0" smtClean="0"/>
              <a:t> thermal mockup tests)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640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331746" y="1392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solidFill>
                  <a:srgbClr val="0066FF"/>
                </a:solidFill>
                <a:latin typeface="Arial Rounded MT Bold" pitchFamily="34" charset="0"/>
              </a:rPr>
              <a:t>IBBelle</a:t>
            </a:r>
            <a:r>
              <a:rPr lang="de-DE" sz="2800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Plant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58" y="836712"/>
            <a:ext cx="7632848" cy="571239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115616" y="1124744"/>
            <a:ext cx="3456384" cy="64807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1187624" y="119675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ATLAS Version of </a:t>
            </a:r>
            <a:r>
              <a:rPr lang="en-US" sz="2400" dirty="0" err="1" smtClean="0"/>
              <a:t>IBBelle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9070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619760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Location: Alternative Arrangement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91278"/>
            <a:ext cx="7704768" cy="557808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475656" y="767226"/>
            <a:ext cx="698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40’ Container, to be placed outside of Tsukuba hall</a:t>
            </a:r>
            <a:endParaRPr lang="en-US" sz="2400" dirty="0"/>
          </a:p>
        </p:txBody>
      </p:sp>
      <p:sp>
        <p:nvSpPr>
          <p:cNvPr id="8" name="Rechteck 7"/>
          <p:cNvSpPr/>
          <p:nvPr/>
        </p:nvSpPr>
        <p:spPr>
          <a:xfrm>
            <a:off x="3275856" y="5166484"/>
            <a:ext cx="5616624" cy="147226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2987824" y="5013176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Advantage: unit can be assembled and commissioned at MPI, no need to take it apart for transport, no reassembly at KEK</a:t>
            </a:r>
          </a:p>
          <a:p>
            <a:r>
              <a:rPr lang="en-US" sz="2400" dirty="0" smtClean="0"/>
              <a:t>This option is favored now</a:t>
            </a:r>
          </a:p>
        </p:txBody>
      </p:sp>
    </p:spTree>
    <p:extLst>
      <p:ext uri="{BB962C8B-B14F-4D97-AF65-F5344CB8AC3E}">
        <p14:creationId xmlns:p14="http://schemas.microsoft.com/office/powerpoint/2010/main" val="4271941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3989583"/>
            <a:ext cx="4824028" cy="239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592" y="1808819"/>
            <a:ext cx="2153204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13"/>
          <p:cNvSpPr txBox="1"/>
          <p:nvPr/>
        </p:nvSpPr>
        <p:spPr>
          <a:xfrm>
            <a:off x="971600" y="1340767"/>
            <a:ext cx="146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MLI (super) insulation</a:t>
            </a:r>
            <a:endParaRPr lang="en-US" sz="2000" dirty="0"/>
          </a:p>
        </p:txBody>
      </p:sp>
      <p:cxnSp>
        <p:nvCxnSpPr>
          <p:cNvPr id="8" name="Straight Arrow Connector 15"/>
          <p:cNvCxnSpPr>
            <a:stCxn id="9" idx="0"/>
          </p:cNvCxnSpPr>
          <p:nvPr/>
        </p:nvCxnSpPr>
        <p:spPr>
          <a:xfrm flipV="1">
            <a:off x="2218620" y="3170571"/>
            <a:ext cx="756338" cy="75608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6"/>
          <p:cNvSpPr txBox="1"/>
          <p:nvPr/>
        </p:nvSpPr>
        <p:spPr>
          <a:xfrm>
            <a:off x="1282770" y="3926655"/>
            <a:ext cx="18717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1.6 mm OD / </a:t>
            </a:r>
          </a:p>
          <a:p>
            <a:r>
              <a:rPr lang="en-US" sz="2000" dirty="0" smtClean="0"/>
              <a:t>1.0 mm ID concentric </a:t>
            </a:r>
            <a:br>
              <a:rPr lang="en-US" sz="2000" dirty="0" smtClean="0"/>
            </a:br>
            <a:r>
              <a:rPr lang="en-US" sz="2000" dirty="0" smtClean="0"/>
              <a:t>inlet tube</a:t>
            </a:r>
            <a:endParaRPr lang="en-US" sz="2000" dirty="0"/>
          </a:p>
        </p:txBody>
      </p:sp>
      <p:sp>
        <p:nvSpPr>
          <p:cNvPr id="10" name="TextBox 17"/>
          <p:cNvSpPr txBox="1"/>
          <p:nvPr/>
        </p:nvSpPr>
        <p:spPr>
          <a:xfrm>
            <a:off x="444596" y="2852920"/>
            <a:ext cx="18230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mm OD / </a:t>
            </a:r>
            <a:br>
              <a:rPr lang="en-US" sz="2000" dirty="0" smtClean="0"/>
            </a:br>
            <a:r>
              <a:rPr lang="en-US" sz="2000" dirty="0" smtClean="0"/>
              <a:t>3 mm ID </a:t>
            </a:r>
            <a:br>
              <a:rPr lang="en-US" sz="2000" dirty="0" smtClean="0"/>
            </a:br>
            <a:r>
              <a:rPr lang="en-US" sz="2000" dirty="0" smtClean="0"/>
              <a:t>outlet tube</a:t>
            </a:r>
            <a:endParaRPr lang="en-US" sz="2000" dirty="0"/>
          </a:p>
        </p:txBody>
      </p:sp>
      <p:cxnSp>
        <p:nvCxnSpPr>
          <p:cNvPr id="11" name="Straight Arrow Connector 18"/>
          <p:cNvCxnSpPr>
            <a:stCxn id="7" idx="2"/>
          </p:cNvCxnSpPr>
          <p:nvPr/>
        </p:nvCxnSpPr>
        <p:spPr>
          <a:xfrm>
            <a:off x="1703122" y="2048653"/>
            <a:ext cx="839534" cy="37223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20"/>
          <p:cNvCxnSpPr/>
          <p:nvPr/>
        </p:nvCxnSpPr>
        <p:spPr>
          <a:xfrm flipV="1">
            <a:off x="1750568" y="2924943"/>
            <a:ext cx="828092" cy="39604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1"/>
          <p:cNvSpPr txBox="1"/>
          <p:nvPr/>
        </p:nvSpPr>
        <p:spPr>
          <a:xfrm>
            <a:off x="3226732" y="4222829"/>
            <a:ext cx="1561298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18 mm OD corrugated vacuum tube</a:t>
            </a:r>
            <a:endParaRPr lang="en-US" sz="2000" dirty="0"/>
          </a:p>
        </p:txBody>
      </p:sp>
      <p:cxnSp>
        <p:nvCxnSpPr>
          <p:cNvPr id="14" name="Straight Arrow Connector 22"/>
          <p:cNvCxnSpPr/>
          <p:nvPr/>
        </p:nvCxnSpPr>
        <p:spPr>
          <a:xfrm flipH="1" flipV="1">
            <a:off x="3737995" y="3692629"/>
            <a:ext cx="324036" cy="46805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4"/>
          <p:cNvSpPr txBox="1"/>
          <p:nvPr/>
        </p:nvSpPr>
        <p:spPr>
          <a:xfrm>
            <a:off x="2218620" y="1232755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 ~ 12m long</a:t>
            </a:r>
            <a:endParaRPr lang="en-US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1475766" y="116540"/>
            <a:ext cx="633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CO2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Vacuum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 Flex Lines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187056"/>
            <a:ext cx="3614099" cy="231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220090" y="4222829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MLI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11188" y="5301260"/>
            <a:ext cx="328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admissible bending radius:</a:t>
            </a:r>
          </a:p>
          <a:p>
            <a:r>
              <a:rPr lang="en-US" sz="2000" dirty="0" smtClean="0"/>
              <a:t>~ 50 mm </a:t>
            </a:r>
            <a:endParaRPr lang="en-US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1004950" y="6176603"/>
            <a:ext cx="80653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CERN </a:t>
            </a:r>
            <a:r>
              <a:rPr lang="de-DE" sz="2400" dirty="0" err="1" smtClean="0"/>
              <a:t>crew</a:t>
            </a:r>
            <a:r>
              <a:rPr lang="de-DE" sz="2400" dirty="0" smtClean="0"/>
              <a:t> </a:t>
            </a:r>
            <a:r>
              <a:rPr lang="de-DE" sz="2400" dirty="0" err="1" smtClean="0"/>
              <a:t>offers</a:t>
            </a:r>
            <a:r>
              <a:rPr lang="de-DE" sz="2400" dirty="0" smtClean="0"/>
              <a:t> </a:t>
            </a:r>
            <a:r>
              <a:rPr lang="de-DE" sz="2400" dirty="0" err="1" smtClean="0"/>
              <a:t>help</a:t>
            </a:r>
            <a:r>
              <a:rPr lang="de-DE" sz="2400" dirty="0" smtClean="0"/>
              <a:t> </a:t>
            </a:r>
            <a:r>
              <a:rPr lang="de-DE" sz="2400" dirty="0" err="1" smtClean="0"/>
              <a:t>building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tubes</a:t>
            </a:r>
            <a:endParaRPr lang="en-US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251520" y="836640"/>
            <a:ext cx="5112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Flex </a:t>
            </a:r>
            <a:r>
              <a:rPr lang="de-DE" sz="2000" b="1" dirty="0" err="1" smtClean="0"/>
              <a:t>line</a:t>
            </a:r>
            <a:r>
              <a:rPr lang="de-DE" sz="2000" b="1" dirty="0" smtClean="0"/>
              <a:t> design </a:t>
            </a:r>
            <a:r>
              <a:rPr lang="de-DE" sz="2000" dirty="0" smtClean="0"/>
              <a:t>(</a:t>
            </a:r>
            <a:r>
              <a:rPr lang="de-DE" sz="2000" dirty="0" err="1" smtClean="0"/>
              <a:t>by</a:t>
            </a:r>
            <a:r>
              <a:rPr lang="de-DE" sz="2000" dirty="0" smtClean="0"/>
              <a:t> CERN/NIKHEF)  </a:t>
            </a:r>
            <a:endParaRPr lang="en-US" sz="2000" dirty="0"/>
          </a:p>
        </p:txBody>
      </p:sp>
      <p:sp>
        <p:nvSpPr>
          <p:cNvPr id="19" name="Rechteck 18"/>
          <p:cNvSpPr/>
          <p:nvPr/>
        </p:nvSpPr>
        <p:spPr>
          <a:xfrm>
            <a:off x="971600" y="6175934"/>
            <a:ext cx="5256630" cy="493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7" y="836712"/>
            <a:ext cx="5248945" cy="374924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27784" y="458112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VXD assembly table</a:t>
            </a:r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403648" y="13492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 VXDP2 Integration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908720"/>
            <a:ext cx="2592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PXD</a:t>
            </a:r>
            <a:r>
              <a:rPr lang="en-US" sz="2400" dirty="0" smtClean="0"/>
              <a:t> part will be assembled at </a:t>
            </a:r>
            <a:r>
              <a:rPr lang="en-US" sz="2400" dirty="0" err="1" smtClean="0"/>
              <a:t>MPI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SVD</a:t>
            </a:r>
            <a:r>
              <a:rPr lang="en-US" sz="2400" dirty="0" smtClean="0"/>
              <a:t> part still to be decided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Both parts will be “added” and </a:t>
            </a:r>
            <a:br>
              <a:rPr lang="en-US" sz="2400" dirty="0" smtClean="0"/>
            </a:br>
            <a:r>
              <a:rPr lang="en-US" sz="2400" dirty="0" smtClean="0"/>
              <a:t>tested in beam </a:t>
            </a:r>
            <a:br>
              <a:rPr lang="en-US" sz="2400" dirty="0" smtClean="0"/>
            </a:br>
            <a:r>
              <a:rPr lang="en-US" sz="2400" dirty="0" smtClean="0"/>
              <a:t>at </a:t>
            </a:r>
            <a:r>
              <a:rPr lang="en-US" sz="2400" dirty="0" err="1" smtClean="0"/>
              <a:t>DESY</a:t>
            </a:r>
            <a:r>
              <a:rPr lang="en-US" sz="2400" dirty="0" smtClean="0"/>
              <a:t> in 2016,</a:t>
            </a:r>
            <a:r>
              <a:rPr lang="en-US" sz="2400" dirty="0"/>
              <a:t> </a:t>
            </a:r>
            <a:r>
              <a:rPr lang="en-US" sz="2400" dirty="0" smtClean="0"/>
              <a:t>including</a:t>
            </a:r>
            <a:br>
              <a:rPr lang="en-US" sz="2400" dirty="0" smtClean="0"/>
            </a:br>
            <a:r>
              <a:rPr lang="en-US" sz="2400" dirty="0" smtClean="0"/>
              <a:t>CO2 cooling 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580112" y="1180190"/>
            <a:ext cx="3456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Mounting of </a:t>
            </a:r>
            <a:r>
              <a:rPr lang="en-US" sz="2400" dirty="0" smtClean="0"/>
              <a:t>VXDP2 </a:t>
            </a:r>
            <a:r>
              <a:rPr lang="en-US" sz="2400" dirty="0" smtClean="0"/>
              <a:t>components:</a:t>
            </a:r>
          </a:p>
          <a:p>
            <a:endParaRPr lang="en-US" sz="2400" dirty="0" smtClean="0"/>
          </a:p>
          <a:p>
            <a:r>
              <a:rPr lang="en-US" sz="2400" b="1" dirty="0" smtClean="0"/>
              <a:t>assemble from inside to outside </a:t>
            </a:r>
            <a:r>
              <a:rPr lang="en-US" sz="2400" dirty="0" smtClean="0"/>
              <a:t>(different from the “real” VXD case):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CVD</a:t>
            </a:r>
            <a:r>
              <a:rPr lang="en-US" sz="2400" dirty="0" smtClean="0"/>
              <a:t> diamonds &amp; </a:t>
            </a:r>
            <a:r>
              <a:rPr lang="en-US" sz="2400" dirty="0" err="1" smtClean="0"/>
              <a:t>radFETS</a:t>
            </a:r>
            <a:endParaRPr lang="en-US" sz="2400" dirty="0" smtClean="0"/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PXD</a:t>
            </a:r>
            <a:r>
              <a:rPr lang="en-US" sz="2400" dirty="0" smtClean="0"/>
              <a:t> + End flange  </a:t>
            </a:r>
            <a:br>
              <a:rPr lang="en-US" sz="2400" dirty="0" smtClean="0"/>
            </a:br>
            <a:r>
              <a:rPr lang="en-US" sz="2400" dirty="0" smtClean="0"/>
              <a:t>-add </a:t>
            </a:r>
            <a:r>
              <a:rPr lang="en-US" sz="2400" dirty="0" err="1" smtClean="0"/>
              <a:t>SVD</a:t>
            </a:r>
            <a:r>
              <a:rPr lang="en-US" sz="2400" dirty="0" smtClean="0"/>
              <a:t> cartridge, </a:t>
            </a:r>
          </a:p>
          <a:p>
            <a:r>
              <a:rPr lang="en-US" sz="2400" dirty="0" smtClean="0"/>
              <a:t>-add pixels and FE-I4,  </a:t>
            </a:r>
          </a:p>
          <a:p>
            <a:r>
              <a:rPr lang="en-US" sz="2400" dirty="0" smtClean="0"/>
              <a:t>-add scintillators and </a:t>
            </a:r>
            <a:r>
              <a:rPr lang="en-US" sz="2400" dirty="0" err="1" smtClean="0"/>
              <a:t>SiPM</a:t>
            </a:r>
            <a:endParaRPr lang="en-US" sz="2400" dirty="0" smtClean="0"/>
          </a:p>
          <a:p>
            <a:r>
              <a:rPr lang="en-US" sz="2400" dirty="0" smtClean="0"/>
              <a:t>-add </a:t>
            </a:r>
            <a:r>
              <a:rPr lang="en-US" sz="2400" dirty="0" err="1" smtClean="0"/>
              <a:t>BGO</a:t>
            </a:r>
            <a:r>
              <a:rPr lang="en-US" sz="2400" dirty="0" smtClean="0"/>
              <a:t> counters </a:t>
            </a:r>
            <a:br>
              <a:rPr lang="en-US" sz="2400" dirty="0" smtClean="0"/>
            </a:br>
            <a:r>
              <a:rPr lang="en-US" sz="2400" dirty="0" smtClean="0"/>
              <a:t>-close two halves of </a:t>
            </a:r>
          </a:p>
          <a:p>
            <a:r>
              <a:rPr lang="en-US" sz="2400" dirty="0" smtClean="0"/>
              <a:t> carbon shells</a:t>
            </a:r>
            <a:endParaRPr lang="en-US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115616" y="553168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other component (such as “Plume”) must be added here </a:t>
            </a:r>
            <a:endParaRPr lang="en-US" sz="2400" dirty="0"/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4896036" y="5683616"/>
            <a:ext cx="900100" cy="298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07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187624" y="116632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Prologue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: Strasbourg Interest in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BEAST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6423" y="999881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</a:t>
            </a:r>
            <a:r>
              <a:rPr lang="en-US" sz="2400" dirty="0"/>
              <a:t>presentations by Strasbourg group so far at B2GMs by</a:t>
            </a:r>
            <a:br>
              <a:rPr lang="en-US" sz="2400" dirty="0"/>
            </a:br>
            <a:r>
              <a:rPr lang="en-US" sz="2400" dirty="0"/>
              <a:t>	Isabelle </a:t>
            </a:r>
            <a:r>
              <a:rPr lang="en-US" sz="2400" dirty="0" err="1"/>
              <a:t>Ripp-Baudot</a:t>
            </a:r>
            <a:r>
              <a:rPr lang="en-US" sz="2400" dirty="0"/>
              <a:t> (2012), Jerome </a:t>
            </a:r>
            <a:r>
              <a:rPr lang="en-US" sz="2400" dirty="0" err="1"/>
              <a:t>Baudot</a:t>
            </a:r>
            <a:r>
              <a:rPr lang="en-US" sz="2400" dirty="0"/>
              <a:t> (2014):</a:t>
            </a:r>
            <a:br>
              <a:rPr lang="en-US" sz="2400" dirty="0"/>
            </a:br>
            <a:r>
              <a:rPr lang="en-US" sz="2400" dirty="0"/>
              <a:t>	-&gt; MAPS (“Plume”) for background studies in Phase </a:t>
            </a:r>
            <a:r>
              <a:rPr lang="en-US" sz="2400" dirty="0" smtClean="0"/>
              <a:t>2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(detector principle realized in sensors of the </a:t>
            </a:r>
            <a:r>
              <a:rPr lang="en-US" sz="2400" dirty="0" err="1" smtClean="0"/>
              <a:t>EUDET</a:t>
            </a:r>
            <a:r>
              <a:rPr lang="en-US" sz="2400" dirty="0" smtClean="0"/>
              <a:t> telescope)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smtClean="0"/>
              <a:t>Special BEAST background meeting planned in Strasbourg </a:t>
            </a:r>
            <a:br>
              <a:rPr lang="en-US" sz="2400" dirty="0" smtClean="0"/>
            </a:br>
            <a:r>
              <a:rPr lang="en-US" sz="2400" dirty="0" smtClean="0"/>
              <a:t>on Jan. 19/20, 2015</a:t>
            </a:r>
          </a:p>
          <a:p>
            <a:endParaRPr lang="en-US" sz="2400" dirty="0"/>
          </a:p>
          <a:p>
            <a:r>
              <a:rPr lang="en-US" sz="2400" dirty="0" smtClean="0"/>
              <a:t>Unfortunately too close to the VXD Meeting in Prague </a:t>
            </a:r>
          </a:p>
          <a:p>
            <a:endParaRPr lang="en-US" sz="2400" dirty="0"/>
          </a:p>
          <a:p>
            <a:r>
              <a:rPr lang="en-US" sz="2400" dirty="0" smtClean="0"/>
              <a:t>Therefore: Pre-meeting between Strasbourg and VXD members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- requirements for background analysis during Phase 2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- plans for sensors and their arrangement by the VXD groups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- discuss potential and possibilities for Plume sensor in Phase 2</a:t>
            </a:r>
          </a:p>
          <a:p>
            <a:r>
              <a:rPr lang="en-US" sz="2400" dirty="0" smtClean="0"/>
              <a:t>Report on pre-meeting at Strasbourg via </a:t>
            </a:r>
            <a:r>
              <a:rPr lang="en-US" sz="2400" dirty="0" err="1" smtClean="0"/>
              <a:t>Seevogh</a:t>
            </a:r>
            <a:r>
              <a:rPr lang="en-US" sz="2400" dirty="0" smtClean="0"/>
              <a:t> (C. Marinas) </a:t>
            </a:r>
          </a:p>
        </p:txBody>
      </p:sp>
    </p:spTree>
    <p:extLst>
      <p:ext uri="{BB962C8B-B14F-4D97-AF65-F5344CB8AC3E}">
        <p14:creationId xmlns:p14="http://schemas.microsoft.com/office/powerpoint/2010/main" val="3548819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03648" y="13492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66FF"/>
                </a:solidFill>
                <a:latin typeface="Arial Rounded MT Bold" pitchFamily="34" charset="0"/>
              </a:rPr>
              <a:t>Phase 2 / 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VXDP2 Integration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908720"/>
            <a:ext cx="8731443" cy="504056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987824" y="609329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VXD Assembly </a:t>
            </a:r>
            <a:r>
              <a:rPr lang="en-US" sz="2400" dirty="0"/>
              <a:t>c</a:t>
            </a:r>
            <a:r>
              <a:rPr lang="en-US" sz="2400" dirty="0" smtClean="0"/>
              <a:t>lean room in B1</a:t>
            </a:r>
            <a:endParaRPr lang="en-US" sz="24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5004048" y="4005064"/>
            <a:ext cx="360040" cy="2088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538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03648" y="13492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VXD Clean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Room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 in B1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167"/>
            <a:ext cx="9144000" cy="502612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948264" y="608400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Tscharlie</a:t>
            </a:r>
            <a:r>
              <a:rPr lang="en-US" dirty="0" smtClean="0"/>
              <a:t> Ackermann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58772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Should already be available for BEAST Phase 2 assembly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604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11560" y="98072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DESY Test: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2 </a:t>
            </a:r>
            <a:r>
              <a:rPr lang="en-US" sz="2400" dirty="0"/>
              <a:t>f</a:t>
            </a:r>
            <a:r>
              <a:rPr lang="en-US" sz="2400" dirty="0" smtClean="0"/>
              <a:t>ull ladders, mounted on SCB, 4 SVD layers in cartridge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(still decide on preassembly location)</a:t>
            </a:r>
          </a:p>
          <a:p>
            <a:endParaRPr lang="en-US" sz="2400" dirty="0"/>
          </a:p>
          <a:p>
            <a:r>
              <a:rPr lang="en-US" sz="2400" dirty="0" smtClean="0"/>
              <a:t>Phase 2 (“VXDP2”):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Pre-assemble sensors at MPI (PXD, FE-I4, </a:t>
            </a:r>
            <a:r>
              <a:rPr lang="en-US" sz="2400" dirty="0" err="1" smtClean="0"/>
              <a:t>SiPM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dirty="0" err="1" smtClean="0"/>
              <a:t>PXD</a:t>
            </a:r>
            <a:r>
              <a:rPr lang="en-US" sz="2400" dirty="0" smtClean="0"/>
              <a:t> </a:t>
            </a:r>
            <a:r>
              <a:rPr lang="en-US" sz="2400" dirty="0" err="1" smtClean="0"/>
              <a:t>ans</a:t>
            </a:r>
            <a:r>
              <a:rPr lang="en-US" sz="2400" dirty="0" smtClean="0"/>
              <a:t> </a:t>
            </a:r>
            <a:r>
              <a:rPr lang="en-US" sz="2400" dirty="0" err="1" smtClean="0"/>
              <a:t>SVD</a:t>
            </a:r>
            <a:r>
              <a:rPr lang="en-US" sz="2400" dirty="0" smtClean="0"/>
              <a:t> ladders same as DESY test)</a:t>
            </a:r>
          </a:p>
          <a:p>
            <a:endParaRPr lang="en-US" sz="2400" dirty="0"/>
          </a:p>
          <a:p>
            <a:r>
              <a:rPr lang="en-US" sz="2400" dirty="0" smtClean="0"/>
              <a:t>PXD / </a:t>
            </a:r>
            <a:r>
              <a:rPr lang="en-US" sz="2400" dirty="0" err="1" smtClean="0"/>
              <a:t>SVD</a:t>
            </a:r>
            <a:r>
              <a:rPr lang="en-US" sz="2400" dirty="0" smtClean="0"/>
              <a:t> (“VXD”):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pre-assemble half shells at MPI (including tests)</a:t>
            </a:r>
          </a:p>
          <a:p>
            <a:r>
              <a:rPr lang="en-US" sz="2400" dirty="0" smtClean="0"/>
              <a:t>	transport to KEK and mount on </a:t>
            </a:r>
            <a:r>
              <a:rPr lang="en-US" sz="2400" dirty="0" err="1" smtClean="0"/>
              <a:t>beampipe</a:t>
            </a:r>
            <a:r>
              <a:rPr lang="en-US" sz="2400" dirty="0" smtClean="0"/>
              <a:t>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include SVD, add cosmic ray trigger, commission</a:t>
            </a:r>
          </a:p>
          <a:p>
            <a:endParaRPr lang="en-US" sz="2400" dirty="0"/>
          </a:p>
          <a:p>
            <a:r>
              <a:rPr lang="en-US" sz="2400" dirty="0" smtClean="0"/>
              <a:t>Detailed procedure lists mandatory to organize assemblies,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ncluding CO2 (</a:t>
            </a:r>
            <a:r>
              <a:rPr lang="en-US" sz="2400" dirty="0" err="1" smtClean="0"/>
              <a:t>IBBelle</a:t>
            </a:r>
            <a:r>
              <a:rPr lang="en-US" sz="2400" dirty="0" smtClean="0"/>
              <a:t>, transfer lines.  flex lines), power etc.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15616" y="1392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Various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Assemblies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, MPI, DESY, B1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23528" y="1124744"/>
            <a:ext cx="144016" cy="14401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348644" y="2564904"/>
            <a:ext cx="144016" cy="14401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337610" y="4077072"/>
            <a:ext cx="144016" cy="14401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932040" y="1700808"/>
            <a:ext cx="504056" cy="5760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539552" y="5723964"/>
            <a:ext cx="269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by B. Müller (MPI)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36044" y="122774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Installation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of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 VXDP2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3439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01" y="1736030"/>
            <a:ext cx="2689019" cy="211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173316" y="3903439"/>
            <a:ext cx="171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DESY RVC</a:t>
            </a:r>
            <a:endParaRPr lang="en-US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107504" y="5406315"/>
            <a:ext cx="406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AIM must be used also for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VXD Phase 2  installation</a:t>
            </a:r>
            <a:endParaRPr lang="en-US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908720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AIM (“Alternative Installation Method”) chosen for VXD </a:t>
            </a:r>
            <a:r>
              <a:rPr lang="en-US" sz="2400" dirty="0" err="1" smtClean="0"/>
              <a:t>insrallation</a:t>
            </a:r>
            <a:endParaRPr lang="en-US" sz="2400" dirty="0" smtClean="0"/>
          </a:p>
          <a:p>
            <a:r>
              <a:rPr lang="en-US" sz="2400" dirty="0" smtClean="0"/>
              <a:t>Method relies on the </a:t>
            </a:r>
            <a:r>
              <a:rPr lang="en-US" sz="2400" dirty="0" err="1" smtClean="0"/>
              <a:t>DESY</a:t>
            </a:r>
            <a:r>
              <a:rPr lang="en-US" sz="2400" dirty="0" smtClean="0"/>
              <a:t> Remote Vacuum Connection (“</a:t>
            </a:r>
            <a:r>
              <a:rPr lang="en-US" sz="2400" dirty="0" err="1" smtClean="0"/>
              <a:t>RVC</a:t>
            </a:r>
            <a:r>
              <a:rPr lang="en-US" sz="2400" dirty="0" smtClean="0"/>
              <a:t>”)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					</a:t>
            </a:r>
            <a:endParaRPr lang="en-US" sz="2400" dirty="0"/>
          </a:p>
          <a:p>
            <a:endParaRPr lang="en-US" sz="2000" dirty="0" smtClean="0"/>
          </a:p>
          <a:p>
            <a:r>
              <a:rPr lang="en-US" sz="2000" dirty="0"/>
              <a:t>	</a:t>
            </a:r>
            <a:endParaRPr lang="en-US" sz="2000" dirty="0" smtClean="0"/>
          </a:p>
          <a:p>
            <a:r>
              <a:rPr lang="en-US" sz="2000" dirty="0" smtClean="0"/>
              <a:t>                           </a:t>
            </a:r>
            <a:endParaRPr lang="en-US" sz="2000" dirty="0"/>
          </a:p>
          <a:p>
            <a:r>
              <a:rPr lang="en-US" sz="2000" dirty="0" smtClean="0"/>
              <a:t>		 	 </a:t>
            </a:r>
            <a:endParaRPr lang="en-US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6156176" y="551723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VXDP2 has exactly the same outer dimensions as VXD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9456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392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Conclusion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 &amp; Outlook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853544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Phase 2 is crucial for the study and the optimization of background and luminosity. The VXD will not be installed in this phase. </a:t>
            </a:r>
            <a:endParaRPr lang="en-US" sz="2200" dirty="0"/>
          </a:p>
          <a:p>
            <a:r>
              <a:rPr lang="en-US" sz="2200" dirty="0" smtClean="0"/>
              <a:t>Phase 2 will determine the operation mode of </a:t>
            </a:r>
            <a:r>
              <a:rPr lang="en-US" sz="2200" dirty="0" err="1" smtClean="0"/>
              <a:t>SuperKEKB</a:t>
            </a:r>
            <a:r>
              <a:rPr lang="en-US" sz="2200" dirty="0" smtClean="0"/>
              <a:t> for Belle II</a:t>
            </a:r>
            <a:br>
              <a:rPr lang="en-US" sz="2200" dirty="0" smtClean="0"/>
            </a:br>
            <a:r>
              <a:rPr lang="en-US" sz="2200" dirty="0" smtClean="0"/>
              <a:t>(including the VXD) </a:t>
            </a:r>
          </a:p>
          <a:p>
            <a:endParaRPr lang="en-US" sz="2200" dirty="0" smtClean="0"/>
          </a:p>
          <a:p>
            <a:r>
              <a:rPr lang="en-US" sz="2200" dirty="0" smtClean="0"/>
              <a:t>Small part of solid angle will be nevertheless be equipped with </a:t>
            </a:r>
            <a:r>
              <a:rPr lang="en-US" sz="2200" dirty="0" err="1" smtClean="0"/>
              <a:t>PXD</a:t>
            </a:r>
            <a:r>
              <a:rPr lang="en-US" sz="2200" dirty="0" smtClean="0"/>
              <a:t> and </a:t>
            </a:r>
            <a:r>
              <a:rPr lang="en-US" sz="2200" dirty="0" err="1" smtClean="0"/>
              <a:t>SVD</a:t>
            </a:r>
            <a:r>
              <a:rPr lang="en-US" sz="2200" dirty="0" smtClean="0"/>
              <a:t> sensors </a:t>
            </a:r>
          </a:p>
          <a:p>
            <a:endParaRPr lang="en-US" sz="2200" dirty="0"/>
          </a:p>
          <a:p>
            <a:r>
              <a:rPr lang="en-US" sz="2200" dirty="0" smtClean="0"/>
              <a:t>Rest of “</a:t>
            </a:r>
            <a:r>
              <a:rPr lang="en-US" sz="2200" dirty="0" err="1" smtClean="0"/>
              <a:t>PXD</a:t>
            </a:r>
            <a:r>
              <a:rPr lang="en-US" sz="2200" dirty="0" smtClean="0"/>
              <a:t> space” must be covered with detectors sensitive to the expected background (photons and charged particles) with adequate energy and time resolution (photon spectra, “noisy bunches” …) </a:t>
            </a:r>
          </a:p>
          <a:p>
            <a:endParaRPr lang="en-US" sz="2200" dirty="0"/>
          </a:p>
          <a:p>
            <a:r>
              <a:rPr lang="en-US" sz="2200" dirty="0" smtClean="0"/>
              <a:t>ATLAS pixel (FE-I4) and </a:t>
            </a:r>
            <a:r>
              <a:rPr lang="en-US" sz="2200" dirty="0" err="1" smtClean="0"/>
              <a:t>ILC</a:t>
            </a:r>
            <a:r>
              <a:rPr lang="en-US" sz="2200" dirty="0" smtClean="0"/>
              <a:t> scintillators (</a:t>
            </a:r>
            <a:r>
              <a:rPr lang="en-US" sz="2200" dirty="0" err="1" smtClean="0"/>
              <a:t>SiPM</a:t>
            </a:r>
            <a:r>
              <a:rPr lang="en-US" sz="2200" dirty="0" smtClean="0"/>
              <a:t>) fulfill these requirements, Plume – to our knowledge – does not</a:t>
            </a:r>
          </a:p>
          <a:p>
            <a:endParaRPr lang="en-US" sz="2200" dirty="0"/>
          </a:p>
          <a:p>
            <a:r>
              <a:rPr lang="en-US" sz="2200" dirty="0" smtClean="0"/>
              <a:t>Still, Plume may be useful at larger radii (to be studied in more detail).</a:t>
            </a:r>
            <a:endParaRPr lang="en-US" sz="2400" dirty="0" smtClean="0"/>
          </a:p>
        </p:txBody>
      </p:sp>
      <p:sp>
        <p:nvSpPr>
          <p:cNvPr id="8" name="Ellipse 7"/>
          <p:cNvSpPr/>
          <p:nvPr/>
        </p:nvSpPr>
        <p:spPr>
          <a:xfrm>
            <a:off x="337610" y="1031250"/>
            <a:ext cx="144016" cy="14401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323528" y="2687434"/>
            <a:ext cx="144016" cy="14401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337610" y="3695546"/>
            <a:ext cx="144016" cy="14401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323528" y="5038298"/>
            <a:ext cx="144016" cy="14401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323528" y="6050602"/>
            <a:ext cx="144016" cy="14401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195736" y="2420888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Backup</a:t>
            </a:r>
            <a:endParaRPr lang="en-US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（2014-05-21 10.47.50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6" y="865736"/>
            <a:ext cx="9144000" cy="5119456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6967270" y="5397353"/>
            <a:ext cx="2141937" cy="709279"/>
          </a:xfrm>
          <a:prstGeom prst="wedgeRoundRectCallout">
            <a:avLst>
              <a:gd name="adj1" fmla="val 7355"/>
              <a:gd name="adj2" fmla="val -102471"/>
              <a:gd name="adj3" fmla="val 16667"/>
            </a:avLst>
          </a:prstGeom>
          <a:solidFill>
            <a:srgbClr val="FFC7D7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Physics Run with full TOP starts in 2017 </a:t>
            </a:r>
            <a:r>
              <a:rPr lang="en-US" altLang="ja-JP" sz="1400" dirty="0" smtClean="0">
                <a:solidFill>
                  <a:schemeClr val="tx1"/>
                </a:solidFill>
              </a:rPr>
              <a:t>autumn.</a:t>
            </a:r>
          </a:p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Belle II roll in only once. 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593" y="5493291"/>
            <a:ext cx="1021433" cy="3693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Osaka"/>
                <a:ea typeface="Osaka"/>
                <a:cs typeface="Osaka"/>
              </a:rPr>
              <a:t>Plan C4</a:t>
            </a:r>
            <a:endParaRPr kumimoji="1" lang="ja-JP" altLang="en-US" dirty="0">
              <a:solidFill>
                <a:srgbClr val="FF0000"/>
              </a:solidFill>
              <a:latin typeface="Osaka"/>
              <a:ea typeface="Osaka"/>
              <a:cs typeface="Osaka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03648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Plan “C4”  (top: present baseline)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grpSp>
        <p:nvGrpSpPr>
          <p:cNvPr id="22" name="Gruppieren 21"/>
          <p:cNvGrpSpPr/>
          <p:nvPr/>
        </p:nvGrpSpPr>
        <p:grpSpPr>
          <a:xfrm>
            <a:off x="4595880" y="6082568"/>
            <a:ext cx="2352384" cy="532119"/>
            <a:chOff x="491424" y="6082568"/>
            <a:chExt cx="2352384" cy="532119"/>
          </a:xfrm>
        </p:grpSpPr>
        <p:sp>
          <p:nvSpPr>
            <p:cNvPr id="9" name="Textfeld 8"/>
            <p:cNvSpPr txBox="1"/>
            <p:nvPr/>
          </p:nvSpPr>
          <p:spPr>
            <a:xfrm>
              <a:off x="539552" y="6106632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VXD  and Plan C4</a:t>
              </a:r>
              <a:endParaRPr lang="en-US" sz="2400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91424" y="6082568"/>
              <a:ext cx="2352384" cy="5321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6927747" y="4334173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</a:t>
            </a:r>
            <a:r>
              <a:rPr lang="en-US" sz="1000" dirty="0" smtClean="0"/>
              <a:t>/ Full TOP</a:t>
            </a:r>
            <a:endParaRPr lang="en-US" sz="1000" dirty="0"/>
          </a:p>
        </p:txBody>
      </p:sp>
      <p:sp>
        <p:nvSpPr>
          <p:cNvPr id="12" name="Textfeld 11"/>
          <p:cNvSpPr txBox="1"/>
          <p:nvPr/>
        </p:nvSpPr>
        <p:spPr>
          <a:xfrm>
            <a:off x="4788024" y="5382277"/>
            <a:ext cx="57606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Installfull</a:t>
            </a:r>
            <a:r>
              <a:rPr lang="en-US" sz="1200" dirty="0" smtClean="0"/>
              <a:t> TOP</a:t>
            </a:r>
            <a:endParaRPr lang="en-US" sz="1200" dirty="0"/>
          </a:p>
        </p:txBody>
      </p:sp>
      <p:sp>
        <p:nvSpPr>
          <p:cNvPr id="13" name="Rechteck 12"/>
          <p:cNvSpPr/>
          <p:nvPr/>
        </p:nvSpPr>
        <p:spPr>
          <a:xfrm>
            <a:off x="4843666" y="5373688"/>
            <a:ext cx="520422" cy="6115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788024" y="2780928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788024" y="2780928"/>
            <a:ext cx="196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Test @ DESY</a:t>
            </a:r>
            <a:endParaRPr lang="en-US" dirty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6012160" y="3212976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995794" y="3140968"/>
            <a:ext cx="196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IBBelle</a:t>
            </a:r>
            <a:r>
              <a:rPr lang="en-US" dirty="0" smtClean="0"/>
              <a:t> @ KEK</a:t>
            </a:r>
            <a:endParaRPr lang="en-US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7020272" y="2780928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003906" y="2708920"/>
            <a:ext cx="196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PXD @ KEK</a:t>
            </a:r>
            <a:endParaRPr lang="en-US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6660232" y="3510300"/>
            <a:ext cx="0" cy="278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6652612" y="3510300"/>
            <a:ext cx="9437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7596336" y="3510300"/>
            <a:ext cx="0" cy="278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4458464" y="3516248"/>
            <a:ext cx="0" cy="278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4450844" y="3516248"/>
            <a:ext cx="9437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5394568" y="3516248"/>
            <a:ext cx="0" cy="278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851286" y="3561189"/>
            <a:ext cx="4484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Ph1</a:t>
            </a:r>
            <a:endParaRPr lang="en-US" sz="12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6963504" y="3553569"/>
            <a:ext cx="4484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Ph2</a:t>
            </a:r>
            <a:endParaRPr lang="en-US" sz="1200" b="1" dirty="0"/>
          </a:p>
        </p:txBody>
      </p:sp>
      <p:cxnSp>
        <p:nvCxnSpPr>
          <p:cNvPr id="32" name="Gerader Verbinder 31"/>
          <p:cNvCxnSpPr/>
          <p:nvPr/>
        </p:nvCxnSpPr>
        <p:spPr>
          <a:xfrm>
            <a:off x="5868144" y="3789040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6300192" y="3789040"/>
            <a:ext cx="0" cy="576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5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VXD Equipment during Phase 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3" y="1084219"/>
            <a:ext cx="7668344" cy="547738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835696" y="486916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Alternative Assembly of ATLAS &amp; </a:t>
            </a:r>
            <a:r>
              <a:rPr lang="en-US" sz="2400" dirty="0" err="1" smtClean="0"/>
              <a:t>ILC</a:t>
            </a:r>
            <a:r>
              <a:rPr lang="en-US" sz="2400" dirty="0" smtClean="0"/>
              <a:t> sensors: </a:t>
            </a:r>
          </a:p>
          <a:p>
            <a:r>
              <a:rPr lang="en-US" sz="2400" dirty="0" smtClean="0"/>
              <a:t>preassemble at </a:t>
            </a:r>
            <a:r>
              <a:rPr lang="en-US" sz="2400" dirty="0" err="1" smtClean="0"/>
              <a:t>MPI</a:t>
            </a:r>
            <a:r>
              <a:rPr lang="en-US" sz="2400" dirty="0" smtClean="0"/>
              <a:t> &amp; bring  to </a:t>
            </a:r>
            <a:r>
              <a:rPr lang="en-US" sz="2400" dirty="0" err="1" smtClean="0"/>
              <a:t>KEK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02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VXD Equipment during Phase 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14226"/>
            <a:ext cx="7956376" cy="568312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516688" y="4919543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Integrated R/O </a:t>
            </a:r>
          </a:p>
          <a:p>
            <a:r>
              <a:rPr lang="en-US" sz="2400" dirty="0" smtClean="0"/>
              <a:t>electronics </a:t>
            </a:r>
          </a:p>
          <a:p>
            <a:r>
              <a:rPr lang="en-US" sz="2400" dirty="0" smtClean="0"/>
              <a:t>for ATLAS pixels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76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VXD Equipment during Phase 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9087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(smaller) issues with </a:t>
            </a:r>
            <a:r>
              <a:rPr lang="en-US" sz="2400" dirty="0" err="1" smtClean="0"/>
              <a:t>SVD</a:t>
            </a:r>
            <a:r>
              <a:rPr lang="en-US" sz="2400" dirty="0" smtClean="0"/>
              <a:t> layer 3 support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972695" cy="48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35594" y="6596063"/>
            <a:ext cx="8208814" cy="2313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/>
              <a:t>C. Kiesling, VXD-Strasbourg Meeting, Jan 12-13, 2015</a:t>
            </a:r>
            <a:endParaRPr lang="de-DE" sz="1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831387" y="6638925"/>
            <a:ext cx="277117" cy="174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54615C-216B-4055-9C4E-4186CF5696BA}" type="slidenum">
              <a:rPr lang="de-DE" sz="1000" smtClean="0"/>
              <a:pPr>
                <a:defRPr/>
              </a:pPr>
              <a:t>3</a:t>
            </a:fld>
            <a:endParaRPr lang="de-DE" sz="1000"/>
          </a:p>
        </p:txBody>
      </p:sp>
      <p:pic>
        <p:nvPicPr>
          <p:cNvPr id="5" name="Picture 17" descr="belle2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9179" y="108358"/>
            <a:ext cx="1162754" cy="94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615347" y="1700808"/>
            <a:ext cx="70245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Present Schedule for </a:t>
            </a:r>
            <a:r>
              <a:rPr lang="en-US" sz="2400" dirty="0" err="1" smtClean="0"/>
              <a:t>SuperKEKB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Specification for the Phase 2 VXD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Setup for Sensors, Responsibilities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Assembly of Phase 2 VXD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Where could Plume fit in?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Installation: </a:t>
            </a:r>
            <a:r>
              <a:rPr lang="en-US" sz="2400" dirty="0" err="1" smtClean="0"/>
              <a:t>RVC</a:t>
            </a:r>
            <a:r>
              <a:rPr lang="en-US" sz="2400" dirty="0" smtClean="0"/>
              <a:t> and AIM 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Schedule for Phase 2 VXD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Summary &amp; Outlook </a:t>
            </a:r>
            <a:endParaRPr lang="en-US" sz="2400" dirty="0"/>
          </a:p>
        </p:txBody>
      </p:sp>
      <p:sp>
        <p:nvSpPr>
          <p:cNvPr id="8" name="Ellipse 7"/>
          <p:cNvSpPr/>
          <p:nvPr/>
        </p:nvSpPr>
        <p:spPr>
          <a:xfrm>
            <a:off x="1331641" y="3092929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1331641" y="4196964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331641" y="3642108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1475656" y="34717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srgbClr val="0066FF"/>
                </a:solidFill>
                <a:latin typeface="Arial Rounded MT Bold" pitchFamily="34" charset="0"/>
              </a:rPr>
              <a:t>Concept</a:t>
            </a:r>
            <a:r>
              <a:rPr lang="de-DE" sz="3200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3200" dirty="0" err="1" smtClean="0">
                <a:solidFill>
                  <a:srgbClr val="0066FF"/>
                </a:solidFill>
                <a:latin typeface="Arial Rounded MT Bold" pitchFamily="34" charset="0"/>
              </a:rPr>
              <a:t>for</a:t>
            </a:r>
            <a:r>
              <a:rPr lang="de-DE" sz="3200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3200" dirty="0" err="1" smtClean="0">
                <a:solidFill>
                  <a:srgbClr val="0066FF"/>
                </a:solidFill>
                <a:latin typeface="Arial Rounded MT Bold" pitchFamily="34" charset="0"/>
              </a:rPr>
              <a:t>BEAST</a:t>
            </a:r>
            <a:r>
              <a:rPr lang="de-DE" sz="3200" dirty="0" smtClean="0">
                <a:solidFill>
                  <a:srgbClr val="0066FF"/>
                </a:solidFill>
                <a:latin typeface="Arial Rounded MT Bold" pitchFamily="34" charset="0"/>
              </a:rPr>
              <a:t> Phase 2</a:t>
            </a:r>
          </a:p>
          <a:p>
            <a:pPr algn="ctr"/>
            <a:r>
              <a:rPr lang="de-DE" sz="3200" dirty="0" err="1">
                <a:solidFill>
                  <a:srgbClr val="0066FF"/>
                </a:solidFill>
                <a:latin typeface="Arial Rounded MT Bold" pitchFamily="34" charset="0"/>
              </a:rPr>
              <a:t>b</a:t>
            </a:r>
            <a:r>
              <a:rPr lang="de-DE" sz="3200" dirty="0" err="1" smtClean="0">
                <a:solidFill>
                  <a:srgbClr val="0066FF"/>
                </a:solidFill>
                <a:latin typeface="Arial Rounded MT Bold" pitchFamily="34" charset="0"/>
              </a:rPr>
              <a:t>y</a:t>
            </a:r>
            <a:r>
              <a:rPr lang="de-DE" sz="3200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3200" dirty="0" err="1">
                <a:solidFill>
                  <a:srgbClr val="0066FF"/>
                </a:solidFill>
                <a:latin typeface="Arial Rounded MT Bold" pitchFamily="34" charset="0"/>
              </a:rPr>
              <a:t>the</a:t>
            </a:r>
            <a:r>
              <a:rPr lang="de-DE" sz="3200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3200" dirty="0" err="1" smtClean="0">
                <a:solidFill>
                  <a:srgbClr val="0066FF"/>
                </a:solidFill>
                <a:latin typeface="Arial Rounded MT Bold" pitchFamily="34" charset="0"/>
              </a:rPr>
              <a:t>VXD</a:t>
            </a:r>
            <a:r>
              <a:rPr lang="de-DE" sz="3200" dirty="0" smtClean="0">
                <a:solidFill>
                  <a:srgbClr val="0066FF"/>
                </a:solidFill>
                <a:latin typeface="Arial Rounded MT Bold" pitchFamily="34" charset="0"/>
              </a:rPr>
              <a:t> Group</a:t>
            </a:r>
            <a:endParaRPr lang="de-DE" sz="32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331640" y="1976651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1331640" y="2551230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2" descr="C:\Users\cmk\CMKF\Belle\BelleII\Collaboration\Logo\svdpxd_ind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" y="129709"/>
            <a:ext cx="1542837" cy="77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13"/>
          <p:cNvSpPr/>
          <p:nvPr/>
        </p:nvSpPr>
        <p:spPr>
          <a:xfrm>
            <a:off x="1331640" y="4707146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1331640" y="5259146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1331640" y="5805264"/>
            <a:ext cx="144016" cy="144016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75656" y="13492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Services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for</a:t>
            </a:r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IBBelle</a:t>
            </a:r>
            <a:endParaRPr lang="de-DE" sz="2800" dirty="0" smtClean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43608" y="1196975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European standard P/S at KEK, needs to be reactivated</a:t>
            </a:r>
          </a:p>
          <a:p>
            <a:r>
              <a:rPr lang="en-US" sz="2400" dirty="0" smtClean="0"/>
              <a:t>Requirement: 400 [V] </a:t>
            </a:r>
            <a:r>
              <a:rPr lang="en-US" sz="2400" dirty="0" smtClean="0">
                <a:cs typeface="Arial" panose="020B0604020202020204" pitchFamily="34" charset="0"/>
              </a:rPr>
              <a:t>± 10 %  (filtering of V spikes)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Water for the chiller cooling:  20 l/min, room temp OK, </a:t>
            </a:r>
            <a:br>
              <a:rPr lang="en-US" sz="2400" dirty="0" smtClean="0"/>
            </a:br>
            <a:r>
              <a:rPr lang="en-US" sz="2400" dirty="0" smtClean="0"/>
              <a:t>only filter needed, connections to be specified</a:t>
            </a:r>
          </a:p>
          <a:p>
            <a:endParaRPr lang="en-US" sz="2400" dirty="0"/>
          </a:p>
          <a:p>
            <a:r>
              <a:rPr lang="en-US" sz="2400" dirty="0" smtClean="0"/>
              <a:t>N2:  50 l/min (Gas), room temp OK</a:t>
            </a:r>
          </a:p>
          <a:p>
            <a:endParaRPr lang="en-US" sz="2400" dirty="0"/>
          </a:p>
          <a:p>
            <a:r>
              <a:rPr lang="en-US" sz="2400" dirty="0" smtClean="0"/>
              <a:t>Air conditioning: room temp </a:t>
            </a:r>
            <a:r>
              <a:rPr lang="en-US" sz="2400" dirty="0" smtClean="0">
                <a:cs typeface="Arial" panose="020B0604020202020204" pitchFamily="34" charset="0"/>
              </a:rPr>
              <a:t>± 3°C, rel. humidity &lt; 70 %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 err="1" smtClean="0">
                <a:cs typeface="Arial" panose="020B0604020202020204" pitchFamily="34" charset="0"/>
              </a:rPr>
              <a:t>Transferlines</a:t>
            </a:r>
            <a:r>
              <a:rPr lang="en-US" sz="2400" dirty="0" smtClean="0">
                <a:cs typeface="Arial" panose="020B0604020202020204" pitchFamily="34" charset="0"/>
              </a:rPr>
              <a:t> &amp; connection standards still need to be specified (depending on location of </a:t>
            </a:r>
            <a:r>
              <a:rPr lang="en-US" sz="2400" dirty="0" err="1" smtClean="0">
                <a:cs typeface="Arial" panose="020B0604020202020204" pitchFamily="34" charset="0"/>
              </a:rPr>
              <a:t>IBBelle</a:t>
            </a:r>
            <a:r>
              <a:rPr lang="en-US" sz="2400" dirty="0" smtClean="0">
                <a:cs typeface="Arial" panose="020B0604020202020204" pitchFamily="34" charset="0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27534" y="1332592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827534" y="2420824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827534" y="3549570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27534" y="4293096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827584" y="5001453"/>
            <a:ext cx="144066" cy="144016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6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8699148" y="1016879"/>
            <a:ext cx="382271" cy="2227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49985" y="220217"/>
            <a:ext cx="370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err="1" smtClean="0"/>
              <a:t>SuperKEKB</a:t>
            </a:r>
            <a:r>
              <a:rPr kumimoji="1" lang="en-US" altLang="ja-JP" sz="2400" u="sng" dirty="0" smtClean="0"/>
              <a:t>/Belle II Schedule</a:t>
            </a:r>
            <a:endParaRPr kumimoji="1" lang="ja-JP" altLang="en-US" sz="2400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89492" y="76301"/>
            <a:ext cx="9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Nov. 7, 2014</a:t>
            </a:r>
            <a:endParaRPr kumimoji="1" lang="ja-JP" altLang="en-US" sz="1200" dirty="0"/>
          </a:p>
        </p:txBody>
      </p:sp>
      <p:cxnSp>
        <p:nvCxnSpPr>
          <p:cNvPr id="10" name="直線コネクタ 9"/>
          <p:cNvCxnSpPr/>
          <p:nvPr/>
        </p:nvCxnSpPr>
        <p:spPr>
          <a:xfrm rot="5400000">
            <a:off x="6559380" y="3600490"/>
            <a:ext cx="4244779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7471185" y="1248384"/>
            <a:ext cx="1633581" cy="2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JFY2018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065567" y="1027078"/>
            <a:ext cx="1633581" cy="222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2018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861855" y="1495692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12566" y="1499554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rot="16200000" flipH="1">
            <a:off x="-1615466" y="3610515"/>
            <a:ext cx="4212868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23515" y="3608517"/>
            <a:ext cx="4217924" cy="12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-250447" y="3611780"/>
            <a:ext cx="4235943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>
            <a:off x="827808" y="3605338"/>
            <a:ext cx="4235295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34" idx="2"/>
          </p:cNvCxnSpPr>
          <p:nvPr/>
        </p:nvCxnSpPr>
        <p:spPr>
          <a:xfrm rot="5400000">
            <a:off x="1235213" y="3596656"/>
            <a:ext cx="4243391" cy="6570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>
            <a:off x="1657864" y="3603172"/>
            <a:ext cx="4230960" cy="12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>
            <a:off x="2471147" y="3608984"/>
            <a:ext cx="4230349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2876931" y="3605250"/>
            <a:ext cx="4235118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>
            <a:off x="3292408" y="3598021"/>
            <a:ext cx="4243607" cy="12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36" idx="2"/>
          </p:cNvCxnSpPr>
          <p:nvPr/>
        </p:nvCxnSpPr>
        <p:spPr>
          <a:xfrm rot="5400000">
            <a:off x="4518495" y="3599166"/>
            <a:ext cx="4241677" cy="7954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>
            <a:off x="4932688" y="3598607"/>
            <a:ext cx="4244779" cy="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>
            <a:off x="4103894" y="3595613"/>
            <a:ext cx="4238791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>
            <a:off x="-816353" y="3600872"/>
            <a:ext cx="4241882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5400000">
            <a:off x="-400571" y="3607137"/>
            <a:ext cx="4226654" cy="1287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498895" y="1016879"/>
            <a:ext cx="1633581" cy="222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2014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893866" y="1253510"/>
            <a:ext cx="1633581" cy="2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JFY2014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140454" y="1025033"/>
            <a:ext cx="1633581" cy="2227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2015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782013" y="1025210"/>
            <a:ext cx="1633581" cy="222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2016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423571" y="1025386"/>
            <a:ext cx="1633581" cy="2227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2017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543402" y="1255540"/>
            <a:ext cx="1633581" cy="222706"/>
          </a:xfrm>
          <a:prstGeom prst="rect">
            <a:avLst/>
          </a:prstGeom>
          <a:solidFill>
            <a:srgbClr val="FFAD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JFY2015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184961" y="1257570"/>
            <a:ext cx="1633581" cy="2227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JFY2016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826520" y="1259599"/>
            <a:ext cx="1633581" cy="222706"/>
          </a:xfrm>
          <a:prstGeom prst="rect">
            <a:avLst/>
          </a:prstGeom>
          <a:solidFill>
            <a:srgbClr val="FFADB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JFY2017</a:t>
            </a:r>
            <a:endParaRPr kumimoji="1" lang="ja-JP" altLang="en-US" sz="14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3664" y="1257225"/>
            <a:ext cx="840093" cy="2227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Japan FY</a:t>
            </a:r>
            <a:endParaRPr kumimoji="1" lang="ja-JP" altLang="en-US" sz="12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rot="5400000">
            <a:off x="3584304" y="3484419"/>
            <a:ext cx="447335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5400000">
            <a:off x="1947367" y="3487176"/>
            <a:ext cx="4465499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>
            <a:off x="307086" y="3486589"/>
            <a:ext cx="446432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5400000">
            <a:off x="-1330607" y="3488590"/>
            <a:ext cx="4457981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6235163" y="1493808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595227" y="1494738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2960481" y="1487690"/>
            <a:ext cx="390550" cy="4220271"/>
          </a:xfrm>
          <a:prstGeom prst="rect">
            <a:avLst/>
          </a:prstGeom>
          <a:solidFill>
            <a:srgbClr val="BAD9E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" name="直線コネクタ 44"/>
          <p:cNvCxnSpPr/>
          <p:nvPr/>
        </p:nvCxnSpPr>
        <p:spPr>
          <a:xfrm flipV="1">
            <a:off x="53664" y="1021160"/>
            <a:ext cx="9029043" cy="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53664" y="1254425"/>
            <a:ext cx="9034645" cy="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53663" y="1479931"/>
            <a:ext cx="9051103" cy="775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817136" y="1517289"/>
            <a:ext cx="483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solidFill>
                  <a:srgbClr val="FF0000"/>
                </a:solidFill>
              </a:rPr>
              <a:t>now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3662" y="1016879"/>
            <a:ext cx="518369" cy="2227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+mj-lt"/>
                <a:ea typeface="Osaka"/>
                <a:cs typeface="Osaka"/>
              </a:rPr>
              <a:t>Calendar</a:t>
            </a:r>
            <a:endParaRPr kumimoji="1" lang="ja-JP" altLang="en-US" sz="1200" dirty="0">
              <a:solidFill>
                <a:schemeClr val="tx1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900880" y="1451321"/>
            <a:ext cx="111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Power restriction</a:t>
            </a:r>
          </a:p>
          <a:p>
            <a:r>
              <a:rPr kumimoji="1" lang="en-US" altLang="ja-JP" sz="1000" dirty="0" smtClean="0"/>
              <a:t>  in summer</a:t>
            </a:r>
            <a:endParaRPr kumimoji="1" lang="ja-JP" altLang="en-US" sz="1000" dirty="0"/>
          </a:p>
        </p:txBody>
      </p:sp>
      <p:cxnSp>
        <p:nvCxnSpPr>
          <p:cNvPr id="51" name="直線コネクタ 50"/>
          <p:cNvCxnSpPr/>
          <p:nvPr/>
        </p:nvCxnSpPr>
        <p:spPr>
          <a:xfrm rot="5400000">
            <a:off x="5218692" y="3482245"/>
            <a:ext cx="447335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角丸四角形 51"/>
          <p:cNvSpPr/>
          <p:nvPr/>
        </p:nvSpPr>
        <p:spPr>
          <a:xfrm>
            <a:off x="62760" y="4137001"/>
            <a:ext cx="9019945" cy="590041"/>
          </a:xfrm>
          <a:prstGeom prst="roundRect">
            <a:avLst/>
          </a:prstGeom>
          <a:solidFill>
            <a:srgbClr val="FAFF8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477499" y="4100772"/>
            <a:ext cx="94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1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640424" y="4127879"/>
            <a:ext cx="86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2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991982" y="4103183"/>
            <a:ext cx="92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3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>
            <a:off x="62761" y="4405170"/>
            <a:ext cx="2473593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543402" y="4602932"/>
            <a:ext cx="921093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2659065" y="4329455"/>
            <a:ext cx="8814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Start-up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089046" y="4273351"/>
            <a:ext cx="16049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QCS, Belle II install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>
            <a:off x="6210780" y="4575296"/>
            <a:ext cx="823563" cy="5763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6156176" y="4314267"/>
            <a:ext cx="10125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VXD install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7856" y="4402786"/>
            <a:ext cx="276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+mj-lt"/>
              </a:rPr>
              <a:t>(B) JFY2015 budget ◯◯ Oku-Yen</a:t>
            </a:r>
            <a:endParaRPr kumimoji="1" lang="ja-JP" alt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496992" y="4374472"/>
            <a:ext cx="80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QCS</a:t>
            </a:r>
          </a:p>
          <a:p>
            <a:r>
              <a:rPr kumimoji="1"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635518" y="4402986"/>
            <a:ext cx="110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Belle II (no VXD)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090887" y="4390590"/>
            <a:ext cx="907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full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65723" y="2992760"/>
            <a:ext cx="9015697" cy="5900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1" name="直線コネクタ 70"/>
          <p:cNvCxnSpPr/>
          <p:nvPr/>
        </p:nvCxnSpPr>
        <p:spPr>
          <a:xfrm>
            <a:off x="3457150" y="3239665"/>
            <a:ext cx="712158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3473413" y="2956531"/>
            <a:ext cx="84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1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73" name="直線コネクタ 72"/>
          <p:cNvCxnSpPr/>
          <p:nvPr/>
        </p:nvCxnSpPr>
        <p:spPr>
          <a:xfrm>
            <a:off x="5415594" y="3243525"/>
            <a:ext cx="70806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6617174" y="3238378"/>
            <a:ext cx="1235751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5357397" y="2961265"/>
            <a:ext cx="78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2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6840064" y="2951782"/>
            <a:ext cx="90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3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>
            <a:off x="65723" y="3260929"/>
            <a:ext cx="2477680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2543402" y="3457405"/>
            <a:ext cx="913748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2662027" y="3185215"/>
            <a:ext cx="8784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Start-up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>
            <a:off x="4169308" y="3469814"/>
            <a:ext cx="1244259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4019822" y="3191749"/>
            <a:ext cx="1605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QCS, Belle II install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82" name="直線コネクタ 81"/>
          <p:cNvCxnSpPr/>
          <p:nvPr/>
        </p:nvCxnSpPr>
        <p:spPr>
          <a:xfrm>
            <a:off x="6120700" y="3432595"/>
            <a:ext cx="508570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6044176" y="3171565"/>
            <a:ext cx="11865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VXD install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4905" y="3251849"/>
            <a:ext cx="216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+mj-lt"/>
              </a:rPr>
              <a:t>Current plan ongoing</a:t>
            </a:r>
            <a:endParaRPr kumimoji="1" lang="ja-JP" alt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457150" y="3230232"/>
            <a:ext cx="73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QCS</a:t>
            </a:r>
          </a:p>
          <a:p>
            <a:r>
              <a:rPr kumimoji="1"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357408" y="3251585"/>
            <a:ext cx="119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Belle II (no VXD)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895480" y="3239189"/>
            <a:ext cx="1035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full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67760" y="1890924"/>
            <a:ext cx="9013660" cy="5900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9" name="直線コネクタ 88"/>
          <p:cNvCxnSpPr/>
          <p:nvPr/>
        </p:nvCxnSpPr>
        <p:spPr>
          <a:xfrm>
            <a:off x="2278613" y="2086900"/>
            <a:ext cx="673245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2275632" y="1809781"/>
            <a:ext cx="803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1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>
            <a:off x="4996882" y="2115395"/>
            <a:ext cx="1208829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3918310" y="1850729"/>
            <a:ext cx="85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2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5181375" y="1841247"/>
            <a:ext cx="888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3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94" name="直線コネクタ 93"/>
          <p:cNvCxnSpPr/>
          <p:nvPr/>
        </p:nvCxnSpPr>
        <p:spPr>
          <a:xfrm>
            <a:off x="67760" y="2180240"/>
            <a:ext cx="2456556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200059" y="1903794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SuperKEKB</a:t>
            </a:r>
            <a:r>
              <a:rPr kumimoji="1" lang="en-US" altLang="ja-JP" sz="1400" dirty="0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 Construction</a:t>
            </a:r>
            <a:endParaRPr kumimoji="1" lang="ja-JP" altLang="en-US" sz="1400" dirty="0">
              <a:solidFill>
                <a:srgbClr val="0000FF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96" name="直線コネクタ 95"/>
          <p:cNvCxnSpPr/>
          <p:nvPr/>
        </p:nvCxnSpPr>
        <p:spPr>
          <a:xfrm>
            <a:off x="1692876" y="2389526"/>
            <a:ext cx="820879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1692876" y="2131070"/>
            <a:ext cx="96619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Start-up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98" name="直線コネクタ 97"/>
          <p:cNvCxnSpPr/>
          <p:nvPr/>
        </p:nvCxnSpPr>
        <p:spPr>
          <a:xfrm>
            <a:off x="2941065" y="2366691"/>
            <a:ext cx="1065013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/>
          <p:cNvSpPr txBox="1"/>
          <p:nvPr/>
        </p:nvSpPr>
        <p:spPr>
          <a:xfrm>
            <a:off x="2939179" y="2098612"/>
            <a:ext cx="14447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QCS, Belle II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>
            <a:off x="4572739" y="2342086"/>
            <a:ext cx="427645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4467477" y="2073644"/>
            <a:ext cx="9942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VXD install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44905" y="2162335"/>
            <a:ext cx="153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+mj-lt"/>
              </a:rPr>
              <a:t>Original plan</a:t>
            </a: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2454964" y="2105638"/>
            <a:ext cx="8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QCS</a:t>
            </a:r>
          </a:p>
          <a:p>
            <a:r>
              <a:rPr kumimoji="1"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057490" y="2146135"/>
            <a:ext cx="116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Belle II (no VXD)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5459126" y="2126220"/>
            <a:ext cx="9664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full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>
            <a:off x="3970498" y="2120660"/>
            <a:ext cx="592474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6651729" y="2114108"/>
            <a:ext cx="1210125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6239973" y="2114108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角丸四角形 108"/>
          <p:cNvSpPr/>
          <p:nvPr/>
        </p:nvSpPr>
        <p:spPr>
          <a:xfrm>
            <a:off x="65723" y="4946237"/>
            <a:ext cx="9022586" cy="590041"/>
          </a:xfrm>
          <a:prstGeom prst="roundRect">
            <a:avLst/>
          </a:prstGeom>
          <a:solidFill>
            <a:srgbClr val="FAFF8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820951" y="4910008"/>
            <a:ext cx="971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1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017669" y="4928241"/>
            <a:ext cx="875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2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114" name="直線コネクタ 113"/>
          <p:cNvCxnSpPr/>
          <p:nvPr/>
        </p:nvCxnSpPr>
        <p:spPr>
          <a:xfrm>
            <a:off x="65723" y="5214406"/>
            <a:ext cx="2477680" cy="1287"/>
          </a:xfrm>
          <a:prstGeom prst="line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2543402" y="5410882"/>
            <a:ext cx="1287947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2807280" y="5138691"/>
            <a:ext cx="96541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Start-up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420950" y="5145226"/>
            <a:ext cx="17292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QCS, Belle II install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037762" y="5157192"/>
            <a:ext cx="10464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8000"/>
                </a:solidFill>
                <a:latin typeface="+mj-lt"/>
                <a:ea typeface="Osaka"/>
                <a:cs typeface="Osaka"/>
              </a:rPr>
              <a:t>VXD install</a:t>
            </a:r>
            <a:endParaRPr kumimoji="1" lang="ja-JP" altLang="en-US" sz="1400" dirty="0">
              <a:solidFill>
                <a:srgbClr val="008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816805" y="5183708"/>
            <a:ext cx="79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QCS</a:t>
            </a:r>
          </a:p>
          <a:p>
            <a:r>
              <a:rPr kumimoji="1"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w/o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5897640" y="5329372"/>
            <a:ext cx="111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QCS</a:t>
            </a:r>
          </a:p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Belle II (no VXD)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23" name="下矢印 122"/>
          <p:cNvSpPr/>
          <p:nvPr/>
        </p:nvSpPr>
        <p:spPr>
          <a:xfrm>
            <a:off x="1300" y="2488013"/>
            <a:ext cx="3830049" cy="497824"/>
          </a:xfrm>
          <a:prstGeom prst="downArrow">
            <a:avLst/>
          </a:prstGeom>
          <a:solidFill>
            <a:srgbClr val="86FF7D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rgbClr val="0000FF"/>
                </a:solidFill>
              </a:rPr>
              <a:t>JFY2014 Operation budget cut by 12 Oku-</a:t>
            </a:r>
            <a:r>
              <a:rPr lang="en-US" altLang="ja-JP" sz="1200" b="1" dirty="0" smtClean="0">
                <a:solidFill>
                  <a:srgbClr val="0000FF"/>
                </a:solidFill>
              </a:rPr>
              <a:t>Yen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124" name="下矢印 123"/>
          <p:cNvSpPr/>
          <p:nvPr/>
        </p:nvSpPr>
        <p:spPr>
          <a:xfrm>
            <a:off x="1619509" y="3588010"/>
            <a:ext cx="6181223" cy="497824"/>
          </a:xfrm>
          <a:prstGeom prst="downArrow">
            <a:avLst/>
          </a:prstGeom>
          <a:solidFill>
            <a:srgbClr val="86FF7D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rgbClr val="0000FF"/>
                </a:solidFill>
              </a:rPr>
              <a:t>Detailed estimation of inter-phase schedule: 11 months for phase 1-&gt;2, 6 for phase 2-&gt;3.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4904" y="5211445"/>
            <a:ext cx="276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  <a:latin typeface="+mj-lt"/>
              </a:rPr>
              <a:t>(A) </a:t>
            </a:r>
            <a:r>
              <a:rPr lang="en-US" altLang="ja-JP" sz="1400" dirty="0" smtClean="0">
                <a:solidFill>
                  <a:srgbClr val="FF0000"/>
                </a:solidFill>
              </a:rPr>
              <a:t>JFY2015 budget △△ Oku-Yen</a:t>
            </a:r>
            <a:endParaRPr kumimoji="1" lang="ja-JP" alt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200059" y="2984061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SuperKEKB</a:t>
            </a:r>
            <a:r>
              <a:rPr kumimoji="1" lang="en-US" altLang="ja-JP" sz="1400" dirty="0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 Construction</a:t>
            </a:r>
            <a:endParaRPr kumimoji="1" lang="ja-JP" altLang="en-US" sz="1400" dirty="0">
              <a:solidFill>
                <a:srgbClr val="0000FF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00059" y="4120720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SuperKEKB</a:t>
            </a:r>
            <a:r>
              <a:rPr kumimoji="1" lang="en-US" altLang="ja-JP" sz="1400" dirty="0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 Construction</a:t>
            </a:r>
            <a:endParaRPr kumimoji="1" lang="ja-JP" altLang="en-US" sz="1400" dirty="0">
              <a:solidFill>
                <a:srgbClr val="0000FF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200059" y="4929404"/>
            <a:ext cx="20503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SuperKEKB</a:t>
            </a:r>
            <a:r>
              <a:rPr kumimoji="1" lang="en-US" altLang="ja-JP" sz="1400" dirty="0" smtClean="0">
                <a:solidFill>
                  <a:srgbClr val="0000FF"/>
                </a:solidFill>
                <a:latin typeface="+mj-lt"/>
                <a:ea typeface="Osaka"/>
                <a:cs typeface="Osaka"/>
              </a:rPr>
              <a:t> Construction</a:t>
            </a:r>
            <a:endParaRPr kumimoji="1" lang="ja-JP" altLang="en-US" sz="1400" dirty="0">
              <a:solidFill>
                <a:srgbClr val="0000FF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4537691" y="1453448"/>
            <a:ext cx="1195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Power restriction</a:t>
            </a:r>
          </a:p>
          <a:p>
            <a:r>
              <a:rPr kumimoji="1" lang="en-US" altLang="ja-JP" sz="1000" dirty="0" smtClean="0"/>
              <a:t>  in summer</a:t>
            </a:r>
            <a:endParaRPr kumimoji="1" lang="ja-JP" altLang="en-US" sz="1000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6181699" y="1455575"/>
            <a:ext cx="110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Power restriction</a:t>
            </a:r>
          </a:p>
          <a:p>
            <a:r>
              <a:rPr kumimoji="1" lang="en-US" altLang="ja-JP" sz="1000" dirty="0" smtClean="0"/>
              <a:t>  in summer</a:t>
            </a:r>
            <a:endParaRPr kumimoji="1" lang="ja-JP" altLang="en-US" sz="1000" dirty="0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8272583" y="4930666"/>
            <a:ext cx="763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+mj-lt"/>
                <a:ea typeface="Osaka"/>
                <a:cs typeface="Osaka"/>
              </a:rPr>
              <a:t>phase 3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8172400" y="5200165"/>
            <a:ext cx="858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w</a:t>
            </a:r>
            <a:r>
              <a:rPr lang="en-US" altLang="ja-JP" sz="900" dirty="0" smtClean="0">
                <a:solidFill>
                  <a:srgbClr val="000000"/>
                </a:solidFill>
                <a:latin typeface="+mj-lt"/>
                <a:ea typeface="Osaka"/>
                <a:cs typeface="Osaka"/>
              </a:rPr>
              <a:t>/ full Belle II</a:t>
            </a:r>
            <a:endParaRPr kumimoji="1" lang="ja-JP" altLang="en-US" sz="900" dirty="0">
              <a:solidFill>
                <a:srgbClr val="000000"/>
              </a:solidFill>
              <a:latin typeface="+mj-lt"/>
              <a:ea typeface="Osaka"/>
              <a:cs typeface="Osaka"/>
            </a:endParaRPr>
          </a:p>
        </p:txBody>
      </p:sp>
      <p:cxnSp>
        <p:nvCxnSpPr>
          <p:cNvPr id="134" name="直線コネクタ 133"/>
          <p:cNvCxnSpPr/>
          <p:nvPr/>
        </p:nvCxnSpPr>
        <p:spPr>
          <a:xfrm rot="5400000">
            <a:off x="6845384" y="3484128"/>
            <a:ext cx="4473358" cy="1287"/>
          </a:xfrm>
          <a:prstGeom prst="line">
            <a:avLst/>
          </a:prstGeom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7097690" y="5412169"/>
            <a:ext cx="823563" cy="5763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8287189" y="2115395"/>
            <a:ext cx="79551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7875433" y="2115395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8281190" y="3239189"/>
            <a:ext cx="79551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7869434" y="3239189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7800732" y="1459703"/>
            <a:ext cx="118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Power restriction</a:t>
            </a:r>
          </a:p>
          <a:p>
            <a:r>
              <a:rPr kumimoji="1" lang="en-US" altLang="ja-JP" sz="1000" dirty="0" smtClean="0"/>
              <a:t>  in summer</a:t>
            </a:r>
            <a:endParaRPr kumimoji="1" lang="ja-JP" altLang="en-US" sz="1000" dirty="0"/>
          </a:p>
        </p:txBody>
      </p:sp>
      <p:cxnSp>
        <p:nvCxnSpPr>
          <p:cNvPr id="148" name="直線コネクタ 147"/>
          <p:cNvCxnSpPr/>
          <p:nvPr/>
        </p:nvCxnSpPr>
        <p:spPr>
          <a:xfrm>
            <a:off x="4504243" y="5441963"/>
            <a:ext cx="1519200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4179473" y="4559138"/>
            <a:ext cx="1519200" cy="1287"/>
          </a:xfrm>
          <a:prstGeom prst="line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角丸四角形 5"/>
          <p:cNvSpPr/>
          <p:nvPr/>
        </p:nvSpPr>
        <p:spPr>
          <a:xfrm>
            <a:off x="612633" y="4460995"/>
            <a:ext cx="193166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Desirable</a:t>
            </a:r>
            <a:endParaRPr kumimoji="1" lang="ja-JP" altLang="en-US" dirty="0"/>
          </a:p>
        </p:txBody>
      </p:sp>
      <p:sp>
        <p:nvSpPr>
          <p:cNvPr id="150" name="角丸四角形 149"/>
          <p:cNvSpPr/>
          <p:nvPr/>
        </p:nvSpPr>
        <p:spPr>
          <a:xfrm>
            <a:off x="595780" y="5284250"/>
            <a:ext cx="193166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Conceivable</a:t>
            </a:r>
            <a:endParaRPr kumimoji="1" lang="ja-JP" altLang="en-US" dirty="0"/>
          </a:p>
        </p:txBody>
      </p:sp>
      <p:sp>
        <p:nvSpPr>
          <p:cNvPr id="151" name="角丸四角形 150"/>
          <p:cNvSpPr/>
          <p:nvPr/>
        </p:nvSpPr>
        <p:spPr>
          <a:xfrm>
            <a:off x="607583" y="6021288"/>
            <a:ext cx="1931667" cy="504056"/>
          </a:xfrm>
          <a:prstGeom prst="roundRect">
            <a:avLst/>
          </a:prstGeom>
          <a:solidFill>
            <a:schemeClr val="accent1">
              <a:tint val="100000"/>
              <a:shade val="100000"/>
              <a:satMod val="10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Tragic</a:t>
            </a:r>
            <a:endParaRPr kumimoji="1" lang="ja-JP" altLang="en-US" dirty="0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4239117" y="6027447"/>
            <a:ext cx="457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Budget will be clearer in the very end of </a:t>
            </a:r>
            <a:r>
              <a:rPr lang="en-US" altLang="ja-JP" dirty="0" err="1" smtClean="0"/>
              <a:t>J</a:t>
            </a:r>
            <a:r>
              <a:rPr lang="en-US" altLang="ja-JP" dirty="0" err="1" smtClean="0"/>
              <a:t>FY</a:t>
            </a:r>
            <a:r>
              <a:rPr lang="en-US" altLang="ja-JP" dirty="0"/>
              <a:t> </a:t>
            </a:r>
            <a:r>
              <a:rPr lang="en-US" altLang="ja-JP" dirty="0" smtClean="0"/>
              <a:t>(?)</a:t>
            </a:r>
            <a:endParaRPr kumimoji="1" lang="ja-JP" altLang="en-US" dirty="0"/>
          </a:p>
        </p:txBody>
      </p:sp>
      <p:sp>
        <p:nvSpPr>
          <p:cNvPr id="158" name="角丸四角形 157"/>
          <p:cNvSpPr/>
          <p:nvPr/>
        </p:nvSpPr>
        <p:spPr>
          <a:xfrm>
            <a:off x="213500" y="137495"/>
            <a:ext cx="1882933" cy="5443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To be shown at BPAC review</a:t>
            </a:r>
            <a:endParaRPr kumimoji="1" lang="ja-JP" altLang="en-US" dirty="0"/>
          </a:p>
        </p:txBody>
      </p:sp>
      <p:cxnSp>
        <p:nvCxnSpPr>
          <p:cNvPr id="53" name="直線コネクタ 52"/>
          <p:cNvCxnSpPr/>
          <p:nvPr/>
        </p:nvCxnSpPr>
        <p:spPr>
          <a:xfrm>
            <a:off x="3464495" y="4385192"/>
            <a:ext cx="723993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V="1">
            <a:off x="5695553" y="4393639"/>
            <a:ext cx="525600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025081" y="4391065"/>
            <a:ext cx="797325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8250670" y="4391709"/>
            <a:ext cx="795517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7838914" y="4391709"/>
            <a:ext cx="389174" cy="1287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3831349" y="5199575"/>
            <a:ext cx="682434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6666939" y="5200862"/>
            <a:ext cx="416003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6017669" y="5197942"/>
            <a:ext cx="222304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6239973" y="5196613"/>
            <a:ext cx="403338" cy="0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8244408" y="5182421"/>
            <a:ext cx="824302" cy="128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>
          <a:xfrm>
            <a:off x="18414" y="6611242"/>
            <a:ext cx="6641818" cy="274142"/>
          </a:xfrm>
        </p:spPr>
        <p:txBody>
          <a:bodyPr/>
          <a:lstStyle/>
          <a:p>
            <a:r>
              <a:rPr lang="en-US" altLang="ja-JP" sz="1000" dirty="0" smtClean="0">
                <a:solidFill>
                  <a:prstClr val="black"/>
                </a:solidFill>
              </a:rPr>
              <a:t>C. Kiesling, VXD-Strasbourg Meeting, Jan 12-13, 2015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0" grpId="0" animBg="1"/>
      <p:bldP spid="151" grpId="0" animBg="1"/>
      <p:bldP spid="1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99592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Requirements for VXDP2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560" y="764704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Phase 2: </a:t>
            </a:r>
            <a:br>
              <a:rPr lang="en-US" sz="2400" dirty="0" smtClean="0"/>
            </a:br>
            <a:r>
              <a:rPr lang="en-US" sz="2400" dirty="0" smtClean="0"/>
              <a:t>	Belle II on </a:t>
            </a:r>
            <a:r>
              <a:rPr lang="en-US" sz="2400" dirty="0" err="1" smtClean="0"/>
              <a:t>beamline</a:t>
            </a:r>
            <a:r>
              <a:rPr lang="en-US" sz="2400" dirty="0" smtClean="0"/>
              <a:t>, fully installed </a:t>
            </a:r>
            <a:r>
              <a:rPr lang="en-US" sz="2400" b="1" dirty="0" smtClean="0"/>
              <a:t>except VXD</a:t>
            </a:r>
          </a:p>
          <a:p>
            <a:r>
              <a:rPr lang="en-US" sz="2400" dirty="0" smtClean="0"/>
              <a:t>	Final Focus System (QCS) installed for the first time.  </a:t>
            </a:r>
          </a:p>
          <a:p>
            <a:r>
              <a:rPr lang="en-US" sz="2400" dirty="0" smtClean="0"/>
              <a:t>	Final </a:t>
            </a:r>
            <a:r>
              <a:rPr lang="en-US" sz="2400" dirty="0" err="1" smtClean="0"/>
              <a:t>beampipe</a:t>
            </a:r>
            <a:r>
              <a:rPr lang="en-US" sz="2400" dirty="0" smtClean="0"/>
              <a:t> and HM masks around IP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First attempt to collide beams and achieve 1x10</a:t>
            </a:r>
            <a:r>
              <a:rPr lang="en-US" sz="2400" baseline="30000" dirty="0" smtClean="0"/>
              <a:t>34</a:t>
            </a:r>
            <a:r>
              <a:rPr lang="en-US" sz="2400" dirty="0" smtClean="0"/>
              <a:t> /cm s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Determine particle/photon fluxes for the individual background contributions (</a:t>
            </a:r>
            <a:r>
              <a:rPr lang="en-US" sz="2400" dirty="0" err="1" smtClean="0"/>
              <a:t>syn.rad</a:t>
            </a:r>
            <a:r>
              <a:rPr lang="en-US" sz="2400" dirty="0" smtClean="0"/>
              <a:t>., </a:t>
            </a:r>
            <a:r>
              <a:rPr lang="en-US" sz="2400" dirty="0" err="1" smtClean="0"/>
              <a:t>Touschek</a:t>
            </a:r>
            <a:r>
              <a:rPr lang="en-US" sz="2400" dirty="0" smtClean="0"/>
              <a:t>, rad. </a:t>
            </a:r>
            <a:r>
              <a:rPr lang="en-US" sz="2400" dirty="0" err="1" smtClean="0"/>
              <a:t>Bhabha</a:t>
            </a:r>
            <a:r>
              <a:rPr lang="en-US" sz="2400" dirty="0" smtClean="0"/>
              <a:t>, 2</a:t>
            </a:r>
            <a:r>
              <a:rPr lang="el-GR" sz="2400" dirty="0" smtClean="0"/>
              <a:t>γ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Study injection </a:t>
            </a:r>
            <a:r>
              <a:rPr lang="en-US" sz="2400" dirty="0" err="1" smtClean="0"/>
              <a:t>bg</a:t>
            </a:r>
            <a:r>
              <a:rPr lang="en-US" sz="2400" dirty="0" smtClean="0"/>
              <a:t> and exercise gated mode operation of VXD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Determine </a:t>
            </a:r>
            <a:r>
              <a:rPr lang="en-US" sz="2400" dirty="0" err="1" smtClean="0"/>
              <a:t>bg</a:t>
            </a:r>
            <a:r>
              <a:rPr lang="en-US" sz="2400" dirty="0" smtClean="0"/>
              <a:t> status safe for </a:t>
            </a:r>
            <a:r>
              <a:rPr lang="en-US" sz="2400" dirty="0" err="1" smtClean="0"/>
              <a:t>PXD</a:t>
            </a:r>
            <a:r>
              <a:rPr lang="en-US" sz="2400" dirty="0" smtClean="0"/>
              <a:t>/</a:t>
            </a:r>
            <a:r>
              <a:rPr lang="en-US" sz="2400" dirty="0" err="1" smtClean="0"/>
              <a:t>SVD</a:t>
            </a:r>
            <a:r>
              <a:rPr lang="en-US" sz="2400" dirty="0" smtClean="0"/>
              <a:t>, exercise H/W interlock,</a:t>
            </a:r>
            <a:br>
              <a:rPr lang="en-US" sz="2400" dirty="0" smtClean="0"/>
            </a:br>
            <a:r>
              <a:rPr lang="en-US" sz="2400" dirty="0" smtClean="0"/>
              <a:t>radiation &amp; environmental monitoring (!)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/>
              <a:t>“Background”: particle fluxes and energy spectra, correlation with rest of Belle II (full </a:t>
            </a:r>
            <a:r>
              <a:rPr lang="en-US" sz="2400" dirty="0" err="1"/>
              <a:t>DAQ</a:t>
            </a:r>
            <a:r>
              <a:rPr lang="en-US" sz="2400" dirty="0"/>
              <a:t> and Slow Control)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7883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4704"/>
            <a:ext cx="6943417" cy="516261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403648" y="13492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66FF"/>
                </a:solidFill>
                <a:latin typeface="Arial Rounded MT Bold" pitchFamily="34" charset="0"/>
              </a:rPr>
              <a:t>VXDP2 </a:t>
            </a:r>
            <a:r>
              <a:rPr lang="de-DE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Specification</a:t>
            </a:r>
            <a:endParaRPr lang="de-DE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51520" y="1052380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to understand the background,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easure the physics spectra,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rain the Monte Carlo</a:t>
            </a:r>
          </a:p>
          <a:p>
            <a:endParaRPr lang="en-US" sz="2400" dirty="0"/>
          </a:p>
          <a:p>
            <a:r>
              <a:rPr lang="en-US" sz="2400" dirty="0" smtClean="0"/>
              <a:t>- Install some real PXD / </a:t>
            </a:r>
            <a:r>
              <a:rPr lang="en-US" sz="2400" dirty="0" err="1" smtClean="0"/>
              <a:t>SVD</a:t>
            </a:r>
            <a:r>
              <a:rPr lang="en-US" sz="2400" dirty="0" smtClean="0"/>
              <a:t> ladders </a:t>
            </a:r>
          </a:p>
          <a:p>
            <a:r>
              <a:rPr lang="en-US" sz="2400" dirty="0" smtClean="0"/>
              <a:t>- need to cover rest of solid angle</a:t>
            </a:r>
            <a:endParaRPr lang="en-US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4758098" y="3722124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Specs: need fast sensors with  adequate energy resolution </a:t>
            </a:r>
          </a:p>
          <a:p>
            <a:endParaRPr lang="en-US" sz="2400" dirty="0"/>
          </a:p>
          <a:p>
            <a:r>
              <a:rPr lang="en-US" sz="2400" dirty="0" smtClean="0"/>
              <a:t>e.g.       </a:t>
            </a:r>
            <a:r>
              <a:rPr lang="en-US" sz="2400" dirty="0" err="1" smtClean="0"/>
              <a:t>ΔE</a:t>
            </a:r>
            <a:r>
              <a:rPr lang="en-US" sz="2400" dirty="0" smtClean="0"/>
              <a:t>/E ~ 20% @ 5 </a:t>
            </a:r>
            <a:r>
              <a:rPr lang="en-US" sz="2400" dirty="0" err="1" smtClean="0"/>
              <a:t>keV</a:t>
            </a:r>
            <a:endParaRPr lang="en-US" sz="2400" dirty="0" smtClean="0"/>
          </a:p>
          <a:p>
            <a:r>
              <a:rPr lang="en-US" sz="2400" dirty="0" smtClean="0"/>
              <a:t>              </a:t>
            </a:r>
            <a:r>
              <a:rPr lang="en-US" sz="2400" dirty="0" err="1" smtClean="0"/>
              <a:t>Δt</a:t>
            </a:r>
            <a:r>
              <a:rPr lang="en-US" sz="2400" dirty="0" smtClean="0"/>
              <a:t>  </a:t>
            </a:r>
            <a:r>
              <a:rPr lang="en-US" sz="2400" dirty="0"/>
              <a:t>~ </a:t>
            </a:r>
            <a:r>
              <a:rPr lang="en-US" sz="2400" dirty="0" smtClean="0"/>
              <a:t>1-20 ns</a:t>
            </a:r>
          </a:p>
          <a:p>
            <a:endParaRPr lang="en-US" sz="2400" dirty="0" smtClean="0"/>
          </a:p>
          <a:p>
            <a:r>
              <a:rPr lang="en-US" sz="2400" dirty="0" smtClean="0"/>
              <a:t>NTU group wants to measure </a:t>
            </a:r>
          </a:p>
          <a:p>
            <a:r>
              <a:rPr lang="en-US" sz="2400" dirty="0" err="1" smtClean="0"/>
              <a:t>Bhabhas</a:t>
            </a:r>
            <a:r>
              <a:rPr lang="en-US" sz="2400" dirty="0" smtClean="0"/>
              <a:t>: install BGO crystals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5766355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Strasbourg group wants to contribute (discussion)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332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403648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VXDP2 Equipment during Phase 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1" y="881556"/>
            <a:ext cx="7029845" cy="549091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44208" y="119675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SVD</a:t>
            </a:r>
            <a:r>
              <a:rPr lang="en-US" sz="2400" b="1" dirty="0" smtClean="0"/>
              <a:t>:</a:t>
            </a:r>
          </a:p>
          <a:p>
            <a:r>
              <a:rPr lang="en-US" sz="2400" dirty="0" smtClean="0"/>
              <a:t>Install full sector in the accelerator plane</a:t>
            </a:r>
            <a:endParaRPr lang="en-US" sz="2400" dirty="0"/>
          </a:p>
        </p:txBody>
      </p:sp>
      <p:sp>
        <p:nvSpPr>
          <p:cNvPr id="15" name="Textfeld 14"/>
          <p:cNvSpPr txBox="1"/>
          <p:nvPr/>
        </p:nvSpPr>
        <p:spPr>
          <a:xfrm>
            <a:off x="2499048" y="120846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BGO</a:t>
            </a:r>
            <a:endParaRPr lang="en-US" sz="2400" b="1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3059832" y="1772816"/>
            <a:ext cx="288032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059832" y="1772816"/>
            <a:ext cx="1944216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6732240" y="488367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Four layers of </a:t>
            </a:r>
            <a:r>
              <a:rPr lang="en-US" sz="2400" dirty="0" err="1" smtClean="0"/>
              <a:t>SVD</a:t>
            </a:r>
            <a:r>
              <a:rPr lang="en-US" sz="2400" dirty="0" smtClean="0"/>
              <a:t> ladders</a:t>
            </a:r>
            <a:endParaRPr lang="en-US" sz="2400" dirty="0"/>
          </a:p>
        </p:txBody>
      </p:sp>
      <p:cxnSp>
        <p:nvCxnSpPr>
          <p:cNvPr id="25" name="Gerade Verbindung mit Pfeil 24"/>
          <p:cNvCxnSpPr/>
          <p:nvPr/>
        </p:nvCxnSpPr>
        <p:spPr>
          <a:xfrm flipH="1" flipV="1">
            <a:off x="6156176" y="4287083"/>
            <a:ext cx="864096" cy="5100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7020272" y="3789040"/>
            <a:ext cx="194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(maximal flux of 2</a:t>
            </a:r>
            <a:r>
              <a:rPr lang="el-GR" sz="2400" dirty="0" smtClean="0"/>
              <a:t>γ</a:t>
            </a:r>
            <a:r>
              <a:rPr lang="de-DE" sz="2400" dirty="0" smtClean="0"/>
              <a:t>-</a:t>
            </a:r>
            <a:r>
              <a:rPr lang="de-DE" sz="2400" dirty="0" err="1" smtClean="0"/>
              <a:t>QED</a:t>
            </a:r>
            <a:r>
              <a:rPr lang="de-DE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0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619920" y="1407304"/>
            <a:ext cx="7056536" cy="5029770"/>
            <a:chOff x="1619920" y="1407304"/>
            <a:chExt cx="7056536" cy="502977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9920" y="1407304"/>
              <a:ext cx="6768504" cy="5029770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5868144" y="4149080"/>
              <a:ext cx="2808312" cy="108012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7740352" y="3068960"/>
              <a:ext cx="936104" cy="92130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27584" y="1201976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Install one sector of </a:t>
            </a:r>
            <a:r>
              <a:rPr lang="en-US" sz="2400" dirty="0" err="1" smtClean="0"/>
              <a:t>SVD</a:t>
            </a:r>
            <a:r>
              <a:rPr lang="en-US" sz="2400" dirty="0" smtClean="0"/>
              <a:t> ladders</a:t>
            </a:r>
          </a:p>
          <a:p>
            <a:r>
              <a:rPr lang="en-US" sz="2400" dirty="0" smtClean="0"/>
              <a:t>(four layers)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ull coverage in polar angle</a:t>
            </a:r>
          </a:p>
          <a:p>
            <a:endParaRPr lang="en-US" sz="2400" dirty="0"/>
          </a:p>
          <a:p>
            <a:r>
              <a:rPr lang="en-US" sz="2400" dirty="0" smtClean="0"/>
              <a:t>Final arrangement for Belle II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99592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SVD</a:t>
            </a:r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 part of VXDP2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955753" y="462903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“cartridge” design of </a:t>
            </a:r>
            <a:br>
              <a:rPr lang="en-US" sz="2400" dirty="0" smtClean="0"/>
            </a:br>
            <a:r>
              <a:rPr lang="en-US" sz="2400" dirty="0" err="1" smtClean="0"/>
              <a:t>SVD</a:t>
            </a:r>
            <a:r>
              <a:rPr lang="en-US" sz="2400" dirty="0" smtClean="0"/>
              <a:t> sector,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upported on the end flanges</a:t>
            </a:r>
          </a:p>
        </p:txBody>
      </p:sp>
    </p:spTree>
    <p:extLst>
      <p:ext uri="{BB962C8B-B14F-4D97-AF65-F5344CB8AC3E}">
        <p14:creationId xmlns:p14="http://schemas.microsoft.com/office/powerpoint/2010/main" val="346236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29262" y="3789040"/>
            <a:ext cx="4650706" cy="2664296"/>
            <a:chOff x="147752" y="4437112"/>
            <a:chExt cx="4650706" cy="2664296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68" y="4567632"/>
              <a:ext cx="4506690" cy="253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hteck 20"/>
            <p:cNvSpPr/>
            <p:nvPr/>
          </p:nvSpPr>
          <p:spPr>
            <a:xfrm>
              <a:off x="147752" y="4437112"/>
              <a:ext cx="2232248" cy="237348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 descr="C:\Users\cmk\CMKF\Belle\BelleII\Meetings\DEPFETMeetings\KlosterSeeon\2014\Bilder\106-012604 Kanal-Führungen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20" y="1447265"/>
            <a:ext cx="3639536" cy="25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cmk\CMKF\Belle\BelleII\BPAC\LadderKaptonZo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4" y="402373"/>
            <a:ext cx="6696868" cy="431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C. Kiesling, VXD-Strasbourg Meeting, Jan 12-13,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54615C-216B-4055-9C4E-4186CF5696B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59488" y="1234205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layers of 2 modules glued together  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400" dirty="0" smtClean="0"/>
              <a:t>  “Ladder”</a:t>
            </a:r>
          </a:p>
          <a:p>
            <a:endParaRPr lang="en-US" sz="2400" dirty="0"/>
          </a:p>
          <a:p>
            <a:r>
              <a:rPr lang="en-US" sz="2400" dirty="0" smtClean="0"/>
              <a:t>Assembly same as for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full </a:t>
            </a:r>
            <a:r>
              <a:rPr lang="en-US" sz="2400" dirty="0" err="1" smtClean="0"/>
              <a:t>PXD</a:t>
            </a:r>
            <a:endParaRPr lang="en-US" sz="2400" dirty="0" smtClean="0"/>
          </a:p>
        </p:txBody>
      </p:sp>
      <p:pic>
        <p:nvPicPr>
          <p:cNvPr id="13" name="Picture 2" descr="C:\Users\cmk\CMKF\Belle\BelleII\BPAC\LadderScrew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63" y="4077072"/>
            <a:ext cx="3278124" cy="23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380312" y="941819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Support- and cooling block</a:t>
            </a:r>
            <a:endParaRPr lang="en-US" sz="2400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7380312" y="4437112"/>
            <a:ext cx="720080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8100392" y="4139788"/>
            <a:ext cx="104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15 </a:t>
            </a:r>
            <a:r>
              <a:rPr lang="en-US" sz="2400" dirty="0" err="1" smtClean="0"/>
              <a:t>mNm</a:t>
            </a:r>
            <a:endParaRPr lang="en-US" sz="2400" dirty="0"/>
          </a:p>
        </p:txBody>
      </p:sp>
      <p:sp>
        <p:nvSpPr>
          <p:cNvPr id="20" name="Rechteck 19"/>
          <p:cNvSpPr/>
          <p:nvPr/>
        </p:nvSpPr>
        <p:spPr>
          <a:xfrm>
            <a:off x="107504" y="4401943"/>
            <a:ext cx="1800200" cy="1440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899592" y="134920"/>
            <a:ext cx="756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66FF"/>
                </a:solidFill>
                <a:latin typeface="Arial Rounded MT Bold" pitchFamily="34" charset="0"/>
              </a:rPr>
              <a:t>PXD</a:t>
            </a:r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 part of VXDP2</a:t>
            </a:r>
            <a:endParaRPr lang="en-US" sz="2800" dirty="0">
              <a:solidFill>
                <a:srgbClr val="0066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1203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Microsoft Office PowerPoint</Application>
  <PresentationFormat>Bildschirmpräsentation (4:3)</PresentationFormat>
  <Paragraphs>380</Paragraphs>
  <Slides>30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Arial Rounded MT Bold</vt:lpstr>
      <vt:lpstr>Calibri</vt:lpstr>
      <vt:lpstr>Euclid</vt:lpstr>
      <vt:lpstr>Osaka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cmk</dc:creator>
  <cp:lastModifiedBy>cmk</cp:lastModifiedBy>
  <cp:revision>326</cp:revision>
  <cp:lastPrinted>2014-11-18T09:50:59Z</cp:lastPrinted>
  <dcterms:created xsi:type="dcterms:W3CDTF">2013-10-09T21:18:43Z</dcterms:created>
  <dcterms:modified xsi:type="dcterms:W3CDTF">2015-01-12T12:22:17Z</dcterms:modified>
</cp:coreProperties>
</file>